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6" r:id="rId2"/>
    <p:sldId id="315" r:id="rId3"/>
    <p:sldId id="257" r:id="rId4"/>
    <p:sldId id="264" r:id="rId5"/>
    <p:sldId id="316" r:id="rId6"/>
    <p:sldId id="297" r:id="rId7"/>
    <p:sldId id="260" r:id="rId8"/>
    <p:sldId id="305" r:id="rId9"/>
    <p:sldId id="261" r:id="rId10"/>
    <p:sldId id="262" r:id="rId11"/>
    <p:sldId id="295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2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7FC"/>
    <a:srgbClr val="DEEBF7"/>
    <a:srgbClr val="B48900"/>
    <a:srgbClr val="EEB500"/>
    <a:srgbClr val="F16649"/>
    <a:srgbClr val="00A1DA"/>
    <a:srgbClr val="61D6FF"/>
    <a:srgbClr val="62C8CE"/>
    <a:srgbClr val="C0E6EA"/>
    <a:srgbClr val="CB20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1596" y="108"/>
      </p:cViewPr>
      <p:guideLst>
        <p:guide orient="horz" pos="2208"/>
        <p:guide pos="2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F1FC7-70F6-402D-BECA-107FEE17B525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89326-CA7F-4AC7-A28A-D38F40EC3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53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807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824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67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87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87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90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146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54424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3" y="74765"/>
            <a:ext cx="823491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Combine each pair of sentences below to make a first conditional sentence.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-28757" y="1242949"/>
            <a:ext cx="9022673" cy="5711057"/>
            <a:chOff x="193701" y="1590291"/>
            <a:chExt cx="8653859" cy="5137079"/>
          </a:xfrm>
        </p:grpSpPr>
        <p:sp>
          <p:nvSpPr>
            <p:cNvPr id="21" name="Rounded Rectangle 20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73408" y="1640647"/>
            <a:ext cx="6264833" cy="470318"/>
            <a:chOff x="363373" y="1262747"/>
            <a:chExt cx="6264833" cy="470318"/>
          </a:xfrm>
        </p:grpSpPr>
        <p:sp>
          <p:nvSpPr>
            <p:cNvPr id="25" name="TextBox 24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27314" y="1271400"/>
              <a:ext cx="58008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The air isn’t fresh. People cough.</a:t>
              </a:r>
              <a:endParaRPr lang="en-US" sz="2400" i="1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73408" y="2637666"/>
            <a:ext cx="6471767" cy="461665"/>
            <a:chOff x="369902" y="2142097"/>
            <a:chExt cx="6471767" cy="461665"/>
          </a:xfrm>
        </p:grpSpPr>
        <p:sp>
          <p:nvSpPr>
            <p:cNvPr id="28" name="TextBox 27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44733" y="2142097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The water is dirty. A lot of fish die.</a:t>
              </a:r>
              <a:endParaRPr lang="en-US" sz="24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73408" y="3626032"/>
            <a:ext cx="7613923" cy="470318"/>
            <a:chOff x="363373" y="4026312"/>
            <a:chExt cx="7613923" cy="470318"/>
          </a:xfrm>
        </p:grpSpPr>
        <p:sp>
          <p:nvSpPr>
            <p:cNvPr id="31" name="TextBox 30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38203" y="4026312"/>
              <a:ext cx="71390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We cut down trees in the forest. There are more floods.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873408" y="4643894"/>
            <a:ext cx="6471767" cy="470318"/>
            <a:chOff x="363373" y="3312302"/>
            <a:chExt cx="6471767" cy="470318"/>
          </a:xfrm>
        </p:grpSpPr>
        <p:sp>
          <p:nvSpPr>
            <p:cNvPr id="34" name="TextBox 33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38204" y="3312302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There is too much noise. People don’t sleep.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873408" y="5649566"/>
            <a:ext cx="6471767" cy="470318"/>
            <a:chOff x="363373" y="5669935"/>
            <a:chExt cx="6471767" cy="470318"/>
          </a:xfrm>
        </p:grpSpPr>
        <p:sp>
          <p:nvSpPr>
            <p:cNvPr id="37" name="TextBox 36"/>
            <p:cNvSpPr txBox="1"/>
            <p:nvPr/>
          </p:nvSpPr>
          <p:spPr>
            <a:xfrm>
              <a:off x="363373" y="5678588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38204" y="5669935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There is no water. Plants die.</a:t>
              </a:r>
            </a:p>
          </p:txBody>
        </p:sp>
      </p:grpSp>
      <p:cxnSp>
        <p:nvCxnSpPr>
          <p:cNvPr id="39" name="Straight Connector 38"/>
          <p:cNvCxnSpPr/>
          <p:nvPr/>
        </p:nvCxnSpPr>
        <p:spPr>
          <a:xfrm flipV="1">
            <a:off x="1429931" y="2478851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1429931" y="3516155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1434056" y="4553270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1434056" y="5541414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1434056" y="6526850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884838" y="234426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884838" y="3415854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884838" y="439404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884838" y="5416474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884838" y="640191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D3192F8C-22A4-4A6A-A5C3-7BBEED129246}"/>
              </a:ext>
            </a:extLst>
          </p:cNvPr>
          <p:cNvSpPr txBox="1"/>
          <p:nvPr/>
        </p:nvSpPr>
        <p:spPr>
          <a:xfrm>
            <a:off x="1366696" y="2102312"/>
            <a:ext cx="51889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00B050"/>
                </a:solidFill>
                <a:effectLst/>
              </a:rPr>
              <a:t>If the air isn't fresh, people will cough.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266E126-2205-4240-AD70-2676E7D6D1A7}"/>
              </a:ext>
            </a:extLst>
          </p:cNvPr>
          <p:cNvSpPr txBox="1"/>
          <p:nvPr/>
        </p:nvSpPr>
        <p:spPr>
          <a:xfrm>
            <a:off x="1366696" y="3155330"/>
            <a:ext cx="51791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00B050"/>
                </a:solidFill>
                <a:effectLst/>
              </a:rPr>
              <a:t>If the water is dirty, a lot of fish will die.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86EB69E-F5A5-48F9-AE13-24FA7959445D}"/>
              </a:ext>
            </a:extLst>
          </p:cNvPr>
          <p:cNvSpPr txBox="1"/>
          <p:nvPr/>
        </p:nvSpPr>
        <p:spPr>
          <a:xfrm>
            <a:off x="1333511" y="4143921"/>
            <a:ext cx="78104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spc="-50" dirty="0">
                <a:solidFill>
                  <a:srgbClr val="00B050"/>
                </a:solidFill>
                <a:effectLst/>
              </a:rPr>
              <a:t>If we cut down trees in the forest, there will be more floods.</a:t>
            </a:r>
            <a:endParaRPr lang="en-US" sz="2400" spc="-50" dirty="0">
              <a:solidFill>
                <a:srgbClr val="00B05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EF2A2C7-2A15-4708-8691-9DF1BDD9F8DD}"/>
              </a:ext>
            </a:extLst>
          </p:cNvPr>
          <p:cNvSpPr txBox="1"/>
          <p:nvPr/>
        </p:nvSpPr>
        <p:spPr>
          <a:xfrm>
            <a:off x="1348238" y="5179814"/>
            <a:ext cx="72048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00B050"/>
                </a:solidFill>
                <a:effectLst/>
              </a:rPr>
              <a:t>If there is too much noise, people will not / won't sleep.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38E5B76-F2AE-401C-932E-2B7C0805A315}"/>
              </a:ext>
            </a:extLst>
          </p:cNvPr>
          <p:cNvSpPr txBox="1"/>
          <p:nvPr/>
        </p:nvSpPr>
        <p:spPr>
          <a:xfrm>
            <a:off x="1366696" y="6120008"/>
            <a:ext cx="45867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00B050"/>
                </a:solidFill>
                <a:effectLst/>
              </a:rPr>
              <a:t>If there is no water, plants will die.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796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03" y="200070"/>
            <a:ext cx="1513672" cy="44245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03264" y="186133"/>
            <a:ext cx="42493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Fun matching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739511"/>
            <a:ext cx="3962114" cy="385430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405162" y="1317474"/>
            <a:ext cx="4494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groups, A and B.</a:t>
            </a:r>
          </a:p>
        </p:txBody>
      </p:sp>
      <p:sp>
        <p:nvSpPr>
          <p:cNvPr id="4" name="Rectangle 3"/>
          <p:cNvSpPr/>
          <p:nvPr/>
        </p:nvSpPr>
        <p:spPr>
          <a:xfrm>
            <a:off x="4405162" y="2078515"/>
            <a:ext cx="457358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/>
              <a:t>Group A </a:t>
            </a:r>
            <a:r>
              <a:rPr lang="en-US" sz="2200"/>
              <a:t>secretly writes five </a:t>
            </a:r>
            <a:r>
              <a:rPr lang="en-US" sz="2200" i="1"/>
              <a:t>if</a:t>
            </a:r>
            <a:r>
              <a:rPr lang="en-US" sz="2200"/>
              <a:t>-clauses on a sheet of paper.</a:t>
            </a:r>
          </a:p>
          <a:p>
            <a:pPr>
              <a:lnSpc>
                <a:spcPct val="150000"/>
              </a:lnSpc>
            </a:pPr>
            <a:r>
              <a:rPr lang="en-US" sz="2200" b="1"/>
              <a:t>Group B </a:t>
            </a:r>
            <a:r>
              <a:rPr lang="en-US" sz="2200"/>
              <a:t>secretly writes five main clauses on another sheet of paper.</a:t>
            </a:r>
          </a:p>
          <a:p>
            <a:pPr>
              <a:lnSpc>
                <a:spcPct val="150000"/>
              </a:lnSpc>
            </a:pPr>
            <a:r>
              <a:rPr lang="en-US" sz="2200"/>
              <a:t>Match the </a:t>
            </a:r>
            <a:r>
              <a:rPr lang="en-US" sz="2200" i="1"/>
              <a:t>if</a:t>
            </a:r>
            <a:r>
              <a:rPr lang="en-US" sz="2200"/>
              <a:t>-clauses with the main clauses.</a:t>
            </a:r>
          </a:p>
          <a:p>
            <a:pPr>
              <a:lnSpc>
                <a:spcPct val="150000"/>
              </a:lnSpc>
            </a:pPr>
            <a:r>
              <a:rPr lang="en-US" sz="2200"/>
              <a:t>Do they match? Are there any funny sentences?</a:t>
            </a:r>
          </a:p>
        </p:txBody>
      </p:sp>
    </p:spTree>
    <p:extLst>
      <p:ext uri="{BB962C8B-B14F-4D97-AF65-F5344CB8AC3E}">
        <p14:creationId xmlns:p14="http://schemas.microsoft.com/office/powerpoint/2010/main" val="2274509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sp>
        <p:nvSpPr>
          <p:cNvPr id="9" name="Rectangle 8"/>
          <p:cNvSpPr/>
          <p:nvPr/>
        </p:nvSpPr>
        <p:spPr>
          <a:xfrm>
            <a:off x="1524000" y="576312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 err="1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648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0" y="3047057"/>
            <a:ext cx="7964401" cy="29651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4" y="23634"/>
            <a:ext cx="8812944" cy="227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385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7" y="2551409"/>
            <a:ext cx="4176100" cy="7205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542074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03" y="3952653"/>
            <a:ext cx="379594" cy="4124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1" y="4736044"/>
            <a:ext cx="375944" cy="3725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57" y="5828603"/>
            <a:ext cx="369047" cy="3905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036" y="4008259"/>
            <a:ext cx="351213" cy="3613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25413" y="4003083"/>
            <a:ext cx="4073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Write </a:t>
            </a:r>
            <a:r>
              <a:rPr lang="en-US" b="1" i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b="1" i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0804" y="4682644"/>
            <a:ext cx="4204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Write </a:t>
            </a:r>
            <a:r>
              <a:rPr lang="en-US" b="1" i="1">
                <a:latin typeface="Arial" panose="020B0604020202020204" pitchFamily="34" charset="0"/>
                <a:cs typeface="Arial" panose="020B0604020202020204" pitchFamily="34" charset="0"/>
              </a:rPr>
              <a:t>a / an 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b="1" i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4997" y="5828603"/>
            <a:ext cx="4150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Write the correct form of each verb in brackets.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10509" y="4008259"/>
            <a:ext cx="39334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Combine each pair of sentences below to make a first conditional sentence.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78152" y="2669269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3" name="Rectangle 2"/>
          <p:cNvSpPr/>
          <p:nvPr/>
        </p:nvSpPr>
        <p:spPr>
          <a:xfrm>
            <a:off x="935257" y="3453225"/>
            <a:ext cx="12250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/>
              <a:t>Articles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012" y="5308022"/>
            <a:ext cx="351213" cy="33114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210509" y="5704932"/>
            <a:ext cx="3691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 in groups, A and B.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35257" y="5175767"/>
            <a:ext cx="241470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/>
              <a:t>First conditional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4" y="23634"/>
            <a:ext cx="8812944" cy="22799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879" y="5316770"/>
            <a:ext cx="1072997" cy="31364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394531" y="5316770"/>
            <a:ext cx="2438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Fun matching</a:t>
            </a:r>
          </a:p>
        </p:txBody>
      </p:sp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14" y="178323"/>
            <a:ext cx="4176100" cy="720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9" y="168988"/>
            <a:ext cx="961782" cy="7776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7047" y="948934"/>
            <a:ext cx="2536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7" name="Rectangle 6"/>
          <p:cNvSpPr/>
          <p:nvPr/>
        </p:nvSpPr>
        <p:spPr>
          <a:xfrm>
            <a:off x="3839267" y="956291"/>
            <a:ext cx="14654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/>
              <a:t>Articles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19021" y="2390660"/>
            <a:ext cx="9144000" cy="4467340"/>
          </a:xfrm>
          <a:prstGeom prst="rect">
            <a:avLst/>
          </a:prstGeom>
          <a:solidFill>
            <a:srgbClr val="FDE1D8"/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140" y="1633033"/>
            <a:ext cx="4123407" cy="105517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32255" y="2717226"/>
            <a:ext cx="811428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/>
              <a:t>There are two kinds of articles in English: the inde finite article (a / an) and the de finite article (the).</a:t>
            </a:r>
          </a:p>
          <a:p>
            <a:r>
              <a:rPr lang="en-US" sz="2400" b="1"/>
              <a:t>We use </a:t>
            </a:r>
            <a:r>
              <a:rPr lang="en-US" sz="2400" b="1" i="1"/>
              <a:t>a / an</a:t>
            </a:r>
          </a:p>
          <a:p>
            <a:r>
              <a:rPr lang="en-US" sz="2400" i="1"/>
              <a:t>- </a:t>
            </a:r>
            <a:r>
              <a:rPr lang="en-US" sz="2400"/>
              <a:t>with singular countable nouns when we are talking about them in general.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1714" y="4694104"/>
            <a:ext cx="1344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35772" y="4698939"/>
            <a:ext cx="6312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An</a:t>
            </a:r>
            <a:r>
              <a:rPr lang="en-US" sz="2400"/>
              <a:t> ant is a tiny animal.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2255" y="5252571"/>
            <a:ext cx="6312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- after the verbs </a:t>
            </a:r>
            <a:r>
              <a:rPr lang="en-US" sz="2400" i="1"/>
              <a:t>to be </a:t>
            </a:r>
            <a:r>
              <a:rPr lang="en-US" sz="2400"/>
              <a:t>and </a:t>
            </a:r>
            <a:r>
              <a:rPr lang="en-US" sz="2400" i="1"/>
              <a:t>to have</a:t>
            </a:r>
            <a:r>
              <a:rPr lang="en-US" sz="2400"/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91714" y="5931968"/>
            <a:ext cx="1344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35772" y="5946076"/>
            <a:ext cx="6312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I’m </a:t>
            </a:r>
            <a:r>
              <a:rPr lang="en-US" sz="2400" b="1"/>
              <a:t>a</a:t>
            </a:r>
            <a:r>
              <a:rPr lang="en-US" sz="2400"/>
              <a:t> student. / I have </a:t>
            </a:r>
            <a:r>
              <a:rPr lang="en-US" sz="2400" b="1"/>
              <a:t>an</a:t>
            </a:r>
            <a:r>
              <a:rPr lang="en-US" sz="2400"/>
              <a:t> eraser.</a:t>
            </a:r>
          </a:p>
        </p:txBody>
      </p:sp>
    </p:spTree>
    <p:extLst>
      <p:ext uri="{BB962C8B-B14F-4D97-AF65-F5344CB8AC3E}">
        <p14:creationId xmlns:p14="http://schemas.microsoft.com/office/powerpoint/2010/main" val="3974246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14" y="178323"/>
            <a:ext cx="4176100" cy="720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9" y="168988"/>
            <a:ext cx="961782" cy="7776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7047" y="948934"/>
            <a:ext cx="2536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7" name="Rectangle 6"/>
          <p:cNvSpPr/>
          <p:nvPr/>
        </p:nvSpPr>
        <p:spPr>
          <a:xfrm>
            <a:off x="3839267" y="956291"/>
            <a:ext cx="14654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/>
              <a:t>Articles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19021" y="2390660"/>
            <a:ext cx="9144000" cy="4467340"/>
          </a:xfrm>
          <a:prstGeom prst="rect">
            <a:avLst/>
          </a:prstGeom>
          <a:solidFill>
            <a:srgbClr val="FDE1D8"/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140" y="1633033"/>
            <a:ext cx="4123407" cy="105517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32255" y="3036717"/>
            <a:ext cx="81142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/>
              <a:t>We use </a:t>
            </a:r>
            <a:r>
              <a:rPr lang="en-US" sz="2400" b="1" i="1"/>
              <a:t>the</a:t>
            </a:r>
          </a:p>
          <a:p>
            <a:r>
              <a:rPr lang="en-US" sz="2400" i="1"/>
              <a:t>- </a:t>
            </a:r>
            <a:r>
              <a:rPr lang="en-US" sz="2400"/>
              <a:t>with singular or plural nouns when we already know them or when they are mentioned for the second time.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4342" y="4493499"/>
            <a:ext cx="1344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48400" y="4498334"/>
            <a:ext cx="6312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The</a:t>
            </a:r>
            <a:r>
              <a:rPr lang="en-US" sz="2400"/>
              <a:t> bike in front of her house is nice.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2255" y="5066841"/>
            <a:ext cx="6312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- with nouns which are unique.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17818" y="5712791"/>
            <a:ext cx="1344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61876" y="5726899"/>
            <a:ext cx="6312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The</a:t>
            </a:r>
            <a:r>
              <a:rPr lang="en-US" sz="2400"/>
              <a:t> air is dirty.</a:t>
            </a:r>
          </a:p>
        </p:txBody>
      </p:sp>
    </p:spTree>
    <p:extLst>
      <p:ext uri="{BB962C8B-B14F-4D97-AF65-F5344CB8AC3E}">
        <p14:creationId xmlns:p14="http://schemas.microsoft.com/office/powerpoint/2010/main" val="1749912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634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58190" y="206035"/>
            <a:ext cx="79352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</a:t>
            </a:r>
            <a:r>
              <a:rPr lang="en-US" sz="26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6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723807" y="229747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1198637" y="2288711"/>
            <a:ext cx="1613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___ egg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723807" y="314926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723807" y="397401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1198637" y="3965361"/>
            <a:ext cx="1613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___ sink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1198637" y="3128240"/>
            <a:ext cx="1613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___ friend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3807" y="480150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198637" y="4792740"/>
            <a:ext cx="1298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___ arm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045217" y="228871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045217" y="3151285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6.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520048" y="3142632"/>
            <a:ext cx="222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____ onion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520048" y="2267687"/>
            <a:ext cx="222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____ mouth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45217" y="398102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7.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045217" y="480375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8.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520048" y="4795104"/>
            <a:ext cx="222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____ classmate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520048" y="3960004"/>
            <a:ext cx="222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____ umbrella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DDC2E67-C185-44B0-A79B-E03D2BB1B3A6}"/>
              </a:ext>
            </a:extLst>
          </p:cNvPr>
          <p:cNvSpPr txBox="1"/>
          <p:nvPr/>
        </p:nvSpPr>
        <p:spPr>
          <a:xfrm>
            <a:off x="1198637" y="2288711"/>
            <a:ext cx="1613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an</a:t>
            </a:r>
            <a:r>
              <a:rPr lang="en-US" sz="2400" dirty="0"/>
              <a:t> egg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9DEB172-5C49-4B0B-AF78-1A034B56885A}"/>
              </a:ext>
            </a:extLst>
          </p:cNvPr>
          <p:cNvSpPr txBox="1"/>
          <p:nvPr/>
        </p:nvSpPr>
        <p:spPr>
          <a:xfrm>
            <a:off x="1198637" y="3965361"/>
            <a:ext cx="1613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</a:t>
            </a:r>
            <a:r>
              <a:rPr lang="en-US" sz="2400" dirty="0"/>
              <a:t> sink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2491BE9-1CE6-4F69-96BB-5F70415754FB}"/>
              </a:ext>
            </a:extLst>
          </p:cNvPr>
          <p:cNvSpPr txBox="1"/>
          <p:nvPr/>
        </p:nvSpPr>
        <p:spPr>
          <a:xfrm>
            <a:off x="1198637" y="3128240"/>
            <a:ext cx="1613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</a:t>
            </a:r>
            <a:r>
              <a:rPr lang="en-US" sz="2400" dirty="0"/>
              <a:t> friend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DE65509-8340-4795-BA0C-8A849B5445AE}"/>
              </a:ext>
            </a:extLst>
          </p:cNvPr>
          <p:cNvSpPr txBox="1"/>
          <p:nvPr/>
        </p:nvSpPr>
        <p:spPr>
          <a:xfrm>
            <a:off x="1198637" y="4792740"/>
            <a:ext cx="1298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an </a:t>
            </a:r>
            <a:r>
              <a:rPr lang="en-US" sz="2400" dirty="0"/>
              <a:t>arm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B7FEADC-9771-4072-999E-CE8312ED82BE}"/>
              </a:ext>
            </a:extLst>
          </p:cNvPr>
          <p:cNvSpPr txBox="1"/>
          <p:nvPr/>
        </p:nvSpPr>
        <p:spPr>
          <a:xfrm>
            <a:off x="5520048" y="3149035"/>
            <a:ext cx="222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an</a:t>
            </a:r>
            <a:r>
              <a:rPr lang="en-US" sz="2400" dirty="0"/>
              <a:t> onion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317E846-25B3-4548-BF9E-902E23987B59}"/>
              </a:ext>
            </a:extLst>
          </p:cNvPr>
          <p:cNvSpPr txBox="1"/>
          <p:nvPr/>
        </p:nvSpPr>
        <p:spPr>
          <a:xfrm>
            <a:off x="5520048" y="2274090"/>
            <a:ext cx="222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</a:t>
            </a:r>
            <a:r>
              <a:rPr lang="en-US" sz="2400" dirty="0"/>
              <a:t> mouth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DEB418A-A210-42F4-AB13-E3770BACC85A}"/>
              </a:ext>
            </a:extLst>
          </p:cNvPr>
          <p:cNvSpPr txBox="1"/>
          <p:nvPr/>
        </p:nvSpPr>
        <p:spPr>
          <a:xfrm>
            <a:off x="5520048" y="4801507"/>
            <a:ext cx="222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</a:t>
            </a:r>
            <a:r>
              <a:rPr lang="en-US" sz="2400" dirty="0"/>
              <a:t> classmate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23AC9FC-2ED8-449D-8AA2-FBCE0027BE83}"/>
              </a:ext>
            </a:extLst>
          </p:cNvPr>
          <p:cNvSpPr txBox="1"/>
          <p:nvPr/>
        </p:nvSpPr>
        <p:spPr>
          <a:xfrm>
            <a:off x="5520048" y="3966407"/>
            <a:ext cx="222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an</a:t>
            </a:r>
            <a:r>
              <a:rPr lang="en-US" sz="2400" dirty="0"/>
              <a:t> umbrella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07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6" grpId="0"/>
      <p:bldP spid="101" grpId="0"/>
      <p:bldP spid="29" grpId="0"/>
      <p:bldP spid="32" grpId="0"/>
      <p:bldP spid="33" grpId="0"/>
      <p:bldP spid="36" grpId="0"/>
      <p:bldP spid="37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69730" cy="11848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7313" y="189896"/>
            <a:ext cx="79606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</a:t>
            </a:r>
            <a:r>
              <a:rPr lang="en-US" sz="26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/ an 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6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8755" y="203346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03585" y="2026985"/>
            <a:ext cx="1754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My father is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8755" y="267391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1547" y="340957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06377" y="3400920"/>
            <a:ext cx="644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_______ dolphin is _______ intelligent animal.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28755" y="415394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03584" y="4145294"/>
            <a:ext cx="1085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 have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8755" y="492474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03585" y="4875582"/>
            <a:ext cx="2255692" cy="505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/>
              <a:t>My brother likes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03585" y="2682570"/>
            <a:ext cx="5603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_______ Sun keeps _______ Earth warm.</a:t>
            </a:r>
            <a:endParaRPr lang="en-US" sz="2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9C3C78F-930C-4EFA-8C41-802A504D64CC}"/>
              </a:ext>
            </a:extLst>
          </p:cNvPr>
          <p:cNvSpPr txBox="1"/>
          <p:nvPr/>
        </p:nvSpPr>
        <p:spPr>
          <a:xfrm>
            <a:off x="2834148" y="2033461"/>
            <a:ext cx="23769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doctor.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B132686-6FFA-4213-9FF4-80B8A1D65648}"/>
              </a:ext>
            </a:extLst>
          </p:cNvPr>
          <p:cNvSpPr txBox="1"/>
          <p:nvPr/>
        </p:nvSpPr>
        <p:spPr>
          <a:xfrm>
            <a:off x="2863317" y="2024808"/>
            <a:ext cx="14527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</a:t>
            </a:r>
            <a:r>
              <a:rPr lang="en-US" sz="2400" dirty="0"/>
              <a:t> doctor.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55FF540-EF9E-4F80-9567-FDA7C61EDC19}"/>
              </a:ext>
            </a:extLst>
          </p:cNvPr>
          <p:cNvSpPr txBox="1"/>
          <p:nvPr/>
        </p:nvSpPr>
        <p:spPr>
          <a:xfrm>
            <a:off x="1303584" y="2682570"/>
            <a:ext cx="2601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The</a:t>
            </a:r>
            <a:r>
              <a:rPr lang="en-US" sz="2400" dirty="0"/>
              <a:t> Sun keeps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6E4A9B-F379-4C69-8582-E8541FE6366B}"/>
              </a:ext>
            </a:extLst>
          </p:cNvPr>
          <p:cNvSpPr txBox="1"/>
          <p:nvPr/>
        </p:nvSpPr>
        <p:spPr>
          <a:xfrm>
            <a:off x="3145953" y="2679020"/>
            <a:ext cx="30942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Earth warm.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48082C2-2DFD-4D3B-AFC4-96F950316413}"/>
              </a:ext>
            </a:extLst>
          </p:cNvPr>
          <p:cNvSpPr txBox="1"/>
          <p:nvPr/>
        </p:nvSpPr>
        <p:spPr>
          <a:xfrm>
            <a:off x="3145953" y="2682570"/>
            <a:ext cx="30942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the</a:t>
            </a:r>
            <a:r>
              <a:rPr lang="en-US" sz="2400" dirty="0"/>
              <a:t> Earth warm.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8DA3978-B4EF-4EDC-B667-E4A9326ECFF5}"/>
              </a:ext>
            </a:extLst>
          </p:cNvPr>
          <p:cNvSpPr txBox="1"/>
          <p:nvPr/>
        </p:nvSpPr>
        <p:spPr>
          <a:xfrm>
            <a:off x="1303584" y="3400920"/>
            <a:ext cx="1739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</a:t>
            </a:r>
            <a:r>
              <a:rPr lang="en-US" sz="2400" dirty="0"/>
              <a:t> dolphin is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59B53FC-B6EF-45C3-BCA3-876431AB54F5}"/>
              </a:ext>
            </a:extLst>
          </p:cNvPr>
          <p:cNvSpPr txBox="1"/>
          <p:nvPr/>
        </p:nvSpPr>
        <p:spPr>
          <a:xfrm>
            <a:off x="2768597" y="3407396"/>
            <a:ext cx="37082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intelligent animal.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0213405-4D43-4AF2-B0C7-43698A4C60E7}"/>
              </a:ext>
            </a:extLst>
          </p:cNvPr>
          <p:cNvSpPr txBox="1"/>
          <p:nvPr/>
        </p:nvSpPr>
        <p:spPr>
          <a:xfrm>
            <a:off x="2799086" y="3407395"/>
            <a:ext cx="28838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an</a:t>
            </a:r>
            <a:r>
              <a:rPr lang="en-US" sz="2400" dirty="0"/>
              <a:t> intelligent animal.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8B1C3A2-C0C3-4462-9BC4-17DE35893314}"/>
              </a:ext>
            </a:extLst>
          </p:cNvPr>
          <p:cNvSpPr txBox="1"/>
          <p:nvPr/>
        </p:nvSpPr>
        <p:spPr>
          <a:xfrm>
            <a:off x="2108787" y="4143116"/>
            <a:ext cx="35741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orange shirt too.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DBF7DC4-AC88-44A3-B5BB-9AC36206EF3E}"/>
              </a:ext>
            </a:extLst>
          </p:cNvPr>
          <p:cNvSpPr txBox="1"/>
          <p:nvPr/>
        </p:nvSpPr>
        <p:spPr>
          <a:xfrm>
            <a:off x="2143646" y="4153947"/>
            <a:ext cx="28596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an</a:t>
            </a:r>
            <a:r>
              <a:rPr lang="en-US" sz="2400" dirty="0"/>
              <a:t> orange shirt too.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36CE652-9240-4212-83A5-AB75A0E12AAE}"/>
              </a:ext>
            </a:extLst>
          </p:cNvPr>
          <p:cNvSpPr txBox="1"/>
          <p:nvPr/>
        </p:nvSpPr>
        <p:spPr>
          <a:xfrm>
            <a:off x="3364971" y="4919889"/>
            <a:ext cx="52874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blue pen, not _______ red one.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CBC8666-3052-4732-8707-984683295C5D}"/>
              </a:ext>
            </a:extLst>
          </p:cNvPr>
          <p:cNvSpPr txBox="1"/>
          <p:nvPr/>
        </p:nvSpPr>
        <p:spPr>
          <a:xfrm>
            <a:off x="3387937" y="4926364"/>
            <a:ext cx="23697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the</a:t>
            </a:r>
            <a:r>
              <a:rPr lang="en-US" sz="2400" dirty="0"/>
              <a:t> blue pen, not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C817250-6E04-4F56-94D8-72643A92D888}"/>
              </a:ext>
            </a:extLst>
          </p:cNvPr>
          <p:cNvSpPr txBox="1"/>
          <p:nvPr/>
        </p:nvSpPr>
        <p:spPr>
          <a:xfrm>
            <a:off x="5581284" y="4926363"/>
            <a:ext cx="23697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red one.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8F37D79-7863-4BA7-9A72-BDBD833608D3}"/>
              </a:ext>
            </a:extLst>
          </p:cNvPr>
          <p:cNvSpPr txBox="1"/>
          <p:nvPr/>
        </p:nvSpPr>
        <p:spPr>
          <a:xfrm>
            <a:off x="5610580" y="4926363"/>
            <a:ext cx="23697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the</a:t>
            </a:r>
            <a:r>
              <a:rPr lang="en-US" sz="2400" dirty="0"/>
              <a:t> red one.</a:t>
            </a: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19" grpId="0"/>
      <p:bldP spid="20" grpId="0"/>
      <p:bldP spid="21" grpId="0"/>
      <p:bldP spid="22" grpId="0"/>
      <p:bldP spid="22" grpId="1"/>
      <p:bldP spid="23" grpId="0"/>
      <p:bldP spid="24" grpId="0"/>
      <p:bldP spid="26" grpId="0"/>
      <p:bldP spid="26" grpId="1"/>
      <p:bldP spid="27" grpId="1"/>
      <p:bldP spid="29" grpId="0"/>
      <p:bldP spid="30" grpId="0"/>
      <p:bldP spid="32" grpId="0"/>
      <p:bldP spid="33" grpId="0"/>
      <p:bldP spid="35" grpId="0"/>
      <p:bldP spid="35" grpId="1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9021" y="2390660"/>
            <a:ext cx="9144000" cy="44673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14" y="178323"/>
            <a:ext cx="4176100" cy="720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9" y="168988"/>
            <a:ext cx="961782" cy="77761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87047" y="948934"/>
            <a:ext cx="2536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29051" y="956291"/>
            <a:ext cx="47546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/>
              <a:t>Might for future possibility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94911" y="2544896"/>
            <a:ext cx="800926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/>
              <a:t>First conditional sentences describe things which are possible and likely to happen in the present or the future.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5620" y="5886201"/>
            <a:ext cx="163911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808683" y="5774399"/>
            <a:ext cx="734890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/>
              <a:t>If you </a:t>
            </a:r>
            <a:r>
              <a:rPr lang="en-US" sz="2600" b="1"/>
              <a:t>use </a:t>
            </a:r>
            <a:r>
              <a:rPr lang="en-US" sz="2600"/>
              <a:t>less paper, you </a:t>
            </a:r>
            <a:r>
              <a:rPr lang="en-US" sz="2600" b="1"/>
              <a:t>will save </a:t>
            </a:r>
            <a:r>
              <a:rPr lang="en-US" sz="2600"/>
              <a:t>a lot of trees.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4190" y="3582768"/>
            <a:ext cx="493627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u="sng"/>
              <a:t>If + subject + V (present simple),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03862" y="4119212"/>
            <a:ext cx="16639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>
                <a:solidFill>
                  <a:srgbClr val="FF0000"/>
                </a:solidFill>
              </a:rPr>
              <a:t> If-clause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4189" y="4639991"/>
            <a:ext cx="59167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u="sng"/>
              <a:t>subject + will / won’t + V (base form)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03862" y="5171720"/>
            <a:ext cx="19062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>
                <a:solidFill>
                  <a:srgbClr val="FF0000"/>
                </a:solidFill>
              </a:rPr>
              <a:t>main clause</a:t>
            </a:r>
          </a:p>
        </p:txBody>
      </p:sp>
    </p:spTree>
    <p:extLst>
      <p:ext uri="{BB962C8B-B14F-4D97-AF65-F5344CB8AC3E}">
        <p14:creationId xmlns:p14="http://schemas.microsoft.com/office/powerpoint/2010/main" val="2753108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246870" cy="13074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0579" y="216033"/>
            <a:ext cx="80391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the correct form of each verb in brackets.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18679" y="178007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93509" y="1773595"/>
            <a:ext cx="1228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If it (be)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51733" y="267391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65539" y="361889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40369" y="3610243"/>
            <a:ext cx="17865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(save) </a:t>
            </a:r>
          </a:p>
          <a:p>
            <a:r>
              <a:rPr lang="en-US" sz="2400" dirty="0"/>
              <a:t>much paper.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73764" y="473784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48593" y="4729195"/>
            <a:ext cx="2653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More people (have) </a:t>
            </a:r>
          </a:p>
          <a:p>
            <a:r>
              <a:rPr lang="en-US" sz="2400" dirty="0"/>
              <a:t>less water.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40717" y="577305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15548" y="5773050"/>
            <a:ext cx="2539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If the river (not be)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26563" y="2682570"/>
            <a:ext cx="1947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If we (recycle)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487F52A-753C-474C-9577-B79130E3FD35}"/>
              </a:ext>
            </a:extLst>
          </p:cNvPr>
          <p:cNvSpPr txBox="1"/>
          <p:nvPr/>
        </p:nvSpPr>
        <p:spPr>
          <a:xfrm>
            <a:off x="1740310" y="1770222"/>
            <a:ext cx="74036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sunny next week, we (go) _______ on a picnic.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3C9585C-3629-4917-9DB2-6A334F33F219}"/>
              </a:ext>
            </a:extLst>
          </p:cNvPr>
          <p:cNvSpPr txBox="1"/>
          <p:nvPr/>
        </p:nvSpPr>
        <p:spPr>
          <a:xfrm>
            <a:off x="1740310" y="1780212"/>
            <a:ext cx="35986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is</a:t>
            </a:r>
            <a:r>
              <a:rPr lang="en-US" sz="2400" dirty="0"/>
              <a:t> sunny next week, we (go)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EDCBA45-4A93-4951-8D37-F7413B42E8EB}"/>
              </a:ext>
            </a:extLst>
          </p:cNvPr>
          <p:cNvSpPr txBox="1"/>
          <p:nvPr/>
        </p:nvSpPr>
        <p:spPr>
          <a:xfrm>
            <a:off x="5191432" y="1780211"/>
            <a:ext cx="27923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on a picnic.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FB0EBF-26EE-4EE3-A5D4-6C177EF336C6}"/>
              </a:ext>
            </a:extLst>
          </p:cNvPr>
          <p:cNvSpPr txBox="1"/>
          <p:nvPr/>
        </p:nvSpPr>
        <p:spPr>
          <a:xfrm>
            <a:off x="5191432" y="1780210"/>
            <a:ext cx="27923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will go</a:t>
            </a:r>
            <a:r>
              <a:rPr lang="en-US" sz="2400" dirty="0"/>
              <a:t> on a picnic.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363886A-C80A-4360-B53A-747D1885E669}"/>
              </a:ext>
            </a:extLst>
          </p:cNvPr>
          <p:cNvSpPr txBox="1"/>
          <p:nvPr/>
        </p:nvSpPr>
        <p:spPr>
          <a:xfrm>
            <a:off x="2526890" y="2685850"/>
            <a:ext cx="59878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more, we (help) _______ the Earth.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8DA1476-674E-4969-B650-C80B1FB201CA}"/>
              </a:ext>
            </a:extLst>
          </p:cNvPr>
          <p:cNvSpPr txBox="1"/>
          <p:nvPr/>
        </p:nvSpPr>
        <p:spPr>
          <a:xfrm>
            <a:off x="2526890" y="2689232"/>
            <a:ext cx="31068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recycle</a:t>
            </a:r>
            <a:r>
              <a:rPr lang="en-US" sz="2400" dirty="0"/>
              <a:t> more, we (help)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758F0E-1E2C-4939-BF70-810492292993}"/>
              </a:ext>
            </a:extLst>
          </p:cNvPr>
          <p:cNvSpPr txBox="1"/>
          <p:nvPr/>
        </p:nvSpPr>
        <p:spPr>
          <a:xfrm>
            <a:off x="5520812" y="2685859"/>
            <a:ext cx="26496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the Earth.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0A1FA78-B9B4-40AF-BF46-905456FE5E1D}"/>
              </a:ext>
            </a:extLst>
          </p:cNvPr>
          <p:cNvSpPr txBox="1"/>
          <p:nvPr/>
        </p:nvSpPr>
        <p:spPr>
          <a:xfrm>
            <a:off x="5520812" y="2685381"/>
            <a:ext cx="26496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will help</a:t>
            </a:r>
            <a:r>
              <a:rPr lang="en-US" sz="2400" dirty="0"/>
              <a:t> the Earth.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A284379-8112-4877-B160-ECB5FBE5DA8F}"/>
              </a:ext>
            </a:extLst>
          </p:cNvPr>
          <p:cNvSpPr txBox="1"/>
          <p:nvPr/>
        </p:nvSpPr>
        <p:spPr>
          <a:xfrm>
            <a:off x="2023171" y="3619744"/>
            <a:ext cx="69362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a lot of trees if we (not waste) _______ so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BEE83B3-A2BA-4385-AB84-F450B5F3D7CA}"/>
              </a:ext>
            </a:extLst>
          </p:cNvPr>
          <p:cNvSpPr txBox="1"/>
          <p:nvPr/>
        </p:nvSpPr>
        <p:spPr>
          <a:xfrm>
            <a:off x="2049890" y="3621771"/>
            <a:ext cx="50807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will save</a:t>
            </a:r>
            <a:r>
              <a:rPr lang="en-US" sz="2400" dirty="0"/>
              <a:t> a lot of trees if we (not waste)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1AD493A-0108-4310-9F63-CAD01ADDD4DB}"/>
              </a:ext>
            </a:extLst>
          </p:cNvPr>
          <p:cNvSpPr txBox="1"/>
          <p:nvPr/>
        </p:nvSpPr>
        <p:spPr>
          <a:xfrm>
            <a:off x="6865565" y="3612691"/>
            <a:ext cx="16616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so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49271E2-7FAB-4F0C-9BD7-D66400F1471B}"/>
              </a:ext>
            </a:extLst>
          </p:cNvPr>
          <p:cNvSpPr txBox="1"/>
          <p:nvPr/>
        </p:nvSpPr>
        <p:spPr>
          <a:xfrm>
            <a:off x="6927372" y="3621654"/>
            <a:ext cx="20717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don’t waste</a:t>
            </a:r>
            <a:r>
              <a:rPr lang="en-US" sz="2400" dirty="0"/>
              <a:t> so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FB404E7-8033-4AE3-AB7B-A0094DB5A9AD}"/>
              </a:ext>
            </a:extLst>
          </p:cNvPr>
          <p:cNvSpPr txBox="1"/>
          <p:nvPr/>
        </p:nvSpPr>
        <p:spPr>
          <a:xfrm>
            <a:off x="3254831" y="4731363"/>
            <a:ext cx="55748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fresh water if we (use) _______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6E745FF-8287-49F1-922C-5352CE114153}"/>
              </a:ext>
            </a:extLst>
          </p:cNvPr>
          <p:cNvSpPr txBox="1"/>
          <p:nvPr/>
        </p:nvSpPr>
        <p:spPr>
          <a:xfrm>
            <a:off x="3235167" y="4736512"/>
            <a:ext cx="41586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will have</a:t>
            </a:r>
            <a:r>
              <a:rPr lang="en-US" sz="2400" dirty="0"/>
              <a:t> fresh water if we (use)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9520E05-0379-4776-A939-C1DE4A3054C0}"/>
              </a:ext>
            </a:extLst>
          </p:cNvPr>
          <p:cNvSpPr txBox="1"/>
          <p:nvPr/>
        </p:nvSpPr>
        <p:spPr>
          <a:xfrm>
            <a:off x="7216017" y="4724584"/>
            <a:ext cx="14158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0424289-1BD5-4732-B6AB-2FEB3C43FEBD}"/>
              </a:ext>
            </a:extLst>
          </p:cNvPr>
          <p:cNvSpPr txBox="1"/>
          <p:nvPr/>
        </p:nvSpPr>
        <p:spPr>
          <a:xfrm>
            <a:off x="7198813" y="4736511"/>
            <a:ext cx="725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use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4E13006-018A-4CE3-ACB7-13B7F9EE2C21}"/>
              </a:ext>
            </a:extLst>
          </p:cNvPr>
          <p:cNvSpPr txBox="1"/>
          <p:nvPr/>
        </p:nvSpPr>
        <p:spPr>
          <a:xfrm>
            <a:off x="3141583" y="5774113"/>
            <a:ext cx="58013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dirty, there (be) _______ more fish.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FEAE516-4213-481B-8339-B8AE65135067}"/>
              </a:ext>
            </a:extLst>
          </p:cNvPr>
          <p:cNvSpPr txBox="1"/>
          <p:nvPr/>
        </p:nvSpPr>
        <p:spPr>
          <a:xfrm>
            <a:off x="3096965" y="5773050"/>
            <a:ext cx="37113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isn’t </a:t>
            </a:r>
            <a:r>
              <a:rPr lang="en-US" sz="2400" dirty="0">
                <a:solidFill>
                  <a:srgbClr val="7030A0"/>
                </a:solidFill>
              </a:rPr>
              <a:t>/</a:t>
            </a:r>
            <a:r>
              <a:rPr lang="en-US" sz="2400" dirty="0">
                <a:solidFill>
                  <a:srgbClr val="00B050"/>
                </a:solidFill>
              </a:rPr>
              <a:t> is not</a:t>
            </a:r>
            <a:r>
              <a:rPr lang="en-US" sz="2400" dirty="0"/>
              <a:t> dirty, there (be)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CDB29B1-FA3E-44D4-A8E7-CD51F40862ED}"/>
              </a:ext>
            </a:extLst>
          </p:cNvPr>
          <p:cNvSpPr txBox="1"/>
          <p:nvPr/>
        </p:nvSpPr>
        <p:spPr>
          <a:xfrm>
            <a:off x="6601857" y="5781661"/>
            <a:ext cx="26548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more fish.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7EAF13E-9389-42CA-AF7B-6C2131ED2C38}"/>
              </a:ext>
            </a:extLst>
          </p:cNvPr>
          <p:cNvSpPr txBox="1"/>
          <p:nvPr/>
        </p:nvSpPr>
        <p:spPr>
          <a:xfrm>
            <a:off x="6601856" y="5764439"/>
            <a:ext cx="26548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will be </a:t>
            </a:r>
            <a:r>
              <a:rPr lang="en-US" sz="2400" dirty="0"/>
              <a:t>more fish.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1" grpId="1"/>
      <p:bldP spid="22" grpId="0"/>
      <p:bldP spid="24" grpId="0"/>
      <p:bldP spid="28" grpId="0"/>
      <p:bldP spid="30" grpId="0"/>
      <p:bldP spid="30" grpId="1"/>
      <p:bldP spid="31" grpId="0"/>
      <p:bldP spid="33" grpId="0"/>
      <p:bldP spid="34" grpId="0"/>
      <p:bldP spid="36" grpId="0"/>
      <p:bldP spid="36" grpId="1"/>
      <p:bldP spid="37" grpId="0"/>
      <p:bldP spid="48" grpId="0"/>
      <p:bldP spid="49" grpId="0"/>
      <p:bldP spid="50" grpId="0"/>
      <p:bldP spid="50" grpId="1"/>
      <p:bldP spid="51" grpId="0"/>
      <p:bldP spid="52" grpId="0"/>
      <p:bldP spid="53" grpId="0"/>
      <p:bldP spid="54" grpId="0"/>
      <p:bldP spid="54" grpId="1"/>
      <p:bldP spid="5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2003</TotalTime>
  <Words>788</Words>
  <Application>Microsoft Office PowerPoint</Application>
  <PresentationFormat>On-screen Show (4:3)</PresentationFormat>
  <Paragraphs>149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124</cp:revision>
  <dcterms:created xsi:type="dcterms:W3CDTF">2020-12-09T02:04:09Z</dcterms:created>
  <dcterms:modified xsi:type="dcterms:W3CDTF">2023-07-07T10:14:13Z</dcterms:modified>
</cp:coreProperties>
</file>