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38"/>
  </p:notesMasterIdLst>
  <p:sldIdLst>
    <p:sldId id="364" r:id="rId3"/>
    <p:sldId id="4188" r:id="rId4"/>
    <p:sldId id="4190" r:id="rId5"/>
    <p:sldId id="4192" r:id="rId6"/>
    <p:sldId id="378" r:id="rId7"/>
    <p:sldId id="375" r:id="rId8"/>
    <p:sldId id="386" r:id="rId9"/>
    <p:sldId id="387" r:id="rId10"/>
    <p:sldId id="385" r:id="rId11"/>
    <p:sldId id="349" r:id="rId12"/>
    <p:sldId id="4164" r:id="rId13"/>
    <p:sldId id="4166" r:id="rId14"/>
    <p:sldId id="4167" r:id="rId15"/>
    <p:sldId id="4168" r:id="rId16"/>
    <p:sldId id="4169" r:id="rId17"/>
    <p:sldId id="4171" r:id="rId18"/>
    <p:sldId id="4172" r:id="rId19"/>
    <p:sldId id="4173" r:id="rId20"/>
    <p:sldId id="4174" r:id="rId21"/>
    <p:sldId id="4176" r:id="rId22"/>
    <p:sldId id="4177" r:id="rId23"/>
    <p:sldId id="4178" r:id="rId24"/>
    <p:sldId id="362" r:id="rId25"/>
    <p:sldId id="4148" r:id="rId26"/>
    <p:sldId id="4149" r:id="rId27"/>
    <p:sldId id="4150" r:id="rId28"/>
    <p:sldId id="4179" r:id="rId29"/>
    <p:sldId id="4180" r:id="rId30"/>
    <p:sldId id="4181" r:id="rId31"/>
    <p:sldId id="4182" r:id="rId32"/>
    <p:sldId id="4186" r:id="rId33"/>
    <p:sldId id="4184" r:id="rId34"/>
    <p:sldId id="4185" r:id="rId35"/>
    <p:sldId id="4187" r:id="rId36"/>
    <p:sldId id="339" r:id="rId37"/>
  </p:sldIdLst>
  <p:sldSz cx="12192000" cy="6858000"/>
  <p:notesSz cx="6858000" cy="9144000"/>
  <p:embeddedFontLst>
    <p:embeddedFont>
      <p:font typeface=".VnFreeH" panose="020B7200000000000000" pitchFamily="34"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Roboto" panose="02000000000000000000" pitchFamily="2" charset="0"/>
      <p:regular r:id="rId46"/>
      <p:bold r:id="rId47"/>
      <p:italic r:id="rId48"/>
      <p:boldItalic r:id="rId49"/>
    </p:embeddedFont>
    <p:embeddedFont>
      <p:font typeface="Roboto Black" panose="02000000000000000000" pitchFamily="2" charset="0"/>
      <p:bold r:id="rId50"/>
      <p:boldItalic r:id="rId5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006C31"/>
    <a:srgbClr val="D5A107"/>
    <a:srgbClr val="4FA7D1"/>
    <a:srgbClr val="E5F0D4"/>
    <a:srgbClr val="391A05"/>
    <a:srgbClr val="F6F10F"/>
    <a:srgbClr val="626867"/>
    <a:srgbClr val="B796B9"/>
    <a:srgbClr val="FDF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554" autoAdjust="0"/>
  </p:normalViewPr>
  <p:slideViewPr>
    <p:cSldViewPr snapToGrid="0">
      <p:cViewPr varScale="1">
        <p:scale>
          <a:sx n="87" d="100"/>
          <a:sy n="87" d="100"/>
        </p:scale>
        <p:origin x="9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334F4-BED4-4657-9316-3C0F6797D794}" type="datetimeFigureOut">
              <a:rPr lang="vi-VN" smtClean="0"/>
              <a:t>07/12/2022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EC417-4AA1-4EC0-A9ED-469F0F8997E8}" type="slidenum">
              <a:rPr lang="vi-VN" smtClean="0"/>
              <a:t>‹#›</a:t>
            </a:fld>
            <a:endParaRPr lang="vi-VN"/>
          </a:p>
        </p:txBody>
      </p:sp>
    </p:spTree>
    <p:extLst>
      <p:ext uri="{BB962C8B-B14F-4D97-AF65-F5344CB8AC3E}">
        <p14:creationId xmlns:p14="http://schemas.microsoft.com/office/powerpoint/2010/main" val="124928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362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Giới thiệu tác dụng của giá lọc</a:t>
            </a:r>
          </a:p>
        </p:txBody>
      </p:sp>
      <p:sp>
        <p:nvSpPr>
          <p:cNvPr id="4" name="Slide Number Placeholder 3"/>
          <p:cNvSpPr>
            <a:spLocks noGrp="1"/>
          </p:cNvSpPr>
          <p:nvPr>
            <p:ph type="sldNum" sz="quarter" idx="5"/>
          </p:nvPr>
        </p:nvSpPr>
        <p:spPr/>
        <p:txBody>
          <a:bodyPr/>
          <a:lstStyle/>
          <a:p>
            <a:fld id="{617EC417-4AA1-4EC0-A9ED-469F0F8997E8}" type="slidenum">
              <a:rPr lang="vi-VN" smtClean="0"/>
              <a:t>10</a:t>
            </a:fld>
            <a:endParaRPr lang="vi-VN"/>
          </a:p>
        </p:txBody>
      </p:sp>
    </p:spTree>
    <p:extLst>
      <p:ext uri="{BB962C8B-B14F-4D97-AF65-F5344CB8AC3E}">
        <p14:creationId xmlns:p14="http://schemas.microsoft.com/office/powerpoint/2010/main" val="2805090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Giới thiệu tác dụng của khay đáy</a:t>
            </a:r>
          </a:p>
        </p:txBody>
      </p:sp>
      <p:sp>
        <p:nvSpPr>
          <p:cNvPr id="4" name="Slide Number Placeholder 3"/>
          <p:cNvSpPr>
            <a:spLocks noGrp="1"/>
          </p:cNvSpPr>
          <p:nvPr>
            <p:ph type="sldNum" sz="quarter" idx="5"/>
          </p:nvPr>
        </p:nvSpPr>
        <p:spPr/>
        <p:txBody>
          <a:bodyPr/>
          <a:lstStyle/>
          <a:p>
            <a:fld id="{617EC417-4AA1-4EC0-A9ED-469F0F8997E8}" type="slidenum">
              <a:rPr lang="vi-VN" smtClean="0"/>
              <a:t>11</a:t>
            </a:fld>
            <a:endParaRPr lang="vi-VN"/>
          </a:p>
        </p:txBody>
      </p:sp>
    </p:spTree>
    <p:extLst>
      <p:ext uri="{BB962C8B-B14F-4D97-AF65-F5344CB8AC3E}">
        <p14:creationId xmlns:p14="http://schemas.microsoft.com/office/powerpoint/2010/main" val="4264803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cụ thể cách tạo ra tấm đỡ</a:t>
            </a:r>
          </a:p>
        </p:txBody>
      </p:sp>
      <p:sp>
        <p:nvSpPr>
          <p:cNvPr id="4" name="Slide Number Placeholder 3"/>
          <p:cNvSpPr>
            <a:spLocks noGrp="1"/>
          </p:cNvSpPr>
          <p:nvPr>
            <p:ph type="sldNum" sz="quarter" idx="5"/>
          </p:nvPr>
        </p:nvSpPr>
        <p:spPr/>
        <p:txBody>
          <a:bodyPr/>
          <a:lstStyle/>
          <a:p>
            <a:fld id="{617EC417-4AA1-4EC0-A9ED-469F0F8997E8}" type="slidenum">
              <a:rPr lang="vi-VN" smtClean="0"/>
              <a:t>12</a:t>
            </a:fld>
            <a:endParaRPr lang="vi-VN"/>
          </a:p>
        </p:txBody>
      </p:sp>
    </p:spTree>
    <p:extLst>
      <p:ext uri="{BB962C8B-B14F-4D97-AF65-F5344CB8AC3E}">
        <p14:creationId xmlns:p14="http://schemas.microsoft.com/office/powerpoint/2010/main" val="153091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cụ thể cách tạo ra tấm mặt của giá đỡ</a:t>
            </a:r>
          </a:p>
        </p:txBody>
      </p:sp>
      <p:sp>
        <p:nvSpPr>
          <p:cNvPr id="4" name="Slide Number Placeholder 3"/>
          <p:cNvSpPr>
            <a:spLocks noGrp="1"/>
          </p:cNvSpPr>
          <p:nvPr>
            <p:ph type="sldNum" sz="quarter" idx="5"/>
          </p:nvPr>
        </p:nvSpPr>
        <p:spPr/>
        <p:txBody>
          <a:bodyPr/>
          <a:lstStyle/>
          <a:p>
            <a:fld id="{617EC417-4AA1-4EC0-A9ED-469F0F8997E8}" type="slidenum">
              <a:rPr lang="vi-VN" smtClean="0"/>
              <a:t>13</a:t>
            </a:fld>
            <a:endParaRPr lang="vi-VN"/>
          </a:p>
        </p:txBody>
      </p:sp>
    </p:spTree>
    <p:extLst>
      <p:ext uri="{BB962C8B-B14F-4D97-AF65-F5344CB8AC3E}">
        <p14:creationId xmlns:p14="http://schemas.microsoft.com/office/powerpoint/2010/main" val="3622186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cách thực hiện</a:t>
            </a:r>
          </a:p>
        </p:txBody>
      </p:sp>
      <p:sp>
        <p:nvSpPr>
          <p:cNvPr id="4" name="Slide Number Placeholder 3"/>
          <p:cNvSpPr>
            <a:spLocks noGrp="1"/>
          </p:cNvSpPr>
          <p:nvPr>
            <p:ph type="sldNum" sz="quarter" idx="5"/>
          </p:nvPr>
        </p:nvSpPr>
        <p:spPr/>
        <p:txBody>
          <a:bodyPr/>
          <a:lstStyle/>
          <a:p>
            <a:fld id="{617EC417-4AA1-4EC0-A9ED-469F0F8997E8}" type="slidenum">
              <a:rPr lang="vi-VN" smtClean="0"/>
              <a:t>14</a:t>
            </a:fld>
            <a:endParaRPr lang="vi-VN"/>
          </a:p>
        </p:txBody>
      </p:sp>
    </p:spTree>
    <p:extLst>
      <p:ext uri="{BB962C8B-B14F-4D97-AF65-F5344CB8AC3E}">
        <p14:creationId xmlns:p14="http://schemas.microsoft.com/office/powerpoint/2010/main" val="2177978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cách thực hiện</a:t>
            </a:r>
          </a:p>
        </p:txBody>
      </p:sp>
      <p:sp>
        <p:nvSpPr>
          <p:cNvPr id="4" name="Slide Number Placeholder 3"/>
          <p:cNvSpPr>
            <a:spLocks noGrp="1"/>
          </p:cNvSpPr>
          <p:nvPr>
            <p:ph type="sldNum" sz="quarter" idx="5"/>
          </p:nvPr>
        </p:nvSpPr>
        <p:spPr/>
        <p:txBody>
          <a:bodyPr/>
          <a:lstStyle/>
          <a:p>
            <a:fld id="{617EC417-4AA1-4EC0-A9ED-469F0F8997E8}" type="slidenum">
              <a:rPr lang="vi-VN" smtClean="0"/>
              <a:t>15</a:t>
            </a:fld>
            <a:endParaRPr lang="vi-VN"/>
          </a:p>
        </p:txBody>
      </p:sp>
    </p:spTree>
    <p:extLst>
      <p:ext uri="{BB962C8B-B14F-4D97-AF65-F5344CB8AC3E}">
        <p14:creationId xmlns:p14="http://schemas.microsoft.com/office/powerpoint/2010/main" val="394886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cách thực hiện</a:t>
            </a:r>
          </a:p>
        </p:txBody>
      </p:sp>
      <p:sp>
        <p:nvSpPr>
          <p:cNvPr id="4" name="Slide Number Placeholder 3"/>
          <p:cNvSpPr>
            <a:spLocks noGrp="1"/>
          </p:cNvSpPr>
          <p:nvPr>
            <p:ph type="sldNum" sz="quarter" idx="5"/>
          </p:nvPr>
        </p:nvSpPr>
        <p:spPr/>
        <p:txBody>
          <a:bodyPr/>
          <a:lstStyle/>
          <a:p>
            <a:fld id="{617EC417-4AA1-4EC0-A9ED-469F0F8997E8}" type="slidenum">
              <a:rPr lang="vi-VN" smtClean="0"/>
              <a:t>16</a:t>
            </a:fld>
            <a:endParaRPr lang="vi-VN"/>
          </a:p>
        </p:txBody>
      </p:sp>
    </p:spTree>
    <p:extLst>
      <p:ext uri="{BB962C8B-B14F-4D97-AF65-F5344CB8AC3E}">
        <p14:creationId xmlns:p14="http://schemas.microsoft.com/office/powerpoint/2010/main" val="556239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lấy ví dụ 2 cốc này, tương tự cách làm cho 2 cốc sau</a:t>
            </a:r>
          </a:p>
        </p:txBody>
      </p:sp>
      <p:sp>
        <p:nvSpPr>
          <p:cNvPr id="4" name="Slide Number Placeholder 3"/>
          <p:cNvSpPr>
            <a:spLocks noGrp="1"/>
          </p:cNvSpPr>
          <p:nvPr>
            <p:ph type="sldNum" sz="quarter" idx="5"/>
          </p:nvPr>
        </p:nvSpPr>
        <p:spPr/>
        <p:txBody>
          <a:bodyPr/>
          <a:lstStyle/>
          <a:p>
            <a:fld id="{617EC417-4AA1-4EC0-A9ED-469F0F8997E8}" type="slidenum">
              <a:rPr lang="vi-VN" smtClean="0"/>
              <a:t>17</a:t>
            </a:fld>
            <a:endParaRPr lang="vi-VN"/>
          </a:p>
        </p:txBody>
      </p:sp>
    </p:spTree>
    <p:extLst>
      <p:ext uri="{BB962C8B-B14F-4D97-AF65-F5344CB8AC3E}">
        <p14:creationId xmlns:p14="http://schemas.microsoft.com/office/powerpoint/2010/main" val="1791683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thực hiện. Tác dụng của sỏi to: </a:t>
            </a:r>
            <a:r>
              <a:rPr lang="vi-VN" sz="1200">
                <a:solidFill>
                  <a:srgbClr val="002060"/>
                </a:solidFill>
                <a:latin typeface="Roboto" panose="02000000000000000000" pitchFamily="2" charset="0"/>
                <a:ea typeface="Roboto" panose="02000000000000000000" pitchFamily="2" charset="0"/>
              </a:rPr>
              <a:t>tạo khe hở giúp lắp đặt ống dẫn nước</a:t>
            </a:r>
          </a:p>
        </p:txBody>
      </p:sp>
      <p:sp>
        <p:nvSpPr>
          <p:cNvPr id="4" name="Slide Number Placeholder 3"/>
          <p:cNvSpPr>
            <a:spLocks noGrp="1"/>
          </p:cNvSpPr>
          <p:nvPr>
            <p:ph type="sldNum" sz="quarter" idx="5"/>
          </p:nvPr>
        </p:nvSpPr>
        <p:spPr/>
        <p:txBody>
          <a:bodyPr/>
          <a:lstStyle/>
          <a:p>
            <a:fld id="{617EC417-4AA1-4EC0-A9ED-469F0F8997E8}" type="slidenum">
              <a:rPr lang="vi-VN" smtClean="0"/>
              <a:t>18</a:t>
            </a:fld>
            <a:endParaRPr lang="vi-VN"/>
          </a:p>
        </p:txBody>
      </p:sp>
    </p:spTree>
    <p:extLst>
      <p:ext uri="{BB962C8B-B14F-4D97-AF65-F5344CB8AC3E}">
        <p14:creationId xmlns:p14="http://schemas.microsoft.com/office/powerpoint/2010/main" val="1474560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cách thực hiện</a:t>
            </a:r>
          </a:p>
        </p:txBody>
      </p:sp>
      <p:sp>
        <p:nvSpPr>
          <p:cNvPr id="4" name="Slide Number Placeholder 3"/>
          <p:cNvSpPr>
            <a:spLocks noGrp="1"/>
          </p:cNvSpPr>
          <p:nvPr>
            <p:ph type="sldNum" sz="quarter" idx="5"/>
          </p:nvPr>
        </p:nvSpPr>
        <p:spPr/>
        <p:txBody>
          <a:bodyPr/>
          <a:lstStyle/>
          <a:p>
            <a:fld id="{617EC417-4AA1-4EC0-A9ED-469F0F8997E8}" type="slidenum">
              <a:rPr lang="vi-VN" smtClean="0"/>
              <a:t>19</a:t>
            </a:fld>
            <a:endParaRPr lang="vi-VN"/>
          </a:p>
        </p:txBody>
      </p:sp>
    </p:spTree>
    <p:extLst>
      <p:ext uri="{BB962C8B-B14F-4D97-AF65-F5344CB8AC3E}">
        <p14:creationId xmlns:p14="http://schemas.microsoft.com/office/powerpoint/2010/main" val="215620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phương án. Phương án đúng ô đáp án chuyển màu đỏ, sai màu cam. Sau đó GV giải thích thêm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5753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Nhắc lại từng thành phần, khối lượng của hệ thống lọc</a:t>
            </a:r>
          </a:p>
        </p:txBody>
      </p:sp>
      <p:sp>
        <p:nvSpPr>
          <p:cNvPr id="4" name="Slide Number Placeholder 3"/>
          <p:cNvSpPr>
            <a:spLocks noGrp="1"/>
          </p:cNvSpPr>
          <p:nvPr>
            <p:ph type="sldNum" sz="quarter" idx="5"/>
          </p:nvPr>
        </p:nvSpPr>
        <p:spPr/>
        <p:txBody>
          <a:bodyPr/>
          <a:lstStyle/>
          <a:p>
            <a:fld id="{617EC417-4AA1-4EC0-A9ED-469F0F8997E8}" type="slidenum">
              <a:rPr lang="vi-VN" smtClean="0"/>
              <a:t>20</a:t>
            </a:fld>
            <a:endParaRPr lang="vi-VN"/>
          </a:p>
        </p:txBody>
      </p:sp>
    </p:spTree>
    <p:extLst>
      <p:ext uri="{BB962C8B-B14F-4D97-AF65-F5344CB8AC3E}">
        <p14:creationId xmlns:p14="http://schemas.microsoft.com/office/powerpoint/2010/main" val="3847416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Giao bài tập cho HS hoàn thiện</a:t>
            </a:r>
          </a:p>
        </p:txBody>
      </p:sp>
      <p:sp>
        <p:nvSpPr>
          <p:cNvPr id="4" name="Slide Number Placeholder 3"/>
          <p:cNvSpPr>
            <a:spLocks noGrp="1"/>
          </p:cNvSpPr>
          <p:nvPr>
            <p:ph type="sldNum" sz="quarter" idx="5"/>
          </p:nvPr>
        </p:nvSpPr>
        <p:spPr/>
        <p:txBody>
          <a:bodyPr/>
          <a:lstStyle/>
          <a:p>
            <a:fld id="{617EC417-4AA1-4EC0-A9ED-469F0F8997E8}" type="slidenum">
              <a:rPr lang="vi-VN" smtClean="0"/>
              <a:t>21</a:t>
            </a:fld>
            <a:endParaRPr lang="vi-VN"/>
          </a:p>
        </p:txBody>
      </p:sp>
    </p:spTree>
    <p:extLst>
      <p:ext uri="{BB962C8B-B14F-4D97-AF65-F5344CB8AC3E}">
        <p14:creationId xmlns:p14="http://schemas.microsoft.com/office/powerpoint/2010/main" val="1052773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giới thiệu về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22</a:t>
            </a:fld>
            <a:endParaRPr lang="vi-VN"/>
          </a:p>
        </p:txBody>
      </p:sp>
    </p:spTree>
    <p:extLst>
      <p:ext uri="{BB962C8B-B14F-4D97-AF65-F5344CB8AC3E}">
        <p14:creationId xmlns:p14="http://schemas.microsoft.com/office/powerpoint/2010/main" val="3601508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phương án. Phương án đúng ô đáp án chuyển màu đỏ, sai màu cam. Sau đó GV giải thích thêm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0252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phương án. Phương án đúng ô đáp án chuyển màu đỏ, sai màu cam. Sau đó GV giải thích thêm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9453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nút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8373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phương án. Phương án đúng ô đáp án chuyển màu đỏ, sai màu cam.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4792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Cho HS xem video hướng dẫn, gợi ý</a:t>
            </a:r>
          </a:p>
        </p:txBody>
      </p:sp>
      <p:sp>
        <p:nvSpPr>
          <p:cNvPr id="4" name="Slide Number Placeholder 3"/>
          <p:cNvSpPr>
            <a:spLocks noGrp="1"/>
          </p:cNvSpPr>
          <p:nvPr>
            <p:ph type="sldNum" sz="quarter" idx="5"/>
          </p:nvPr>
        </p:nvSpPr>
        <p:spPr/>
        <p:txBody>
          <a:bodyPr/>
          <a:lstStyle/>
          <a:p>
            <a:fld id="{617EC417-4AA1-4EC0-A9ED-469F0F8997E8}" type="slidenum">
              <a:rPr lang="vi-VN" smtClean="0"/>
              <a:t>27</a:t>
            </a:fld>
            <a:endParaRPr lang="vi-VN"/>
          </a:p>
        </p:txBody>
      </p:sp>
    </p:spTree>
    <p:extLst>
      <p:ext uri="{BB962C8B-B14F-4D97-AF65-F5344CB8AC3E}">
        <p14:creationId xmlns:p14="http://schemas.microsoft.com/office/powerpoint/2010/main" val="227340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Có thể sử dụng các nguyên liệu có sẵn xung quanh để tạo nước bẩn</a:t>
            </a:r>
          </a:p>
        </p:txBody>
      </p:sp>
      <p:sp>
        <p:nvSpPr>
          <p:cNvPr id="4" name="Slide Number Placeholder 3"/>
          <p:cNvSpPr>
            <a:spLocks noGrp="1"/>
          </p:cNvSpPr>
          <p:nvPr>
            <p:ph type="sldNum" sz="quarter" idx="5"/>
          </p:nvPr>
        </p:nvSpPr>
        <p:spPr/>
        <p:txBody>
          <a:bodyPr/>
          <a:lstStyle/>
          <a:p>
            <a:fld id="{617EC417-4AA1-4EC0-A9ED-469F0F8997E8}" type="slidenum">
              <a:rPr lang="vi-VN" smtClean="0"/>
              <a:t>28</a:t>
            </a:fld>
            <a:endParaRPr lang="vi-VN"/>
          </a:p>
        </p:txBody>
      </p:sp>
    </p:spTree>
    <p:extLst>
      <p:ext uri="{BB962C8B-B14F-4D97-AF65-F5344CB8AC3E}">
        <p14:creationId xmlns:p14="http://schemas.microsoft.com/office/powerpoint/2010/main" val="2805090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có thể nói thêm vì sao chỉ đổ 2/3 lượng nước vào bình lọc? 1/3 lượng nước để làm gì</a:t>
            </a:r>
            <a:br>
              <a:rPr lang="vi-VN"/>
            </a:b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29</a:t>
            </a:fld>
            <a:endParaRPr lang="vi-VN"/>
          </a:p>
        </p:txBody>
      </p:sp>
    </p:spTree>
    <p:extLst>
      <p:ext uri="{BB962C8B-B14F-4D97-AF65-F5344CB8AC3E}">
        <p14:creationId xmlns:p14="http://schemas.microsoft.com/office/powerpoint/2010/main" val="3120769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nút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3643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Nêu quá trình nước được lọc qua các lớp lọc</a:t>
            </a:r>
          </a:p>
        </p:txBody>
      </p:sp>
      <p:sp>
        <p:nvSpPr>
          <p:cNvPr id="4" name="Slide Number Placeholder 3"/>
          <p:cNvSpPr>
            <a:spLocks noGrp="1"/>
          </p:cNvSpPr>
          <p:nvPr>
            <p:ph type="sldNum" sz="quarter" idx="5"/>
          </p:nvPr>
        </p:nvSpPr>
        <p:spPr/>
        <p:txBody>
          <a:bodyPr/>
          <a:lstStyle/>
          <a:p>
            <a:fld id="{617EC417-4AA1-4EC0-A9ED-469F0F8997E8}" type="slidenum">
              <a:rPr lang="vi-VN" smtClean="0"/>
              <a:t>30</a:t>
            </a:fld>
            <a:endParaRPr lang="vi-VN"/>
          </a:p>
        </p:txBody>
      </p:sp>
    </p:spTree>
    <p:extLst>
      <p:ext uri="{BB962C8B-B14F-4D97-AF65-F5344CB8AC3E}">
        <p14:creationId xmlns:p14="http://schemas.microsoft.com/office/powerpoint/2010/main" val="1263245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Giới thiệu sơ lược nước lọc được qua bộ lọc</a:t>
            </a:r>
          </a:p>
        </p:txBody>
      </p:sp>
      <p:sp>
        <p:nvSpPr>
          <p:cNvPr id="4" name="Slide Number Placeholder 3"/>
          <p:cNvSpPr>
            <a:spLocks noGrp="1"/>
          </p:cNvSpPr>
          <p:nvPr>
            <p:ph type="sldNum" sz="quarter" idx="5"/>
          </p:nvPr>
        </p:nvSpPr>
        <p:spPr/>
        <p:txBody>
          <a:bodyPr/>
          <a:lstStyle/>
          <a:p>
            <a:fld id="{617EC417-4AA1-4EC0-A9ED-469F0F8997E8}" type="slidenum">
              <a:rPr lang="vi-VN" smtClean="0"/>
              <a:t>31</a:t>
            </a:fld>
            <a:endParaRPr lang="vi-VN"/>
          </a:p>
        </p:txBody>
      </p:sp>
    </p:spTree>
    <p:extLst>
      <p:ext uri="{BB962C8B-B14F-4D97-AF65-F5344CB8AC3E}">
        <p14:creationId xmlns:p14="http://schemas.microsoft.com/office/powerpoint/2010/main" val="3200840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HS cách quan sát và đánh giá theo tiêu chí nào</a:t>
            </a:r>
          </a:p>
        </p:txBody>
      </p:sp>
      <p:sp>
        <p:nvSpPr>
          <p:cNvPr id="4" name="Slide Number Placeholder 3"/>
          <p:cNvSpPr>
            <a:spLocks noGrp="1"/>
          </p:cNvSpPr>
          <p:nvPr>
            <p:ph type="sldNum" sz="quarter" idx="5"/>
          </p:nvPr>
        </p:nvSpPr>
        <p:spPr/>
        <p:txBody>
          <a:bodyPr/>
          <a:lstStyle/>
          <a:p>
            <a:fld id="{617EC417-4AA1-4EC0-A9ED-469F0F8997E8}" type="slidenum">
              <a:rPr lang="vi-VN" smtClean="0"/>
              <a:t>32</a:t>
            </a:fld>
            <a:endParaRPr lang="vi-VN"/>
          </a:p>
        </p:txBody>
      </p:sp>
    </p:spTree>
    <p:extLst>
      <p:ext uri="{BB962C8B-B14F-4D97-AF65-F5344CB8AC3E}">
        <p14:creationId xmlns:p14="http://schemas.microsoft.com/office/powerpoint/2010/main" val="2070165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điền số liệu vào bảng 2 trang 49</a:t>
            </a:r>
          </a:p>
        </p:txBody>
      </p:sp>
      <p:sp>
        <p:nvSpPr>
          <p:cNvPr id="4" name="Slide Number Placeholder 3"/>
          <p:cNvSpPr>
            <a:spLocks noGrp="1"/>
          </p:cNvSpPr>
          <p:nvPr>
            <p:ph type="sldNum" sz="quarter" idx="5"/>
          </p:nvPr>
        </p:nvSpPr>
        <p:spPr/>
        <p:txBody>
          <a:bodyPr/>
          <a:lstStyle/>
          <a:p>
            <a:fld id="{617EC417-4AA1-4EC0-A9ED-469F0F8997E8}" type="slidenum">
              <a:rPr lang="vi-VN" smtClean="0"/>
              <a:t>33</a:t>
            </a:fld>
            <a:endParaRPr lang="vi-VN"/>
          </a:p>
        </p:txBody>
      </p:sp>
    </p:spTree>
    <p:extLst>
      <p:ext uri="{BB962C8B-B14F-4D97-AF65-F5344CB8AC3E}">
        <p14:creationId xmlns:p14="http://schemas.microsoft.com/office/powerpoint/2010/main" val="721385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giao bài tập về nhà, chuẩn bị cho bài học sau</a:t>
            </a:r>
          </a:p>
        </p:txBody>
      </p:sp>
      <p:sp>
        <p:nvSpPr>
          <p:cNvPr id="4" name="Slide Number Placeholder 3"/>
          <p:cNvSpPr>
            <a:spLocks noGrp="1"/>
          </p:cNvSpPr>
          <p:nvPr>
            <p:ph type="sldNum" sz="quarter" idx="5"/>
          </p:nvPr>
        </p:nvSpPr>
        <p:spPr/>
        <p:txBody>
          <a:bodyPr/>
          <a:lstStyle/>
          <a:p>
            <a:fld id="{617EC417-4AA1-4EC0-A9ED-469F0F8997E8}" type="slidenum">
              <a:rPr lang="vi-VN" smtClean="0"/>
              <a:t>34</a:t>
            </a:fld>
            <a:endParaRPr lang="vi-VN"/>
          </a:p>
        </p:txBody>
      </p:sp>
    </p:spTree>
    <p:extLst>
      <p:ext uri="{BB962C8B-B14F-4D97-AF65-F5344CB8AC3E}">
        <p14:creationId xmlns:p14="http://schemas.microsoft.com/office/powerpoint/2010/main" val="3358040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Chào tạm biệt các bạn nhỏ và hẹn gặp lại trong bài học tới.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612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nút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035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giới thiệu về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5</a:t>
            </a:fld>
            <a:endParaRPr lang="vi-VN"/>
          </a:p>
        </p:txBody>
      </p:sp>
    </p:spTree>
    <p:extLst>
      <p:ext uri="{BB962C8B-B14F-4D97-AF65-F5344CB8AC3E}">
        <p14:creationId xmlns:p14="http://schemas.microsoft.com/office/powerpoint/2010/main" val="3601508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cho các nhóm trình bày giải pháp đã đưa ra ở bài trước</a:t>
            </a:r>
          </a:p>
        </p:txBody>
      </p:sp>
      <p:sp>
        <p:nvSpPr>
          <p:cNvPr id="4" name="Slide Number Placeholder 3"/>
          <p:cNvSpPr>
            <a:spLocks noGrp="1"/>
          </p:cNvSpPr>
          <p:nvPr>
            <p:ph type="sldNum" sz="quarter" idx="5"/>
          </p:nvPr>
        </p:nvSpPr>
        <p:spPr/>
        <p:txBody>
          <a:bodyPr/>
          <a:lstStyle/>
          <a:p>
            <a:fld id="{617EC417-4AA1-4EC0-A9ED-469F0F8997E8}" type="slidenum">
              <a:rPr lang="vi-VN" smtClean="0"/>
              <a:t>6</a:t>
            </a:fld>
            <a:endParaRPr lang="vi-VN"/>
          </a:p>
        </p:txBody>
      </p:sp>
    </p:spTree>
    <p:extLst>
      <p:ext uri="{BB962C8B-B14F-4D97-AF65-F5344CB8AC3E}">
        <p14:creationId xmlns:p14="http://schemas.microsoft.com/office/powerpoint/2010/main" val="3065726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Cho HS xem video hướng dẫn, gợi ý</a:t>
            </a:r>
          </a:p>
        </p:txBody>
      </p:sp>
      <p:sp>
        <p:nvSpPr>
          <p:cNvPr id="4" name="Slide Number Placeholder 3"/>
          <p:cNvSpPr>
            <a:spLocks noGrp="1"/>
          </p:cNvSpPr>
          <p:nvPr>
            <p:ph type="sldNum" sz="quarter" idx="5"/>
          </p:nvPr>
        </p:nvSpPr>
        <p:spPr/>
        <p:txBody>
          <a:bodyPr/>
          <a:lstStyle/>
          <a:p>
            <a:fld id="{617EC417-4AA1-4EC0-A9ED-469F0F8997E8}" type="slidenum">
              <a:rPr lang="vi-VN" smtClean="0"/>
              <a:t>7</a:t>
            </a:fld>
            <a:endParaRPr lang="vi-VN"/>
          </a:p>
        </p:txBody>
      </p:sp>
    </p:spTree>
    <p:extLst>
      <p:ext uri="{BB962C8B-B14F-4D97-AF65-F5344CB8AC3E}">
        <p14:creationId xmlns:p14="http://schemas.microsoft.com/office/powerpoint/2010/main" val="22734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Yêu cầu HS đối chiếu giải pháp của nhóm với video hướng dẫn. HS tự đánh giá giải pháp của mình.</a:t>
            </a:r>
          </a:p>
        </p:txBody>
      </p:sp>
      <p:sp>
        <p:nvSpPr>
          <p:cNvPr id="4" name="Slide Number Placeholder 3"/>
          <p:cNvSpPr>
            <a:spLocks noGrp="1"/>
          </p:cNvSpPr>
          <p:nvPr>
            <p:ph type="sldNum" sz="quarter" idx="5"/>
          </p:nvPr>
        </p:nvSpPr>
        <p:spPr/>
        <p:txBody>
          <a:bodyPr/>
          <a:lstStyle/>
          <a:p>
            <a:fld id="{617EC417-4AA1-4EC0-A9ED-469F0F8997E8}" type="slidenum">
              <a:rPr lang="vi-VN" smtClean="0"/>
              <a:t>8</a:t>
            </a:fld>
            <a:endParaRPr lang="vi-VN"/>
          </a:p>
        </p:txBody>
      </p:sp>
    </p:spTree>
    <p:extLst>
      <p:ext uri="{BB962C8B-B14F-4D97-AF65-F5344CB8AC3E}">
        <p14:creationId xmlns:p14="http://schemas.microsoft.com/office/powerpoint/2010/main" val="226600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Giới thiệu về các nguyên liệu cần dùng trong bộ lọc này</a:t>
            </a:r>
          </a:p>
        </p:txBody>
      </p:sp>
      <p:sp>
        <p:nvSpPr>
          <p:cNvPr id="4" name="Slide Number Placeholder 3"/>
          <p:cNvSpPr>
            <a:spLocks noGrp="1"/>
          </p:cNvSpPr>
          <p:nvPr>
            <p:ph type="sldNum" sz="quarter" idx="5"/>
          </p:nvPr>
        </p:nvSpPr>
        <p:spPr/>
        <p:txBody>
          <a:bodyPr/>
          <a:lstStyle/>
          <a:p>
            <a:fld id="{617EC417-4AA1-4EC0-A9ED-469F0F8997E8}" type="slidenum">
              <a:rPr lang="vi-VN" smtClean="0"/>
              <a:t>9</a:t>
            </a:fld>
            <a:endParaRPr lang="vi-VN"/>
          </a:p>
        </p:txBody>
      </p:sp>
    </p:spTree>
    <p:extLst>
      <p:ext uri="{BB962C8B-B14F-4D97-AF65-F5344CB8AC3E}">
        <p14:creationId xmlns:p14="http://schemas.microsoft.com/office/powerpoint/2010/main" val="2575054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F907-8C6C-6432-AB1E-ED78374F5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2353EC4-22E9-A48D-ED0E-F2A87714527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A71A3E-6317-DB8B-AA35-F4C8CD4D9D46}"/>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5" name="Footer Placeholder 4">
            <a:extLst>
              <a:ext uri="{FF2B5EF4-FFF2-40B4-BE49-F238E27FC236}">
                <a16:creationId xmlns:a16="http://schemas.microsoft.com/office/drawing/2014/main" id="{C3515CAB-6C38-85CB-213E-DC1B81C052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FB7D1-6EBE-D09D-5CC1-05F3D4F7B8F6}"/>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9075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1CC-37C2-8BD5-BCA4-1C6083630D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98F724-2E1C-781F-317B-508FF7DD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1ED045-2206-68C7-7670-57B132137916}"/>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5" name="Footer Placeholder 4">
            <a:extLst>
              <a:ext uri="{FF2B5EF4-FFF2-40B4-BE49-F238E27FC236}">
                <a16:creationId xmlns:a16="http://schemas.microsoft.com/office/drawing/2014/main" id="{2A048AE8-3CC1-CB2E-CAF9-E698377E7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4DB52B-6EC7-C0EA-EB1D-6949EB9EB2F8}"/>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8123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1E999-F0B4-788F-BCBC-FF55E53E9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29058A-9E68-A09A-AB5A-7E4B8DEFF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B472A5-8A13-AD2E-1767-B0E205290982}"/>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5" name="Footer Placeholder 4">
            <a:extLst>
              <a:ext uri="{FF2B5EF4-FFF2-40B4-BE49-F238E27FC236}">
                <a16:creationId xmlns:a16="http://schemas.microsoft.com/office/drawing/2014/main" id="{1B5AA601-0CCE-7939-A6C4-F91AB7FC64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D52938-05A9-E27E-DCFE-C9B81806B33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3940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DF8C-2E8D-3EAE-83B2-265804142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882A-E043-11AF-540F-F72B10DDE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7A25108-32E6-CA1A-318D-EC9F8AAECCA5}"/>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1240BD94-A2AE-7F23-6955-34507BADC1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BA2D74-33E4-8429-29D7-2A1924A0830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72574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7BBC-0C51-FBA5-5BF4-DDB463C45A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9F697B-8B6F-D537-55B6-89FA5D877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F2FEEF-5DCC-5977-E0BE-C6BD88C8D3D5}"/>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36E8E929-55EB-7883-0E90-59F01AD0A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FA1A7C-CE16-F0D6-7B9B-0AC196D7586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497479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E320-800C-8111-D8C2-C29F5D41F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1AABE2-4019-BC7D-9688-6D50DA6A0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AECCA-F9B3-CDF7-BD3A-95B8F75E6C29}"/>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D21E8A96-6C24-8497-51F1-8F61AE56F3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EC826-69E6-E2B9-62E9-D2D1B57CA5A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281433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CCA-5DDA-D76D-AEBA-FFD3AB88FE1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61BFE7-E91F-384C-0509-4F2F5DF2E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FB484F8-380F-AB51-1873-A766DBCA5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984EB6-E07D-41F9-21E7-DCFB9E2BDC92}"/>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6" name="Footer Placeholder 5">
            <a:extLst>
              <a:ext uri="{FF2B5EF4-FFF2-40B4-BE49-F238E27FC236}">
                <a16:creationId xmlns:a16="http://schemas.microsoft.com/office/drawing/2014/main" id="{30C0FEBA-68D5-9447-0628-5F17F15674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275946-146E-B01E-2AB6-814193ABBF1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645528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BDA4-C858-9112-85FE-70CB9200C90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8F565C-BA9F-69BF-6188-A6F914F93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A0568-06D5-3F40-7504-1EC339732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28CC294-7AA6-E28D-09C2-4FD147C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7E406-182C-BF2D-2DC4-176A2A59A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0E6CCF-8040-D15E-43F7-41BB2371EAF5}"/>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8" name="Footer Placeholder 7">
            <a:extLst>
              <a:ext uri="{FF2B5EF4-FFF2-40B4-BE49-F238E27FC236}">
                <a16:creationId xmlns:a16="http://schemas.microsoft.com/office/drawing/2014/main" id="{949E6A2D-91B1-EA49-7F0C-9469189D5C9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AEF7E9-7DE8-17E6-BCFE-B4B84668FEC1}"/>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582081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0A02-8C2C-591B-77BD-A29EE67CE5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351BDF-83C8-2CEC-9CFC-B54BCAB24544}"/>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4" name="Footer Placeholder 3">
            <a:extLst>
              <a:ext uri="{FF2B5EF4-FFF2-40B4-BE49-F238E27FC236}">
                <a16:creationId xmlns:a16="http://schemas.microsoft.com/office/drawing/2014/main" id="{266906CE-5432-96FF-79E6-369076BF78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F9F8EC-C74D-CE1F-72BC-E8DE663230A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74827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B82D6-AC18-D365-6D20-E671BAEB2B34}"/>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3" name="Footer Placeholder 2">
            <a:extLst>
              <a:ext uri="{FF2B5EF4-FFF2-40B4-BE49-F238E27FC236}">
                <a16:creationId xmlns:a16="http://schemas.microsoft.com/office/drawing/2014/main" id="{897E2BF8-3025-B1D0-2205-5E5F7FCBE3C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D54241A-BF70-FB21-75D5-F1505B79F9A7}"/>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789589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C886-4890-288D-E589-EAEA90EBF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E56FDE-EEB7-5247-E58A-3D2D37EA4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2302565-1323-71C7-D6F4-E1B0D2F18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BE0A4-B245-5325-B8B9-EE09C54F02A0}"/>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6" name="Footer Placeholder 5">
            <a:extLst>
              <a:ext uri="{FF2B5EF4-FFF2-40B4-BE49-F238E27FC236}">
                <a16:creationId xmlns:a16="http://schemas.microsoft.com/office/drawing/2014/main" id="{6D36A6ED-8A3A-1C99-09C8-52AF5EF8A18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7CB335-3E16-EB87-9677-4AE83ED2D78C}"/>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108103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F4-642C-4749-70E4-01B0E47B16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E682E5-7C9C-58E0-1FAF-51F1396A6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FDC8AD-C382-A5A8-4B1A-323E74721AD3}"/>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5" name="Footer Placeholder 4">
            <a:extLst>
              <a:ext uri="{FF2B5EF4-FFF2-40B4-BE49-F238E27FC236}">
                <a16:creationId xmlns:a16="http://schemas.microsoft.com/office/drawing/2014/main" id="{23656C22-FE7E-BA5F-F6EB-826015F0D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A8C0C8-6B0A-5FBE-5C93-17138AF8875A}"/>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956559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74A8-3C96-D9BD-F8A4-472F91E67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E8A7A89-9775-E29C-F788-261A1664C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EEEAB5-6ED6-4003-0547-15B76D085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10640-DCEA-66B2-69E1-EBF2B14B831A}"/>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6" name="Footer Placeholder 5">
            <a:extLst>
              <a:ext uri="{FF2B5EF4-FFF2-40B4-BE49-F238E27FC236}">
                <a16:creationId xmlns:a16="http://schemas.microsoft.com/office/drawing/2014/main" id="{25A268C9-77DC-654F-AA01-1F87BA2193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C00A7F-758D-DB48-B8A2-022D5684DAF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041805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B23-6B8C-18E2-13A5-8032A7150EB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7D4999-8605-3CDF-E99C-313825C8C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8A097A-E9DD-EBB0-83D5-B32D24115508}"/>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C60B3CC6-D8D8-14BB-F085-3AFCFD3736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1DAC6C-8A6E-4578-A5A6-CA31C180F5B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32091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E1BDD-54DD-752D-0BE5-3B555B5F3A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2663ECA-550F-E6DB-D3CA-48D7CCDF1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FDAA94-325E-2395-B272-1AB41A0DF571}"/>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012E2CF8-B418-3741-14F0-90309FCA32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4DDBB-7E45-8EA3-44EF-70D56827C89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016482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B43-4B19-32E2-921D-27D10B632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BDC6C98-5193-9A75-6991-EDAD56AEE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FC6F6-FF48-C0EE-CB61-CF95C4810B5A}"/>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5" name="Footer Placeholder 4">
            <a:extLst>
              <a:ext uri="{FF2B5EF4-FFF2-40B4-BE49-F238E27FC236}">
                <a16:creationId xmlns:a16="http://schemas.microsoft.com/office/drawing/2014/main" id="{9BF33D2E-79E2-67E7-DB0F-BE17A07B4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FCCD33-4B6F-F7A6-03E8-BBE93B54A04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32668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81FA-617C-9465-9257-41DCC333A2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91E96A-1D14-ADA6-DFEC-A94CE6E13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2711B4-AF2F-07B9-FE6A-8496CA77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37E7C06-9479-9A3D-D3EE-6B8AF87F2442}"/>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6" name="Footer Placeholder 5">
            <a:extLst>
              <a:ext uri="{FF2B5EF4-FFF2-40B4-BE49-F238E27FC236}">
                <a16:creationId xmlns:a16="http://schemas.microsoft.com/office/drawing/2014/main" id="{EA311322-EA9D-B376-7523-8395629FA5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65CF78-096E-F4AA-CA72-E34D5BDB202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17588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438-6BB8-96A6-B02A-DA03B929D00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190B54-ECBF-10EC-DA7F-EE5B2F45A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E7791-738F-4DB9-6777-2EA5AB0DC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B90614F-85A1-0FAE-94AC-362BD59E9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B046-4A2A-50B0-9653-54B364DD5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FA5EF4-1F46-4886-CF55-B855D0B9354A}"/>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8" name="Footer Placeholder 7">
            <a:extLst>
              <a:ext uri="{FF2B5EF4-FFF2-40B4-BE49-F238E27FC236}">
                <a16:creationId xmlns:a16="http://schemas.microsoft.com/office/drawing/2014/main" id="{08271991-E596-88EB-3C9A-5964FEECD3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6338DC7-6491-02C7-632A-2055C0EAC9F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08358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F47-EA41-5458-7D1E-2C1E605D17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8052EE-2880-DE88-6BEA-EA9ED359A547}"/>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4" name="Footer Placeholder 3">
            <a:extLst>
              <a:ext uri="{FF2B5EF4-FFF2-40B4-BE49-F238E27FC236}">
                <a16:creationId xmlns:a16="http://schemas.microsoft.com/office/drawing/2014/main" id="{BE1D48C7-136C-1C7A-60AD-DEE33EC54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D6C44FB-46CF-11B4-9E7B-7ED3A7569BAC}"/>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1366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86B27-6C01-93C3-EA49-5C3F5A48C9F1}"/>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3" name="Footer Placeholder 2">
            <a:extLst>
              <a:ext uri="{FF2B5EF4-FFF2-40B4-BE49-F238E27FC236}">
                <a16:creationId xmlns:a16="http://schemas.microsoft.com/office/drawing/2014/main" id="{7AFF73CB-BC74-6EE4-A652-6A738423AA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8FC6FD-D6CD-C4A4-B06A-819702AE02C2}"/>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95898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309-7AC4-717C-3944-AA6217B4E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63BFD3C-0384-7909-E50F-D2AC1E7B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F28E421-672E-EA29-B2E8-884A96CEB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0D4F-3CB3-6038-ADBB-58A1C1DB7EE1}"/>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6" name="Footer Placeholder 5">
            <a:extLst>
              <a:ext uri="{FF2B5EF4-FFF2-40B4-BE49-F238E27FC236}">
                <a16:creationId xmlns:a16="http://schemas.microsoft.com/office/drawing/2014/main" id="{07861470-CABD-804D-1E63-0741435BB3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05BE3A-2486-ED78-41E7-E9D661E3C38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88675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6386-4F0E-651E-5473-2715EC238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CA0CDC-D6F3-A7B9-99DA-4F08952D83FE}"/>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B62659-052B-9BC9-1F0A-C4F942466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C3ACF-6BC3-785C-BCE0-CA9A81AACD59}"/>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6" name="Footer Placeholder 5">
            <a:extLst>
              <a:ext uri="{FF2B5EF4-FFF2-40B4-BE49-F238E27FC236}">
                <a16:creationId xmlns:a16="http://schemas.microsoft.com/office/drawing/2014/main" id="{0A143761-9497-F968-C09F-AD4DF5DDB0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C2D684-F390-65A6-10EA-E4956CAC9A5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42912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B5FA-C2E1-1EB1-E95D-9E5EA9AB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3D946-DAAC-0F64-E5B9-3AA68F681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B7F37-EB5A-0288-F451-8DA868AE1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defRPr>
            </a:lvl1pPr>
          </a:lstStyle>
          <a:p>
            <a:fld id="{03290442-A26E-4CC9-893C-AE6926717AFA}" type="datetimeFigureOut">
              <a:rPr lang="vi-VN" smtClean="0"/>
              <a:pPr/>
              <a:t>07/12/2022</a:t>
            </a:fld>
            <a:endParaRPr lang="vi-VN"/>
          </a:p>
        </p:txBody>
      </p:sp>
      <p:sp>
        <p:nvSpPr>
          <p:cNvPr id="5" name="Footer Placeholder 4">
            <a:extLst>
              <a:ext uri="{FF2B5EF4-FFF2-40B4-BE49-F238E27FC236}">
                <a16:creationId xmlns:a16="http://schemas.microsoft.com/office/drawing/2014/main" id="{B0618544-8927-0153-395C-783C375C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defRPr>
            </a:lvl1pPr>
          </a:lstStyle>
          <a:p>
            <a:endParaRPr lang="vi-VN"/>
          </a:p>
        </p:txBody>
      </p:sp>
      <p:sp>
        <p:nvSpPr>
          <p:cNvPr id="6" name="Slide Number Placeholder 5">
            <a:extLst>
              <a:ext uri="{FF2B5EF4-FFF2-40B4-BE49-F238E27FC236}">
                <a16:creationId xmlns:a16="http://schemas.microsoft.com/office/drawing/2014/main" id="{F038569E-04E5-4E1D-C3E2-256432BEF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7D1BF067-413E-4B2D-9682-4A8219ADB685}" type="slidenum">
              <a:rPr lang="vi-VN" smtClean="0"/>
              <a:pPr/>
              <a:t>‹#›</a:t>
            </a:fld>
            <a:endParaRPr lang="vi-VN"/>
          </a:p>
        </p:txBody>
      </p:sp>
    </p:spTree>
    <p:extLst>
      <p:ext uri="{BB962C8B-B14F-4D97-AF65-F5344CB8AC3E}">
        <p14:creationId xmlns:p14="http://schemas.microsoft.com/office/powerpoint/2010/main" val="1877057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6ACAC-D04E-5B75-22EC-23C344C4D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9DA53B-5251-F4A7-86F1-F49EC562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3DA2BE-BDB2-F429-AA1F-BA9840112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067D45F0-B1CD-427D-3C0F-F5E10CE23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59FFD40-99FA-694D-2693-59B17EC70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87CB-B6D8-4BEE-AFA6-9DE1B7E0E689}" type="slidenum">
              <a:rPr lang="vi-VN" smtClean="0"/>
              <a:t>‹#›</a:t>
            </a:fld>
            <a:endParaRPr lang="vi-VN"/>
          </a:p>
        </p:txBody>
      </p:sp>
    </p:spTree>
    <p:extLst>
      <p:ext uri="{BB962C8B-B14F-4D97-AF65-F5344CB8AC3E}">
        <p14:creationId xmlns:p14="http://schemas.microsoft.com/office/powerpoint/2010/main" val="1446984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8.jp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en.wikipedia.org/wiki/File:Deletion_icon.svg" TargetMode="External"/><Relationship Id="rId5" Type="http://schemas.openxmlformats.org/officeDocument/2006/relationships/image" Target="../media/image40.png"/><Relationship Id="rId4" Type="http://schemas.openxmlformats.org/officeDocument/2006/relationships/hyperlink" Target="https://www.needpix.com/photo/download/29457/check-correct-mark-choice-yes-ok-positive-right-checkmar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3.pn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04FC6B-4676-0C9A-DDF3-172EDBEB98B2}"/>
              </a:ext>
            </a:extLst>
          </p:cNvPr>
          <p:cNvPicPr>
            <a:picLocks noChangeAspect="1"/>
          </p:cNvPicPr>
          <p:nvPr/>
        </p:nvPicPr>
        <p:blipFill>
          <a:blip r:embed="rId4">
            <a:extLst>
              <a:ext uri="{28A0092B-C50C-407E-A947-70E740481C1C}">
                <a14:useLocalDpi xmlns:a14="http://schemas.microsoft.com/office/drawing/2010/main" val="0"/>
              </a:ext>
            </a:extLst>
          </a:blip>
          <a:srcRect l="444" r="444"/>
          <a:stretch/>
        </p:blipFill>
        <p:spPr>
          <a:xfrm>
            <a:off x="696005" y="305888"/>
            <a:ext cx="2143696" cy="2143123"/>
          </a:xfrm>
          <a:prstGeom prst="ellipse">
            <a:avLst/>
          </a:prstGeom>
        </p:spPr>
      </p:pic>
      <p:sp>
        <p:nvSpPr>
          <p:cNvPr id="4" name="TextBox 3">
            <a:extLst>
              <a:ext uri="{FF2B5EF4-FFF2-40B4-BE49-F238E27FC236}">
                <a16:creationId xmlns:a16="http://schemas.microsoft.com/office/drawing/2014/main" id="{83CAFA3F-F686-3BE9-4FC4-A4C232A5C021}"/>
              </a:ext>
            </a:extLst>
          </p:cNvPr>
          <p:cNvSpPr txBox="1"/>
          <p:nvPr/>
        </p:nvSpPr>
        <p:spPr>
          <a:xfrm>
            <a:off x="5412509" y="1134541"/>
            <a:ext cx="552334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a:ln>
                  <a:noFill/>
                </a:ln>
                <a:solidFill>
                  <a:srgbClr val="C00000"/>
                </a:solidFill>
                <a:effectLst/>
                <a:uLnTx/>
                <a:uFillTx/>
                <a:latin typeface=".VnFreeH" panose="020B7200000000000000" pitchFamily="34" charset="0"/>
                <a:ea typeface="+mn-ea"/>
                <a:cs typeface="+mn-cs"/>
              </a:rPr>
              <a:t>S</a:t>
            </a:r>
            <a:r>
              <a:rPr kumimoji="0" lang="en-US" sz="20000" b="1" i="0" u="none" strike="noStrike" kern="1200" cap="none" spc="0" normalizeH="0" baseline="0" noProof="0">
                <a:ln>
                  <a:noFill/>
                </a:ln>
                <a:solidFill>
                  <a:srgbClr val="FFC000"/>
                </a:solidFill>
                <a:effectLst/>
                <a:uLnTx/>
                <a:uFillTx/>
                <a:latin typeface=".VnFreeH" panose="020B7200000000000000" pitchFamily="34" charset="0"/>
                <a:ea typeface="+mn-ea"/>
                <a:cs typeface="+mn-cs"/>
              </a:rPr>
              <a:t>T</a:t>
            </a:r>
            <a:r>
              <a:rPr kumimoji="0" lang="en-US" sz="20000" b="1" i="0" u="none" strike="noStrike" kern="1200" cap="none" spc="0" normalizeH="0" baseline="0" noProof="0">
                <a:ln>
                  <a:noFill/>
                </a:ln>
                <a:solidFill>
                  <a:srgbClr val="7030A0"/>
                </a:solidFill>
                <a:effectLst/>
                <a:uLnTx/>
                <a:uFillTx/>
                <a:latin typeface=".VnFreeH" panose="020B7200000000000000" pitchFamily="34" charset="0"/>
                <a:ea typeface="+mn-ea"/>
                <a:cs typeface="+mn-cs"/>
              </a:rPr>
              <a:t>E</a:t>
            </a:r>
            <a:r>
              <a:rPr kumimoji="0" lang="en-US" sz="20000" b="1" i="0" u="none" strike="noStrike" kern="1200" cap="none" spc="0" normalizeH="0" baseline="0" noProof="0">
                <a:ln>
                  <a:noFill/>
                </a:ln>
                <a:solidFill>
                  <a:srgbClr val="CB662B"/>
                </a:solidFill>
                <a:effectLst/>
                <a:uLnTx/>
                <a:uFillTx/>
                <a:latin typeface=".VnFreeH" panose="020B7200000000000000" pitchFamily="34" charset="0"/>
                <a:ea typeface="+mn-ea"/>
                <a:cs typeface="+mn-cs"/>
              </a:rPr>
              <a:t>M</a:t>
            </a:r>
            <a:endParaRPr kumimoji="0" lang="vi-VN" sz="20000" b="1" i="0" u="none" strike="noStrike" kern="1200" cap="none" spc="0" normalizeH="0" baseline="0" noProof="0">
              <a:ln>
                <a:noFill/>
              </a:ln>
              <a:solidFill>
                <a:srgbClr val="CB662B"/>
              </a:solidFill>
              <a:effectLst/>
              <a:uLnTx/>
              <a:uFillTx/>
              <a:latin typeface="Arial" panose="020B0604020202020204" pitchFamily="34" charset="0"/>
              <a:ea typeface="+mn-ea"/>
              <a:cs typeface="+mn-cs"/>
            </a:endParaRPr>
          </a:p>
        </p:txBody>
      </p:sp>
      <p:sp>
        <p:nvSpPr>
          <p:cNvPr id="11" name="Freeform: Shape 10">
            <a:extLst>
              <a:ext uri="{FF2B5EF4-FFF2-40B4-BE49-F238E27FC236}">
                <a16:creationId xmlns:a16="http://schemas.microsoft.com/office/drawing/2014/main" id="{9500E72D-675E-4BD7-A143-D95C1BDF7739}"/>
              </a:ext>
            </a:extLst>
          </p:cNvPr>
          <p:cNvSpPr/>
          <p:nvPr/>
        </p:nvSpPr>
        <p:spPr>
          <a:xfrm flipV="1">
            <a:off x="4257645" y="422788"/>
            <a:ext cx="7602241" cy="3522796"/>
          </a:xfrm>
          <a:custGeom>
            <a:avLst/>
            <a:gdLst>
              <a:gd name="connsiteX0" fmla="*/ 7598721 w 7602241"/>
              <a:gd name="connsiteY0" fmla="*/ 0 h 3521995"/>
              <a:gd name="connsiteX1" fmla="*/ 7598721 w 7602241"/>
              <a:gd name="connsiteY1" fmla="*/ 218082 h 3521995"/>
              <a:gd name="connsiteX2" fmla="*/ 7594651 w 7602241"/>
              <a:gd name="connsiteY2" fmla="*/ 298677 h 3521995"/>
              <a:gd name="connsiteX3" fmla="*/ 7597125 w 7602241"/>
              <a:gd name="connsiteY3" fmla="*/ 316405 h 3521995"/>
              <a:gd name="connsiteX4" fmla="*/ 7566383 w 7602241"/>
              <a:gd name="connsiteY4" fmla="*/ 745775 h 3521995"/>
              <a:gd name="connsiteX5" fmla="*/ 6580089 w 7602241"/>
              <a:gd name="connsiteY5" fmla="*/ 1699245 h 3521995"/>
              <a:gd name="connsiteX6" fmla="*/ 6227012 w 7602241"/>
              <a:gd name="connsiteY6" fmla="*/ 2516247 h 3521995"/>
              <a:gd name="connsiteX7" fmla="*/ 5024899 w 7602241"/>
              <a:gd name="connsiteY7" fmla="*/ 2615169 h 3521995"/>
              <a:gd name="connsiteX8" fmla="*/ 4165846 w 7602241"/>
              <a:gd name="connsiteY8" fmla="*/ 3486758 h 3521995"/>
              <a:gd name="connsiteX9" fmla="*/ 2902749 w 7602241"/>
              <a:gd name="connsiteY9" fmla="*/ 2954744 h 3521995"/>
              <a:gd name="connsiteX10" fmla="*/ 1026469 w 7602241"/>
              <a:gd name="connsiteY10" fmla="*/ 2429102 h 3521995"/>
              <a:gd name="connsiteX11" fmla="*/ 201510 w 7602241"/>
              <a:gd name="connsiteY11" fmla="*/ 1844164 h 3521995"/>
              <a:gd name="connsiteX12" fmla="*/ 377785 w 7602241"/>
              <a:gd name="connsiteY12" fmla="*/ 1054593 h 3521995"/>
              <a:gd name="connsiteX13" fmla="*/ 5551 w 7602241"/>
              <a:gd name="connsiteY13" fmla="*/ 244518 h 3521995"/>
              <a:gd name="connsiteX14" fmla="*/ 7308 w 7602241"/>
              <a:gd name="connsiteY14" fmla="*/ 235472 h 3521995"/>
              <a:gd name="connsiteX15" fmla="*/ 6430 w 7602241"/>
              <a:gd name="connsiteY15" fmla="*/ 218082 h 3521995"/>
              <a:gd name="connsiteX16" fmla="*/ 6430 w 7602241"/>
              <a:gd name="connsiteY16" fmla="*/ 4085 h 3521995"/>
              <a:gd name="connsiteX17" fmla="*/ 16934 w 7602241"/>
              <a:gd name="connsiteY17" fmla="*/ 8436 h 3521995"/>
              <a:gd name="connsiteX18" fmla="*/ 7585307 w 7602241"/>
              <a:gd name="connsiteY18" fmla="*/ 8436 h 3521995"/>
              <a:gd name="connsiteX19" fmla="*/ 7597281 w 7602241"/>
              <a:gd name="connsiteY19" fmla="*/ 3476 h 3521995"/>
              <a:gd name="connsiteX20" fmla="*/ 7598721 w 7602241"/>
              <a:gd name="connsiteY20" fmla="*/ 0 h 3521995"/>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16934 w 7602241"/>
              <a:gd name="connsiteY17" fmla="*/ 4960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467972 w 7602241"/>
              <a:gd name="connsiteY19" fmla="*/ 0 h 3518519"/>
              <a:gd name="connsiteX20" fmla="*/ 7506358 w 7602241"/>
              <a:gd name="connsiteY20" fmla="*/ 42705 h 3518519"/>
              <a:gd name="connsiteX0" fmla="*/ 7506358 w 7602241"/>
              <a:gd name="connsiteY0" fmla="*/ 46982 h 3522796"/>
              <a:gd name="connsiteX1" fmla="*/ 7598721 w 7602241"/>
              <a:gd name="connsiteY1" fmla="*/ 218883 h 3522796"/>
              <a:gd name="connsiteX2" fmla="*/ 7594651 w 7602241"/>
              <a:gd name="connsiteY2" fmla="*/ 299478 h 3522796"/>
              <a:gd name="connsiteX3" fmla="*/ 7597125 w 7602241"/>
              <a:gd name="connsiteY3" fmla="*/ 317206 h 3522796"/>
              <a:gd name="connsiteX4" fmla="*/ 7566383 w 7602241"/>
              <a:gd name="connsiteY4" fmla="*/ 746576 h 3522796"/>
              <a:gd name="connsiteX5" fmla="*/ 6580089 w 7602241"/>
              <a:gd name="connsiteY5" fmla="*/ 1700046 h 3522796"/>
              <a:gd name="connsiteX6" fmla="*/ 6227012 w 7602241"/>
              <a:gd name="connsiteY6" fmla="*/ 2517048 h 3522796"/>
              <a:gd name="connsiteX7" fmla="*/ 5024899 w 7602241"/>
              <a:gd name="connsiteY7" fmla="*/ 2615970 h 3522796"/>
              <a:gd name="connsiteX8" fmla="*/ 4165846 w 7602241"/>
              <a:gd name="connsiteY8" fmla="*/ 3487559 h 3522796"/>
              <a:gd name="connsiteX9" fmla="*/ 2902749 w 7602241"/>
              <a:gd name="connsiteY9" fmla="*/ 2955545 h 3522796"/>
              <a:gd name="connsiteX10" fmla="*/ 1026469 w 7602241"/>
              <a:gd name="connsiteY10" fmla="*/ 2429903 h 3522796"/>
              <a:gd name="connsiteX11" fmla="*/ 201510 w 7602241"/>
              <a:gd name="connsiteY11" fmla="*/ 1844965 h 3522796"/>
              <a:gd name="connsiteX12" fmla="*/ 377785 w 7602241"/>
              <a:gd name="connsiteY12" fmla="*/ 1055394 h 3522796"/>
              <a:gd name="connsiteX13" fmla="*/ 5551 w 7602241"/>
              <a:gd name="connsiteY13" fmla="*/ 245319 h 3522796"/>
              <a:gd name="connsiteX14" fmla="*/ 7308 w 7602241"/>
              <a:gd name="connsiteY14" fmla="*/ 236273 h 3522796"/>
              <a:gd name="connsiteX15" fmla="*/ 6430 w 7602241"/>
              <a:gd name="connsiteY15" fmla="*/ 218883 h 3522796"/>
              <a:gd name="connsiteX16" fmla="*/ 43376 w 7602241"/>
              <a:gd name="connsiteY16" fmla="*/ 143432 h 3522796"/>
              <a:gd name="connsiteX17" fmla="*/ 284788 w 7602241"/>
              <a:gd name="connsiteY17" fmla="*/ 55418 h 3522796"/>
              <a:gd name="connsiteX18" fmla="*/ 7428289 w 7602241"/>
              <a:gd name="connsiteY18" fmla="*/ 0 h 3522796"/>
              <a:gd name="connsiteX19" fmla="*/ 7467972 w 7602241"/>
              <a:gd name="connsiteY19" fmla="*/ 4277 h 3522796"/>
              <a:gd name="connsiteX20" fmla="*/ 7506358 w 7602241"/>
              <a:gd name="connsiteY20" fmla="*/ 46982 h 352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2241" h="3522796">
                <a:moveTo>
                  <a:pt x="7506358" y="46982"/>
                </a:moveTo>
                <a:lnTo>
                  <a:pt x="7598721" y="218883"/>
                </a:lnTo>
                <a:lnTo>
                  <a:pt x="7594651" y="299478"/>
                </a:lnTo>
                <a:lnTo>
                  <a:pt x="7597125" y="317206"/>
                </a:lnTo>
                <a:cubicBezTo>
                  <a:pt x="7609460" y="459502"/>
                  <a:pt x="7599599" y="604637"/>
                  <a:pt x="7566383" y="746576"/>
                </a:cubicBezTo>
                <a:cubicBezTo>
                  <a:pt x="7448633" y="1249773"/>
                  <a:pt x="7058825" y="1626617"/>
                  <a:pt x="6580089" y="1700046"/>
                </a:cubicBezTo>
                <a:cubicBezTo>
                  <a:pt x="6577804" y="2014128"/>
                  <a:pt x="6448981" y="2312001"/>
                  <a:pt x="6227012" y="2517048"/>
                </a:cubicBezTo>
                <a:cubicBezTo>
                  <a:pt x="5889753" y="2828637"/>
                  <a:pt x="5402581" y="2868677"/>
                  <a:pt x="5024899" y="2615970"/>
                </a:cubicBezTo>
                <a:cubicBezTo>
                  <a:pt x="4902755" y="3050033"/>
                  <a:pt x="4575689" y="3381849"/>
                  <a:pt x="4165846" y="3487559"/>
                </a:cubicBezTo>
                <a:cubicBezTo>
                  <a:pt x="3682892" y="3612111"/>
                  <a:pt x="3178848" y="3399860"/>
                  <a:pt x="2902749" y="2955545"/>
                </a:cubicBezTo>
                <a:cubicBezTo>
                  <a:pt x="2251077" y="3377277"/>
                  <a:pt x="1404677" y="3140226"/>
                  <a:pt x="1026469" y="2429903"/>
                </a:cubicBezTo>
                <a:cubicBezTo>
                  <a:pt x="654938" y="2476593"/>
                  <a:pt x="306080" y="2229290"/>
                  <a:pt x="201510" y="1844965"/>
                </a:cubicBezTo>
                <a:cubicBezTo>
                  <a:pt x="125763" y="1566904"/>
                  <a:pt x="192723" y="1266814"/>
                  <a:pt x="377785" y="1055394"/>
                </a:cubicBezTo>
                <a:cubicBezTo>
                  <a:pt x="115218" y="889555"/>
                  <a:pt x="-31004" y="571316"/>
                  <a:pt x="5551" y="245319"/>
                </a:cubicBezTo>
                <a:lnTo>
                  <a:pt x="7308" y="236273"/>
                </a:lnTo>
                <a:cubicBezTo>
                  <a:pt x="7015" y="230476"/>
                  <a:pt x="6723" y="224680"/>
                  <a:pt x="6430" y="218883"/>
                </a:cubicBezTo>
                <a:lnTo>
                  <a:pt x="43376" y="143432"/>
                </a:lnTo>
                <a:lnTo>
                  <a:pt x="284788" y="55418"/>
                </a:lnTo>
                <a:lnTo>
                  <a:pt x="7428289" y="0"/>
                </a:lnTo>
                <a:cubicBezTo>
                  <a:pt x="7432965" y="0"/>
                  <a:pt x="7464908" y="7342"/>
                  <a:pt x="7467972" y="4277"/>
                </a:cubicBezTo>
                <a:lnTo>
                  <a:pt x="7506358" y="46982"/>
                </a:lnTo>
                <a:close/>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FA876C59-47B5-E400-B13C-69BDAA293353}"/>
              </a:ext>
            </a:extLst>
          </p:cNvPr>
          <p:cNvPicPr>
            <a:picLocks noChangeAspect="1"/>
          </p:cNvPicPr>
          <p:nvPr/>
        </p:nvPicPr>
        <p:blipFill rotWithShape="1">
          <a:blip r:embed="rId5"/>
          <a:srcRect l="464" t="1847" r="2752" b="2288"/>
          <a:stretch/>
        </p:blipFill>
        <p:spPr>
          <a:xfrm>
            <a:off x="1297468" y="4736902"/>
            <a:ext cx="928012"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a:extLst>
              <a:ext uri="{FF2B5EF4-FFF2-40B4-BE49-F238E27FC236}">
                <a16:creationId xmlns:a16="http://schemas.microsoft.com/office/drawing/2014/main" id="{F23B28BE-10A1-D858-66AF-98ADD8CF2E95}"/>
              </a:ext>
            </a:extLst>
          </p:cNvPr>
          <p:cNvPicPr>
            <a:picLocks noChangeAspect="1"/>
          </p:cNvPicPr>
          <p:nvPr/>
        </p:nvPicPr>
        <p:blipFill>
          <a:blip r:embed="rId6"/>
          <a:stretch>
            <a:fillRect/>
          </a:stretch>
        </p:blipFill>
        <p:spPr>
          <a:xfrm>
            <a:off x="1335423" y="5805146"/>
            <a:ext cx="890057" cy="88005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id="{801A0D3E-0EA5-D8E7-F98D-2A82ECD95578}"/>
              </a:ext>
            </a:extLst>
          </p:cNvPr>
          <p:cNvPicPr>
            <a:picLocks noChangeAspect="1"/>
          </p:cNvPicPr>
          <p:nvPr/>
        </p:nvPicPr>
        <p:blipFill rotWithShape="1">
          <a:blip r:embed="rId7"/>
          <a:srcRect l="3363" b="1268"/>
          <a:stretch/>
        </p:blipFill>
        <p:spPr>
          <a:xfrm>
            <a:off x="1305216" y="3668657"/>
            <a:ext cx="920264"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a:extLst>
              <a:ext uri="{FF2B5EF4-FFF2-40B4-BE49-F238E27FC236}">
                <a16:creationId xmlns:a16="http://schemas.microsoft.com/office/drawing/2014/main" id="{342D6AFC-F7B0-B41D-F3D7-64F831C5104B}"/>
              </a:ext>
            </a:extLst>
          </p:cNvPr>
          <p:cNvPicPr>
            <a:picLocks noChangeAspect="1"/>
          </p:cNvPicPr>
          <p:nvPr/>
        </p:nvPicPr>
        <p:blipFill rotWithShape="1">
          <a:blip r:embed="rId8"/>
          <a:srcRect t="752" b="752"/>
          <a:stretch/>
        </p:blipFill>
        <p:spPr>
          <a:xfrm>
            <a:off x="1302810" y="2600412"/>
            <a:ext cx="922670"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4" name="Straight Arrow Connector 23">
            <a:extLst>
              <a:ext uri="{FF2B5EF4-FFF2-40B4-BE49-F238E27FC236}">
                <a16:creationId xmlns:a16="http://schemas.microsoft.com/office/drawing/2014/main" id="{8156ADFF-F2D4-A829-5EBC-BB6D322FAFD7}"/>
              </a:ext>
            </a:extLst>
          </p:cNvPr>
          <p:cNvCxnSpPr/>
          <p:nvPr/>
        </p:nvCxnSpPr>
        <p:spPr>
          <a:xfrm flipH="1">
            <a:off x="1764145" y="2469445"/>
            <a:ext cx="7417" cy="1139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9172BD9-41B5-BFE1-2605-B957F4A99E47}"/>
              </a:ext>
            </a:extLst>
          </p:cNvPr>
          <p:cNvCxnSpPr/>
          <p:nvPr/>
        </p:nvCxnSpPr>
        <p:spPr>
          <a:xfrm flipH="1">
            <a:off x="1722585" y="3537344"/>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F3A8BE-4F84-C96C-E542-42AC42EAAA96}"/>
              </a:ext>
            </a:extLst>
          </p:cNvPr>
          <p:cNvCxnSpPr/>
          <p:nvPr/>
        </p:nvCxnSpPr>
        <p:spPr>
          <a:xfrm flipH="1">
            <a:off x="1754906" y="4622612"/>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1DE8B9-071A-F64A-FCCD-4EF6B55F2F3F}"/>
              </a:ext>
            </a:extLst>
          </p:cNvPr>
          <p:cNvCxnSpPr/>
          <p:nvPr/>
        </p:nvCxnSpPr>
        <p:spPr>
          <a:xfrm flipH="1">
            <a:off x="1759532" y="5670943"/>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2997537-DAB4-B0DB-172A-E4BDB9789315}"/>
              </a:ext>
            </a:extLst>
          </p:cNvPr>
          <p:cNvSpPr/>
          <p:nvPr/>
        </p:nvSpPr>
        <p:spPr>
          <a:xfrm>
            <a:off x="1283734" y="2588312"/>
            <a:ext cx="941745" cy="941745"/>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CA7CE954-09EA-18C3-24D4-F8FF1AC1C86F}"/>
              </a:ext>
            </a:extLst>
          </p:cNvPr>
          <p:cNvSpPr/>
          <p:nvPr/>
        </p:nvSpPr>
        <p:spPr>
          <a:xfrm>
            <a:off x="1309578" y="3680164"/>
            <a:ext cx="941745" cy="941745"/>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id="{8CC14096-7535-43AA-8539-06E4B4FC5F72}"/>
              </a:ext>
            </a:extLst>
          </p:cNvPr>
          <p:cNvSpPr/>
          <p:nvPr/>
        </p:nvSpPr>
        <p:spPr>
          <a:xfrm>
            <a:off x="1290601" y="5790539"/>
            <a:ext cx="941745" cy="941745"/>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E6B66C08-5ED2-D894-4105-4B1B2E78357B}"/>
              </a:ext>
            </a:extLst>
          </p:cNvPr>
          <p:cNvPicPr>
            <a:picLocks noChangeAspect="1"/>
          </p:cNvPicPr>
          <p:nvPr/>
        </p:nvPicPr>
        <p:blipFill>
          <a:blip r:embed="rId9"/>
          <a:stretch>
            <a:fillRect/>
          </a:stretch>
        </p:blipFill>
        <p:spPr>
          <a:xfrm>
            <a:off x="7095019" y="4059693"/>
            <a:ext cx="3761558" cy="2798307"/>
          </a:xfrm>
          <a:prstGeom prst="rect">
            <a:avLst/>
          </a:prstGeom>
        </p:spPr>
      </p:pic>
    </p:spTree>
    <p:extLst>
      <p:ext uri="{BB962C8B-B14F-4D97-AF65-F5344CB8AC3E}">
        <p14:creationId xmlns:p14="http://schemas.microsoft.com/office/powerpoint/2010/main" val="21787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1403258" y="1731921"/>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grpSp>
        <p:nvGrpSpPr>
          <p:cNvPr id="7" name="Group 6">
            <a:extLst>
              <a:ext uri="{FF2B5EF4-FFF2-40B4-BE49-F238E27FC236}">
                <a16:creationId xmlns:a16="http://schemas.microsoft.com/office/drawing/2014/main" id="{AE2D66A4-2E3B-B49C-5B4A-656589FBDE9D}"/>
              </a:ext>
            </a:extLst>
          </p:cNvPr>
          <p:cNvGrpSpPr/>
          <p:nvPr/>
        </p:nvGrpSpPr>
        <p:grpSpPr>
          <a:xfrm>
            <a:off x="7916157" y="2069114"/>
            <a:ext cx="3976838" cy="2714633"/>
            <a:chOff x="1303168" y="1488232"/>
            <a:chExt cx="3976838" cy="2714633"/>
          </a:xfrm>
        </p:grpSpPr>
        <p:sp>
          <p:nvSpPr>
            <p:cNvPr id="10" name="Oval 8">
              <a:extLst>
                <a:ext uri="{FF2B5EF4-FFF2-40B4-BE49-F238E27FC236}">
                  <a16:creationId xmlns:a16="http://schemas.microsoft.com/office/drawing/2014/main" id="{9993CE25-9966-7731-46EF-E853F723F053}"/>
                </a:ext>
              </a:extLst>
            </p:cNvPr>
            <p:cNvSpPr/>
            <p:nvPr/>
          </p:nvSpPr>
          <p:spPr>
            <a:xfrm>
              <a:off x="1303168" y="1488232"/>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054C1346-6B27-0B15-D486-6BE7DBDC399D}"/>
                </a:ext>
              </a:extLst>
            </p:cNvPr>
            <p:cNvSpPr txBox="1"/>
            <p:nvPr/>
          </p:nvSpPr>
          <p:spPr>
            <a:xfrm>
              <a:off x="2643504" y="2338278"/>
              <a:ext cx="2636502" cy="830997"/>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Tạo khay chứa các lớp lọc</a:t>
              </a:r>
            </a:p>
          </p:txBody>
        </p:sp>
      </p:grpSp>
      <p:grpSp>
        <p:nvGrpSpPr>
          <p:cNvPr id="15" name="Group 14">
            <a:extLst>
              <a:ext uri="{FF2B5EF4-FFF2-40B4-BE49-F238E27FC236}">
                <a16:creationId xmlns:a16="http://schemas.microsoft.com/office/drawing/2014/main" id="{6C835693-7005-42F6-5800-A9F6AA4006B3}"/>
              </a:ext>
            </a:extLst>
          </p:cNvPr>
          <p:cNvGrpSpPr/>
          <p:nvPr/>
        </p:nvGrpSpPr>
        <p:grpSpPr>
          <a:xfrm rot="878509">
            <a:off x="7602044" y="2348322"/>
            <a:ext cx="1661697" cy="1516986"/>
            <a:chOff x="1158142" y="1352298"/>
            <a:chExt cx="2446231" cy="1951911"/>
          </a:xfrm>
        </p:grpSpPr>
        <p:sp>
          <p:nvSpPr>
            <p:cNvPr id="16" name="Oval 8">
              <a:extLst>
                <a:ext uri="{FF2B5EF4-FFF2-40B4-BE49-F238E27FC236}">
                  <a16:creationId xmlns:a16="http://schemas.microsoft.com/office/drawing/2014/main" id="{9C81222E-63E6-2B0F-DE0B-C1E3D556698F}"/>
                </a:ext>
              </a:extLst>
            </p:cNvPr>
            <p:cNvSpPr/>
            <p:nvPr/>
          </p:nvSpPr>
          <p:spPr>
            <a:xfrm>
              <a:off x="1158142" y="1352298"/>
              <a:ext cx="2446231" cy="1951911"/>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3216" h="2363419">
                  <a:moveTo>
                    <a:pt x="20962" y="1327837"/>
                  </a:moveTo>
                  <a:cubicBezTo>
                    <a:pt x="165467" y="1064656"/>
                    <a:pt x="1409581" y="715233"/>
                    <a:pt x="1688057" y="518498"/>
                  </a:cubicBezTo>
                  <a:cubicBezTo>
                    <a:pt x="1966534" y="321763"/>
                    <a:pt x="2725951" y="-67605"/>
                    <a:pt x="3003477" y="10118"/>
                  </a:cubicBezTo>
                  <a:cubicBezTo>
                    <a:pt x="3281004" y="87841"/>
                    <a:pt x="3323012" y="228188"/>
                    <a:pt x="3353216" y="984835"/>
                  </a:cubicBezTo>
                  <a:cubicBezTo>
                    <a:pt x="3333063" y="1705290"/>
                    <a:pt x="2409470" y="2107761"/>
                    <a:pt x="1987439" y="2293219"/>
                  </a:cubicBezTo>
                  <a:cubicBezTo>
                    <a:pt x="1565408" y="2478677"/>
                    <a:pt x="1126544" y="2255619"/>
                    <a:pt x="821029" y="2097583"/>
                  </a:cubicBezTo>
                  <a:cubicBezTo>
                    <a:pt x="515514" y="1939547"/>
                    <a:pt x="-123543" y="1591018"/>
                    <a:pt x="20962" y="1327837"/>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404102">
              <a:off x="1277442" y="2066770"/>
              <a:ext cx="2252543"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1</a:t>
              </a:r>
            </a:p>
          </p:txBody>
        </p:sp>
      </p:grpSp>
      <p:pic>
        <p:nvPicPr>
          <p:cNvPr id="25" name="Picture 24">
            <a:extLst>
              <a:ext uri="{FF2B5EF4-FFF2-40B4-BE49-F238E27FC236}">
                <a16:creationId xmlns:a16="http://schemas.microsoft.com/office/drawing/2014/main" id="{4E671992-6022-46DA-F231-7E1894FA3E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8883" y="4386119"/>
            <a:ext cx="1655583" cy="1992217"/>
          </a:xfrm>
          <a:prstGeom prst="rect">
            <a:avLst/>
          </a:prstGeom>
        </p:spPr>
      </p:pic>
      <p:pic>
        <p:nvPicPr>
          <p:cNvPr id="31" name="Picture 30">
            <a:extLst>
              <a:ext uri="{FF2B5EF4-FFF2-40B4-BE49-F238E27FC236}">
                <a16:creationId xmlns:a16="http://schemas.microsoft.com/office/drawing/2014/main" id="{F32C6C3D-F56D-C395-8C22-C2214AFE7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746" y="1748267"/>
            <a:ext cx="1674586" cy="2087650"/>
          </a:xfrm>
          <a:prstGeom prst="rect">
            <a:avLst/>
          </a:prstGeom>
        </p:spPr>
      </p:pic>
      <p:sp>
        <p:nvSpPr>
          <p:cNvPr id="96" name="TextBox 95">
            <a:extLst>
              <a:ext uri="{FF2B5EF4-FFF2-40B4-BE49-F238E27FC236}">
                <a16:creationId xmlns:a16="http://schemas.microsoft.com/office/drawing/2014/main" id="{45DB529D-EF45-4F94-0464-9AA26B00BF1B}"/>
              </a:ext>
            </a:extLst>
          </p:cNvPr>
          <p:cNvSpPr txBox="1"/>
          <p:nvPr/>
        </p:nvSpPr>
        <p:spPr>
          <a:xfrm>
            <a:off x="1859813" y="5661646"/>
            <a:ext cx="2786195" cy="584775"/>
          </a:xfrm>
          <a:prstGeom prst="rect">
            <a:avLst/>
          </a:prstGeom>
          <a:noFill/>
        </p:spPr>
        <p:txBody>
          <a:bodyPr wrap="square" rtlCol="0">
            <a:spAutoFit/>
          </a:bodyPr>
          <a:lstStyle/>
          <a:p>
            <a:pPr algn="just"/>
            <a:r>
              <a:rPr lang="vi-VN" sz="2400">
                <a:solidFill>
                  <a:srgbClr val="002060"/>
                </a:solidFill>
                <a:latin typeface="Roboto" panose="02000000000000000000" pitchFamily="2" charset="0"/>
                <a:ea typeface="Roboto" panose="02000000000000000000" pitchFamily="2" charset="0"/>
              </a:rPr>
              <a:t>Số lượng: </a:t>
            </a:r>
            <a:r>
              <a:rPr lang="vi-VN" sz="3200" b="1">
                <a:solidFill>
                  <a:srgbClr val="C00000"/>
                </a:solidFill>
                <a:latin typeface="Roboto" panose="02000000000000000000" pitchFamily="2" charset="0"/>
                <a:ea typeface="Roboto" panose="02000000000000000000" pitchFamily="2" charset="0"/>
              </a:rPr>
              <a:t>4</a:t>
            </a:r>
            <a:r>
              <a:rPr lang="vi-VN" sz="2400">
                <a:solidFill>
                  <a:srgbClr val="002060"/>
                </a:solidFill>
                <a:latin typeface="Roboto" panose="02000000000000000000" pitchFamily="2" charset="0"/>
                <a:ea typeface="Roboto" panose="02000000000000000000" pitchFamily="2" charset="0"/>
              </a:rPr>
              <a:t> cốc</a:t>
            </a:r>
          </a:p>
        </p:txBody>
      </p:sp>
      <p:sp>
        <p:nvSpPr>
          <p:cNvPr id="11" name="TextBox 10">
            <a:extLst>
              <a:ext uri="{FF2B5EF4-FFF2-40B4-BE49-F238E27FC236}">
                <a16:creationId xmlns:a16="http://schemas.microsoft.com/office/drawing/2014/main" id="{65407C88-AB48-1311-9D0A-D46038BEE257}"/>
              </a:ext>
            </a:extLst>
          </p:cNvPr>
          <p:cNvSpPr txBox="1"/>
          <p:nvPr/>
        </p:nvSpPr>
        <p:spPr>
          <a:xfrm>
            <a:off x="3713485" y="2336168"/>
            <a:ext cx="3188757" cy="830997"/>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Dùng cốc nhựa trong suốt làm thân bộ lọc</a:t>
            </a:r>
          </a:p>
        </p:txBody>
      </p:sp>
      <p:sp>
        <p:nvSpPr>
          <p:cNvPr id="97" name="TextBox 96">
            <a:extLst>
              <a:ext uri="{FF2B5EF4-FFF2-40B4-BE49-F238E27FC236}">
                <a16:creationId xmlns:a16="http://schemas.microsoft.com/office/drawing/2014/main" id="{F3C817C5-36F8-F279-33A0-46D98B0B0E7D}"/>
              </a:ext>
            </a:extLst>
          </p:cNvPr>
          <p:cNvSpPr txBox="1"/>
          <p:nvPr/>
        </p:nvSpPr>
        <p:spPr>
          <a:xfrm>
            <a:off x="2520949" y="4206829"/>
            <a:ext cx="2645113" cy="830997"/>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Đục nhiều lỗ nhỏ ở đáy cốc</a:t>
            </a:r>
          </a:p>
        </p:txBody>
      </p:sp>
      <p:sp>
        <p:nvSpPr>
          <p:cNvPr id="100" name="Arrow: Bent-Up 99">
            <a:extLst>
              <a:ext uri="{FF2B5EF4-FFF2-40B4-BE49-F238E27FC236}">
                <a16:creationId xmlns:a16="http://schemas.microsoft.com/office/drawing/2014/main" id="{D1A4AC6C-0F4C-0012-2EDA-AC568AF7B78C}"/>
              </a:ext>
            </a:extLst>
          </p:cNvPr>
          <p:cNvSpPr/>
          <p:nvPr/>
        </p:nvSpPr>
        <p:spPr>
          <a:xfrm flipV="1">
            <a:off x="3594666" y="3488162"/>
            <a:ext cx="1787640" cy="830997"/>
          </a:xfrm>
          <a:prstGeom prst="ben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F7BB2CB9-5DED-D78E-A46C-AC0CEF82225A}"/>
              </a:ext>
            </a:extLst>
          </p:cNvPr>
          <p:cNvPicPr>
            <a:picLocks noChangeAspect="1"/>
          </p:cNvPicPr>
          <p:nvPr/>
        </p:nvPicPr>
        <p:blipFill>
          <a:blip r:embed="rId5">
            <a:extLst>
              <a:ext uri="{28A0092B-C50C-407E-A947-70E740481C1C}">
                <a14:useLocalDpi xmlns:a14="http://schemas.microsoft.com/office/drawing/2010/main" val="0"/>
              </a:ext>
            </a:extLst>
          </a:blip>
          <a:srcRect l="229" r="229"/>
          <a:stretch/>
        </p:blipFill>
        <p:spPr>
          <a:xfrm>
            <a:off x="13986" y="18560"/>
            <a:ext cx="1217285" cy="1211701"/>
          </a:xfrm>
          <a:prstGeom prst="ellipse">
            <a:avLst/>
          </a:prstGeom>
        </p:spPr>
      </p:pic>
    </p:spTree>
    <p:extLst>
      <p:ext uri="{BB962C8B-B14F-4D97-AF65-F5344CB8AC3E}">
        <p14:creationId xmlns:p14="http://schemas.microsoft.com/office/powerpoint/2010/main" val="31334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1000"/>
                                        <p:tgtEl>
                                          <p:spTgt spid="97"/>
                                        </p:tgtEl>
                                      </p:cBhvr>
                                    </p:animEffect>
                                    <p:anim calcmode="lin" valueType="num">
                                      <p:cBhvr>
                                        <p:cTn id="36" dur="1000" fill="hold"/>
                                        <p:tgtEl>
                                          <p:spTgt spid="97"/>
                                        </p:tgtEl>
                                        <p:attrNameLst>
                                          <p:attrName>ppt_x</p:attrName>
                                        </p:attrNameLst>
                                      </p:cBhvr>
                                      <p:tavLst>
                                        <p:tav tm="0">
                                          <p:val>
                                            <p:strVal val="#ppt_x"/>
                                          </p:val>
                                        </p:tav>
                                        <p:tav tm="100000">
                                          <p:val>
                                            <p:strVal val="#ppt_x"/>
                                          </p:val>
                                        </p:tav>
                                      </p:tavLst>
                                    </p:anim>
                                    <p:anim calcmode="lin" valueType="num">
                                      <p:cBhvr>
                                        <p:cTn id="37" dur="1000" fill="hold"/>
                                        <p:tgtEl>
                                          <p:spTgt spid="97"/>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fade">
                                      <p:cBhvr>
                                        <p:cTn id="40" dur="500"/>
                                        <p:tgtEl>
                                          <p:spTgt spid="100"/>
                                        </p:tgtEl>
                                      </p:cBhvr>
                                    </p:animEffect>
                                  </p:childTnLst>
                                </p:cTn>
                              </p:par>
                              <p:par>
                                <p:cTn id="41" presetID="42"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500"/>
                                        <p:tgtEl>
                                          <p:spTgt spid="96"/>
                                        </p:tgtEl>
                                      </p:cBhvr>
                                    </p:animEffect>
                                  </p:childTnLst>
                                </p:cTn>
                              </p:par>
                              <p:par>
                                <p:cTn id="51" presetID="8" presetClass="emph" presetSubtype="0" repeatCount="indefinite" accel="22000" fill="hold" nodeType="withEffect">
                                  <p:stCondLst>
                                    <p:cond delay="0"/>
                                  </p:stCondLst>
                                  <p:childTnLst>
                                    <p:animRot by="21600000">
                                      <p:cBhvr>
                                        <p:cTn id="52" dur="10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6" grpId="0"/>
      <p:bldP spid="96" grpId="0"/>
      <p:bldP spid="11" grpId="0"/>
      <p:bldP spid="97" grpId="0"/>
      <p:bldP spid="10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1403258" y="1731921"/>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grpSp>
        <p:nvGrpSpPr>
          <p:cNvPr id="7" name="Group 6">
            <a:extLst>
              <a:ext uri="{FF2B5EF4-FFF2-40B4-BE49-F238E27FC236}">
                <a16:creationId xmlns:a16="http://schemas.microsoft.com/office/drawing/2014/main" id="{AE2D66A4-2E3B-B49C-5B4A-656589FBDE9D}"/>
              </a:ext>
            </a:extLst>
          </p:cNvPr>
          <p:cNvGrpSpPr/>
          <p:nvPr/>
        </p:nvGrpSpPr>
        <p:grpSpPr>
          <a:xfrm>
            <a:off x="7916157" y="2069114"/>
            <a:ext cx="3976838" cy="2714633"/>
            <a:chOff x="1303168" y="1488232"/>
            <a:chExt cx="3976838" cy="2714633"/>
          </a:xfrm>
        </p:grpSpPr>
        <p:sp>
          <p:nvSpPr>
            <p:cNvPr id="10" name="Oval 8">
              <a:extLst>
                <a:ext uri="{FF2B5EF4-FFF2-40B4-BE49-F238E27FC236}">
                  <a16:creationId xmlns:a16="http://schemas.microsoft.com/office/drawing/2014/main" id="{9993CE25-9966-7731-46EF-E853F723F053}"/>
                </a:ext>
              </a:extLst>
            </p:cNvPr>
            <p:cNvSpPr/>
            <p:nvPr/>
          </p:nvSpPr>
          <p:spPr>
            <a:xfrm>
              <a:off x="1303168" y="1488232"/>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054C1346-6B27-0B15-D486-6BE7DBDC399D}"/>
                </a:ext>
              </a:extLst>
            </p:cNvPr>
            <p:cNvSpPr txBox="1"/>
            <p:nvPr/>
          </p:nvSpPr>
          <p:spPr>
            <a:xfrm>
              <a:off x="2643504" y="2338278"/>
              <a:ext cx="2636502" cy="830997"/>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Tạo khay chứa các lớp lọc</a:t>
              </a:r>
            </a:p>
          </p:txBody>
        </p:sp>
      </p:grpSp>
      <p:grpSp>
        <p:nvGrpSpPr>
          <p:cNvPr id="15" name="Group 14">
            <a:extLst>
              <a:ext uri="{FF2B5EF4-FFF2-40B4-BE49-F238E27FC236}">
                <a16:creationId xmlns:a16="http://schemas.microsoft.com/office/drawing/2014/main" id="{6C835693-7005-42F6-5800-A9F6AA4006B3}"/>
              </a:ext>
            </a:extLst>
          </p:cNvPr>
          <p:cNvGrpSpPr/>
          <p:nvPr/>
        </p:nvGrpSpPr>
        <p:grpSpPr>
          <a:xfrm rot="878509">
            <a:off x="7602044" y="2348322"/>
            <a:ext cx="1661697" cy="1516986"/>
            <a:chOff x="1158142" y="1352298"/>
            <a:chExt cx="2446231" cy="1951911"/>
          </a:xfrm>
        </p:grpSpPr>
        <p:sp>
          <p:nvSpPr>
            <p:cNvPr id="16" name="Oval 8">
              <a:extLst>
                <a:ext uri="{FF2B5EF4-FFF2-40B4-BE49-F238E27FC236}">
                  <a16:creationId xmlns:a16="http://schemas.microsoft.com/office/drawing/2014/main" id="{9C81222E-63E6-2B0F-DE0B-C1E3D556698F}"/>
                </a:ext>
              </a:extLst>
            </p:cNvPr>
            <p:cNvSpPr/>
            <p:nvPr/>
          </p:nvSpPr>
          <p:spPr>
            <a:xfrm>
              <a:off x="1158142" y="1352298"/>
              <a:ext cx="2446231" cy="1951911"/>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3216" h="2363419">
                  <a:moveTo>
                    <a:pt x="20962" y="1327837"/>
                  </a:moveTo>
                  <a:cubicBezTo>
                    <a:pt x="165467" y="1064656"/>
                    <a:pt x="1409581" y="715233"/>
                    <a:pt x="1688057" y="518498"/>
                  </a:cubicBezTo>
                  <a:cubicBezTo>
                    <a:pt x="1966534" y="321763"/>
                    <a:pt x="2725951" y="-67605"/>
                    <a:pt x="3003477" y="10118"/>
                  </a:cubicBezTo>
                  <a:cubicBezTo>
                    <a:pt x="3281004" y="87841"/>
                    <a:pt x="3323012" y="228188"/>
                    <a:pt x="3353216" y="984835"/>
                  </a:cubicBezTo>
                  <a:cubicBezTo>
                    <a:pt x="3333063" y="1705290"/>
                    <a:pt x="2409470" y="2107761"/>
                    <a:pt x="1987439" y="2293219"/>
                  </a:cubicBezTo>
                  <a:cubicBezTo>
                    <a:pt x="1565408" y="2478677"/>
                    <a:pt x="1126544" y="2255619"/>
                    <a:pt x="821029" y="2097583"/>
                  </a:cubicBezTo>
                  <a:cubicBezTo>
                    <a:pt x="515514" y="1939547"/>
                    <a:pt x="-123543" y="1591018"/>
                    <a:pt x="20962" y="1327837"/>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404102">
              <a:off x="1277442" y="2066770"/>
              <a:ext cx="2252543"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1</a:t>
              </a:r>
            </a:p>
          </p:txBody>
        </p:sp>
      </p:grpSp>
      <p:pic>
        <p:nvPicPr>
          <p:cNvPr id="25" name="Picture 24">
            <a:extLst>
              <a:ext uri="{FF2B5EF4-FFF2-40B4-BE49-F238E27FC236}">
                <a16:creationId xmlns:a16="http://schemas.microsoft.com/office/drawing/2014/main" id="{4E671992-6022-46DA-F231-7E1894FA3E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47657" y="4386119"/>
            <a:ext cx="1598036" cy="1992218"/>
          </a:xfrm>
          <a:prstGeom prst="rect">
            <a:avLst/>
          </a:prstGeom>
        </p:spPr>
      </p:pic>
      <p:pic>
        <p:nvPicPr>
          <p:cNvPr id="31" name="Picture 30">
            <a:extLst>
              <a:ext uri="{FF2B5EF4-FFF2-40B4-BE49-F238E27FC236}">
                <a16:creationId xmlns:a16="http://schemas.microsoft.com/office/drawing/2014/main" id="{F32C6C3D-F56D-C395-8C22-C2214AFE7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746" y="1748267"/>
            <a:ext cx="1674586" cy="2087650"/>
          </a:xfrm>
          <a:prstGeom prst="rect">
            <a:avLst/>
          </a:prstGeom>
        </p:spPr>
      </p:pic>
      <p:sp>
        <p:nvSpPr>
          <p:cNvPr id="96" name="TextBox 95">
            <a:extLst>
              <a:ext uri="{FF2B5EF4-FFF2-40B4-BE49-F238E27FC236}">
                <a16:creationId xmlns:a16="http://schemas.microsoft.com/office/drawing/2014/main" id="{45DB529D-EF45-4F94-0464-9AA26B00BF1B}"/>
              </a:ext>
            </a:extLst>
          </p:cNvPr>
          <p:cNvSpPr txBox="1"/>
          <p:nvPr/>
        </p:nvSpPr>
        <p:spPr>
          <a:xfrm>
            <a:off x="1859813" y="5661646"/>
            <a:ext cx="2786195" cy="584775"/>
          </a:xfrm>
          <a:prstGeom prst="rect">
            <a:avLst/>
          </a:prstGeom>
          <a:noFill/>
        </p:spPr>
        <p:txBody>
          <a:bodyPr wrap="square" rtlCol="0">
            <a:spAutoFit/>
          </a:bodyPr>
          <a:lstStyle/>
          <a:p>
            <a:pPr algn="just"/>
            <a:r>
              <a:rPr lang="vi-VN" sz="2400">
                <a:solidFill>
                  <a:srgbClr val="002060"/>
                </a:solidFill>
                <a:latin typeface="Roboto" panose="02000000000000000000" pitchFamily="2" charset="0"/>
                <a:ea typeface="Roboto" panose="02000000000000000000" pitchFamily="2" charset="0"/>
              </a:rPr>
              <a:t>Số lượng: </a:t>
            </a:r>
            <a:r>
              <a:rPr lang="vi-VN" sz="3200" b="1">
                <a:solidFill>
                  <a:srgbClr val="C00000"/>
                </a:solidFill>
                <a:latin typeface="Roboto" panose="02000000000000000000" pitchFamily="2" charset="0"/>
                <a:ea typeface="Roboto" panose="02000000000000000000" pitchFamily="2" charset="0"/>
              </a:rPr>
              <a:t>1</a:t>
            </a:r>
            <a:r>
              <a:rPr lang="vi-VN" sz="2400">
                <a:solidFill>
                  <a:srgbClr val="002060"/>
                </a:solidFill>
                <a:latin typeface="Roboto" panose="02000000000000000000" pitchFamily="2" charset="0"/>
                <a:ea typeface="Roboto" panose="02000000000000000000" pitchFamily="2" charset="0"/>
              </a:rPr>
              <a:t> cốc</a:t>
            </a:r>
          </a:p>
        </p:txBody>
      </p:sp>
      <p:sp>
        <p:nvSpPr>
          <p:cNvPr id="11" name="TextBox 10">
            <a:extLst>
              <a:ext uri="{FF2B5EF4-FFF2-40B4-BE49-F238E27FC236}">
                <a16:creationId xmlns:a16="http://schemas.microsoft.com/office/drawing/2014/main" id="{65407C88-AB48-1311-9D0A-D46038BEE257}"/>
              </a:ext>
            </a:extLst>
          </p:cNvPr>
          <p:cNvSpPr txBox="1"/>
          <p:nvPr/>
        </p:nvSpPr>
        <p:spPr>
          <a:xfrm>
            <a:off x="3892878" y="2153040"/>
            <a:ext cx="3188757" cy="1200329"/>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Cốc nhựa dùng làm khay đáy bộ lọc có đáy kín</a:t>
            </a:r>
          </a:p>
        </p:txBody>
      </p:sp>
      <p:sp>
        <p:nvSpPr>
          <p:cNvPr id="97" name="TextBox 96">
            <a:extLst>
              <a:ext uri="{FF2B5EF4-FFF2-40B4-BE49-F238E27FC236}">
                <a16:creationId xmlns:a16="http://schemas.microsoft.com/office/drawing/2014/main" id="{F3C817C5-36F8-F279-33A0-46D98B0B0E7D}"/>
              </a:ext>
            </a:extLst>
          </p:cNvPr>
          <p:cNvSpPr txBox="1"/>
          <p:nvPr/>
        </p:nvSpPr>
        <p:spPr>
          <a:xfrm>
            <a:off x="2430441" y="4574904"/>
            <a:ext cx="2119525" cy="830997"/>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Đục 1 lỗ trên thành sát đáy</a:t>
            </a:r>
          </a:p>
        </p:txBody>
      </p:sp>
      <p:sp>
        <p:nvSpPr>
          <p:cNvPr id="100" name="Arrow: Bent-Up 99">
            <a:extLst>
              <a:ext uri="{FF2B5EF4-FFF2-40B4-BE49-F238E27FC236}">
                <a16:creationId xmlns:a16="http://schemas.microsoft.com/office/drawing/2014/main" id="{D1A4AC6C-0F4C-0012-2EDA-AC568AF7B78C}"/>
              </a:ext>
            </a:extLst>
          </p:cNvPr>
          <p:cNvSpPr/>
          <p:nvPr/>
        </p:nvSpPr>
        <p:spPr>
          <a:xfrm flipV="1">
            <a:off x="3594666" y="3488162"/>
            <a:ext cx="1787640" cy="830997"/>
          </a:xfrm>
          <a:prstGeom prst="ben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2">
            <a:extLst>
              <a:ext uri="{FF2B5EF4-FFF2-40B4-BE49-F238E27FC236}">
                <a16:creationId xmlns:a16="http://schemas.microsoft.com/office/drawing/2014/main" id="{1EE56124-D984-8D1B-4448-906956E46619}"/>
              </a:ext>
            </a:extLst>
          </p:cNvPr>
          <p:cNvSpPr/>
          <p:nvPr/>
        </p:nvSpPr>
        <p:spPr>
          <a:xfrm>
            <a:off x="5474746" y="6081382"/>
            <a:ext cx="236296" cy="2419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FE9F18F5-96E3-F948-F8E9-BDA001691B47}"/>
              </a:ext>
            </a:extLst>
          </p:cNvPr>
          <p:cNvPicPr>
            <a:picLocks noChangeAspect="1"/>
          </p:cNvPicPr>
          <p:nvPr/>
        </p:nvPicPr>
        <p:blipFill>
          <a:blip r:embed="rId5">
            <a:extLst>
              <a:ext uri="{28A0092B-C50C-407E-A947-70E740481C1C}">
                <a14:useLocalDpi xmlns:a14="http://schemas.microsoft.com/office/drawing/2010/main" val="0"/>
              </a:ext>
            </a:extLst>
          </a:blip>
          <a:srcRect l="229" r="229"/>
          <a:stretch/>
        </p:blipFill>
        <p:spPr>
          <a:xfrm>
            <a:off x="13986" y="18561"/>
            <a:ext cx="1236490" cy="1230818"/>
          </a:xfrm>
          <a:prstGeom prst="ellipse">
            <a:avLst/>
          </a:prstGeom>
        </p:spPr>
      </p:pic>
    </p:spTree>
    <p:extLst>
      <p:ext uri="{BB962C8B-B14F-4D97-AF65-F5344CB8AC3E}">
        <p14:creationId xmlns:p14="http://schemas.microsoft.com/office/powerpoint/2010/main" val="62460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1000"/>
                                        <p:tgtEl>
                                          <p:spTgt spid="97"/>
                                        </p:tgtEl>
                                      </p:cBhvr>
                                    </p:animEffect>
                                    <p:anim calcmode="lin" valueType="num">
                                      <p:cBhvr>
                                        <p:cTn id="20" dur="1000" fill="hold"/>
                                        <p:tgtEl>
                                          <p:spTgt spid="97"/>
                                        </p:tgtEl>
                                        <p:attrNameLst>
                                          <p:attrName>ppt_x</p:attrName>
                                        </p:attrNameLst>
                                      </p:cBhvr>
                                      <p:tavLst>
                                        <p:tav tm="0">
                                          <p:val>
                                            <p:strVal val="#ppt_x"/>
                                          </p:val>
                                        </p:tav>
                                        <p:tav tm="100000">
                                          <p:val>
                                            <p:strVal val="#ppt_x"/>
                                          </p:val>
                                        </p:tav>
                                      </p:tavLst>
                                    </p:anim>
                                    <p:anim calcmode="lin" valueType="num">
                                      <p:cBhvr>
                                        <p:cTn id="21" dur="1000" fill="hold"/>
                                        <p:tgtEl>
                                          <p:spTgt spid="9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fade">
                                      <p:cBhvr>
                                        <p:cTn id="24" dur="500"/>
                                        <p:tgtEl>
                                          <p:spTgt spid="100"/>
                                        </p:tgtEl>
                                      </p:cBhvr>
                                    </p:animEffect>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26" presetClass="emph" presetSubtype="0" repeatCount="3000" fill="hold" grpId="1" nodeType="withEffect">
                                  <p:stCondLst>
                                    <p:cond delay="0"/>
                                  </p:stCondLst>
                                  <p:childTnLst>
                                    <p:animEffect transition="out" filter="fade">
                                      <p:cBhvr>
                                        <p:cTn id="35" dur="1000" tmFilter="0, 0; .2, .5; .8, .5; 1, 0"/>
                                        <p:tgtEl>
                                          <p:spTgt spid="3"/>
                                        </p:tgtEl>
                                      </p:cBhvr>
                                    </p:animEffect>
                                    <p:animScale>
                                      <p:cBhvr>
                                        <p:cTn id="36" dur="500" autoRev="1" fill="hold"/>
                                        <p:tgtEl>
                                          <p:spTgt spid="3"/>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8" presetClass="emph" presetSubtype="0" repeatCount="indefinite" accel="22000" fill="hold" nodeType="withEffect">
                                  <p:stCondLst>
                                    <p:cond delay="0"/>
                                  </p:stCondLst>
                                  <p:childTnLst>
                                    <p:animRot by="21600000">
                                      <p:cBhvr>
                                        <p:cTn id="43" dur="10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1" grpId="0"/>
      <p:bldP spid="97" grpId="0"/>
      <p:bldP spid="100" grpId="0" animBg="1"/>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5625303" y="1556829"/>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grpSp>
        <p:nvGrpSpPr>
          <p:cNvPr id="7" name="Group 6">
            <a:extLst>
              <a:ext uri="{FF2B5EF4-FFF2-40B4-BE49-F238E27FC236}">
                <a16:creationId xmlns:a16="http://schemas.microsoft.com/office/drawing/2014/main" id="{AE2D66A4-2E3B-B49C-5B4A-656589FBDE9D}"/>
              </a:ext>
            </a:extLst>
          </p:cNvPr>
          <p:cNvGrpSpPr/>
          <p:nvPr/>
        </p:nvGrpSpPr>
        <p:grpSpPr>
          <a:xfrm>
            <a:off x="873840" y="2349411"/>
            <a:ext cx="3921599" cy="2714633"/>
            <a:chOff x="1303168" y="1488232"/>
            <a:chExt cx="3921599" cy="2714633"/>
          </a:xfrm>
        </p:grpSpPr>
        <p:sp>
          <p:nvSpPr>
            <p:cNvPr id="10" name="Oval 8">
              <a:extLst>
                <a:ext uri="{FF2B5EF4-FFF2-40B4-BE49-F238E27FC236}">
                  <a16:creationId xmlns:a16="http://schemas.microsoft.com/office/drawing/2014/main" id="{9993CE25-9966-7731-46EF-E853F723F053}"/>
                </a:ext>
              </a:extLst>
            </p:cNvPr>
            <p:cNvSpPr/>
            <p:nvPr/>
          </p:nvSpPr>
          <p:spPr>
            <a:xfrm>
              <a:off x="1303168" y="1488232"/>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054C1346-6B27-0B15-D486-6BE7DBDC399D}"/>
                </a:ext>
              </a:extLst>
            </p:cNvPr>
            <p:cNvSpPr txBox="1"/>
            <p:nvPr/>
          </p:nvSpPr>
          <p:spPr>
            <a:xfrm>
              <a:off x="2588265" y="2780301"/>
              <a:ext cx="2636502" cy="461665"/>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Tạo giá đỡ bộ lọc</a:t>
              </a:r>
            </a:p>
          </p:txBody>
        </p:sp>
      </p:grpSp>
      <p:grpSp>
        <p:nvGrpSpPr>
          <p:cNvPr id="15" name="Group 14">
            <a:extLst>
              <a:ext uri="{FF2B5EF4-FFF2-40B4-BE49-F238E27FC236}">
                <a16:creationId xmlns:a16="http://schemas.microsoft.com/office/drawing/2014/main" id="{6C835693-7005-42F6-5800-A9F6AA4006B3}"/>
              </a:ext>
            </a:extLst>
          </p:cNvPr>
          <p:cNvGrpSpPr/>
          <p:nvPr/>
        </p:nvGrpSpPr>
        <p:grpSpPr>
          <a:xfrm rot="878509">
            <a:off x="559727" y="2628619"/>
            <a:ext cx="1661697" cy="1516986"/>
            <a:chOff x="1158142" y="1352298"/>
            <a:chExt cx="2446231" cy="1951911"/>
          </a:xfrm>
        </p:grpSpPr>
        <p:sp>
          <p:nvSpPr>
            <p:cNvPr id="16" name="Oval 8">
              <a:extLst>
                <a:ext uri="{FF2B5EF4-FFF2-40B4-BE49-F238E27FC236}">
                  <a16:creationId xmlns:a16="http://schemas.microsoft.com/office/drawing/2014/main" id="{9C81222E-63E6-2B0F-DE0B-C1E3D556698F}"/>
                </a:ext>
              </a:extLst>
            </p:cNvPr>
            <p:cNvSpPr/>
            <p:nvPr/>
          </p:nvSpPr>
          <p:spPr>
            <a:xfrm>
              <a:off x="1158142" y="1352298"/>
              <a:ext cx="2446231" cy="1951911"/>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3216" h="2363419">
                  <a:moveTo>
                    <a:pt x="20962" y="1327837"/>
                  </a:moveTo>
                  <a:cubicBezTo>
                    <a:pt x="165467" y="1064656"/>
                    <a:pt x="1409581" y="715233"/>
                    <a:pt x="1688057" y="518498"/>
                  </a:cubicBezTo>
                  <a:cubicBezTo>
                    <a:pt x="1966534" y="321763"/>
                    <a:pt x="2725951" y="-67605"/>
                    <a:pt x="3003477" y="10118"/>
                  </a:cubicBezTo>
                  <a:cubicBezTo>
                    <a:pt x="3281004" y="87841"/>
                    <a:pt x="3323012" y="228188"/>
                    <a:pt x="3353216" y="984835"/>
                  </a:cubicBezTo>
                  <a:cubicBezTo>
                    <a:pt x="3333063" y="1705290"/>
                    <a:pt x="2409470" y="2107761"/>
                    <a:pt x="1987439" y="2293219"/>
                  </a:cubicBezTo>
                  <a:cubicBezTo>
                    <a:pt x="1565408" y="2478677"/>
                    <a:pt x="1126544" y="2255619"/>
                    <a:pt x="821029" y="2097583"/>
                  </a:cubicBezTo>
                  <a:cubicBezTo>
                    <a:pt x="515514" y="1939547"/>
                    <a:pt x="-123543" y="1591018"/>
                    <a:pt x="20962" y="1327837"/>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404102">
              <a:off x="1277442" y="2066770"/>
              <a:ext cx="2252543"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2</a:t>
              </a:r>
            </a:p>
          </p:txBody>
        </p:sp>
      </p:grpSp>
      <p:pic>
        <p:nvPicPr>
          <p:cNvPr id="31" name="Picture 30">
            <a:extLst>
              <a:ext uri="{FF2B5EF4-FFF2-40B4-BE49-F238E27FC236}">
                <a16:creationId xmlns:a16="http://schemas.microsoft.com/office/drawing/2014/main" id="{F32C6C3D-F56D-C395-8C22-C2214AFE73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36446" y="1932933"/>
            <a:ext cx="2281814" cy="2234766"/>
          </a:xfrm>
          <a:prstGeom prst="rect">
            <a:avLst/>
          </a:prstGeom>
        </p:spPr>
      </p:pic>
      <p:sp>
        <p:nvSpPr>
          <p:cNvPr id="96" name="TextBox 95">
            <a:extLst>
              <a:ext uri="{FF2B5EF4-FFF2-40B4-BE49-F238E27FC236}">
                <a16:creationId xmlns:a16="http://schemas.microsoft.com/office/drawing/2014/main" id="{45DB529D-EF45-4F94-0464-9AA26B00BF1B}"/>
              </a:ext>
            </a:extLst>
          </p:cNvPr>
          <p:cNvSpPr txBox="1"/>
          <p:nvPr/>
        </p:nvSpPr>
        <p:spPr>
          <a:xfrm>
            <a:off x="5887573" y="1551996"/>
            <a:ext cx="2786195" cy="584775"/>
          </a:xfrm>
          <a:prstGeom prst="rect">
            <a:avLst/>
          </a:prstGeom>
          <a:noFill/>
        </p:spPr>
        <p:txBody>
          <a:bodyPr wrap="square" rtlCol="0">
            <a:spAutoFit/>
          </a:bodyPr>
          <a:lstStyle/>
          <a:p>
            <a:pPr algn="just"/>
            <a:r>
              <a:rPr lang="vi-VN" sz="2400">
                <a:solidFill>
                  <a:srgbClr val="002060"/>
                </a:solidFill>
                <a:latin typeface="Roboto" panose="02000000000000000000" pitchFamily="2" charset="0"/>
                <a:ea typeface="Roboto" panose="02000000000000000000" pitchFamily="2" charset="0"/>
              </a:rPr>
              <a:t>Số lượng: </a:t>
            </a:r>
            <a:r>
              <a:rPr lang="vi-VN" sz="3200" b="1">
                <a:solidFill>
                  <a:srgbClr val="C00000"/>
                </a:solidFill>
                <a:latin typeface="Roboto" panose="02000000000000000000" pitchFamily="2" charset="0"/>
                <a:ea typeface="Roboto" panose="02000000000000000000" pitchFamily="2" charset="0"/>
              </a:rPr>
              <a:t>2</a:t>
            </a:r>
            <a:r>
              <a:rPr lang="vi-VN" sz="2400">
                <a:solidFill>
                  <a:srgbClr val="002060"/>
                </a:solidFill>
                <a:latin typeface="Roboto" panose="02000000000000000000" pitchFamily="2" charset="0"/>
                <a:ea typeface="Roboto" panose="02000000000000000000" pitchFamily="2" charset="0"/>
              </a:rPr>
              <a:t> tấm</a:t>
            </a:r>
          </a:p>
        </p:txBody>
      </p:sp>
      <p:sp>
        <p:nvSpPr>
          <p:cNvPr id="11" name="TextBox 10">
            <a:extLst>
              <a:ext uri="{FF2B5EF4-FFF2-40B4-BE49-F238E27FC236}">
                <a16:creationId xmlns:a16="http://schemas.microsoft.com/office/drawing/2014/main" id="{65407C88-AB48-1311-9D0A-D46038BEE257}"/>
              </a:ext>
            </a:extLst>
          </p:cNvPr>
          <p:cNvSpPr txBox="1"/>
          <p:nvPr/>
        </p:nvSpPr>
        <p:spPr>
          <a:xfrm>
            <a:off x="8129403" y="2219319"/>
            <a:ext cx="3188757" cy="830997"/>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Dùng gỗ, nhựa hoặc bìa cứng (carton)</a:t>
            </a:r>
          </a:p>
        </p:txBody>
      </p:sp>
      <p:sp>
        <p:nvSpPr>
          <p:cNvPr id="97" name="TextBox 96">
            <a:extLst>
              <a:ext uri="{FF2B5EF4-FFF2-40B4-BE49-F238E27FC236}">
                <a16:creationId xmlns:a16="http://schemas.microsoft.com/office/drawing/2014/main" id="{F3C817C5-36F8-F279-33A0-46D98B0B0E7D}"/>
              </a:ext>
            </a:extLst>
          </p:cNvPr>
          <p:cNvSpPr txBox="1"/>
          <p:nvPr/>
        </p:nvSpPr>
        <p:spPr>
          <a:xfrm>
            <a:off x="5736446" y="4543605"/>
            <a:ext cx="2645113" cy="830997"/>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Lồng 2 tấm đỡ vào nhau</a:t>
            </a:r>
          </a:p>
        </p:txBody>
      </p:sp>
      <p:sp>
        <p:nvSpPr>
          <p:cNvPr id="100" name="Arrow: Bent-Up 99">
            <a:extLst>
              <a:ext uri="{FF2B5EF4-FFF2-40B4-BE49-F238E27FC236}">
                <a16:creationId xmlns:a16="http://schemas.microsoft.com/office/drawing/2014/main" id="{D1A4AC6C-0F4C-0012-2EDA-AC568AF7B78C}"/>
              </a:ext>
            </a:extLst>
          </p:cNvPr>
          <p:cNvSpPr/>
          <p:nvPr/>
        </p:nvSpPr>
        <p:spPr>
          <a:xfrm flipV="1">
            <a:off x="7816711" y="3325518"/>
            <a:ext cx="1787640" cy="830997"/>
          </a:xfrm>
          <a:prstGeom prst="ben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72C8C34E-0E43-A19E-A14F-65ED456C5C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9402" y="4431717"/>
            <a:ext cx="2886267" cy="1921773"/>
          </a:xfrm>
          <a:prstGeom prst="rect">
            <a:avLst/>
          </a:prstGeom>
        </p:spPr>
      </p:pic>
      <p:pic>
        <p:nvPicPr>
          <p:cNvPr id="3" name="Picture 2">
            <a:extLst>
              <a:ext uri="{FF2B5EF4-FFF2-40B4-BE49-F238E27FC236}">
                <a16:creationId xmlns:a16="http://schemas.microsoft.com/office/drawing/2014/main" id="{0A948210-FA8B-AB0C-08B7-49914FC15BFA}"/>
              </a:ext>
            </a:extLst>
          </p:cNvPr>
          <p:cNvPicPr>
            <a:picLocks noChangeAspect="1"/>
          </p:cNvPicPr>
          <p:nvPr/>
        </p:nvPicPr>
        <p:blipFill>
          <a:blip r:embed="rId5">
            <a:extLst>
              <a:ext uri="{28A0092B-C50C-407E-A947-70E740481C1C}">
                <a14:useLocalDpi xmlns:a14="http://schemas.microsoft.com/office/drawing/2010/main" val="0"/>
              </a:ext>
            </a:extLst>
          </a:blip>
          <a:srcRect l="229" r="229"/>
          <a:stretch/>
        </p:blipFill>
        <p:spPr>
          <a:xfrm>
            <a:off x="13986" y="18560"/>
            <a:ext cx="1181071" cy="1175653"/>
          </a:xfrm>
          <a:prstGeom prst="ellipse">
            <a:avLst/>
          </a:prstGeom>
        </p:spPr>
      </p:pic>
    </p:spTree>
    <p:extLst>
      <p:ext uri="{BB962C8B-B14F-4D97-AF65-F5344CB8AC3E}">
        <p14:creationId xmlns:p14="http://schemas.microsoft.com/office/powerpoint/2010/main" val="145659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fade">
                                      <p:cBhvr>
                                        <p:cTn id="34" dur="500"/>
                                        <p:tgtEl>
                                          <p:spTgt spid="9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1000" fill="hold"/>
                                        <p:tgtEl>
                                          <p:spTgt spid="97"/>
                                        </p:tgtEl>
                                        <p:attrNameLst>
                                          <p:attrName>ppt_y</p:attrName>
                                        </p:attrNameLst>
                                      </p:cBhvr>
                                      <p:tavLst>
                                        <p:tav tm="0">
                                          <p:val>
                                            <p:strVal val="#ppt_y+.1"/>
                                          </p:val>
                                        </p:tav>
                                        <p:tav tm="100000">
                                          <p:val>
                                            <p:strVal val="#ppt_y"/>
                                          </p:val>
                                        </p:tav>
                                      </p:tavLst>
                                    </p:anim>
                                  </p:childTnLst>
                                </p:cTn>
                              </p:par>
                              <p:par>
                                <p:cTn id="42" presetID="10" presetClass="entr" presetSubtype="0" fill="hold" grpId="0" nodeType="with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fade">
                                      <p:cBhvr>
                                        <p:cTn id="44" dur="500"/>
                                        <p:tgtEl>
                                          <p:spTgt spid="100"/>
                                        </p:tgtEl>
                                      </p:cBhvr>
                                    </p:animEffect>
                                  </p:childTnLst>
                                </p:cTn>
                              </p:par>
                              <p:par>
                                <p:cTn id="45" presetID="42"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8" presetClass="emph" presetSubtype="0" repeatCount="indefinite" accel="22000" fill="hold" nodeType="withEffect">
                                  <p:stCondLst>
                                    <p:cond delay="0"/>
                                  </p:stCondLst>
                                  <p:childTnLst>
                                    <p:animRot by="21600000">
                                      <p:cBhvr>
                                        <p:cTn id="51"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6" grpId="0"/>
      <p:bldP spid="96" grpId="0"/>
      <p:bldP spid="11" grpId="0"/>
      <p:bldP spid="97" grpId="0"/>
      <p:bldP spid="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5625301" y="1580226"/>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grpSp>
        <p:nvGrpSpPr>
          <p:cNvPr id="7" name="Group 6">
            <a:extLst>
              <a:ext uri="{FF2B5EF4-FFF2-40B4-BE49-F238E27FC236}">
                <a16:creationId xmlns:a16="http://schemas.microsoft.com/office/drawing/2014/main" id="{AE2D66A4-2E3B-B49C-5B4A-656589FBDE9D}"/>
              </a:ext>
            </a:extLst>
          </p:cNvPr>
          <p:cNvGrpSpPr/>
          <p:nvPr/>
        </p:nvGrpSpPr>
        <p:grpSpPr>
          <a:xfrm>
            <a:off x="873840" y="2349411"/>
            <a:ext cx="3921599" cy="2714633"/>
            <a:chOff x="1303168" y="1488232"/>
            <a:chExt cx="3921599" cy="2714633"/>
          </a:xfrm>
        </p:grpSpPr>
        <p:sp>
          <p:nvSpPr>
            <p:cNvPr id="10" name="Oval 8">
              <a:extLst>
                <a:ext uri="{FF2B5EF4-FFF2-40B4-BE49-F238E27FC236}">
                  <a16:creationId xmlns:a16="http://schemas.microsoft.com/office/drawing/2014/main" id="{9993CE25-9966-7731-46EF-E853F723F053}"/>
                </a:ext>
              </a:extLst>
            </p:cNvPr>
            <p:cNvSpPr/>
            <p:nvPr/>
          </p:nvSpPr>
          <p:spPr>
            <a:xfrm>
              <a:off x="1303168" y="1488232"/>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054C1346-6B27-0B15-D486-6BE7DBDC399D}"/>
                </a:ext>
              </a:extLst>
            </p:cNvPr>
            <p:cNvSpPr txBox="1"/>
            <p:nvPr/>
          </p:nvSpPr>
          <p:spPr>
            <a:xfrm>
              <a:off x="2588265" y="2780301"/>
              <a:ext cx="2636502" cy="461665"/>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Tạo giá đỡ bộ lọc</a:t>
              </a:r>
            </a:p>
          </p:txBody>
        </p:sp>
      </p:grpSp>
      <p:grpSp>
        <p:nvGrpSpPr>
          <p:cNvPr id="15" name="Group 14">
            <a:extLst>
              <a:ext uri="{FF2B5EF4-FFF2-40B4-BE49-F238E27FC236}">
                <a16:creationId xmlns:a16="http://schemas.microsoft.com/office/drawing/2014/main" id="{6C835693-7005-42F6-5800-A9F6AA4006B3}"/>
              </a:ext>
            </a:extLst>
          </p:cNvPr>
          <p:cNvGrpSpPr/>
          <p:nvPr/>
        </p:nvGrpSpPr>
        <p:grpSpPr>
          <a:xfrm rot="878509">
            <a:off x="559727" y="2628619"/>
            <a:ext cx="1661697" cy="1516986"/>
            <a:chOff x="1158142" y="1352298"/>
            <a:chExt cx="2446231" cy="1951911"/>
          </a:xfrm>
        </p:grpSpPr>
        <p:sp>
          <p:nvSpPr>
            <p:cNvPr id="16" name="Oval 8">
              <a:extLst>
                <a:ext uri="{FF2B5EF4-FFF2-40B4-BE49-F238E27FC236}">
                  <a16:creationId xmlns:a16="http://schemas.microsoft.com/office/drawing/2014/main" id="{9C81222E-63E6-2B0F-DE0B-C1E3D556698F}"/>
                </a:ext>
              </a:extLst>
            </p:cNvPr>
            <p:cNvSpPr/>
            <p:nvPr/>
          </p:nvSpPr>
          <p:spPr>
            <a:xfrm>
              <a:off x="1158142" y="1352298"/>
              <a:ext cx="2446231" cy="1951911"/>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3216" h="2363419">
                  <a:moveTo>
                    <a:pt x="20962" y="1327837"/>
                  </a:moveTo>
                  <a:cubicBezTo>
                    <a:pt x="165467" y="1064656"/>
                    <a:pt x="1409581" y="715233"/>
                    <a:pt x="1688057" y="518498"/>
                  </a:cubicBezTo>
                  <a:cubicBezTo>
                    <a:pt x="1966534" y="321763"/>
                    <a:pt x="2725951" y="-67605"/>
                    <a:pt x="3003477" y="10118"/>
                  </a:cubicBezTo>
                  <a:cubicBezTo>
                    <a:pt x="3281004" y="87841"/>
                    <a:pt x="3323012" y="228188"/>
                    <a:pt x="3353216" y="984835"/>
                  </a:cubicBezTo>
                  <a:cubicBezTo>
                    <a:pt x="3333063" y="1705290"/>
                    <a:pt x="2409470" y="2107761"/>
                    <a:pt x="1987439" y="2293219"/>
                  </a:cubicBezTo>
                  <a:cubicBezTo>
                    <a:pt x="1565408" y="2478677"/>
                    <a:pt x="1126544" y="2255619"/>
                    <a:pt x="821029" y="2097583"/>
                  </a:cubicBezTo>
                  <a:cubicBezTo>
                    <a:pt x="515514" y="1939547"/>
                    <a:pt x="-123543" y="1591018"/>
                    <a:pt x="20962" y="1327837"/>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404102">
              <a:off x="1277442" y="2066770"/>
              <a:ext cx="2252543"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2</a:t>
              </a:r>
            </a:p>
          </p:txBody>
        </p:sp>
      </p:grpSp>
      <p:sp>
        <p:nvSpPr>
          <p:cNvPr id="11" name="TextBox 10">
            <a:extLst>
              <a:ext uri="{FF2B5EF4-FFF2-40B4-BE49-F238E27FC236}">
                <a16:creationId xmlns:a16="http://schemas.microsoft.com/office/drawing/2014/main" id="{65407C88-AB48-1311-9D0A-D46038BEE257}"/>
              </a:ext>
            </a:extLst>
          </p:cNvPr>
          <p:cNvSpPr txBox="1"/>
          <p:nvPr/>
        </p:nvSpPr>
        <p:spPr>
          <a:xfrm>
            <a:off x="5975426" y="1710798"/>
            <a:ext cx="4873293" cy="830997"/>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Đặt tấm bìa khoét lỗ bằng </a:t>
            </a:r>
          </a:p>
          <a:p>
            <a:pPr algn="ctr"/>
            <a:r>
              <a:rPr lang="vi-VN" sz="2400">
                <a:solidFill>
                  <a:srgbClr val="002060"/>
                </a:solidFill>
                <a:latin typeface="Roboto" panose="02000000000000000000" pitchFamily="2" charset="0"/>
                <a:ea typeface="Roboto" panose="02000000000000000000" pitchFamily="2" charset="0"/>
              </a:rPr>
              <a:t>đường kính đáy cốc lên 2 tấm đỡ </a:t>
            </a:r>
          </a:p>
        </p:txBody>
      </p:sp>
      <p:sp>
        <p:nvSpPr>
          <p:cNvPr id="97" name="TextBox 96">
            <a:extLst>
              <a:ext uri="{FF2B5EF4-FFF2-40B4-BE49-F238E27FC236}">
                <a16:creationId xmlns:a16="http://schemas.microsoft.com/office/drawing/2014/main" id="{F3C817C5-36F8-F279-33A0-46D98B0B0E7D}"/>
              </a:ext>
            </a:extLst>
          </p:cNvPr>
          <p:cNvSpPr txBox="1"/>
          <p:nvPr/>
        </p:nvSpPr>
        <p:spPr>
          <a:xfrm>
            <a:off x="7971143" y="5546877"/>
            <a:ext cx="1352788"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Giá đỡ</a:t>
            </a:r>
          </a:p>
        </p:txBody>
      </p:sp>
      <p:pic>
        <p:nvPicPr>
          <p:cNvPr id="2" name="Picture 1">
            <a:extLst>
              <a:ext uri="{FF2B5EF4-FFF2-40B4-BE49-F238E27FC236}">
                <a16:creationId xmlns:a16="http://schemas.microsoft.com/office/drawing/2014/main" id="{72C8C34E-0E43-A19E-A14F-65ED456C5C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0002" y="2886420"/>
            <a:ext cx="3715857" cy="2474174"/>
          </a:xfrm>
          <a:prstGeom prst="rect">
            <a:avLst/>
          </a:prstGeom>
        </p:spPr>
      </p:pic>
      <p:pic>
        <p:nvPicPr>
          <p:cNvPr id="3" name="Picture 2">
            <a:extLst>
              <a:ext uri="{FF2B5EF4-FFF2-40B4-BE49-F238E27FC236}">
                <a16:creationId xmlns:a16="http://schemas.microsoft.com/office/drawing/2014/main" id="{475498C5-B1C4-1D69-4F52-512F1CFE8EEB}"/>
              </a:ext>
            </a:extLst>
          </p:cNvPr>
          <p:cNvPicPr>
            <a:picLocks noChangeAspect="1"/>
          </p:cNvPicPr>
          <p:nvPr/>
        </p:nvPicPr>
        <p:blipFill>
          <a:blip r:embed="rId4">
            <a:extLst>
              <a:ext uri="{28A0092B-C50C-407E-A947-70E740481C1C}">
                <a14:useLocalDpi xmlns:a14="http://schemas.microsoft.com/office/drawing/2010/main" val="0"/>
              </a:ext>
            </a:extLst>
          </a:blip>
          <a:srcRect l="229" r="229"/>
          <a:stretch/>
        </p:blipFill>
        <p:spPr>
          <a:xfrm>
            <a:off x="13986" y="18560"/>
            <a:ext cx="1235392" cy="1229725"/>
          </a:xfrm>
          <a:prstGeom prst="ellipse">
            <a:avLst/>
          </a:prstGeom>
        </p:spPr>
      </p:pic>
    </p:spTree>
    <p:extLst>
      <p:ext uri="{BB962C8B-B14F-4D97-AF65-F5344CB8AC3E}">
        <p14:creationId xmlns:p14="http://schemas.microsoft.com/office/powerpoint/2010/main" val="358761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1000"/>
                                        <p:tgtEl>
                                          <p:spTgt spid="97"/>
                                        </p:tgtEl>
                                      </p:cBhvr>
                                    </p:animEffect>
                                    <p:anim calcmode="lin" valueType="num">
                                      <p:cBhvr>
                                        <p:cTn id="23" dur="1000" fill="hold"/>
                                        <p:tgtEl>
                                          <p:spTgt spid="97"/>
                                        </p:tgtEl>
                                        <p:attrNameLst>
                                          <p:attrName>ppt_x</p:attrName>
                                        </p:attrNameLst>
                                      </p:cBhvr>
                                      <p:tavLst>
                                        <p:tav tm="0">
                                          <p:val>
                                            <p:strVal val="#ppt_x"/>
                                          </p:val>
                                        </p:tav>
                                        <p:tav tm="100000">
                                          <p:val>
                                            <p:strVal val="#ppt_x"/>
                                          </p:val>
                                        </p:tav>
                                      </p:tavLst>
                                    </p:anim>
                                    <p:anim calcmode="lin" valueType="num">
                                      <p:cBhvr>
                                        <p:cTn id="24" dur="1000" fill="hold"/>
                                        <p:tgtEl>
                                          <p:spTgt spid="97"/>
                                        </p:tgtEl>
                                        <p:attrNameLst>
                                          <p:attrName>ppt_y</p:attrName>
                                        </p:attrNameLst>
                                      </p:cBhvr>
                                      <p:tavLst>
                                        <p:tav tm="0">
                                          <p:val>
                                            <p:strVal val="#ppt_y+.1"/>
                                          </p:val>
                                        </p:tav>
                                        <p:tav tm="100000">
                                          <p:val>
                                            <p:strVal val="#ppt_y"/>
                                          </p:val>
                                        </p:tav>
                                      </p:tavLst>
                                    </p:anim>
                                  </p:childTnLst>
                                </p:cTn>
                              </p:par>
                              <p:par>
                                <p:cTn id="25" presetID="8" presetClass="emph" presetSubtype="0" repeatCount="indefinite" accel="22000" fill="hold" nodeType="withEffect">
                                  <p:stCondLst>
                                    <p:cond delay="0"/>
                                  </p:stCondLst>
                                  <p:childTnLst>
                                    <p:animRot by="21600000">
                                      <p:cBhvr>
                                        <p:cTn id="26"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5625303" y="1556829"/>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grpSp>
        <p:nvGrpSpPr>
          <p:cNvPr id="7" name="Group 6">
            <a:extLst>
              <a:ext uri="{FF2B5EF4-FFF2-40B4-BE49-F238E27FC236}">
                <a16:creationId xmlns:a16="http://schemas.microsoft.com/office/drawing/2014/main" id="{AE2D66A4-2E3B-B49C-5B4A-656589FBDE9D}"/>
              </a:ext>
            </a:extLst>
          </p:cNvPr>
          <p:cNvGrpSpPr/>
          <p:nvPr/>
        </p:nvGrpSpPr>
        <p:grpSpPr>
          <a:xfrm>
            <a:off x="1308910" y="2584092"/>
            <a:ext cx="3921599" cy="2714633"/>
            <a:chOff x="1303168" y="1488232"/>
            <a:chExt cx="3921599" cy="2714633"/>
          </a:xfrm>
        </p:grpSpPr>
        <p:sp>
          <p:nvSpPr>
            <p:cNvPr id="10" name="Oval 8">
              <a:extLst>
                <a:ext uri="{FF2B5EF4-FFF2-40B4-BE49-F238E27FC236}">
                  <a16:creationId xmlns:a16="http://schemas.microsoft.com/office/drawing/2014/main" id="{9993CE25-9966-7731-46EF-E853F723F053}"/>
                </a:ext>
              </a:extLst>
            </p:cNvPr>
            <p:cNvSpPr/>
            <p:nvPr/>
          </p:nvSpPr>
          <p:spPr>
            <a:xfrm>
              <a:off x="1303168" y="1488232"/>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054C1346-6B27-0B15-D486-6BE7DBDC399D}"/>
                </a:ext>
              </a:extLst>
            </p:cNvPr>
            <p:cNvSpPr txBox="1"/>
            <p:nvPr/>
          </p:nvSpPr>
          <p:spPr>
            <a:xfrm>
              <a:off x="2322330" y="2376461"/>
              <a:ext cx="2636502" cy="830997"/>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Tạo ống nước sạch ra</a:t>
              </a:r>
            </a:p>
          </p:txBody>
        </p:sp>
      </p:grpSp>
      <p:grpSp>
        <p:nvGrpSpPr>
          <p:cNvPr id="15" name="Group 14">
            <a:extLst>
              <a:ext uri="{FF2B5EF4-FFF2-40B4-BE49-F238E27FC236}">
                <a16:creationId xmlns:a16="http://schemas.microsoft.com/office/drawing/2014/main" id="{6C835693-7005-42F6-5800-A9F6AA4006B3}"/>
              </a:ext>
            </a:extLst>
          </p:cNvPr>
          <p:cNvGrpSpPr/>
          <p:nvPr/>
        </p:nvGrpSpPr>
        <p:grpSpPr>
          <a:xfrm rot="878509">
            <a:off x="736467" y="2749800"/>
            <a:ext cx="1661697" cy="1516986"/>
            <a:chOff x="1158142" y="1352298"/>
            <a:chExt cx="2446231" cy="1951911"/>
          </a:xfrm>
        </p:grpSpPr>
        <p:sp>
          <p:nvSpPr>
            <p:cNvPr id="16" name="Oval 8">
              <a:extLst>
                <a:ext uri="{FF2B5EF4-FFF2-40B4-BE49-F238E27FC236}">
                  <a16:creationId xmlns:a16="http://schemas.microsoft.com/office/drawing/2014/main" id="{9C81222E-63E6-2B0F-DE0B-C1E3D556698F}"/>
                </a:ext>
              </a:extLst>
            </p:cNvPr>
            <p:cNvSpPr/>
            <p:nvPr/>
          </p:nvSpPr>
          <p:spPr>
            <a:xfrm>
              <a:off x="1158142" y="1352298"/>
              <a:ext cx="2446231" cy="1951911"/>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3216" h="2363419">
                  <a:moveTo>
                    <a:pt x="20962" y="1327837"/>
                  </a:moveTo>
                  <a:cubicBezTo>
                    <a:pt x="165467" y="1064656"/>
                    <a:pt x="1409581" y="715233"/>
                    <a:pt x="1688057" y="518498"/>
                  </a:cubicBezTo>
                  <a:cubicBezTo>
                    <a:pt x="1966534" y="321763"/>
                    <a:pt x="2725951" y="-67605"/>
                    <a:pt x="3003477" y="10118"/>
                  </a:cubicBezTo>
                  <a:cubicBezTo>
                    <a:pt x="3281004" y="87841"/>
                    <a:pt x="3323012" y="228188"/>
                    <a:pt x="3353216" y="984835"/>
                  </a:cubicBezTo>
                  <a:cubicBezTo>
                    <a:pt x="3333063" y="1705290"/>
                    <a:pt x="2409470" y="2107761"/>
                    <a:pt x="1987439" y="2293219"/>
                  </a:cubicBezTo>
                  <a:cubicBezTo>
                    <a:pt x="1565408" y="2478677"/>
                    <a:pt x="1126544" y="2255619"/>
                    <a:pt x="821029" y="2097583"/>
                  </a:cubicBezTo>
                  <a:cubicBezTo>
                    <a:pt x="515514" y="1939547"/>
                    <a:pt x="-123543" y="1591018"/>
                    <a:pt x="20962" y="1327837"/>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404102">
              <a:off x="1277442" y="2066770"/>
              <a:ext cx="2252543"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3</a:t>
              </a:r>
            </a:p>
          </p:txBody>
        </p:sp>
      </p:grpSp>
      <p:sp>
        <p:nvSpPr>
          <p:cNvPr id="11" name="TextBox 10">
            <a:extLst>
              <a:ext uri="{FF2B5EF4-FFF2-40B4-BE49-F238E27FC236}">
                <a16:creationId xmlns:a16="http://schemas.microsoft.com/office/drawing/2014/main" id="{65407C88-AB48-1311-9D0A-D46038BEE257}"/>
              </a:ext>
            </a:extLst>
          </p:cNvPr>
          <p:cNvSpPr txBox="1"/>
          <p:nvPr/>
        </p:nvSpPr>
        <p:spPr>
          <a:xfrm>
            <a:off x="8159742" y="1992781"/>
            <a:ext cx="3188757" cy="830997"/>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Đặt khay đáy bộ lọc vào giá đỡ</a:t>
            </a:r>
          </a:p>
        </p:txBody>
      </p:sp>
      <p:sp>
        <p:nvSpPr>
          <p:cNvPr id="100" name="Arrow: Bent-Up 99">
            <a:extLst>
              <a:ext uri="{FF2B5EF4-FFF2-40B4-BE49-F238E27FC236}">
                <a16:creationId xmlns:a16="http://schemas.microsoft.com/office/drawing/2014/main" id="{D1A4AC6C-0F4C-0012-2EDA-AC568AF7B78C}"/>
              </a:ext>
            </a:extLst>
          </p:cNvPr>
          <p:cNvSpPr/>
          <p:nvPr/>
        </p:nvSpPr>
        <p:spPr>
          <a:xfrm flipV="1">
            <a:off x="7733776" y="3067275"/>
            <a:ext cx="1787640" cy="830997"/>
          </a:xfrm>
          <a:prstGeom prst="ben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72C8C34E-0E43-A19E-A14F-65ED456C5C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43988" y="4460312"/>
            <a:ext cx="2723348" cy="1509188"/>
          </a:xfrm>
          <a:prstGeom prst="rect">
            <a:avLst/>
          </a:prstGeom>
        </p:spPr>
      </p:pic>
      <p:pic>
        <p:nvPicPr>
          <p:cNvPr id="3" name="Picture 2">
            <a:extLst>
              <a:ext uri="{FF2B5EF4-FFF2-40B4-BE49-F238E27FC236}">
                <a16:creationId xmlns:a16="http://schemas.microsoft.com/office/drawing/2014/main" id="{82B462F7-F06D-B2BB-2B25-CACA9C5D80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43988" y="4315152"/>
            <a:ext cx="2723348" cy="1654348"/>
          </a:xfrm>
          <a:prstGeom prst="rect">
            <a:avLst/>
          </a:prstGeom>
        </p:spPr>
      </p:pic>
      <p:pic>
        <p:nvPicPr>
          <p:cNvPr id="31" name="cốc">
            <a:extLst>
              <a:ext uri="{FF2B5EF4-FFF2-40B4-BE49-F238E27FC236}">
                <a16:creationId xmlns:a16="http://schemas.microsoft.com/office/drawing/2014/main" id="{F32C6C3D-F56D-C395-8C22-C2214AFE73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81057" y="2109375"/>
            <a:ext cx="1157873" cy="1443482"/>
          </a:xfrm>
          <a:prstGeom prst="rect">
            <a:avLst/>
          </a:prstGeom>
        </p:spPr>
      </p:pic>
      <p:pic>
        <p:nvPicPr>
          <p:cNvPr id="4" name="Picture 3">
            <a:extLst>
              <a:ext uri="{FF2B5EF4-FFF2-40B4-BE49-F238E27FC236}">
                <a16:creationId xmlns:a16="http://schemas.microsoft.com/office/drawing/2014/main" id="{9EA1176D-C2B7-3983-2161-37B453532B9C}"/>
              </a:ext>
            </a:extLst>
          </p:cNvPr>
          <p:cNvPicPr>
            <a:picLocks noChangeAspect="1"/>
          </p:cNvPicPr>
          <p:nvPr/>
        </p:nvPicPr>
        <p:blipFill>
          <a:blip r:embed="rId6">
            <a:extLst>
              <a:ext uri="{28A0092B-C50C-407E-A947-70E740481C1C}">
                <a14:useLocalDpi xmlns:a14="http://schemas.microsoft.com/office/drawing/2010/main" val="0"/>
              </a:ext>
            </a:extLst>
          </a:blip>
          <a:srcRect l="229" r="229"/>
          <a:stretch/>
        </p:blipFill>
        <p:spPr>
          <a:xfrm>
            <a:off x="13986" y="18561"/>
            <a:ext cx="1294924" cy="1288984"/>
          </a:xfrm>
          <a:prstGeom prst="ellipse">
            <a:avLst/>
          </a:prstGeom>
        </p:spPr>
      </p:pic>
    </p:spTree>
    <p:extLst>
      <p:ext uri="{BB962C8B-B14F-4D97-AF65-F5344CB8AC3E}">
        <p14:creationId xmlns:p14="http://schemas.microsoft.com/office/powerpoint/2010/main" val="57369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0" presetClass="path" presetSubtype="0" accel="50000" decel="50000" fill="hold" nodeType="clickEffect">
                                  <p:stCondLst>
                                    <p:cond delay="0"/>
                                  </p:stCondLst>
                                  <p:childTnLst>
                                    <p:animMotion origin="layout" path="M -8.33333E-7 -1.48148E-6 L 0.11016 -1.48148E-6 C 0.15951 -1.48148E-6 0.22044 0.08218 0.22044 0.14908 L 0.22044 0.29838 " pathEditMode="relative" rAng="0" ptsTypes="AAAA">
                                      <p:cBhvr>
                                        <p:cTn id="31" dur="2000" fill="hold"/>
                                        <p:tgtEl>
                                          <p:spTgt spid="31"/>
                                        </p:tgtEl>
                                        <p:attrNameLst>
                                          <p:attrName>ppt_x</p:attrName>
                                          <p:attrName>ppt_y</p:attrName>
                                        </p:attrNameLst>
                                      </p:cBhvr>
                                      <p:rCtr x="11016" y="14907"/>
                                    </p:animMotion>
                                  </p:childTnLst>
                                </p:cTn>
                              </p:par>
                            </p:childTnLst>
                          </p:cTn>
                        </p:par>
                        <p:par>
                          <p:cTn id="32" fill="hold">
                            <p:stCondLst>
                              <p:cond delay="2000"/>
                            </p:stCondLst>
                            <p:childTnLst>
                              <p:par>
                                <p:cTn id="33" presetID="1" presetClass="exit" presetSubtype="0" fill="hold" nodeType="afterEffect">
                                  <p:stCondLst>
                                    <p:cond delay="0"/>
                                  </p:stCondLst>
                                  <p:childTnLst>
                                    <p:set>
                                      <p:cBhvr>
                                        <p:cTn id="34" dur="1" fill="hold">
                                          <p:stCondLst>
                                            <p:cond delay="0"/>
                                          </p:stCondLst>
                                        </p:cTn>
                                        <p:tgtEl>
                                          <p:spTgt spid="3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8" presetClass="emph" presetSubtype="0" repeatCount="indefinite" accel="22000" fill="hold" nodeType="withEffect">
                                  <p:stCondLst>
                                    <p:cond delay="0"/>
                                  </p:stCondLst>
                                  <p:childTnLst>
                                    <p:animRot by="21600000">
                                      <p:cBhvr>
                                        <p:cTn id="40" dur="10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5625303" y="1556829"/>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grpSp>
        <p:nvGrpSpPr>
          <p:cNvPr id="7" name="Group 6">
            <a:extLst>
              <a:ext uri="{FF2B5EF4-FFF2-40B4-BE49-F238E27FC236}">
                <a16:creationId xmlns:a16="http://schemas.microsoft.com/office/drawing/2014/main" id="{AE2D66A4-2E3B-B49C-5B4A-656589FBDE9D}"/>
              </a:ext>
            </a:extLst>
          </p:cNvPr>
          <p:cNvGrpSpPr/>
          <p:nvPr/>
        </p:nvGrpSpPr>
        <p:grpSpPr>
          <a:xfrm>
            <a:off x="1478127" y="1773142"/>
            <a:ext cx="3921599" cy="2714633"/>
            <a:chOff x="1303168" y="1488232"/>
            <a:chExt cx="3921599" cy="2714633"/>
          </a:xfrm>
        </p:grpSpPr>
        <p:sp>
          <p:nvSpPr>
            <p:cNvPr id="10" name="Oval 8">
              <a:extLst>
                <a:ext uri="{FF2B5EF4-FFF2-40B4-BE49-F238E27FC236}">
                  <a16:creationId xmlns:a16="http://schemas.microsoft.com/office/drawing/2014/main" id="{9993CE25-9966-7731-46EF-E853F723F053}"/>
                </a:ext>
              </a:extLst>
            </p:cNvPr>
            <p:cNvSpPr/>
            <p:nvPr/>
          </p:nvSpPr>
          <p:spPr>
            <a:xfrm>
              <a:off x="1303168" y="1488232"/>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054C1346-6B27-0B15-D486-6BE7DBDC399D}"/>
                </a:ext>
              </a:extLst>
            </p:cNvPr>
            <p:cNvSpPr txBox="1"/>
            <p:nvPr/>
          </p:nvSpPr>
          <p:spPr>
            <a:xfrm>
              <a:off x="2322330" y="2376461"/>
              <a:ext cx="2636502" cy="830997"/>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Tạo ống nước sạch ra</a:t>
              </a:r>
            </a:p>
          </p:txBody>
        </p:sp>
      </p:grpSp>
      <p:grpSp>
        <p:nvGrpSpPr>
          <p:cNvPr id="15" name="Group 14">
            <a:extLst>
              <a:ext uri="{FF2B5EF4-FFF2-40B4-BE49-F238E27FC236}">
                <a16:creationId xmlns:a16="http://schemas.microsoft.com/office/drawing/2014/main" id="{6C835693-7005-42F6-5800-A9F6AA4006B3}"/>
              </a:ext>
            </a:extLst>
          </p:cNvPr>
          <p:cNvGrpSpPr/>
          <p:nvPr/>
        </p:nvGrpSpPr>
        <p:grpSpPr>
          <a:xfrm rot="878509">
            <a:off x="934147" y="2259875"/>
            <a:ext cx="1661697" cy="1516986"/>
            <a:chOff x="1158142" y="1352298"/>
            <a:chExt cx="2446231" cy="1951911"/>
          </a:xfrm>
        </p:grpSpPr>
        <p:sp>
          <p:nvSpPr>
            <p:cNvPr id="16" name="Oval 8">
              <a:extLst>
                <a:ext uri="{FF2B5EF4-FFF2-40B4-BE49-F238E27FC236}">
                  <a16:creationId xmlns:a16="http://schemas.microsoft.com/office/drawing/2014/main" id="{9C81222E-63E6-2B0F-DE0B-C1E3D556698F}"/>
                </a:ext>
              </a:extLst>
            </p:cNvPr>
            <p:cNvSpPr/>
            <p:nvPr/>
          </p:nvSpPr>
          <p:spPr>
            <a:xfrm>
              <a:off x="1158142" y="1352298"/>
              <a:ext cx="2446231" cy="1951911"/>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3216" h="2363419">
                  <a:moveTo>
                    <a:pt x="20962" y="1327837"/>
                  </a:moveTo>
                  <a:cubicBezTo>
                    <a:pt x="165467" y="1064656"/>
                    <a:pt x="1409581" y="715233"/>
                    <a:pt x="1688057" y="518498"/>
                  </a:cubicBezTo>
                  <a:cubicBezTo>
                    <a:pt x="1966534" y="321763"/>
                    <a:pt x="2725951" y="-67605"/>
                    <a:pt x="3003477" y="10118"/>
                  </a:cubicBezTo>
                  <a:cubicBezTo>
                    <a:pt x="3281004" y="87841"/>
                    <a:pt x="3323012" y="228188"/>
                    <a:pt x="3353216" y="984835"/>
                  </a:cubicBezTo>
                  <a:cubicBezTo>
                    <a:pt x="3333063" y="1705290"/>
                    <a:pt x="2409470" y="2107761"/>
                    <a:pt x="1987439" y="2293219"/>
                  </a:cubicBezTo>
                  <a:cubicBezTo>
                    <a:pt x="1565408" y="2478677"/>
                    <a:pt x="1126544" y="2255619"/>
                    <a:pt x="821029" y="2097583"/>
                  </a:cubicBezTo>
                  <a:cubicBezTo>
                    <a:pt x="515514" y="1939547"/>
                    <a:pt x="-123543" y="1591018"/>
                    <a:pt x="20962" y="1327837"/>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404102">
              <a:off x="1277442" y="2066770"/>
              <a:ext cx="2252543"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3</a:t>
              </a:r>
            </a:p>
          </p:txBody>
        </p:sp>
      </p:grpSp>
      <p:sp>
        <p:nvSpPr>
          <p:cNvPr id="11" name="TextBox 10">
            <a:extLst>
              <a:ext uri="{FF2B5EF4-FFF2-40B4-BE49-F238E27FC236}">
                <a16:creationId xmlns:a16="http://schemas.microsoft.com/office/drawing/2014/main" id="{65407C88-AB48-1311-9D0A-D46038BEE257}"/>
              </a:ext>
            </a:extLst>
          </p:cNvPr>
          <p:cNvSpPr txBox="1"/>
          <p:nvPr/>
        </p:nvSpPr>
        <p:spPr>
          <a:xfrm>
            <a:off x="5625303" y="3459309"/>
            <a:ext cx="2471237" cy="1569660"/>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Dùng van nước và ống lắp vào vị trí cho nước ra ở đáy bộ lọc</a:t>
            </a:r>
          </a:p>
        </p:txBody>
      </p:sp>
      <p:sp>
        <p:nvSpPr>
          <p:cNvPr id="100" name="Arrow: Bent-Up 99">
            <a:extLst>
              <a:ext uri="{FF2B5EF4-FFF2-40B4-BE49-F238E27FC236}">
                <a16:creationId xmlns:a16="http://schemas.microsoft.com/office/drawing/2014/main" id="{D1A4AC6C-0F4C-0012-2EDA-AC568AF7B78C}"/>
              </a:ext>
            </a:extLst>
          </p:cNvPr>
          <p:cNvSpPr/>
          <p:nvPr/>
        </p:nvSpPr>
        <p:spPr>
          <a:xfrm flipV="1">
            <a:off x="7733776" y="3067275"/>
            <a:ext cx="1787640" cy="830997"/>
          </a:xfrm>
          <a:prstGeom prst="ben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72C8C34E-0E43-A19E-A14F-65ED456C5C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16402" y="4303318"/>
            <a:ext cx="2953483" cy="1822230"/>
          </a:xfrm>
          <a:prstGeom prst="rect">
            <a:avLst/>
          </a:prstGeom>
        </p:spPr>
      </p:pic>
      <p:pic>
        <p:nvPicPr>
          <p:cNvPr id="3" name="Picture 2">
            <a:extLst>
              <a:ext uri="{FF2B5EF4-FFF2-40B4-BE49-F238E27FC236}">
                <a16:creationId xmlns:a16="http://schemas.microsoft.com/office/drawing/2014/main" id="{82B462F7-F06D-B2BB-2B25-CACA9C5D80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70175" y="4293273"/>
            <a:ext cx="2999710" cy="1832275"/>
          </a:xfrm>
          <a:prstGeom prst="rect">
            <a:avLst/>
          </a:prstGeom>
        </p:spPr>
      </p:pic>
      <p:pic>
        <p:nvPicPr>
          <p:cNvPr id="31" name="cốc">
            <a:extLst>
              <a:ext uri="{FF2B5EF4-FFF2-40B4-BE49-F238E27FC236}">
                <a16:creationId xmlns:a16="http://schemas.microsoft.com/office/drawing/2014/main" id="{F32C6C3D-F56D-C395-8C22-C2214AFE73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10793" y="1934961"/>
            <a:ext cx="1157873" cy="1066160"/>
          </a:xfrm>
          <a:prstGeom prst="rect">
            <a:avLst/>
          </a:prstGeom>
        </p:spPr>
      </p:pic>
      <p:pic>
        <p:nvPicPr>
          <p:cNvPr id="4" name="cốc">
            <a:extLst>
              <a:ext uri="{FF2B5EF4-FFF2-40B4-BE49-F238E27FC236}">
                <a16:creationId xmlns:a16="http://schemas.microsoft.com/office/drawing/2014/main" id="{004475EF-3114-03D0-5DC1-C9553F8E9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47403" y="2009217"/>
            <a:ext cx="1157873" cy="730696"/>
          </a:xfrm>
          <a:prstGeom prst="rect">
            <a:avLst/>
          </a:prstGeom>
        </p:spPr>
      </p:pic>
      <p:grpSp>
        <p:nvGrpSpPr>
          <p:cNvPr id="9" name="Group 8">
            <a:extLst>
              <a:ext uri="{FF2B5EF4-FFF2-40B4-BE49-F238E27FC236}">
                <a16:creationId xmlns:a16="http://schemas.microsoft.com/office/drawing/2014/main" id="{230BE35C-A625-120F-45A6-B44A1677840B}"/>
              </a:ext>
            </a:extLst>
          </p:cNvPr>
          <p:cNvGrpSpPr/>
          <p:nvPr/>
        </p:nvGrpSpPr>
        <p:grpSpPr>
          <a:xfrm>
            <a:off x="1298848" y="3846569"/>
            <a:ext cx="3921599" cy="2714633"/>
            <a:chOff x="1500502" y="1031483"/>
            <a:chExt cx="3921599" cy="2714633"/>
          </a:xfrm>
        </p:grpSpPr>
        <p:sp>
          <p:nvSpPr>
            <p:cNvPr id="13" name="Oval 8">
              <a:extLst>
                <a:ext uri="{FF2B5EF4-FFF2-40B4-BE49-F238E27FC236}">
                  <a16:creationId xmlns:a16="http://schemas.microsoft.com/office/drawing/2014/main" id="{507B002B-159F-B272-9179-E2CB0B34C976}"/>
                </a:ext>
              </a:extLst>
            </p:cNvPr>
            <p:cNvSpPr/>
            <p:nvPr/>
          </p:nvSpPr>
          <p:spPr>
            <a:xfrm>
              <a:off x="1500502" y="1031483"/>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D2C29575-72EE-F2CD-EFD4-D3223C1A45AA}"/>
                </a:ext>
              </a:extLst>
            </p:cNvPr>
            <p:cNvSpPr txBox="1"/>
            <p:nvPr/>
          </p:nvSpPr>
          <p:spPr>
            <a:xfrm>
              <a:off x="1766437" y="1820362"/>
              <a:ext cx="3655664" cy="1200329"/>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Bảo đảm van không chạm vào giá đỡ và vặn chặt, tránh rỉ nước</a:t>
              </a:r>
            </a:p>
          </p:txBody>
        </p:sp>
      </p:grpSp>
      <p:pic>
        <p:nvPicPr>
          <p:cNvPr id="5" name="Picture 4">
            <a:extLst>
              <a:ext uri="{FF2B5EF4-FFF2-40B4-BE49-F238E27FC236}">
                <a16:creationId xmlns:a16="http://schemas.microsoft.com/office/drawing/2014/main" id="{E620D2D2-A57E-D743-B880-13B8D9DB2637}"/>
              </a:ext>
            </a:extLst>
          </p:cNvPr>
          <p:cNvPicPr>
            <a:picLocks noChangeAspect="1"/>
          </p:cNvPicPr>
          <p:nvPr/>
        </p:nvPicPr>
        <p:blipFill>
          <a:blip r:embed="rId7">
            <a:extLst>
              <a:ext uri="{28A0092B-C50C-407E-A947-70E740481C1C}">
                <a14:useLocalDpi xmlns:a14="http://schemas.microsoft.com/office/drawing/2010/main" val="0"/>
              </a:ext>
            </a:extLst>
          </a:blip>
          <a:srcRect l="229" r="229"/>
          <a:stretch/>
        </p:blipFill>
        <p:spPr>
          <a:xfrm>
            <a:off x="13986" y="18561"/>
            <a:ext cx="1284862" cy="1278968"/>
          </a:xfrm>
          <a:prstGeom prst="ellipse">
            <a:avLst/>
          </a:prstGeom>
        </p:spPr>
      </p:pic>
    </p:spTree>
    <p:extLst>
      <p:ext uri="{BB962C8B-B14F-4D97-AF65-F5344CB8AC3E}">
        <p14:creationId xmlns:p14="http://schemas.microsoft.com/office/powerpoint/2010/main" val="187411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0" presetClass="path" presetSubtype="0" accel="50000" decel="50000" fill="hold" nodeType="clickEffect">
                                  <p:stCondLst>
                                    <p:cond delay="0"/>
                                  </p:stCondLst>
                                  <p:childTnLst>
                                    <p:animMotion origin="layout" path="M -4.16667E-6 -2.22222E-6 L 0.11146 -2.22222E-6 C 0.16146 -2.22222E-6 0.22331 0.12616 0.22331 0.22917 L 0.22331 0.4588 " pathEditMode="relative" rAng="0" ptsTypes="AAAA">
                                      <p:cBhvr>
                                        <p:cTn id="36" dur="2000" fill="hold"/>
                                        <p:tgtEl>
                                          <p:spTgt spid="31"/>
                                        </p:tgtEl>
                                        <p:attrNameLst>
                                          <p:attrName>ppt_x</p:attrName>
                                          <p:attrName>ppt_y</p:attrName>
                                        </p:attrNameLst>
                                      </p:cBhvr>
                                      <p:rCtr x="11159" y="22940"/>
                                    </p:animMotion>
                                  </p:childTnLst>
                                </p:cTn>
                              </p:par>
                              <p:par>
                                <p:cTn id="37" presetID="50" presetClass="path" presetSubtype="0" accel="50000" decel="50000" fill="hold" nodeType="withEffect">
                                  <p:stCondLst>
                                    <p:cond delay="0"/>
                                  </p:stCondLst>
                                  <p:childTnLst>
                                    <p:animMotion origin="layout" path="M 4.16667E-7 3.7037E-6 L -0.01289 3.7037E-6 C -0.01875 3.7037E-6 -0.02578 0.12129 -0.02578 0.22014 L -0.02578 0.44074 " pathEditMode="relative" rAng="0" ptsTypes="AAAA">
                                      <p:cBhvr>
                                        <p:cTn id="38" dur="2000" fill="hold"/>
                                        <p:tgtEl>
                                          <p:spTgt spid="4"/>
                                        </p:tgtEl>
                                        <p:attrNameLst>
                                          <p:attrName>ppt_x</p:attrName>
                                          <p:attrName>ppt_y</p:attrName>
                                        </p:attrNameLst>
                                      </p:cBhvr>
                                      <p:rCtr x="-1289" y="22037"/>
                                    </p:animMotion>
                                  </p:childTnLst>
                                </p:cTn>
                              </p:par>
                            </p:childTnLst>
                          </p:cTn>
                        </p:par>
                        <p:par>
                          <p:cTn id="39" fill="hold">
                            <p:stCondLst>
                              <p:cond delay="2000"/>
                            </p:stCondLst>
                            <p:childTnLst>
                              <p:par>
                                <p:cTn id="40" presetID="1" presetClass="exit" presetSubtype="0" fill="hold" nodeType="afterEffect">
                                  <p:stCondLst>
                                    <p:cond delay="0"/>
                                  </p:stCondLst>
                                  <p:childTnLst>
                                    <p:set>
                                      <p:cBhvr>
                                        <p:cTn id="41" dur="1" fill="hold">
                                          <p:stCondLst>
                                            <p:cond delay="0"/>
                                          </p:stCondLst>
                                        </p:cTn>
                                        <p:tgtEl>
                                          <p:spTgt spid="31"/>
                                        </p:tgtEl>
                                        <p:attrNameLst>
                                          <p:attrName>style.visibility</p:attrName>
                                        </p:attrNameLst>
                                      </p:cBhvr>
                                      <p:to>
                                        <p:strVal val="hidden"/>
                                      </p:to>
                                    </p:set>
                                  </p:childTnLst>
                                </p:cTn>
                              </p:par>
                            </p:childTnLst>
                          </p:cTn>
                        </p:par>
                        <p:par>
                          <p:cTn id="42" fill="hold">
                            <p:stCondLst>
                              <p:cond delay="2000"/>
                            </p:stCondLst>
                            <p:childTnLst>
                              <p:par>
                                <p:cTn id="43" presetID="1" presetClass="exit" presetSubtype="0" fill="hold" nodeType="afterEffect">
                                  <p:stCondLst>
                                    <p:cond delay="0"/>
                                  </p:stCondLst>
                                  <p:childTnLst>
                                    <p:set>
                                      <p:cBhvr>
                                        <p:cTn id="44" dur="1" fill="hold">
                                          <p:stCondLst>
                                            <p:cond delay="0"/>
                                          </p:stCondLst>
                                        </p:cTn>
                                        <p:tgtEl>
                                          <p:spTgt spid="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8" presetClass="emph" presetSubtype="0" repeatCount="indefinite" accel="22000" fill="hold" nodeType="withEffect">
                                  <p:stCondLst>
                                    <p:cond delay="0"/>
                                  </p:stCondLst>
                                  <p:childTnLst>
                                    <p:animRot by="21600000">
                                      <p:cBhvr>
                                        <p:cTn id="55" dur="10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1403258" y="1731921"/>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grpSp>
        <p:nvGrpSpPr>
          <p:cNvPr id="7" name="Group 6">
            <a:extLst>
              <a:ext uri="{FF2B5EF4-FFF2-40B4-BE49-F238E27FC236}">
                <a16:creationId xmlns:a16="http://schemas.microsoft.com/office/drawing/2014/main" id="{AE2D66A4-2E3B-B49C-5B4A-656589FBDE9D}"/>
              </a:ext>
            </a:extLst>
          </p:cNvPr>
          <p:cNvGrpSpPr/>
          <p:nvPr/>
        </p:nvGrpSpPr>
        <p:grpSpPr>
          <a:xfrm>
            <a:off x="8093957" y="1967485"/>
            <a:ext cx="3921599" cy="2714633"/>
            <a:chOff x="1480968" y="1386603"/>
            <a:chExt cx="3921599" cy="2714633"/>
          </a:xfrm>
        </p:grpSpPr>
        <p:sp>
          <p:nvSpPr>
            <p:cNvPr id="10" name="Oval 8">
              <a:extLst>
                <a:ext uri="{FF2B5EF4-FFF2-40B4-BE49-F238E27FC236}">
                  <a16:creationId xmlns:a16="http://schemas.microsoft.com/office/drawing/2014/main" id="{9993CE25-9966-7731-46EF-E853F723F053}"/>
                </a:ext>
              </a:extLst>
            </p:cNvPr>
            <p:cNvSpPr/>
            <p:nvPr/>
          </p:nvSpPr>
          <p:spPr>
            <a:xfrm>
              <a:off x="1480968" y="1386603"/>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054C1346-6B27-0B15-D486-6BE7DBDC399D}"/>
                </a:ext>
              </a:extLst>
            </p:cNvPr>
            <p:cNvSpPr txBox="1"/>
            <p:nvPr/>
          </p:nvSpPr>
          <p:spPr>
            <a:xfrm>
              <a:off x="2543433" y="2513088"/>
              <a:ext cx="2636502" cy="461665"/>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Tạo các lớp lọc</a:t>
              </a:r>
            </a:p>
          </p:txBody>
        </p:sp>
      </p:grpSp>
      <p:grpSp>
        <p:nvGrpSpPr>
          <p:cNvPr id="15" name="Group 14">
            <a:extLst>
              <a:ext uri="{FF2B5EF4-FFF2-40B4-BE49-F238E27FC236}">
                <a16:creationId xmlns:a16="http://schemas.microsoft.com/office/drawing/2014/main" id="{6C835693-7005-42F6-5800-A9F6AA4006B3}"/>
              </a:ext>
            </a:extLst>
          </p:cNvPr>
          <p:cNvGrpSpPr/>
          <p:nvPr/>
        </p:nvGrpSpPr>
        <p:grpSpPr>
          <a:xfrm rot="878509">
            <a:off x="7602044" y="2348322"/>
            <a:ext cx="1661697" cy="1516986"/>
            <a:chOff x="1158142" y="1352298"/>
            <a:chExt cx="2446231" cy="1951911"/>
          </a:xfrm>
        </p:grpSpPr>
        <p:sp>
          <p:nvSpPr>
            <p:cNvPr id="16" name="Oval 8">
              <a:extLst>
                <a:ext uri="{FF2B5EF4-FFF2-40B4-BE49-F238E27FC236}">
                  <a16:creationId xmlns:a16="http://schemas.microsoft.com/office/drawing/2014/main" id="{9C81222E-63E6-2B0F-DE0B-C1E3D556698F}"/>
                </a:ext>
              </a:extLst>
            </p:cNvPr>
            <p:cNvSpPr/>
            <p:nvPr/>
          </p:nvSpPr>
          <p:spPr>
            <a:xfrm>
              <a:off x="1158142" y="1352298"/>
              <a:ext cx="2446231" cy="1951911"/>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3216" h="2363419">
                  <a:moveTo>
                    <a:pt x="20962" y="1327837"/>
                  </a:moveTo>
                  <a:cubicBezTo>
                    <a:pt x="165467" y="1064656"/>
                    <a:pt x="1409581" y="715233"/>
                    <a:pt x="1688057" y="518498"/>
                  </a:cubicBezTo>
                  <a:cubicBezTo>
                    <a:pt x="1966534" y="321763"/>
                    <a:pt x="2725951" y="-67605"/>
                    <a:pt x="3003477" y="10118"/>
                  </a:cubicBezTo>
                  <a:cubicBezTo>
                    <a:pt x="3281004" y="87841"/>
                    <a:pt x="3323012" y="228188"/>
                    <a:pt x="3353216" y="984835"/>
                  </a:cubicBezTo>
                  <a:cubicBezTo>
                    <a:pt x="3333063" y="1705290"/>
                    <a:pt x="2409470" y="2107761"/>
                    <a:pt x="1987439" y="2293219"/>
                  </a:cubicBezTo>
                  <a:cubicBezTo>
                    <a:pt x="1565408" y="2478677"/>
                    <a:pt x="1126544" y="2255619"/>
                    <a:pt x="821029" y="2097583"/>
                  </a:cubicBezTo>
                  <a:cubicBezTo>
                    <a:pt x="515514" y="1939547"/>
                    <a:pt x="-123543" y="1591018"/>
                    <a:pt x="20962" y="1327837"/>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404102">
              <a:off x="1277442" y="2066770"/>
              <a:ext cx="2252543"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4</a:t>
              </a:r>
            </a:p>
          </p:txBody>
        </p:sp>
      </p:grpSp>
      <p:pic>
        <p:nvPicPr>
          <p:cNvPr id="25" name="Picture 24">
            <a:extLst>
              <a:ext uri="{FF2B5EF4-FFF2-40B4-BE49-F238E27FC236}">
                <a16:creationId xmlns:a16="http://schemas.microsoft.com/office/drawing/2014/main" id="{4E671992-6022-46DA-F231-7E1894FA3E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2794" y="4264096"/>
            <a:ext cx="1655583" cy="1992217"/>
          </a:xfrm>
          <a:prstGeom prst="rect">
            <a:avLst/>
          </a:prstGeom>
        </p:spPr>
      </p:pic>
      <p:sp>
        <p:nvSpPr>
          <p:cNvPr id="11" name="TextBox 10">
            <a:extLst>
              <a:ext uri="{FF2B5EF4-FFF2-40B4-BE49-F238E27FC236}">
                <a16:creationId xmlns:a16="http://schemas.microsoft.com/office/drawing/2014/main" id="{65407C88-AB48-1311-9D0A-D46038BEE257}"/>
              </a:ext>
            </a:extLst>
          </p:cNvPr>
          <p:cNvSpPr txBox="1"/>
          <p:nvPr/>
        </p:nvSpPr>
        <p:spPr>
          <a:xfrm>
            <a:off x="3713485" y="2336168"/>
            <a:ext cx="3188757" cy="830997"/>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Ở đáy mỗi giá lọc, đặt một lớp vải lên trên</a:t>
            </a:r>
          </a:p>
        </p:txBody>
      </p:sp>
      <p:sp>
        <p:nvSpPr>
          <p:cNvPr id="100" name="Arrow: Bent-Up 99">
            <a:extLst>
              <a:ext uri="{FF2B5EF4-FFF2-40B4-BE49-F238E27FC236}">
                <a16:creationId xmlns:a16="http://schemas.microsoft.com/office/drawing/2014/main" id="{D1A4AC6C-0F4C-0012-2EDA-AC568AF7B78C}"/>
              </a:ext>
            </a:extLst>
          </p:cNvPr>
          <p:cNvSpPr/>
          <p:nvPr/>
        </p:nvSpPr>
        <p:spPr>
          <a:xfrm flipV="1">
            <a:off x="3214876" y="3405715"/>
            <a:ext cx="1787640" cy="830997"/>
          </a:xfrm>
          <a:prstGeom prst="ben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A0C545E7-B402-AFAF-C705-4C7904610A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59813" y="2222818"/>
            <a:ext cx="1355063" cy="1275377"/>
          </a:xfrm>
          <a:prstGeom prst="ellipse">
            <a:avLst/>
          </a:prstGeom>
        </p:spPr>
      </p:pic>
      <p:pic>
        <p:nvPicPr>
          <p:cNvPr id="3" name="Picture 2">
            <a:extLst>
              <a:ext uri="{FF2B5EF4-FFF2-40B4-BE49-F238E27FC236}">
                <a16:creationId xmlns:a16="http://schemas.microsoft.com/office/drawing/2014/main" id="{9BA432DD-3500-8D1C-6A62-6C20D3DF62D2}"/>
              </a:ext>
            </a:extLst>
          </p:cNvPr>
          <p:cNvPicPr>
            <a:picLocks noChangeAspect="1"/>
          </p:cNvPicPr>
          <p:nvPr/>
        </p:nvPicPr>
        <p:blipFill>
          <a:blip r:embed="rId5">
            <a:extLst>
              <a:ext uri="{28A0092B-C50C-407E-A947-70E740481C1C}">
                <a14:useLocalDpi xmlns:a14="http://schemas.microsoft.com/office/drawing/2010/main" val="0"/>
              </a:ext>
            </a:extLst>
          </a:blip>
          <a:srcRect l="229" r="229"/>
          <a:stretch/>
        </p:blipFill>
        <p:spPr>
          <a:xfrm>
            <a:off x="13986" y="18560"/>
            <a:ext cx="1271606" cy="1265773"/>
          </a:xfrm>
          <a:prstGeom prst="ellipse">
            <a:avLst/>
          </a:prstGeom>
        </p:spPr>
      </p:pic>
    </p:spTree>
    <p:extLst>
      <p:ext uri="{BB962C8B-B14F-4D97-AF65-F5344CB8AC3E}">
        <p14:creationId xmlns:p14="http://schemas.microsoft.com/office/powerpoint/2010/main" val="24371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500"/>
                                        <p:tgtEl>
                                          <p:spTgt spid="98"/>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500"/>
                                        <p:tgtEl>
                                          <p:spTgt spid="100"/>
                                        </p:tgtEl>
                                      </p:cBhvr>
                                    </p:animEffect>
                                  </p:childTnLst>
                                </p:cTn>
                              </p:par>
                              <p:par>
                                <p:cTn id="27" presetID="42"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00104 -0.00556 L -0.00299 0.3037 L 0.20938 0.31481 L 0.21042 0.31481 " pathEditMode="relative" rAng="0" ptsTypes="AAAA">
                                      <p:cBhvr>
                                        <p:cTn id="40" dur="2000" fill="hold"/>
                                        <p:tgtEl>
                                          <p:spTgt spid="2"/>
                                        </p:tgtEl>
                                        <p:attrNameLst>
                                          <p:attrName>ppt_x</p:attrName>
                                          <p:attrName>ppt_y</p:attrName>
                                        </p:attrNameLst>
                                      </p:cBhvr>
                                      <p:rCtr x="10260" y="16019"/>
                                    </p:animMotion>
                                  </p:childTnLst>
                                </p:cTn>
                              </p:par>
                              <p:par>
                                <p:cTn id="41" presetID="8" presetClass="emph" presetSubtype="0" repeatCount="indefinite" accel="22000" fill="hold" nodeType="withEffect">
                                  <p:stCondLst>
                                    <p:cond delay="0"/>
                                  </p:stCondLst>
                                  <p:childTnLst>
                                    <p:animRot by="21600000">
                                      <p:cBhvr>
                                        <p:cTn id="42"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6" grpId="0"/>
      <p:bldP spid="11" grpId="0"/>
      <p:bldP spid="10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a:blip r:embed="rId3">
            <a:extLst>
              <a:ext uri="{28A0092B-C50C-407E-A947-70E740481C1C}">
                <a14:useLocalDpi xmlns:a14="http://schemas.microsoft.com/office/drawing/2010/main" val="0"/>
              </a:ext>
            </a:extLst>
          </a:blip>
          <a:srcRect l="229" r="229"/>
          <a:stretch/>
        </p:blipFill>
        <p:spPr>
          <a:xfrm>
            <a:off x="13985" y="18561"/>
            <a:ext cx="1347941" cy="1341758"/>
          </a:xfrm>
          <a:prstGeom prst="ellipse">
            <a:avLst/>
          </a:prstGeom>
        </p:spPr>
      </p:pic>
      <p:grpSp>
        <p:nvGrpSpPr>
          <p:cNvPr id="24" name="Group 23">
            <a:extLst>
              <a:ext uri="{FF2B5EF4-FFF2-40B4-BE49-F238E27FC236}">
                <a16:creationId xmlns:a16="http://schemas.microsoft.com/office/drawing/2014/main" id="{530528B2-D895-A470-C1BF-C59AC49DD78E}"/>
              </a:ext>
            </a:extLst>
          </p:cNvPr>
          <p:cNvGrpSpPr/>
          <p:nvPr/>
        </p:nvGrpSpPr>
        <p:grpSpPr>
          <a:xfrm>
            <a:off x="4147956" y="3526675"/>
            <a:ext cx="3921599" cy="2714633"/>
            <a:chOff x="1303168" y="1488232"/>
            <a:chExt cx="3921599" cy="2714633"/>
          </a:xfrm>
        </p:grpSpPr>
        <p:sp>
          <p:nvSpPr>
            <p:cNvPr id="15" name="Oval 8">
              <a:extLst>
                <a:ext uri="{FF2B5EF4-FFF2-40B4-BE49-F238E27FC236}">
                  <a16:creationId xmlns:a16="http://schemas.microsoft.com/office/drawing/2014/main" id="{A54B331A-A877-B985-3C20-916B7ACB38E8}"/>
                </a:ext>
              </a:extLst>
            </p:cNvPr>
            <p:cNvSpPr/>
            <p:nvPr/>
          </p:nvSpPr>
          <p:spPr>
            <a:xfrm>
              <a:off x="1303168" y="1488232"/>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E651375-735D-5D6C-0507-420F906B7B45}"/>
                </a:ext>
              </a:extLst>
            </p:cNvPr>
            <p:cNvSpPr txBox="1"/>
            <p:nvPr/>
          </p:nvSpPr>
          <p:spPr>
            <a:xfrm>
              <a:off x="1347957" y="2323543"/>
              <a:ext cx="3657600" cy="830997"/>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Đổ đều các nguyên vật liệu lọc lên từng giá lọc</a:t>
              </a:r>
            </a:p>
          </p:txBody>
        </p:sp>
      </p:grpSp>
      <p:sp>
        <p:nvSpPr>
          <p:cNvPr id="10" name="TextBox 9">
            <a:extLst>
              <a:ext uri="{FF2B5EF4-FFF2-40B4-BE49-F238E27FC236}">
                <a16:creationId xmlns:a16="http://schemas.microsoft.com/office/drawing/2014/main" id="{486BA96A-A6EC-F04A-94C0-BAE04AFBFFC9}"/>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sp>
        <p:nvSpPr>
          <p:cNvPr id="25" name="TextBox 24">
            <a:extLst>
              <a:ext uri="{FF2B5EF4-FFF2-40B4-BE49-F238E27FC236}">
                <a16:creationId xmlns:a16="http://schemas.microsoft.com/office/drawing/2014/main" id="{C2B58795-57FD-94D9-374C-DDF3E0BE48FA}"/>
              </a:ext>
            </a:extLst>
          </p:cNvPr>
          <p:cNvSpPr txBox="1"/>
          <p:nvPr/>
        </p:nvSpPr>
        <p:spPr>
          <a:xfrm>
            <a:off x="9146131" y="5718088"/>
            <a:ext cx="1538923" cy="523220"/>
          </a:xfrm>
          <a:prstGeom prst="rect">
            <a:avLst/>
          </a:prstGeom>
          <a:noFill/>
        </p:spPr>
        <p:txBody>
          <a:bodyPr wrap="square" rtlCol="0">
            <a:spAutoFit/>
          </a:bodyPr>
          <a:lstStyle/>
          <a:p>
            <a:r>
              <a:rPr lang="vi-VN" sz="2800">
                <a:solidFill>
                  <a:schemeClr val="bg1"/>
                </a:solidFill>
                <a:latin typeface="Roboto" panose="02000000000000000000" pitchFamily="2" charset="0"/>
                <a:ea typeface="Roboto" panose="02000000000000000000" pitchFamily="2" charset="0"/>
              </a:rPr>
              <a:t>Cốc sỏi</a:t>
            </a:r>
          </a:p>
        </p:txBody>
      </p:sp>
      <p:sp>
        <p:nvSpPr>
          <p:cNvPr id="27" name="TextBox 26">
            <a:extLst>
              <a:ext uri="{FF2B5EF4-FFF2-40B4-BE49-F238E27FC236}">
                <a16:creationId xmlns:a16="http://schemas.microsoft.com/office/drawing/2014/main" id="{4FF4525D-BD39-235F-9611-8A07CAB0E3D9}"/>
              </a:ext>
            </a:extLst>
          </p:cNvPr>
          <p:cNvSpPr txBox="1"/>
          <p:nvPr/>
        </p:nvSpPr>
        <p:spPr>
          <a:xfrm>
            <a:off x="1361927" y="6122307"/>
            <a:ext cx="1709453" cy="523220"/>
          </a:xfrm>
          <a:prstGeom prst="rect">
            <a:avLst/>
          </a:prstGeom>
          <a:noFill/>
        </p:spPr>
        <p:txBody>
          <a:bodyPr wrap="square" rtlCol="0">
            <a:spAutoFit/>
          </a:bodyPr>
          <a:lstStyle/>
          <a:p>
            <a:r>
              <a:rPr lang="vi-VN" sz="2800">
                <a:solidFill>
                  <a:schemeClr val="bg1"/>
                </a:solidFill>
                <a:latin typeface="Roboto" panose="02000000000000000000" pitchFamily="2" charset="0"/>
                <a:ea typeface="Roboto" panose="02000000000000000000" pitchFamily="2" charset="0"/>
              </a:rPr>
              <a:t>Cốc cát </a:t>
            </a:r>
          </a:p>
        </p:txBody>
      </p:sp>
      <p:grpSp>
        <p:nvGrpSpPr>
          <p:cNvPr id="2" name="Group 1">
            <a:extLst>
              <a:ext uri="{FF2B5EF4-FFF2-40B4-BE49-F238E27FC236}">
                <a16:creationId xmlns:a16="http://schemas.microsoft.com/office/drawing/2014/main" id="{663DECBA-F389-C83A-BCC9-60C7DDE1092F}"/>
              </a:ext>
            </a:extLst>
          </p:cNvPr>
          <p:cNvGrpSpPr/>
          <p:nvPr/>
        </p:nvGrpSpPr>
        <p:grpSpPr>
          <a:xfrm>
            <a:off x="4228451" y="1306396"/>
            <a:ext cx="3921599" cy="2714633"/>
            <a:chOff x="1480968" y="1386603"/>
            <a:chExt cx="3921599" cy="2714633"/>
          </a:xfrm>
        </p:grpSpPr>
        <p:sp>
          <p:nvSpPr>
            <p:cNvPr id="3" name="Oval 8">
              <a:extLst>
                <a:ext uri="{FF2B5EF4-FFF2-40B4-BE49-F238E27FC236}">
                  <a16:creationId xmlns:a16="http://schemas.microsoft.com/office/drawing/2014/main" id="{6D4E188E-4AED-EFD6-E8D7-7D45C26EDD9B}"/>
                </a:ext>
              </a:extLst>
            </p:cNvPr>
            <p:cNvSpPr/>
            <p:nvPr/>
          </p:nvSpPr>
          <p:spPr>
            <a:xfrm>
              <a:off x="1480968" y="1386603"/>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20D1111C-C194-165F-043D-1E8C536E6A81}"/>
                </a:ext>
              </a:extLst>
            </p:cNvPr>
            <p:cNvSpPr txBox="1"/>
            <p:nvPr/>
          </p:nvSpPr>
          <p:spPr>
            <a:xfrm>
              <a:off x="2241716" y="2446335"/>
              <a:ext cx="2636502" cy="461665"/>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Tạo các lớp lọc</a:t>
              </a:r>
            </a:p>
          </p:txBody>
        </p:sp>
      </p:grpSp>
      <p:grpSp>
        <p:nvGrpSpPr>
          <p:cNvPr id="6" name="Group 5">
            <a:extLst>
              <a:ext uri="{FF2B5EF4-FFF2-40B4-BE49-F238E27FC236}">
                <a16:creationId xmlns:a16="http://schemas.microsoft.com/office/drawing/2014/main" id="{4D7956EA-5487-577B-E82B-3D1368BC66FD}"/>
              </a:ext>
            </a:extLst>
          </p:cNvPr>
          <p:cNvGrpSpPr/>
          <p:nvPr/>
        </p:nvGrpSpPr>
        <p:grpSpPr>
          <a:xfrm rot="878509">
            <a:off x="3495976" y="1269868"/>
            <a:ext cx="1661697" cy="1516986"/>
            <a:chOff x="1158142" y="1352298"/>
            <a:chExt cx="2446231" cy="1951911"/>
          </a:xfrm>
        </p:grpSpPr>
        <p:sp>
          <p:nvSpPr>
            <p:cNvPr id="7" name="Oval 8">
              <a:extLst>
                <a:ext uri="{FF2B5EF4-FFF2-40B4-BE49-F238E27FC236}">
                  <a16:creationId xmlns:a16="http://schemas.microsoft.com/office/drawing/2014/main" id="{8117A0B2-BB93-F801-6708-DBBF076B42F2}"/>
                </a:ext>
              </a:extLst>
            </p:cNvPr>
            <p:cNvSpPr/>
            <p:nvPr/>
          </p:nvSpPr>
          <p:spPr>
            <a:xfrm>
              <a:off x="1158142" y="1352298"/>
              <a:ext cx="2446231" cy="1951911"/>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3216" h="2363419">
                  <a:moveTo>
                    <a:pt x="20962" y="1327837"/>
                  </a:moveTo>
                  <a:cubicBezTo>
                    <a:pt x="165467" y="1064656"/>
                    <a:pt x="1409581" y="715233"/>
                    <a:pt x="1688057" y="518498"/>
                  </a:cubicBezTo>
                  <a:cubicBezTo>
                    <a:pt x="1966534" y="321763"/>
                    <a:pt x="2725951" y="-67605"/>
                    <a:pt x="3003477" y="10118"/>
                  </a:cubicBezTo>
                  <a:cubicBezTo>
                    <a:pt x="3281004" y="87841"/>
                    <a:pt x="3323012" y="228188"/>
                    <a:pt x="3353216" y="984835"/>
                  </a:cubicBezTo>
                  <a:cubicBezTo>
                    <a:pt x="3333063" y="1705290"/>
                    <a:pt x="2409470" y="2107761"/>
                    <a:pt x="1987439" y="2293219"/>
                  </a:cubicBezTo>
                  <a:cubicBezTo>
                    <a:pt x="1565408" y="2478677"/>
                    <a:pt x="1126544" y="2255619"/>
                    <a:pt x="821029" y="2097583"/>
                  </a:cubicBezTo>
                  <a:cubicBezTo>
                    <a:pt x="515514" y="1939547"/>
                    <a:pt x="-123543" y="1591018"/>
                    <a:pt x="20962" y="1327837"/>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56E2028F-D63A-F1C3-52BF-A26920904313}"/>
                </a:ext>
              </a:extLst>
            </p:cNvPr>
            <p:cNvSpPr txBox="1"/>
            <p:nvPr/>
          </p:nvSpPr>
          <p:spPr>
            <a:xfrm rot="20404102">
              <a:off x="1277442" y="2066770"/>
              <a:ext cx="2252543"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4</a:t>
              </a:r>
            </a:p>
          </p:txBody>
        </p:sp>
      </p:grpSp>
      <p:grpSp>
        <p:nvGrpSpPr>
          <p:cNvPr id="30" name="Group 29">
            <a:extLst>
              <a:ext uri="{FF2B5EF4-FFF2-40B4-BE49-F238E27FC236}">
                <a16:creationId xmlns:a16="http://schemas.microsoft.com/office/drawing/2014/main" id="{5E9FFEEB-9783-77EE-9B11-5C4E12B18650}"/>
              </a:ext>
            </a:extLst>
          </p:cNvPr>
          <p:cNvGrpSpPr/>
          <p:nvPr/>
        </p:nvGrpSpPr>
        <p:grpSpPr>
          <a:xfrm>
            <a:off x="221982" y="2911831"/>
            <a:ext cx="3542842" cy="2708776"/>
            <a:chOff x="382975" y="3246167"/>
            <a:chExt cx="3542842" cy="2708776"/>
          </a:xfrm>
        </p:grpSpPr>
        <p:sp>
          <p:nvSpPr>
            <p:cNvPr id="23" name="Oval 8">
              <a:extLst>
                <a:ext uri="{FF2B5EF4-FFF2-40B4-BE49-F238E27FC236}">
                  <a16:creationId xmlns:a16="http://schemas.microsoft.com/office/drawing/2014/main" id="{6D710A2C-39E1-7FE9-E420-8D4108686826}"/>
                </a:ext>
              </a:extLst>
            </p:cNvPr>
            <p:cNvSpPr/>
            <p:nvPr/>
          </p:nvSpPr>
          <p:spPr>
            <a:xfrm>
              <a:off x="382975" y="3246167"/>
              <a:ext cx="3542842" cy="2708776"/>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12">
              <a:extLst>
                <a:ext uri="{FF2B5EF4-FFF2-40B4-BE49-F238E27FC236}">
                  <a16:creationId xmlns:a16="http://schemas.microsoft.com/office/drawing/2014/main" id="{8FFA1D67-C46F-3785-6785-095C06CA7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47" y="3675141"/>
              <a:ext cx="1657057" cy="1897270"/>
            </a:xfrm>
            <a:prstGeom prst="rect">
              <a:avLst/>
            </a:prstGeom>
          </p:spPr>
        </p:pic>
      </p:grpSp>
      <p:grpSp>
        <p:nvGrpSpPr>
          <p:cNvPr id="20" name="Group 19">
            <a:extLst>
              <a:ext uri="{FF2B5EF4-FFF2-40B4-BE49-F238E27FC236}">
                <a16:creationId xmlns:a16="http://schemas.microsoft.com/office/drawing/2014/main" id="{F18F5504-50BA-3E88-5316-751F48FFFA88}"/>
              </a:ext>
            </a:extLst>
          </p:cNvPr>
          <p:cNvGrpSpPr/>
          <p:nvPr/>
        </p:nvGrpSpPr>
        <p:grpSpPr>
          <a:xfrm>
            <a:off x="8074312" y="2692458"/>
            <a:ext cx="3542842" cy="2859146"/>
            <a:chOff x="6609810" y="3653831"/>
            <a:chExt cx="3542842" cy="2859146"/>
          </a:xfrm>
        </p:grpSpPr>
        <p:sp>
          <p:nvSpPr>
            <p:cNvPr id="18" name="Oval 8">
              <a:extLst>
                <a:ext uri="{FF2B5EF4-FFF2-40B4-BE49-F238E27FC236}">
                  <a16:creationId xmlns:a16="http://schemas.microsoft.com/office/drawing/2014/main" id="{21AE2C75-AF86-B095-F653-A0C3612F7517}"/>
                </a:ext>
              </a:extLst>
            </p:cNvPr>
            <p:cNvSpPr/>
            <p:nvPr/>
          </p:nvSpPr>
          <p:spPr>
            <a:xfrm>
              <a:off x="6609810" y="3653831"/>
              <a:ext cx="3542842" cy="2859146"/>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AB6AB053-263D-9154-DD7A-99ABAA8732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9639" y="4116911"/>
              <a:ext cx="1538922" cy="1932986"/>
            </a:xfrm>
            <a:prstGeom prst="rect">
              <a:avLst/>
            </a:prstGeom>
          </p:spPr>
        </p:pic>
      </p:grpSp>
    </p:spTree>
    <p:extLst>
      <p:ext uri="{BB962C8B-B14F-4D97-AF65-F5344CB8AC3E}">
        <p14:creationId xmlns:p14="http://schemas.microsoft.com/office/powerpoint/2010/main" val="15113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ircle(in)">
                                      <p:cBhvr>
                                        <p:cTn id="14" dur="2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1403258" y="1731921"/>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grpSp>
        <p:nvGrpSpPr>
          <p:cNvPr id="7" name="Group 6">
            <a:extLst>
              <a:ext uri="{FF2B5EF4-FFF2-40B4-BE49-F238E27FC236}">
                <a16:creationId xmlns:a16="http://schemas.microsoft.com/office/drawing/2014/main" id="{AE2D66A4-2E3B-B49C-5B4A-656589FBDE9D}"/>
              </a:ext>
            </a:extLst>
          </p:cNvPr>
          <p:cNvGrpSpPr/>
          <p:nvPr/>
        </p:nvGrpSpPr>
        <p:grpSpPr>
          <a:xfrm>
            <a:off x="8093957" y="1967485"/>
            <a:ext cx="3921599" cy="2714633"/>
            <a:chOff x="1480968" y="1386603"/>
            <a:chExt cx="3921599" cy="2714633"/>
          </a:xfrm>
        </p:grpSpPr>
        <p:sp>
          <p:nvSpPr>
            <p:cNvPr id="10" name="Oval 8">
              <a:extLst>
                <a:ext uri="{FF2B5EF4-FFF2-40B4-BE49-F238E27FC236}">
                  <a16:creationId xmlns:a16="http://schemas.microsoft.com/office/drawing/2014/main" id="{9993CE25-9966-7731-46EF-E853F723F053}"/>
                </a:ext>
              </a:extLst>
            </p:cNvPr>
            <p:cNvSpPr/>
            <p:nvPr/>
          </p:nvSpPr>
          <p:spPr>
            <a:xfrm>
              <a:off x="1480968" y="1386603"/>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054C1346-6B27-0B15-D486-6BE7DBDC399D}"/>
                </a:ext>
              </a:extLst>
            </p:cNvPr>
            <p:cNvSpPr txBox="1"/>
            <p:nvPr/>
          </p:nvSpPr>
          <p:spPr>
            <a:xfrm>
              <a:off x="2543433" y="2513088"/>
              <a:ext cx="2636502" cy="461665"/>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Tạo các lớp lọc</a:t>
              </a:r>
            </a:p>
          </p:txBody>
        </p:sp>
      </p:grpSp>
      <p:grpSp>
        <p:nvGrpSpPr>
          <p:cNvPr id="15" name="Group 14">
            <a:extLst>
              <a:ext uri="{FF2B5EF4-FFF2-40B4-BE49-F238E27FC236}">
                <a16:creationId xmlns:a16="http://schemas.microsoft.com/office/drawing/2014/main" id="{6C835693-7005-42F6-5800-A9F6AA4006B3}"/>
              </a:ext>
            </a:extLst>
          </p:cNvPr>
          <p:cNvGrpSpPr/>
          <p:nvPr/>
        </p:nvGrpSpPr>
        <p:grpSpPr>
          <a:xfrm rot="878509">
            <a:off x="7602044" y="2348322"/>
            <a:ext cx="1661697" cy="1516986"/>
            <a:chOff x="1158142" y="1352298"/>
            <a:chExt cx="2446231" cy="1951911"/>
          </a:xfrm>
        </p:grpSpPr>
        <p:sp>
          <p:nvSpPr>
            <p:cNvPr id="16" name="Oval 8">
              <a:extLst>
                <a:ext uri="{FF2B5EF4-FFF2-40B4-BE49-F238E27FC236}">
                  <a16:creationId xmlns:a16="http://schemas.microsoft.com/office/drawing/2014/main" id="{9C81222E-63E6-2B0F-DE0B-C1E3D556698F}"/>
                </a:ext>
              </a:extLst>
            </p:cNvPr>
            <p:cNvSpPr/>
            <p:nvPr/>
          </p:nvSpPr>
          <p:spPr>
            <a:xfrm>
              <a:off x="1158142" y="1352298"/>
              <a:ext cx="2446231" cy="1951911"/>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3216" h="2363419">
                  <a:moveTo>
                    <a:pt x="20962" y="1327837"/>
                  </a:moveTo>
                  <a:cubicBezTo>
                    <a:pt x="165467" y="1064656"/>
                    <a:pt x="1409581" y="715233"/>
                    <a:pt x="1688057" y="518498"/>
                  </a:cubicBezTo>
                  <a:cubicBezTo>
                    <a:pt x="1966534" y="321763"/>
                    <a:pt x="2725951" y="-67605"/>
                    <a:pt x="3003477" y="10118"/>
                  </a:cubicBezTo>
                  <a:cubicBezTo>
                    <a:pt x="3281004" y="87841"/>
                    <a:pt x="3323012" y="228188"/>
                    <a:pt x="3353216" y="984835"/>
                  </a:cubicBezTo>
                  <a:cubicBezTo>
                    <a:pt x="3333063" y="1705290"/>
                    <a:pt x="2409470" y="2107761"/>
                    <a:pt x="1987439" y="2293219"/>
                  </a:cubicBezTo>
                  <a:cubicBezTo>
                    <a:pt x="1565408" y="2478677"/>
                    <a:pt x="1126544" y="2255619"/>
                    <a:pt x="821029" y="2097583"/>
                  </a:cubicBezTo>
                  <a:cubicBezTo>
                    <a:pt x="515514" y="1939547"/>
                    <a:pt x="-123543" y="1591018"/>
                    <a:pt x="20962" y="1327837"/>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404102">
              <a:off x="1277442" y="2066770"/>
              <a:ext cx="2252543"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4</a:t>
              </a:r>
            </a:p>
          </p:txBody>
        </p:sp>
      </p:grpSp>
      <p:pic>
        <p:nvPicPr>
          <p:cNvPr id="25" name="Picture 24">
            <a:extLst>
              <a:ext uri="{FF2B5EF4-FFF2-40B4-BE49-F238E27FC236}">
                <a16:creationId xmlns:a16="http://schemas.microsoft.com/office/drawing/2014/main" id="{4E671992-6022-46DA-F231-7E1894FA3E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30294" y="4269957"/>
            <a:ext cx="3344444" cy="2299304"/>
          </a:xfrm>
          <a:prstGeom prst="rect">
            <a:avLst/>
          </a:prstGeom>
        </p:spPr>
      </p:pic>
      <p:sp>
        <p:nvSpPr>
          <p:cNvPr id="11" name="TextBox 10">
            <a:extLst>
              <a:ext uri="{FF2B5EF4-FFF2-40B4-BE49-F238E27FC236}">
                <a16:creationId xmlns:a16="http://schemas.microsoft.com/office/drawing/2014/main" id="{65407C88-AB48-1311-9D0A-D46038BEE257}"/>
              </a:ext>
            </a:extLst>
          </p:cNvPr>
          <p:cNvSpPr txBox="1"/>
          <p:nvPr/>
        </p:nvSpPr>
        <p:spPr>
          <a:xfrm>
            <a:off x="3892878" y="1983238"/>
            <a:ext cx="3188757" cy="1200329"/>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Với khay đáy bộ lọc, không trải lớp vải lên mà chỉ sử dụng sỏi to</a:t>
            </a:r>
          </a:p>
        </p:txBody>
      </p:sp>
      <p:sp>
        <p:nvSpPr>
          <p:cNvPr id="100" name="Arrow: Bent-Up 99">
            <a:extLst>
              <a:ext uri="{FF2B5EF4-FFF2-40B4-BE49-F238E27FC236}">
                <a16:creationId xmlns:a16="http://schemas.microsoft.com/office/drawing/2014/main" id="{D1A4AC6C-0F4C-0012-2EDA-AC568AF7B78C}"/>
              </a:ext>
            </a:extLst>
          </p:cNvPr>
          <p:cNvSpPr/>
          <p:nvPr/>
        </p:nvSpPr>
        <p:spPr>
          <a:xfrm flipV="1">
            <a:off x="3330294" y="3301588"/>
            <a:ext cx="1787640" cy="830997"/>
          </a:xfrm>
          <a:prstGeom prst="ben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A0C545E7-B402-AFAF-C705-4C7904610A43}"/>
              </a:ext>
            </a:extLst>
          </p:cNvPr>
          <p:cNvPicPr>
            <a:picLocks noChangeAspect="1"/>
          </p:cNvPicPr>
          <p:nvPr/>
        </p:nvPicPr>
        <p:blipFill>
          <a:blip r:embed="rId4">
            <a:extLst>
              <a:ext uri="{28A0092B-C50C-407E-A947-70E740481C1C}">
                <a14:useLocalDpi xmlns:a14="http://schemas.microsoft.com/office/drawing/2010/main" val="0"/>
              </a:ext>
            </a:extLst>
          </a:blip>
          <a:srcRect l="4266" r="4266"/>
          <a:stretch/>
        </p:blipFill>
        <p:spPr>
          <a:xfrm>
            <a:off x="1859813" y="2222818"/>
            <a:ext cx="1355063" cy="1275377"/>
          </a:xfrm>
          <a:prstGeom prst="ellipse">
            <a:avLst/>
          </a:prstGeom>
        </p:spPr>
      </p:pic>
      <p:pic>
        <p:nvPicPr>
          <p:cNvPr id="3" name="Picture 2">
            <a:extLst>
              <a:ext uri="{FF2B5EF4-FFF2-40B4-BE49-F238E27FC236}">
                <a16:creationId xmlns:a16="http://schemas.microsoft.com/office/drawing/2014/main" id="{D07F215E-5D08-6832-E242-E48BC474C6EB}"/>
              </a:ext>
            </a:extLst>
          </p:cNvPr>
          <p:cNvPicPr>
            <a:picLocks noChangeAspect="1"/>
          </p:cNvPicPr>
          <p:nvPr/>
        </p:nvPicPr>
        <p:blipFill>
          <a:blip r:embed="rId5">
            <a:extLst>
              <a:ext uri="{28A0092B-C50C-407E-A947-70E740481C1C}">
                <a14:useLocalDpi xmlns:a14="http://schemas.microsoft.com/office/drawing/2010/main" val="0"/>
              </a:ext>
            </a:extLst>
          </a:blip>
          <a:srcRect l="229" r="229"/>
          <a:stretch/>
        </p:blipFill>
        <p:spPr>
          <a:xfrm>
            <a:off x="13986" y="18560"/>
            <a:ext cx="1389272" cy="1382899"/>
          </a:xfrm>
          <a:prstGeom prst="ellipse">
            <a:avLst/>
          </a:prstGeom>
        </p:spPr>
      </p:pic>
    </p:spTree>
    <p:extLst>
      <p:ext uri="{BB962C8B-B14F-4D97-AF65-F5344CB8AC3E}">
        <p14:creationId xmlns:p14="http://schemas.microsoft.com/office/powerpoint/2010/main" val="368398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500"/>
                                        <p:tgtEl>
                                          <p:spTgt spid="98"/>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500"/>
                                        <p:tgtEl>
                                          <p:spTgt spid="100"/>
                                        </p:tgtEl>
                                      </p:cBhvr>
                                    </p:animEffect>
                                  </p:childTnLst>
                                </p:cTn>
                              </p:par>
                              <p:par>
                                <p:cTn id="27" presetID="42"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00104 -0.00556 L -0.00299 0.3037 L 0.20938 0.31481 L 0.21042 0.31481 " pathEditMode="relative" rAng="0" ptsTypes="AAAA">
                                      <p:cBhvr>
                                        <p:cTn id="40" dur="2000" fill="hold"/>
                                        <p:tgtEl>
                                          <p:spTgt spid="2"/>
                                        </p:tgtEl>
                                        <p:attrNameLst>
                                          <p:attrName>ppt_x</p:attrName>
                                          <p:attrName>ppt_y</p:attrName>
                                        </p:attrNameLst>
                                      </p:cBhvr>
                                      <p:rCtr x="10260" y="16019"/>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2"/>
                                        </p:tgtEl>
                                        <p:attrNameLst>
                                          <p:attrName>style.visibility</p:attrName>
                                        </p:attrNameLst>
                                      </p:cBhvr>
                                      <p:to>
                                        <p:strVal val="hidden"/>
                                      </p:to>
                                    </p:set>
                                  </p:childTnLst>
                                </p:cTn>
                              </p:par>
                              <p:par>
                                <p:cTn id="44" presetID="8" presetClass="emph" presetSubtype="0" repeatCount="indefinite" accel="22000" fill="hold" nodeType="withEffect">
                                  <p:stCondLst>
                                    <p:cond delay="0"/>
                                  </p:stCondLst>
                                  <p:childTnLst>
                                    <p:animRot by="21600000">
                                      <p:cBhvr>
                                        <p:cTn id="45"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6" grpId="0"/>
      <p:bldP spid="11" grpId="0"/>
      <p:bldP spid="10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1179493" y="1693821"/>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grpSp>
        <p:nvGrpSpPr>
          <p:cNvPr id="7" name="Group 6">
            <a:extLst>
              <a:ext uri="{FF2B5EF4-FFF2-40B4-BE49-F238E27FC236}">
                <a16:creationId xmlns:a16="http://schemas.microsoft.com/office/drawing/2014/main" id="{AE2D66A4-2E3B-B49C-5B4A-656589FBDE9D}"/>
              </a:ext>
            </a:extLst>
          </p:cNvPr>
          <p:cNvGrpSpPr/>
          <p:nvPr/>
        </p:nvGrpSpPr>
        <p:grpSpPr>
          <a:xfrm>
            <a:off x="7918541" y="1336062"/>
            <a:ext cx="3921599" cy="2714633"/>
            <a:chOff x="1480968" y="1386603"/>
            <a:chExt cx="3921599" cy="2714633"/>
          </a:xfrm>
        </p:grpSpPr>
        <p:sp>
          <p:nvSpPr>
            <p:cNvPr id="10" name="Oval 8">
              <a:extLst>
                <a:ext uri="{FF2B5EF4-FFF2-40B4-BE49-F238E27FC236}">
                  <a16:creationId xmlns:a16="http://schemas.microsoft.com/office/drawing/2014/main" id="{9993CE25-9966-7731-46EF-E853F723F053}"/>
                </a:ext>
              </a:extLst>
            </p:cNvPr>
            <p:cNvSpPr/>
            <p:nvPr/>
          </p:nvSpPr>
          <p:spPr>
            <a:xfrm>
              <a:off x="1480968" y="1386603"/>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054C1346-6B27-0B15-D486-6BE7DBDC399D}"/>
                </a:ext>
              </a:extLst>
            </p:cNvPr>
            <p:cNvSpPr txBox="1"/>
            <p:nvPr/>
          </p:nvSpPr>
          <p:spPr>
            <a:xfrm>
              <a:off x="2543433" y="2513088"/>
              <a:ext cx="2636502" cy="461665"/>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Lắp các lớp lọc</a:t>
              </a:r>
            </a:p>
          </p:txBody>
        </p:sp>
      </p:grpSp>
      <p:grpSp>
        <p:nvGrpSpPr>
          <p:cNvPr id="15" name="Group 14">
            <a:extLst>
              <a:ext uri="{FF2B5EF4-FFF2-40B4-BE49-F238E27FC236}">
                <a16:creationId xmlns:a16="http://schemas.microsoft.com/office/drawing/2014/main" id="{6C835693-7005-42F6-5800-A9F6AA4006B3}"/>
              </a:ext>
            </a:extLst>
          </p:cNvPr>
          <p:cNvGrpSpPr/>
          <p:nvPr/>
        </p:nvGrpSpPr>
        <p:grpSpPr>
          <a:xfrm rot="878509">
            <a:off x="7447238" y="1378825"/>
            <a:ext cx="1661697" cy="1516986"/>
            <a:chOff x="1158142" y="1352298"/>
            <a:chExt cx="2446231" cy="1951911"/>
          </a:xfrm>
        </p:grpSpPr>
        <p:sp>
          <p:nvSpPr>
            <p:cNvPr id="16" name="Oval 8">
              <a:extLst>
                <a:ext uri="{FF2B5EF4-FFF2-40B4-BE49-F238E27FC236}">
                  <a16:creationId xmlns:a16="http://schemas.microsoft.com/office/drawing/2014/main" id="{9C81222E-63E6-2B0F-DE0B-C1E3D556698F}"/>
                </a:ext>
              </a:extLst>
            </p:cNvPr>
            <p:cNvSpPr/>
            <p:nvPr/>
          </p:nvSpPr>
          <p:spPr>
            <a:xfrm>
              <a:off x="1158142" y="1352298"/>
              <a:ext cx="2446231" cy="1951911"/>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3216" h="2363419">
                  <a:moveTo>
                    <a:pt x="20962" y="1327837"/>
                  </a:moveTo>
                  <a:cubicBezTo>
                    <a:pt x="165467" y="1064656"/>
                    <a:pt x="1409581" y="715233"/>
                    <a:pt x="1688057" y="518498"/>
                  </a:cubicBezTo>
                  <a:cubicBezTo>
                    <a:pt x="1966534" y="321763"/>
                    <a:pt x="2725951" y="-67605"/>
                    <a:pt x="3003477" y="10118"/>
                  </a:cubicBezTo>
                  <a:cubicBezTo>
                    <a:pt x="3281004" y="87841"/>
                    <a:pt x="3323012" y="228188"/>
                    <a:pt x="3353216" y="984835"/>
                  </a:cubicBezTo>
                  <a:cubicBezTo>
                    <a:pt x="3333063" y="1705290"/>
                    <a:pt x="2409470" y="2107761"/>
                    <a:pt x="1987439" y="2293219"/>
                  </a:cubicBezTo>
                  <a:cubicBezTo>
                    <a:pt x="1565408" y="2478677"/>
                    <a:pt x="1126544" y="2255619"/>
                    <a:pt x="821029" y="2097583"/>
                  </a:cubicBezTo>
                  <a:cubicBezTo>
                    <a:pt x="515514" y="1939547"/>
                    <a:pt x="-123543" y="1591018"/>
                    <a:pt x="20962" y="1327837"/>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404102">
              <a:off x="1277442" y="2066770"/>
              <a:ext cx="2252543"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5</a:t>
              </a:r>
            </a:p>
          </p:txBody>
        </p:sp>
      </p:grpSp>
      <p:pic>
        <p:nvPicPr>
          <p:cNvPr id="2" name="Picture 1">
            <a:extLst>
              <a:ext uri="{FF2B5EF4-FFF2-40B4-BE49-F238E27FC236}">
                <a16:creationId xmlns:a16="http://schemas.microsoft.com/office/drawing/2014/main" id="{A0C545E7-B402-AFAF-C705-4C7904610A43}"/>
              </a:ext>
            </a:extLst>
          </p:cNvPr>
          <p:cNvPicPr>
            <a:picLocks noChangeAspect="1"/>
          </p:cNvPicPr>
          <p:nvPr/>
        </p:nvPicPr>
        <p:blipFill>
          <a:blip r:embed="rId3">
            <a:extLst>
              <a:ext uri="{28A0092B-C50C-407E-A947-70E740481C1C}">
                <a14:useLocalDpi xmlns:a14="http://schemas.microsoft.com/office/drawing/2010/main" val="0"/>
              </a:ext>
            </a:extLst>
          </a:blip>
          <a:srcRect l="6227" r="6227"/>
          <a:stretch/>
        </p:blipFill>
        <p:spPr>
          <a:xfrm>
            <a:off x="1708950" y="2135578"/>
            <a:ext cx="4069549" cy="3830234"/>
          </a:xfrm>
          <a:prstGeom prst="ellipse">
            <a:avLst/>
          </a:prstGeom>
        </p:spPr>
      </p:pic>
      <p:grpSp>
        <p:nvGrpSpPr>
          <p:cNvPr id="3" name="Group 2">
            <a:extLst>
              <a:ext uri="{FF2B5EF4-FFF2-40B4-BE49-F238E27FC236}">
                <a16:creationId xmlns:a16="http://schemas.microsoft.com/office/drawing/2014/main" id="{AFD486E9-4204-55BD-A387-48C1FE2EA133}"/>
              </a:ext>
            </a:extLst>
          </p:cNvPr>
          <p:cNvGrpSpPr/>
          <p:nvPr/>
        </p:nvGrpSpPr>
        <p:grpSpPr>
          <a:xfrm>
            <a:off x="6096000" y="3256620"/>
            <a:ext cx="3921599" cy="2714633"/>
            <a:chOff x="1480968" y="1386603"/>
            <a:chExt cx="3921599" cy="2714633"/>
          </a:xfrm>
        </p:grpSpPr>
        <p:sp>
          <p:nvSpPr>
            <p:cNvPr id="4" name="Oval 8">
              <a:extLst>
                <a:ext uri="{FF2B5EF4-FFF2-40B4-BE49-F238E27FC236}">
                  <a16:creationId xmlns:a16="http://schemas.microsoft.com/office/drawing/2014/main" id="{976ECF14-CA1B-CF0C-6B67-8A2E7972B2AC}"/>
                </a:ext>
              </a:extLst>
            </p:cNvPr>
            <p:cNvSpPr/>
            <p:nvPr/>
          </p:nvSpPr>
          <p:spPr>
            <a:xfrm>
              <a:off x="1480968" y="1386603"/>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7B1B67D8-F639-A520-9E77-B6404804B70B}"/>
                </a:ext>
              </a:extLst>
            </p:cNvPr>
            <p:cNvSpPr txBox="1"/>
            <p:nvPr/>
          </p:nvSpPr>
          <p:spPr>
            <a:xfrm>
              <a:off x="2343126" y="1820118"/>
              <a:ext cx="3012195" cy="1938992"/>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Đặt các lớp lọc từ dưới lên trên theo thứ tự lần lượt là: sỏi nhỏ, cát vàng, than, cát mịn.</a:t>
              </a:r>
            </a:p>
          </p:txBody>
        </p:sp>
      </p:grpSp>
      <p:pic>
        <p:nvPicPr>
          <p:cNvPr id="9" name="Picture 8">
            <a:extLst>
              <a:ext uri="{FF2B5EF4-FFF2-40B4-BE49-F238E27FC236}">
                <a16:creationId xmlns:a16="http://schemas.microsoft.com/office/drawing/2014/main" id="{C2EACC0D-FCC5-D161-6E7E-59DEDFEAE424}"/>
              </a:ext>
            </a:extLst>
          </p:cNvPr>
          <p:cNvPicPr>
            <a:picLocks noChangeAspect="1"/>
          </p:cNvPicPr>
          <p:nvPr/>
        </p:nvPicPr>
        <p:blipFill>
          <a:blip r:embed="rId4">
            <a:extLst>
              <a:ext uri="{28A0092B-C50C-407E-A947-70E740481C1C}">
                <a14:useLocalDpi xmlns:a14="http://schemas.microsoft.com/office/drawing/2010/main" val="0"/>
              </a:ext>
            </a:extLst>
          </a:blip>
          <a:srcRect l="229" r="229"/>
          <a:stretch/>
        </p:blipFill>
        <p:spPr>
          <a:xfrm>
            <a:off x="13986" y="18561"/>
            <a:ext cx="1298766" cy="1292808"/>
          </a:xfrm>
          <a:prstGeom prst="ellipse">
            <a:avLst/>
          </a:prstGeom>
        </p:spPr>
      </p:pic>
    </p:spTree>
    <p:extLst>
      <p:ext uri="{BB962C8B-B14F-4D97-AF65-F5344CB8AC3E}">
        <p14:creationId xmlns:p14="http://schemas.microsoft.com/office/powerpoint/2010/main" val="248952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fade">
                                      <p:cBhvr>
                                        <p:cTn id="20" dur="500"/>
                                        <p:tgtEl>
                                          <p:spTgt spid="98"/>
                                        </p:tgtEl>
                                      </p:cBhvr>
                                    </p:animEffect>
                                  </p:childTnLst>
                                </p:cTn>
                              </p:par>
                              <p:par>
                                <p:cTn id="21" presetID="42"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par>
                                <p:cTn id="29" presetID="8" presetClass="emph" presetSubtype="0" repeatCount="indefinite" accel="22000" fill="hold" nodeType="withEffect">
                                  <p:stCondLst>
                                    <p:cond delay="0"/>
                                  </p:stCondLst>
                                  <p:childTnLst>
                                    <p:animRot by="21600000">
                                      <p:cBhvr>
                                        <p:cTn id="30" dur="1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5500676" y="464213"/>
            <a:ext cx="451307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943399" y="326866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9" name="Rectangle: Rounded Corners 98">
            <a:extLst>
              <a:ext uri="{FF2B5EF4-FFF2-40B4-BE49-F238E27FC236}">
                <a16:creationId xmlns:a16="http://schemas.microsoft.com/office/drawing/2014/main" id="{EDDF99F2-AAC1-E4DA-B129-DE96DAFD7079}"/>
              </a:ext>
            </a:extLst>
          </p:cNvPr>
          <p:cNvSpPr/>
          <p:nvPr/>
        </p:nvSpPr>
        <p:spPr>
          <a:xfrm>
            <a:off x="2764921" y="2076278"/>
            <a:ext cx="7855340" cy="856175"/>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0" name="TextBox 99">
            <a:extLst>
              <a:ext uri="{FF2B5EF4-FFF2-40B4-BE49-F238E27FC236}">
                <a16:creationId xmlns:a16="http://schemas.microsoft.com/office/drawing/2014/main" id="{B6236940-21C1-F742-3FFA-97B0C946F67B}"/>
              </a:ext>
            </a:extLst>
          </p:cNvPr>
          <p:cNvSpPr txBox="1"/>
          <p:nvPr/>
        </p:nvSpPr>
        <p:spPr>
          <a:xfrm>
            <a:off x="2103844" y="1355085"/>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CÂU HỎI 1</a:t>
            </a:r>
          </a:p>
        </p:txBody>
      </p:sp>
      <p:sp>
        <p:nvSpPr>
          <p:cNvPr id="101" name="Sai 1">
            <a:extLst>
              <a:ext uri="{FF2B5EF4-FFF2-40B4-BE49-F238E27FC236}">
                <a16:creationId xmlns:a16="http://schemas.microsoft.com/office/drawing/2014/main" id="{AA06D16D-2B6B-D2AB-B593-C1FDC67067D7}"/>
              </a:ext>
            </a:extLst>
          </p:cNvPr>
          <p:cNvSpPr/>
          <p:nvPr/>
        </p:nvSpPr>
        <p:spPr>
          <a:xfrm>
            <a:off x="7365133" y="5147471"/>
            <a:ext cx="2973534" cy="110524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D. </a:t>
            </a:r>
            <a:r>
              <a:rPr kumimoji="0" lang="vi-VN"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90%</a:t>
            </a:r>
            <a:endPar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2" name="Đúng">
            <a:extLst>
              <a:ext uri="{FF2B5EF4-FFF2-40B4-BE49-F238E27FC236}">
                <a16:creationId xmlns:a16="http://schemas.microsoft.com/office/drawing/2014/main" id="{B9FEE029-F37F-769E-1B74-52504C779EFE}"/>
              </a:ext>
            </a:extLst>
          </p:cNvPr>
          <p:cNvSpPr/>
          <p:nvPr/>
        </p:nvSpPr>
        <p:spPr>
          <a:xfrm>
            <a:off x="7376417" y="3459539"/>
            <a:ext cx="2973534" cy="110524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 70%</a:t>
            </a:r>
          </a:p>
        </p:txBody>
      </p:sp>
      <p:sp>
        <p:nvSpPr>
          <p:cNvPr id="103" name="Sai 2">
            <a:extLst>
              <a:ext uri="{FF2B5EF4-FFF2-40B4-BE49-F238E27FC236}">
                <a16:creationId xmlns:a16="http://schemas.microsoft.com/office/drawing/2014/main" id="{35A1DB2F-3584-4689-39D3-D2BEC8596EC1}"/>
              </a:ext>
            </a:extLst>
          </p:cNvPr>
          <p:cNvSpPr/>
          <p:nvPr/>
        </p:nvSpPr>
        <p:spPr>
          <a:xfrm>
            <a:off x="3055621" y="5147471"/>
            <a:ext cx="2967381" cy="110524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 </a:t>
            </a:r>
            <a:r>
              <a:rPr lang="en-US" sz="2200">
                <a:solidFill>
                  <a:prstClr val="white"/>
                </a:solidFill>
                <a:latin typeface="Roboto" panose="02000000000000000000" pitchFamily="2" charset="0"/>
                <a:ea typeface="Roboto" panose="02000000000000000000" pitchFamily="2" charset="0"/>
              </a:rPr>
              <a:t>80%</a:t>
            </a:r>
            <a:endPar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8" name="TextBox 107">
            <a:extLst>
              <a:ext uri="{FF2B5EF4-FFF2-40B4-BE49-F238E27FC236}">
                <a16:creationId xmlns:a16="http://schemas.microsoft.com/office/drawing/2014/main" id="{2BAE67E0-0B1D-02A0-337F-D8BC175945FF}"/>
              </a:ext>
            </a:extLst>
          </p:cNvPr>
          <p:cNvSpPr txBox="1"/>
          <p:nvPr/>
        </p:nvSpPr>
        <p:spPr>
          <a:xfrm>
            <a:off x="2728714" y="2249131"/>
            <a:ext cx="792775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a:t>
            </a:r>
            <a:r>
              <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ước chiếm</a:t>
            </a:r>
            <a:r>
              <a:rPr kumimoji="0" lang="en-US" sz="26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bao nhiêu % bề mặt Trái Đất</a:t>
            </a:r>
            <a:r>
              <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11" name="Sai 1">
            <a:extLst>
              <a:ext uri="{FF2B5EF4-FFF2-40B4-BE49-F238E27FC236}">
                <a16:creationId xmlns:a16="http://schemas.microsoft.com/office/drawing/2014/main" id="{BBC91A55-2648-0FCB-37AF-59D08F543473}"/>
              </a:ext>
            </a:extLst>
          </p:cNvPr>
          <p:cNvSpPr/>
          <p:nvPr/>
        </p:nvSpPr>
        <p:spPr>
          <a:xfrm>
            <a:off x="3072429" y="3520099"/>
            <a:ext cx="2973534" cy="110524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 60%</a:t>
            </a:r>
          </a:p>
        </p:txBody>
      </p:sp>
      <p:pic>
        <p:nvPicPr>
          <p:cNvPr id="3" name="Picture 2">
            <a:extLst>
              <a:ext uri="{FF2B5EF4-FFF2-40B4-BE49-F238E27FC236}">
                <a16:creationId xmlns:a16="http://schemas.microsoft.com/office/drawing/2014/main" id="{4A9F55DA-3A5D-5264-75E8-E6A8984C6EE7}"/>
              </a:ext>
            </a:extLst>
          </p:cNvPr>
          <p:cNvPicPr>
            <a:picLocks noChangeAspect="1"/>
          </p:cNvPicPr>
          <p:nvPr/>
        </p:nvPicPr>
        <p:blipFill>
          <a:blip r:embed="rId3">
            <a:extLst>
              <a:ext uri="{28A0092B-C50C-407E-A947-70E740481C1C}">
                <a14:useLocalDpi xmlns:a14="http://schemas.microsoft.com/office/drawing/2010/main" val="0"/>
              </a:ext>
            </a:extLst>
          </a:blip>
          <a:srcRect l="229" r="229"/>
          <a:stretch/>
        </p:blipFill>
        <p:spPr>
          <a:xfrm>
            <a:off x="18106" y="44036"/>
            <a:ext cx="1161484" cy="1156156"/>
          </a:xfrm>
          <a:prstGeom prst="ellipse">
            <a:avLst/>
          </a:prstGeom>
        </p:spPr>
      </p:pic>
    </p:spTree>
    <p:extLst>
      <p:ext uri="{BB962C8B-B14F-4D97-AF65-F5344CB8AC3E}">
        <p14:creationId xmlns:p14="http://schemas.microsoft.com/office/powerpoint/2010/main" val="365153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fltVal val="0"/>
                                          </p:val>
                                        </p:tav>
                                        <p:tav tm="100000">
                                          <p:val>
                                            <p:strVal val="#ppt_w"/>
                                          </p:val>
                                        </p:tav>
                                      </p:tavLst>
                                    </p:anim>
                                    <p:anim calcmode="lin" valueType="num">
                                      <p:cBhvr>
                                        <p:cTn id="13" dur="500" fill="hold"/>
                                        <p:tgtEl>
                                          <p:spTgt spid="100"/>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108"/>
                                        </p:tgtEl>
                                        <p:attrNameLst>
                                          <p:attrName>style.visibility</p:attrName>
                                        </p:attrNameLst>
                                      </p:cBhvr>
                                      <p:to>
                                        <p:strVal val="visible"/>
                                      </p:to>
                                    </p:set>
                                    <p:anim calcmode="lin" valueType="num">
                                      <p:cBhvr>
                                        <p:cTn id="16" dur="500" fill="hold"/>
                                        <p:tgtEl>
                                          <p:spTgt spid="108"/>
                                        </p:tgtEl>
                                        <p:attrNameLst>
                                          <p:attrName>ppt_w</p:attrName>
                                        </p:attrNameLst>
                                      </p:cBhvr>
                                      <p:tavLst>
                                        <p:tav tm="0">
                                          <p:val>
                                            <p:fltVal val="0"/>
                                          </p:val>
                                        </p:tav>
                                        <p:tav tm="100000">
                                          <p:val>
                                            <p:strVal val="#ppt_w"/>
                                          </p:val>
                                        </p:tav>
                                      </p:tavLst>
                                    </p:anim>
                                    <p:anim calcmode="lin" valueType="num">
                                      <p:cBhvr>
                                        <p:cTn id="17" dur="500" fill="hold"/>
                                        <p:tgtEl>
                                          <p:spTgt spid="108"/>
                                        </p:tgtEl>
                                        <p:attrNameLst>
                                          <p:attrName>ppt_h</p:attrName>
                                        </p:attrNameLst>
                                      </p:cBhvr>
                                      <p:tavLst>
                                        <p:tav tm="0">
                                          <p:val>
                                            <p:fltVal val="0"/>
                                          </p:val>
                                        </p:tav>
                                        <p:tav tm="100000">
                                          <p:val>
                                            <p:strVal val="#ppt_h"/>
                                          </p:val>
                                        </p:tav>
                                      </p:tavLst>
                                    </p:anim>
                                  </p:childTnLst>
                                </p:cTn>
                              </p:par>
                              <p:par>
                                <p:cTn id="18" presetID="8" presetClass="emph" presetSubtype="0" repeatCount="indefinite" accel="22000" fill="hold" nodeType="withEffect">
                                  <p:stCondLst>
                                    <p:cond delay="0"/>
                                  </p:stCondLst>
                                  <p:childTnLst>
                                    <p:animRot by="21600000">
                                      <p:cBhvr>
                                        <p:cTn id="19"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1"/>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01"/>
                                        </p:tgtEl>
                                        <p:attrNameLst>
                                          <p:attrName>fillcolor</p:attrName>
                                        </p:attrNameLst>
                                      </p:cBhvr>
                                      <p:to>
                                        <a:srgbClr val="ED7D31"/>
                                      </p:to>
                                    </p:animClr>
                                    <p:set>
                                      <p:cBhvr>
                                        <p:cTn id="25" dur="2000" fill="hold"/>
                                        <p:tgtEl>
                                          <p:spTgt spid="101"/>
                                        </p:tgtEl>
                                        <p:attrNameLst>
                                          <p:attrName>fill.type</p:attrName>
                                        </p:attrNameLst>
                                      </p:cBhvr>
                                      <p:to>
                                        <p:strVal val="solid"/>
                                      </p:to>
                                    </p:set>
                                    <p:set>
                                      <p:cBhvr>
                                        <p:cTn id="26" dur="2000" fill="hold"/>
                                        <p:tgtEl>
                                          <p:spTgt spid="101"/>
                                        </p:tgtEl>
                                        <p:attrNameLst>
                                          <p:attrName>fill.on</p:attrName>
                                        </p:attrNameLst>
                                      </p:cBhvr>
                                      <p:to>
                                        <p:strVal val="true"/>
                                      </p:to>
                                    </p:set>
                                  </p:childTnLst>
                                </p:cTn>
                              </p:par>
                              <p:par>
                                <p:cTn id="27" presetID="26" presetClass="emph" presetSubtype="0" fill="hold" grpId="0" nodeType="withEffect">
                                  <p:stCondLst>
                                    <p:cond delay="0"/>
                                  </p:stCondLst>
                                  <p:childTnLst>
                                    <p:animEffect transition="out" filter="fade">
                                      <p:cBhvr>
                                        <p:cTn id="28" dur="500" tmFilter="0, 0; .2, .5; .8, .5; 1, 0"/>
                                        <p:tgtEl>
                                          <p:spTgt spid="101"/>
                                        </p:tgtEl>
                                      </p:cBhvr>
                                    </p:animEffect>
                                    <p:animScale>
                                      <p:cBhvr>
                                        <p:cTn id="29" dur="250" autoRev="1" fill="hold"/>
                                        <p:tgtEl>
                                          <p:spTgt spid="101"/>
                                        </p:tgtEl>
                                      </p:cBhvr>
                                      <p:by x="105000" y="105000"/>
                                    </p:animScale>
                                  </p:child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02"/>
                                        </p:tgtEl>
                                        <p:attrNameLst>
                                          <p:attrName>fillcolor</p:attrName>
                                        </p:attrNameLst>
                                      </p:cBhvr>
                                      <p:to>
                                        <a:srgbClr val="C00000"/>
                                      </p:to>
                                    </p:animClr>
                                    <p:set>
                                      <p:cBhvr>
                                        <p:cTn id="35" dur="2000" fill="hold"/>
                                        <p:tgtEl>
                                          <p:spTgt spid="102"/>
                                        </p:tgtEl>
                                        <p:attrNameLst>
                                          <p:attrName>fill.type</p:attrName>
                                        </p:attrNameLst>
                                      </p:cBhvr>
                                      <p:to>
                                        <p:strVal val="solid"/>
                                      </p:to>
                                    </p:set>
                                    <p:set>
                                      <p:cBhvr>
                                        <p:cTn id="36" dur="2000" fill="hold"/>
                                        <p:tgtEl>
                                          <p:spTgt spid="102"/>
                                        </p:tgtEl>
                                        <p:attrNameLst>
                                          <p:attrName>fill.on</p:attrName>
                                        </p:attrNameLst>
                                      </p:cBhvr>
                                      <p:to>
                                        <p:strVal val="true"/>
                                      </p:to>
                                    </p:set>
                                  </p:childTnLst>
                                </p:cTn>
                              </p:par>
                              <p:par>
                                <p:cTn id="37" presetID="26" presetClass="emph" presetSubtype="0" fill="hold" grpId="0" nodeType="withEffect">
                                  <p:stCondLst>
                                    <p:cond delay="0"/>
                                  </p:stCondLst>
                                  <p:childTnLst>
                                    <p:animEffect transition="out" filter="fade">
                                      <p:cBhvr>
                                        <p:cTn id="38" dur="500" tmFilter="0, 0; .2, .5; .8, .5; 1, 0"/>
                                        <p:tgtEl>
                                          <p:spTgt spid="102"/>
                                        </p:tgtEl>
                                      </p:cBhvr>
                                    </p:animEffect>
                                    <p:animScale>
                                      <p:cBhvr>
                                        <p:cTn id="39" dur="250" autoRev="1" fill="hold"/>
                                        <p:tgtEl>
                                          <p:spTgt spid="102"/>
                                        </p:tgtEl>
                                      </p:cBhvr>
                                      <p:by x="105000" y="105000"/>
                                    </p:animScale>
                                  </p:childTnLst>
                                </p:cTn>
                              </p:par>
                            </p:childTnLst>
                          </p:cTn>
                        </p:par>
                      </p:childTnLst>
                    </p:cTn>
                  </p:par>
                </p:childTnLst>
              </p:cTn>
              <p:nextCondLst>
                <p:cond evt="onClick" delay="0">
                  <p:tgtEl>
                    <p:spTgt spid="102"/>
                  </p:tgtEl>
                </p:cond>
              </p:nextCondLst>
            </p:seq>
            <p:seq concurrent="1" nextAc="seek">
              <p:cTn id="40" restart="whenNotActive" fill="hold" evtFilter="cancelBubble" nodeType="interactiveSeq">
                <p:stCondLst>
                  <p:cond evt="onClick" delay="0">
                    <p:tgtEl>
                      <p:spTgt spid="10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03"/>
                                        </p:tgtEl>
                                        <p:attrNameLst>
                                          <p:attrName>fillcolor</p:attrName>
                                        </p:attrNameLst>
                                      </p:cBhvr>
                                      <p:to>
                                        <a:srgbClr val="ED7D31"/>
                                      </p:to>
                                    </p:animClr>
                                    <p:set>
                                      <p:cBhvr>
                                        <p:cTn id="45" dur="2000" fill="hold"/>
                                        <p:tgtEl>
                                          <p:spTgt spid="103"/>
                                        </p:tgtEl>
                                        <p:attrNameLst>
                                          <p:attrName>fill.type</p:attrName>
                                        </p:attrNameLst>
                                      </p:cBhvr>
                                      <p:to>
                                        <p:strVal val="solid"/>
                                      </p:to>
                                    </p:set>
                                    <p:set>
                                      <p:cBhvr>
                                        <p:cTn id="46" dur="2000" fill="hold"/>
                                        <p:tgtEl>
                                          <p:spTgt spid="103"/>
                                        </p:tgtEl>
                                        <p:attrNameLst>
                                          <p:attrName>fill.on</p:attrName>
                                        </p:attrNameLst>
                                      </p:cBhvr>
                                      <p:to>
                                        <p:strVal val="true"/>
                                      </p:to>
                                    </p:set>
                                  </p:childTnLst>
                                </p:cTn>
                              </p:par>
                              <p:par>
                                <p:cTn id="47" presetID="26" presetClass="emph" presetSubtype="0" fill="hold" grpId="0" nodeType="withEffect">
                                  <p:stCondLst>
                                    <p:cond delay="0"/>
                                  </p:stCondLst>
                                  <p:childTnLst>
                                    <p:animEffect transition="out" filter="fade">
                                      <p:cBhvr>
                                        <p:cTn id="48" dur="500" tmFilter="0, 0; .2, .5; .8, .5; 1, 0"/>
                                        <p:tgtEl>
                                          <p:spTgt spid="103"/>
                                        </p:tgtEl>
                                      </p:cBhvr>
                                    </p:animEffect>
                                    <p:animScale>
                                      <p:cBhvr>
                                        <p:cTn id="49" dur="250" autoRev="1" fill="hold"/>
                                        <p:tgtEl>
                                          <p:spTgt spid="103"/>
                                        </p:tgtEl>
                                      </p:cBhvr>
                                      <p:by x="105000" y="105000"/>
                                    </p:animScale>
                                  </p:childTnLst>
                                </p:cTn>
                              </p:par>
                            </p:childTnLst>
                          </p:cTn>
                        </p:par>
                      </p:childTnLst>
                    </p:cTn>
                  </p:par>
                </p:childTnLst>
              </p:cTn>
              <p:nextCondLst>
                <p:cond evt="onClick" delay="0">
                  <p:tgtEl>
                    <p:spTgt spid="103"/>
                  </p:tgtEl>
                </p:cond>
              </p:nextCondLst>
            </p:seq>
            <p:seq concurrent="1" nextAc="seek">
              <p:cTn id="50" restart="whenNotActive" fill="hold" evtFilter="cancelBubble" nodeType="interactiveSeq">
                <p:stCondLst>
                  <p:cond evt="onClick" delay="0">
                    <p:tgtEl>
                      <p:spTgt spid="11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1"/>
                                        </p:tgtEl>
                                        <p:attrNameLst>
                                          <p:attrName>fillcolor</p:attrName>
                                        </p:attrNameLst>
                                      </p:cBhvr>
                                      <p:to>
                                        <a:srgbClr val="ED7D31"/>
                                      </p:to>
                                    </p:animClr>
                                    <p:set>
                                      <p:cBhvr>
                                        <p:cTn id="55" dur="2000" fill="hold"/>
                                        <p:tgtEl>
                                          <p:spTgt spid="111"/>
                                        </p:tgtEl>
                                        <p:attrNameLst>
                                          <p:attrName>fill.type</p:attrName>
                                        </p:attrNameLst>
                                      </p:cBhvr>
                                      <p:to>
                                        <p:strVal val="solid"/>
                                      </p:to>
                                    </p:set>
                                    <p:set>
                                      <p:cBhvr>
                                        <p:cTn id="56" dur="2000" fill="hold"/>
                                        <p:tgtEl>
                                          <p:spTgt spid="111"/>
                                        </p:tgtEl>
                                        <p:attrNameLst>
                                          <p:attrName>fill.on</p:attrName>
                                        </p:attrNameLst>
                                      </p:cBhvr>
                                      <p:to>
                                        <p:strVal val="true"/>
                                      </p:to>
                                    </p:set>
                                  </p:childTnLst>
                                </p:cTn>
                              </p:par>
                              <p:par>
                                <p:cTn id="57" presetID="26" presetClass="emph" presetSubtype="0" fill="hold" grpId="0" nodeType="withEffect">
                                  <p:stCondLst>
                                    <p:cond delay="0"/>
                                  </p:stCondLst>
                                  <p:childTnLst>
                                    <p:animEffect transition="out" filter="fade">
                                      <p:cBhvr>
                                        <p:cTn id="58" dur="500" tmFilter="0, 0; .2, .5; .8, .5; 1, 0"/>
                                        <p:tgtEl>
                                          <p:spTgt spid="111"/>
                                        </p:tgtEl>
                                      </p:cBhvr>
                                    </p:animEffect>
                                    <p:animScale>
                                      <p:cBhvr>
                                        <p:cTn id="59" dur="250" autoRev="1" fill="hold"/>
                                        <p:tgtEl>
                                          <p:spTgt spid="111"/>
                                        </p:tgtEl>
                                      </p:cBhvr>
                                      <p:by x="105000" y="105000"/>
                                    </p:animScale>
                                  </p:childTnLst>
                                </p:cTn>
                              </p:par>
                            </p:childTnLst>
                          </p:cTn>
                        </p:par>
                      </p:childTnLst>
                    </p:cTn>
                  </p:par>
                </p:childTnLst>
              </p:cTn>
              <p:nextCondLst>
                <p:cond evt="onClick" delay="0">
                  <p:tgtEl>
                    <p:spTgt spid="111"/>
                  </p:tgtEl>
                </p:cond>
              </p:nextCondLst>
            </p:seq>
          </p:childTnLst>
        </p:cTn>
      </p:par>
    </p:tnLst>
    <p:bldLst>
      <p:bldP spid="2" grpId="0"/>
      <p:bldP spid="100" grpId="0"/>
      <p:bldP spid="101" grpId="0" animBg="1"/>
      <p:bldP spid="102" grpId="0" animBg="1"/>
      <p:bldP spid="103" grpId="0" animBg="1"/>
      <p:bldP spid="108" grpId="0"/>
      <p:bldP spid="1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1179493" y="1193438"/>
            <a:ext cx="5573541" cy="5475095"/>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grpSp>
        <p:nvGrpSpPr>
          <p:cNvPr id="7" name="Group 6">
            <a:extLst>
              <a:ext uri="{FF2B5EF4-FFF2-40B4-BE49-F238E27FC236}">
                <a16:creationId xmlns:a16="http://schemas.microsoft.com/office/drawing/2014/main" id="{AE2D66A4-2E3B-B49C-5B4A-656589FBDE9D}"/>
              </a:ext>
            </a:extLst>
          </p:cNvPr>
          <p:cNvGrpSpPr/>
          <p:nvPr/>
        </p:nvGrpSpPr>
        <p:grpSpPr>
          <a:xfrm>
            <a:off x="7918541" y="1336062"/>
            <a:ext cx="3921599" cy="2714633"/>
            <a:chOff x="1480968" y="1386603"/>
            <a:chExt cx="3921599" cy="2714633"/>
          </a:xfrm>
        </p:grpSpPr>
        <p:sp>
          <p:nvSpPr>
            <p:cNvPr id="10" name="Oval 8">
              <a:extLst>
                <a:ext uri="{FF2B5EF4-FFF2-40B4-BE49-F238E27FC236}">
                  <a16:creationId xmlns:a16="http://schemas.microsoft.com/office/drawing/2014/main" id="{9993CE25-9966-7731-46EF-E853F723F053}"/>
                </a:ext>
              </a:extLst>
            </p:cNvPr>
            <p:cNvSpPr/>
            <p:nvPr/>
          </p:nvSpPr>
          <p:spPr>
            <a:xfrm>
              <a:off x="1480968" y="1386603"/>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054C1346-6B27-0B15-D486-6BE7DBDC399D}"/>
                </a:ext>
              </a:extLst>
            </p:cNvPr>
            <p:cNvSpPr txBox="1"/>
            <p:nvPr/>
          </p:nvSpPr>
          <p:spPr>
            <a:xfrm>
              <a:off x="2543433" y="2513088"/>
              <a:ext cx="2636502" cy="461665"/>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Lắp các lớp lọc</a:t>
              </a:r>
            </a:p>
          </p:txBody>
        </p:sp>
      </p:grpSp>
      <p:grpSp>
        <p:nvGrpSpPr>
          <p:cNvPr id="15" name="Group 14">
            <a:extLst>
              <a:ext uri="{FF2B5EF4-FFF2-40B4-BE49-F238E27FC236}">
                <a16:creationId xmlns:a16="http://schemas.microsoft.com/office/drawing/2014/main" id="{6C835693-7005-42F6-5800-A9F6AA4006B3}"/>
              </a:ext>
            </a:extLst>
          </p:cNvPr>
          <p:cNvGrpSpPr/>
          <p:nvPr/>
        </p:nvGrpSpPr>
        <p:grpSpPr>
          <a:xfrm rot="878509">
            <a:off x="7447238" y="1378825"/>
            <a:ext cx="1661697" cy="1516986"/>
            <a:chOff x="1158142" y="1352298"/>
            <a:chExt cx="2446231" cy="1951911"/>
          </a:xfrm>
        </p:grpSpPr>
        <p:sp>
          <p:nvSpPr>
            <p:cNvPr id="16" name="Oval 8">
              <a:extLst>
                <a:ext uri="{FF2B5EF4-FFF2-40B4-BE49-F238E27FC236}">
                  <a16:creationId xmlns:a16="http://schemas.microsoft.com/office/drawing/2014/main" id="{9C81222E-63E6-2B0F-DE0B-C1E3D556698F}"/>
                </a:ext>
              </a:extLst>
            </p:cNvPr>
            <p:cNvSpPr/>
            <p:nvPr/>
          </p:nvSpPr>
          <p:spPr>
            <a:xfrm>
              <a:off x="1158142" y="1352298"/>
              <a:ext cx="2446231" cy="1951911"/>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3216" h="2363419">
                  <a:moveTo>
                    <a:pt x="20962" y="1327837"/>
                  </a:moveTo>
                  <a:cubicBezTo>
                    <a:pt x="165467" y="1064656"/>
                    <a:pt x="1409581" y="715233"/>
                    <a:pt x="1688057" y="518498"/>
                  </a:cubicBezTo>
                  <a:cubicBezTo>
                    <a:pt x="1966534" y="321763"/>
                    <a:pt x="2725951" y="-67605"/>
                    <a:pt x="3003477" y="10118"/>
                  </a:cubicBezTo>
                  <a:cubicBezTo>
                    <a:pt x="3281004" y="87841"/>
                    <a:pt x="3323012" y="228188"/>
                    <a:pt x="3353216" y="984835"/>
                  </a:cubicBezTo>
                  <a:cubicBezTo>
                    <a:pt x="3333063" y="1705290"/>
                    <a:pt x="2409470" y="2107761"/>
                    <a:pt x="1987439" y="2293219"/>
                  </a:cubicBezTo>
                  <a:cubicBezTo>
                    <a:pt x="1565408" y="2478677"/>
                    <a:pt x="1126544" y="2255619"/>
                    <a:pt x="821029" y="2097583"/>
                  </a:cubicBezTo>
                  <a:cubicBezTo>
                    <a:pt x="515514" y="1939547"/>
                    <a:pt x="-123543" y="1591018"/>
                    <a:pt x="20962" y="1327837"/>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404102">
              <a:off x="1277442" y="2066770"/>
              <a:ext cx="2252543"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5</a:t>
              </a:r>
            </a:p>
          </p:txBody>
        </p:sp>
      </p:grpSp>
      <p:grpSp>
        <p:nvGrpSpPr>
          <p:cNvPr id="3" name="Group 2">
            <a:extLst>
              <a:ext uri="{FF2B5EF4-FFF2-40B4-BE49-F238E27FC236}">
                <a16:creationId xmlns:a16="http://schemas.microsoft.com/office/drawing/2014/main" id="{AFD486E9-4204-55BD-A387-48C1FE2EA133}"/>
              </a:ext>
            </a:extLst>
          </p:cNvPr>
          <p:cNvGrpSpPr/>
          <p:nvPr/>
        </p:nvGrpSpPr>
        <p:grpSpPr>
          <a:xfrm>
            <a:off x="6096000" y="3256620"/>
            <a:ext cx="3921599" cy="2714633"/>
            <a:chOff x="1480968" y="1386603"/>
            <a:chExt cx="3921599" cy="2714633"/>
          </a:xfrm>
        </p:grpSpPr>
        <p:sp>
          <p:nvSpPr>
            <p:cNvPr id="4" name="Oval 8">
              <a:extLst>
                <a:ext uri="{FF2B5EF4-FFF2-40B4-BE49-F238E27FC236}">
                  <a16:creationId xmlns:a16="http://schemas.microsoft.com/office/drawing/2014/main" id="{976ECF14-CA1B-CF0C-6B67-8A2E7972B2AC}"/>
                </a:ext>
              </a:extLst>
            </p:cNvPr>
            <p:cNvSpPr/>
            <p:nvPr/>
          </p:nvSpPr>
          <p:spPr>
            <a:xfrm>
              <a:off x="1480968" y="1386603"/>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7B1B67D8-F639-A520-9E77-B6404804B70B}"/>
                </a:ext>
              </a:extLst>
            </p:cNvPr>
            <p:cNvSpPr txBox="1"/>
            <p:nvPr/>
          </p:nvSpPr>
          <p:spPr>
            <a:xfrm>
              <a:off x="2343126" y="1820118"/>
              <a:ext cx="3012195" cy="1938992"/>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Đặt các lớp lọc từ dưới lên trên theo thứ tự lần lượt là: sỏi nhỏ, cát vàng, than, cát mịn.</a:t>
              </a:r>
            </a:p>
          </p:txBody>
        </p:sp>
      </p:grpSp>
      <p:pic>
        <p:nvPicPr>
          <p:cNvPr id="11" name="Picture 10">
            <a:extLst>
              <a:ext uri="{FF2B5EF4-FFF2-40B4-BE49-F238E27FC236}">
                <a16:creationId xmlns:a16="http://schemas.microsoft.com/office/drawing/2014/main" id="{8D7BDDF9-E210-7CE4-E4A7-16683B16D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653" y="1453864"/>
            <a:ext cx="2854431" cy="4954242"/>
          </a:xfrm>
          <a:prstGeom prst="roundRect">
            <a:avLst>
              <a:gd name="adj" fmla="val 15332"/>
            </a:avLst>
          </a:prstGeom>
        </p:spPr>
      </p:pic>
      <p:pic>
        <p:nvPicPr>
          <p:cNvPr id="2" name="Picture 1">
            <a:extLst>
              <a:ext uri="{FF2B5EF4-FFF2-40B4-BE49-F238E27FC236}">
                <a16:creationId xmlns:a16="http://schemas.microsoft.com/office/drawing/2014/main" id="{0A8D52B7-E032-5315-2730-A6DCE55E5EBC}"/>
              </a:ext>
            </a:extLst>
          </p:cNvPr>
          <p:cNvPicPr>
            <a:picLocks noChangeAspect="1"/>
          </p:cNvPicPr>
          <p:nvPr/>
        </p:nvPicPr>
        <p:blipFill>
          <a:blip r:embed="rId4">
            <a:extLst>
              <a:ext uri="{28A0092B-C50C-407E-A947-70E740481C1C}">
                <a14:useLocalDpi xmlns:a14="http://schemas.microsoft.com/office/drawing/2010/main" val="0"/>
              </a:ext>
            </a:extLst>
          </a:blip>
          <a:srcRect l="229" r="229"/>
          <a:stretch/>
        </p:blipFill>
        <p:spPr>
          <a:xfrm>
            <a:off x="13986" y="18561"/>
            <a:ext cx="1262553" cy="1256762"/>
          </a:xfrm>
          <a:prstGeom prst="ellipse">
            <a:avLst/>
          </a:prstGeom>
        </p:spPr>
      </p:pic>
    </p:spTree>
    <p:extLst>
      <p:ext uri="{BB962C8B-B14F-4D97-AF65-F5344CB8AC3E}">
        <p14:creationId xmlns:p14="http://schemas.microsoft.com/office/powerpoint/2010/main" val="798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8" presetClass="emph" presetSubtype="0" repeatCount="indefinite" accel="22000" fill="hold" nodeType="withEffect">
                                  <p:stCondLst>
                                    <p:cond delay="0"/>
                                  </p:stCondLst>
                                  <p:childTnLst>
                                    <p:animRot by="21600000">
                                      <p:cBhvr>
                                        <p:cTn id="11" dur="10000" fill="hold"/>
                                        <p:tgtEl>
                                          <p:spTgt spid="2"/>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1179493" y="1193438"/>
            <a:ext cx="5573541" cy="5475095"/>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6069685" y="297434"/>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Bài tập về nhà</a:t>
            </a:r>
            <a:endParaRPr lang="vi-VN" sz="4400">
              <a:solidFill>
                <a:schemeClr val="bg1"/>
              </a:solidFill>
              <a:latin typeface="Roboto Black" panose="02000000000000000000" pitchFamily="2" charset="0"/>
              <a:ea typeface="Roboto Black" panose="02000000000000000000" pitchFamily="2" charset="0"/>
            </a:endParaRPr>
          </a:p>
        </p:txBody>
      </p:sp>
      <p:grpSp>
        <p:nvGrpSpPr>
          <p:cNvPr id="7" name="Group 6">
            <a:extLst>
              <a:ext uri="{FF2B5EF4-FFF2-40B4-BE49-F238E27FC236}">
                <a16:creationId xmlns:a16="http://schemas.microsoft.com/office/drawing/2014/main" id="{AE2D66A4-2E3B-B49C-5B4A-656589FBDE9D}"/>
              </a:ext>
            </a:extLst>
          </p:cNvPr>
          <p:cNvGrpSpPr/>
          <p:nvPr/>
        </p:nvGrpSpPr>
        <p:grpSpPr>
          <a:xfrm>
            <a:off x="5957741" y="1815896"/>
            <a:ext cx="3921599" cy="2714633"/>
            <a:chOff x="-479832" y="1866437"/>
            <a:chExt cx="3921599" cy="2714633"/>
          </a:xfrm>
        </p:grpSpPr>
        <p:sp>
          <p:nvSpPr>
            <p:cNvPr id="10" name="Oval 8">
              <a:extLst>
                <a:ext uri="{FF2B5EF4-FFF2-40B4-BE49-F238E27FC236}">
                  <a16:creationId xmlns:a16="http://schemas.microsoft.com/office/drawing/2014/main" id="{9993CE25-9966-7731-46EF-E853F723F053}"/>
                </a:ext>
              </a:extLst>
            </p:cNvPr>
            <p:cNvSpPr/>
            <p:nvPr/>
          </p:nvSpPr>
          <p:spPr>
            <a:xfrm>
              <a:off x="-479832" y="1866437"/>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054C1346-6B27-0B15-D486-6BE7DBDC399D}"/>
                </a:ext>
              </a:extLst>
            </p:cNvPr>
            <p:cNvSpPr txBox="1"/>
            <p:nvPr/>
          </p:nvSpPr>
          <p:spPr>
            <a:xfrm>
              <a:off x="162716" y="2686962"/>
              <a:ext cx="2636502" cy="1200329"/>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Hoàn thành hệ thống lọc nước của nhóm</a:t>
              </a:r>
            </a:p>
          </p:txBody>
        </p:sp>
      </p:grpSp>
      <p:pic>
        <p:nvPicPr>
          <p:cNvPr id="11" name="Picture 10">
            <a:extLst>
              <a:ext uri="{FF2B5EF4-FFF2-40B4-BE49-F238E27FC236}">
                <a16:creationId xmlns:a16="http://schemas.microsoft.com/office/drawing/2014/main" id="{8D7BDDF9-E210-7CE4-E4A7-16683B16D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653" y="1453864"/>
            <a:ext cx="2854431" cy="4954242"/>
          </a:xfrm>
          <a:prstGeom prst="roundRect">
            <a:avLst>
              <a:gd name="adj" fmla="val 15332"/>
            </a:avLst>
          </a:prstGeom>
        </p:spPr>
      </p:pic>
      <p:pic>
        <p:nvPicPr>
          <p:cNvPr id="2" name="Picture 1">
            <a:extLst>
              <a:ext uri="{FF2B5EF4-FFF2-40B4-BE49-F238E27FC236}">
                <a16:creationId xmlns:a16="http://schemas.microsoft.com/office/drawing/2014/main" id="{0A8D52B7-E032-5315-2730-A6DCE55E5EBC}"/>
              </a:ext>
            </a:extLst>
          </p:cNvPr>
          <p:cNvPicPr>
            <a:picLocks noChangeAspect="1"/>
          </p:cNvPicPr>
          <p:nvPr/>
        </p:nvPicPr>
        <p:blipFill>
          <a:blip r:embed="rId4">
            <a:extLst>
              <a:ext uri="{28A0092B-C50C-407E-A947-70E740481C1C}">
                <a14:useLocalDpi xmlns:a14="http://schemas.microsoft.com/office/drawing/2010/main" val="0"/>
              </a:ext>
            </a:extLst>
          </a:blip>
          <a:srcRect l="229" r="229"/>
          <a:stretch/>
        </p:blipFill>
        <p:spPr>
          <a:xfrm>
            <a:off x="13986" y="18561"/>
            <a:ext cx="1262553" cy="1256762"/>
          </a:xfrm>
          <a:prstGeom prst="ellipse">
            <a:avLst/>
          </a:prstGeom>
        </p:spPr>
      </p:pic>
    </p:spTree>
    <p:extLst>
      <p:ext uri="{BB962C8B-B14F-4D97-AF65-F5344CB8AC3E}">
        <p14:creationId xmlns:p14="http://schemas.microsoft.com/office/powerpoint/2010/main" val="95598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8" presetClass="emph" presetSubtype="0" repeatCount="indefinite" accel="22000" fill="hold" nodeType="withEffect">
                                  <p:stCondLst>
                                    <p:cond delay="0"/>
                                  </p:stCondLst>
                                  <p:childTnLst>
                                    <p:animRot by="21600000">
                                      <p:cBhvr>
                                        <p:cTn id="11" dur="10000" fill="hold"/>
                                        <p:tgtEl>
                                          <p:spTgt spid="2"/>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F88BFF-2A30-DE57-A0B1-F659E250EF1D}"/>
              </a:ext>
            </a:extLst>
          </p:cNvPr>
          <p:cNvSpPr/>
          <p:nvPr/>
        </p:nvSpPr>
        <p:spPr>
          <a:xfrm>
            <a:off x="4340644" y="0"/>
            <a:ext cx="7896122" cy="6858000"/>
          </a:xfrm>
          <a:custGeom>
            <a:avLst/>
            <a:gdLst>
              <a:gd name="connsiteX0" fmla="*/ 0 w 4976652"/>
              <a:gd name="connsiteY0" fmla="*/ 0 h 6858000"/>
              <a:gd name="connsiteX1" fmla="*/ 4976652 w 4976652"/>
              <a:gd name="connsiteY1" fmla="*/ 0 h 6858000"/>
              <a:gd name="connsiteX2" fmla="*/ 4976652 w 4976652"/>
              <a:gd name="connsiteY2" fmla="*/ 6858000 h 6858000"/>
              <a:gd name="connsiteX3" fmla="*/ 0 w 4976652"/>
              <a:gd name="connsiteY3" fmla="*/ 6858000 h 6858000"/>
              <a:gd name="connsiteX4" fmla="*/ 0 w 4976652"/>
              <a:gd name="connsiteY4" fmla="*/ 0 h 6858000"/>
              <a:gd name="connsiteX0" fmla="*/ 2908453 w 7885105"/>
              <a:gd name="connsiteY0" fmla="*/ 0 h 6858000"/>
              <a:gd name="connsiteX1" fmla="*/ 7885105 w 7885105"/>
              <a:gd name="connsiteY1" fmla="*/ 0 h 6858000"/>
              <a:gd name="connsiteX2" fmla="*/ 7885105 w 7885105"/>
              <a:gd name="connsiteY2" fmla="*/ 6858000 h 6858000"/>
              <a:gd name="connsiteX3" fmla="*/ 0 w 7885105"/>
              <a:gd name="connsiteY3" fmla="*/ 6835966 h 6858000"/>
              <a:gd name="connsiteX4" fmla="*/ 2908453 w 7885105"/>
              <a:gd name="connsiteY4" fmla="*/ 0 h 6858000"/>
              <a:gd name="connsiteX0" fmla="*/ 2919470 w 7896122"/>
              <a:gd name="connsiteY0" fmla="*/ 0 h 6858000"/>
              <a:gd name="connsiteX1" fmla="*/ 7896122 w 7896122"/>
              <a:gd name="connsiteY1" fmla="*/ 0 h 6858000"/>
              <a:gd name="connsiteX2" fmla="*/ 7896122 w 7896122"/>
              <a:gd name="connsiteY2" fmla="*/ 6858000 h 6858000"/>
              <a:gd name="connsiteX3" fmla="*/ 0 w 7896122"/>
              <a:gd name="connsiteY3" fmla="*/ 6857999 h 6858000"/>
              <a:gd name="connsiteX4" fmla="*/ 2919470 w 78961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6122" h="6858000">
                <a:moveTo>
                  <a:pt x="2919470" y="0"/>
                </a:moveTo>
                <a:lnTo>
                  <a:pt x="7896122" y="0"/>
                </a:lnTo>
                <a:lnTo>
                  <a:pt x="7896122" y="6858000"/>
                </a:lnTo>
                <a:lnTo>
                  <a:pt x="0" y="6857999"/>
                </a:lnTo>
                <a:lnTo>
                  <a:pt x="2919470"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8B7FDD0-A41E-2653-293C-92A176AB61DB}"/>
              </a:ext>
            </a:extLst>
          </p:cNvPr>
          <p:cNvSpPr/>
          <p:nvPr/>
        </p:nvSpPr>
        <p:spPr>
          <a:xfrm>
            <a:off x="0" y="6301648"/>
            <a:ext cx="4782078" cy="5585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Picture 23">
            <a:extLst>
              <a:ext uri="{FF2B5EF4-FFF2-40B4-BE49-F238E27FC236}">
                <a16:creationId xmlns:a16="http://schemas.microsoft.com/office/drawing/2014/main" id="{106A7262-DCE6-77F3-11AB-BFADD9BC1059}"/>
              </a:ext>
            </a:extLst>
          </p:cNvPr>
          <p:cNvPicPr>
            <a:picLocks noChangeAspect="1"/>
          </p:cNvPicPr>
          <p:nvPr/>
        </p:nvPicPr>
        <p:blipFill>
          <a:blip r:embed="rId3">
            <a:extLst>
              <a:ext uri="{28A0092B-C50C-407E-A947-70E740481C1C}">
                <a14:useLocalDpi xmlns:a14="http://schemas.microsoft.com/office/drawing/2010/main" val="0"/>
              </a:ext>
            </a:extLst>
          </a:blip>
          <a:srcRect l="229" r="229"/>
          <a:stretch/>
        </p:blipFill>
        <p:spPr>
          <a:xfrm>
            <a:off x="0" y="0"/>
            <a:ext cx="1270126" cy="1264300"/>
          </a:xfrm>
          <a:prstGeom prst="ellipse">
            <a:avLst/>
          </a:prstGeom>
        </p:spPr>
      </p:pic>
      <p:sp>
        <p:nvSpPr>
          <p:cNvPr id="12" name="Rectangle 2">
            <a:extLst>
              <a:ext uri="{FF2B5EF4-FFF2-40B4-BE49-F238E27FC236}">
                <a16:creationId xmlns:a16="http://schemas.microsoft.com/office/drawing/2014/main" id="{CD877087-0943-3799-14E8-6C4D032A4935}"/>
              </a:ext>
            </a:extLst>
          </p:cNvPr>
          <p:cNvSpPr/>
          <p:nvPr/>
        </p:nvSpPr>
        <p:spPr>
          <a:xfrm>
            <a:off x="4623751" y="1171916"/>
            <a:ext cx="6782341" cy="5151765"/>
          </a:xfrm>
          <a:custGeom>
            <a:avLst/>
            <a:gdLst>
              <a:gd name="connsiteX0" fmla="*/ 0 w 4976652"/>
              <a:gd name="connsiteY0" fmla="*/ 0 h 6858000"/>
              <a:gd name="connsiteX1" fmla="*/ 4976652 w 4976652"/>
              <a:gd name="connsiteY1" fmla="*/ 0 h 6858000"/>
              <a:gd name="connsiteX2" fmla="*/ 4976652 w 4976652"/>
              <a:gd name="connsiteY2" fmla="*/ 6858000 h 6858000"/>
              <a:gd name="connsiteX3" fmla="*/ 0 w 4976652"/>
              <a:gd name="connsiteY3" fmla="*/ 6858000 h 6858000"/>
              <a:gd name="connsiteX4" fmla="*/ 0 w 4976652"/>
              <a:gd name="connsiteY4" fmla="*/ 0 h 6858000"/>
              <a:gd name="connsiteX0" fmla="*/ 2908453 w 7885105"/>
              <a:gd name="connsiteY0" fmla="*/ 0 h 6858000"/>
              <a:gd name="connsiteX1" fmla="*/ 7885105 w 7885105"/>
              <a:gd name="connsiteY1" fmla="*/ 0 h 6858000"/>
              <a:gd name="connsiteX2" fmla="*/ 7885105 w 7885105"/>
              <a:gd name="connsiteY2" fmla="*/ 6858000 h 6858000"/>
              <a:gd name="connsiteX3" fmla="*/ 0 w 7885105"/>
              <a:gd name="connsiteY3" fmla="*/ 6835966 h 6858000"/>
              <a:gd name="connsiteX4" fmla="*/ 2908453 w 7885105"/>
              <a:gd name="connsiteY4" fmla="*/ 0 h 6858000"/>
              <a:gd name="connsiteX0" fmla="*/ 2919470 w 7896122"/>
              <a:gd name="connsiteY0" fmla="*/ 0 h 6858000"/>
              <a:gd name="connsiteX1" fmla="*/ 7896122 w 7896122"/>
              <a:gd name="connsiteY1" fmla="*/ 0 h 6858000"/>
              <a:gd name="connsiteX2" fmla="*/ 7896122 w 7896122"/>
              <a:gd name="connsiteY2" fmla="*/ 6858000 h 6858000"/>
              <a:gd name="connsiteX3" fmla="*/ 0 w 7896122"/>
              <a:gd name="connsiteY3" fmla="*/ 6857999 h 6858000"/>
              <a:gd name="connsiteX4" fmla="*/ 2919470 w 7896122"/>
              <a:gd name="connsiteY4" fmla="*/ 0 h 6858000"/>
              <a:gd name="connsiteX0" fmla="*/ 2534690 w 7896122"/>
              <a:gd name="connsiteY0" fmla="*/ 29394 h 6858000"/>
              <a:gd name="connsiteX1" fmla="*/ 7896122 w 7896122"/>
              <a:gd name="connsiteY1" fmla="*/ 0 h 6858000"/>
              <a:gd name="connsiteX2" fmla="*/ 7896122 w 7896122"/>
              <a:gd name="connsiteY2" fmla="*/ 6858000 h 6858000"/>
              <a:gd name="connsiteX3" fmla="*/ 0 w 7896122"/>
              <a:gd name="connsiteY3" fmla="*/ 6857999 h 6858000"/>
              <a:gd name="connsiteX4" fmla="*/ 2534690 w 7896122"/>
              <a:gd name="connsiteY4" fmla="*/ 29394 h 6858000"/>
              <a:gd name="connsiteX0" fmla="*/ 2534691 w 7896122"/>
              <a:gd name="connsiteY0" fmla="*/ 0 h 6872697"/>
              <a:gd name="connsiteX1" fmla="*/ 7896122 w 7896122"/>
              <a:gd name="connsiteY1" fmla="*/ 14697 h 6872697"/>
              <a:gd name="connsiteX2" fmla="*/ 7896122 w 7896122"/>
              <a:gd name="connsiteY2" fmla="*/ 6872697 h 6872697"/>
              <a:gd name="connsiteX3" fmla="*/ 0 w 7896122"/>
              <a:gd name="connsiteY3" fmla="*/ 6872696 h 6872697"/>
              <a:gd name="connsiteX4" fmla="*/ 2534691 w 7896122"/>
              <a:gd name="connsiteY4" fmla="*/ 0 h 6872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6122" h="6872697">
                <a:moveTo>
                  <a:pt x="2534691" y="0"/>
                </a:moveTo>
                <a:lnTo>
                  <a:pt x="7896122" y="14697"/>
                </a:lnTo>
                <a:lnTo>
                  <a:pt x="7896122" y="6872697"/>
                </a:lnTo>
                <a:lnTo>
                  <a:pt x="0" y="6872696"/>
                </a:lnTo>
                <a:lnTo>
                  <a:pt x="2534691"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A0E5635-C8E2-0FD5-BBE4-C7AF70D329B0}"/>
              </a:ext>
            </a:extLst>
          </p:cNvPr>
          <p:cNvGrpSpPr/>
          <p:nvPr/>
        </p:nvGrpSpPr>
        <p:grpSpPr>
          <a:xfrm>
            <a:off x="0" y="-732930"/>
            <a:ext cx="11193518" cy="8172369"/>
            <a:chOff x="0" y="-732930"/>
            <a:chExt cx="11193518" cy="8172369"/>
          </a:xfrm>
        </p:grpSpPr>
        <p:sp>
          <p:nvSpPr>
            <p:cNvPr id="18" name="Rectangle 17">
              <a:extLst>
                <a:ext uri="{FF2B5EF4-FFF2-40B4-BE49-F238E27FC236}">
                  <a16:creationId xmlns:a16="http://schemas.microsoft.com/office/drawing/2014/main" id="{96844281-7E43-FBEC-FF1C-1470553AEE42}"/>
                </a:ext>
              </a:extLst>
            </p:cNvPr>
            <p:cNvSpPr/>
            <p:nvPr/>
          </p:nvSpPr>
          <p:spPr>
            <a:xfrm>
              <a:off x="0" y="5894632"/>
              <a:ext cx="4605430" cy="429050"/>
            </a:xfrm>
            <a:prstGeom prst="rect">
              <a:avLst/>
            </a:prstGeom>
            <a:solidFill>
              <a:srgbClr val="D5A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CAB58E6B-16B6-E685-8D96-B3E33DDD2C4D}"/>
                </a:ext>
              </a:extLst>
            </p:cNvPr>
            <p:cNvSpPr/>
            <p:nvPr/>
          </p:nvSpPr>
          <p:spPr>
            <a:xfrm rot="1291990">
              <a:off x="5251838" y="-732930"/>
              <a:ext cx="5941680" cy="8172369"/>
            </a:xfrm>
            <a:custGeom>
              <a:avLst/>
              <a:gdLst>
                <a:gd name="connsiteX0" fmla="*/ 178874 w 5941680"/>
                <a:gd name="connsiteY0" fmla="*/ 2854674 h 8172369"/>
                <a:gd name="connsiteX1" fmla="*/ 899497 w 5941680"/>
                <a:gd name="connsiteY1" fmla="*/ 2570331 h 8172369"/>
                <a:gd name="connsiteX2" fmla="*/ 711059 w 5941680"/>
                <a:gd name="connsiteY2" fmla="*/ 8172369 h 8172369"/>
                <a:gd name="connsiteX3" fmla="*/ 0 w 5941680"/>
                <a:gd name="connsiteY3" fmla="*/ 8172369 h 8172369"/>
                <a:gd name="connsiteX4" fmla="*/ 201756 w 5941680"/>
                <a:gd name="connsiteY4" fmla="*/ 2174430 h 8172369"/>
                <a:gd name="connsiteX5" fmla="*/ 532975 w 5941680"/>
                <a:gd name="connsiteY5" fmla="*/ 2043738 h 8172369"/>
                <a:gd name="connsiteX6" fmla="*/ 532977 w 5941680"/>
                <a:gd name="connsiteY6" fmla="*/ 2043738 h 8172369"/>
                <a:gd name="connsiteX7" fmla="*/ 5712512 w 5941680"/>
                <a:gd name="connsiteY7" fmla="*/ 0 h 8172369"/>
                <a:gd name="connsiteX8" fmla="*/ 5941680 w 5941680"/>
                <a:gd name="connsiteY8" fmla="*/ 580791 h 8172369"/>
                <a:gd name="connsiteX9" fmla="*/ 899497 w 5941680"/>
                <a:gd name="connsiteY9" fmla="*/ 2570332 h 8172369"/>
                <a:gd name="connsiteX10" fmla="*/ 909415 w 5941680"/>
                <a:gd name="connsiteY10" fmla="*/ 2275497 h 8172369"/>
                <a:gd name="connsiteX11" fmla="*/ 899497 w 5941680"/>
                <a:gd name="connsiteY11" fmla="*/ 2570331 h 8172369"/>
                <a:gd name="connsiteX12" fmla="*/ 178874 w 5941680"/>
                <a:gd name="connsiteY12" fmla="*/ 2854674 h 817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1680" h="8172369">
                  <a:moveTo>
                    <a:pt x="178874" y="2854674"/>
                  </a:moveTo>
                  <a:lnTo>
                    <a:pt x="899497" y="2570331"/>
                  </a:lnTo>
                  <a:lnTo>
                    <a:pt x="711059" y="8172369"/>
                  </a:lnTo>
                  <a:lnTo>
                    <a:pt x="0" y="8172369"/>
                  </a:lnTo>
                  <a:close/>
                  <a:moveTo>
                    <a:pt x="201756" y="2174430"/>
                  </a:moveTo>
                  <a:lnTo>
                    <a:pt x="532975" y="2043738"/>
                  </a:lnTo>
                  <a:lnTo>
                    <a:pt x="532977" y="2043738"/>
                  </a:lnTo>
                  <a:lnTo>
                    <a:pt x="5712512" y="0"/>
                  </a:lnTo>
                  <a:lnTo>
                    <a:pt x="5941680" y="580791"/>
                  </a:lnTo>
                  <a:lnTo>
                    <a:pt x="899497" y="2570332"/>
                  </a:lnTo>
                  <a:lnTo>
                    <a:pt x="909415" y="2275497"/>
                  </a:lnTo>
                  <a:lnTo>
                    <a:pt x="899497" y="2570331"/>
                  </a:lnTo>
                  <a:lnTo>
                    <a:pt x="178874" y="2854674"/>
                  </a:lnTo>
                  <a:close/>
                </a:path>
              </a:pathLst>
            </a:custGeom>
            <a:solidFill>
              <a:srgbClr val="D5A10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3" name="Group 12">
            <a:extLst>
              <a:ext uri="{FF2B5EF4-FFF2-40B4-BE49-F238E27FC236}">
                <a16:creationId xmlns:a16="http://schemas.microsoft.com/office/drawing/2014/main" id="{BF3C36C3-454E-26CD-9F8B-0F3CB06E204E}"/>
              </a:ext>
            </a:extLst>
          </p:cNvPr>
          <p:cNvGrpSpPr/>
          <p:nvPr/>
        </p:nvGrpSpPr>
        <p:grpSpPr>
          <a:xfrm>
            <a:off x="3660952" y="5614279"/>
            <a:ext cx="1134136" cy="1116418"/>
            <a:chOff x="5809936" y="833314"/>
            <a:chExt cx="1134136" cy="1116418"/>
          </a:xfrm>
        </p:grpSpPr>
        <p:sp>
          <p:nvSpPr>
            <p:cNvPr id="7" name="Arrow: Down 6">
              <a:extLst>
                <a:ext uri="{FF2B5EF4-FFF2-40B4-BE49-F238E27FC236}">
                  <a16:creationId xmlns:a16="http://schemas.microsoft.com/office/drawing/2014/main" id="{358343BD-75DF-2A44-EC27-EF746C2F8C25}"/>
                </a:ext>
              </a:extLst>
            </p:cNvPr>
            <p:cNvSpPr/>
            <p:nvPr/>
          </p:nvSpPr>
          <p:spPr>
            <a:xfrm>
              <a:off x="5861512" y="833314"/>
              <a:ext cx="875413" cy="1116418"/>
            </a:xfrm>
            <a:prstGeom prst="downArrow">
              <a:avLst>
                <a:gd name="adj1" fmla="val 100000"/>
                <a:gd name="adj2" fmla="val 50000"/>
              </a:avLst>
            </a:prstGeom>
            <a:solidFill>
              <a:srgbClr val="C00000"/>
            </a:solidFill>
            <a:ln w="28575">
              <a:solidFill>
                <a:schemeClr val="bg1"/>
              </a:solidFill>
            </a:ln>
            <a:effectLst>
              <a:outerShdw blurRad="50800" dist="50800" dir="5400000" algn="ctr" rotWithShape="0">
                <a:schemeClr val="accent2">
                  <a:lumMod val="20000"/>
                  <a:lumOff val="80000"/>
                </a:scheme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B3FA7A3B-E10A-7DAF-6CF5-314D73FF893E}"/>
                </a:ext>
              </a:extLst>
            </p:cNvPr>
            <p:cNvSpPr txBox="1"/>
            <p:nvPr/>
          </p:nvSpPr>
          <p:spPr>
            <a:xfrm>
              <a:off x="5809936" y="1060711"/>
              <a:ext cx="1134136" cy="461665"/>
            </a:xfrm>
            <a:prstGeom prst="rect">
              <a:avLst/>
            </a:prstGeom>
            <a:noFill/>
          </p:spPr>
          <p:txBody>
            <a:bodyPr wrap="square" rtlCol="0">
              <a:spAutoFit/>
            </a:bodyPr>
            <a:lstStyle/>
            <a:p>
              <a:r>
                <a:rPr lang="vi-VN" sz="2400">
                  <a:solidFill>
                    <a:schemeClr val="bg1"/>
                  </a:solidFill>
                  <a:latin typeface="Roboto Black" panose="02000000000000000000" pitchFamily="2" charset="0"/>
                  <a:ea typeface="Roboto Black" panose="02000000000000000000" pitchFamily="2" charset="0"/>
                </a:rPr>
                <a:t>Tiết 4</a:t>
              </a:r>
            </a:p>
          </p:txBody>
        </p:sp>
      </p:grpSp>
      <p:sp>
        <p:nvSpPr>
          <p:cNvPr id="23" name="TextBox 22">
            <a:extLst>
              <a:ext uri="{FF2B5EF4-FFF2-40B4-BE49-F238E27FC236}">
                <a16:creationId xmlns:a16="http://schemas.microsoft.com/office/drawing/2014/main" id="{348F3E2A-2898-4530-7517-B694B6E240D4}"/>
              </a:ext>
            </a:extLst>
          </p:cNvPr>
          <p:cNvSpPr txBox="1"/>
          <p:nvPr/>
        </p:nvSpPr>
        <p:spPr>
          <a:xfrm>
            <a:off x="6986803" y="584927"/>
            <a:ext cx="205623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rgbClr val="002060"/>
                </a:solidFill>
                <a:latin typeface="Roboto Black" panose="02000000000000000000" pitchFamily="2" charset="0"/>
                <a:ea typeface="Roboto Black" panose="02000000000000000000" pitchFamily="2" charset="0"/>
              </a:rPr>
              <a:t>CHỦ ĐỀ 3</a:t>
            </a:r>
          </a:p>
        </p:txBody>
      </p:sp>
      <p:sp>
        <p:nvSpPr>
          <p:cNvPr id="9" name="TextBox 8">
            <a:extLst>
              <a:ext uri="{FF2B5EF4-FFF2-40B4-BE49-F238E27FC236}">
                <a16:creationId xmlns:a16="http://schemas.microsoft.com/office/drawing/2014/main" id="{2BE38DBB-AC80-EF2C-DA02-217649E87524}"/>
              </a:ext>
            </a:extLst>
          </p:cNvPr>
          <p:cNvSpPr txBox="1"/>
          <p:nvPr/>
        </p:nvSpPr>
        <p:spPr>
          <a:xfrm>
            <a:off x="1321221" y="1558435"/>
            <a:ext cx="3019423" cy="302647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a:lnSpc>
                <a:spcPct val="150000"/>
              </a:lnSpc>
            </a:pPr>
            <a:r>
              <a:rPr lang="vi-VN" sz="4400">
                <a:solidFill>
                  <a:schemeClr val="bg1"/>
                </a:solidFill>
                <a:latin typeface="Roboto Black" panose="02000000000000000000" pitchFamily="2" charset="0"/>
                <a:ea typeface="Roboto Black" panose="02000000000000000000" pitchFamily="2" charset="0"/>
              </a:rPr>
              <a:t>LỌC NƯỚC</a:t>
            </a:r>
          </a:p>
          <a:p>
            <a:pPr algn="ctr">
              <a:lnSpc>
                <a:spcPct val="150000"/>
              </a:lnSpc>
            </a:pPr>
            <a:r>
              <a:rPr lang="vi-VN" sz="4400">
                <a:solidFill>
                  <a:schemeClr val="bg1"/>
                </a:solidFill>
                <a:latin typeface="Roboto Black" panose="02000000000000000000" pitchFamily="2" charset="0"/>
                <a:ea typeface="Roboto Black" panose="02000000000000000000" pitchFamily="2" charset="0"/>
              </a:rPr>
              <a:t>VÀ </a:t>
            </a:r>
          </a:p>
          <a:p>
            <a:pPr>
              <a:lnSpc>
                <a:spcPct val="150000"/>
              </a:lnSpc>
            </a:pPr>
            <a:r>
              <a:rPr lang="vi-VN" sz="4400">
                <a:solidFill>
                  <a:schemeClr val="bg1"/>
                </a:solidFill>
                <a:latin typeface="Roboto Black" panose="02000000000000000000" pitchFamily="2" charset="0"/>
                <a:ea typeface="Roboto Black" panose="02000000000000000000" pitchFamily="2" charset="0"/>
              </a:rPr>
              <a:t>KIỂM TRA</a:t>
            </a:r>
          </a:p>
        </p:txBody>
      </p:sp>
      <p:sp>
        <p:nvSpPr>
          <p:cNvPr id="26" name="TextBox 25">
            <a:extLst>
              <a:ext uri="{FF2B5EF4-FFF2-40B4-BE49-F238E27FC236}">
                <a16:creationId xmlns:a16="http://schemas.microsoft.com/office/drawing/2014/main" id="{D603C64D-B957-9EC0-05CE-201057DC20D5}"/>
              </a:ext>
            </a:extLst>
          </p:cNvPr>
          <p:cNvSpPr txBox="1"/>
          <p:nvPr/>
        </p:nvSpPr>
        <p:spPr>
          <a:xfrm>
            <a:off x="6279589" y="3997208"/>
            <a:ext cx="4726262"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rgbClr val="002060"/>
                </a:solidFill>
                <a:latin typeface="Roboto Black" panose="02000000000000000000" pitchFamily="2" charset="0"/>
                <a:ea typeface="Roboto Black" panose="02000000000000000000" pitchFamily="2" charset="0"/>
              </a:rPr>
              <a:t>LỌC NƯỚC SẠCH</a:t>
            </a:r>
            <a:endParaRPr lang="vi-VN" sz="4400">
              <a:solidFill>
                <a:srgbClr val="00206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48736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8" presetClass="emph" presetSubtype="0" repeatCount="indefinite" accel="22000" fill="hold" nodeType="withEffect">
                                  <p:stCondLst>
                                    <p:cond delay="0"/>
                                  </p:stCondLst>
                                  <p:childTnLst>
                                    <p:animRot by="21600000">
                                      <p:cBhvr>
                                        <p:cTn id="11" dur="10000" fill="hold"/>
                                        <p:tgtEl>
                                          <p:spTgt spid="24"/>
                                        </p:tgtEl>
                                        <p:attrNameLst>
                                          <p:attrName>r</p:attrName>
                                        </p:attrNameLst>
                                      </p:cBhvr>
                                    </p:animRot>
                                  </p:childTnLst>
                                </p:cTn>
                              </p:par>
                              <p:par>
                                <p:cTn id="12" presetID="47"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5500676" y="464213"/>
            <a:ext cx="451307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943399" y="326866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9" name="Rectangle: Rounded Corners 98">
            <a:extLst>
              <a:ext uri="{FF2B5EF4-FFF2-40B4-BE49-F238E27FC236}">
                <a16:creationId xmlns:a16="http://schemas.microsoft.com/office/drawing/2014/main" id="{EDDF99F2-AAC1-E4DA-B129-DE96DAFD7079}"/>
              </a:ext>
            </a:extLst>
          </p:cNvPr>
          <p:cNvSpPr/>
          <p:nvPr/>
        </p:nvSpPr>
        <p:spPr>
          <a:xfrm>
            <a:off x="2764921" y="2076278"/>
            <a:ext cx="7855340" cy="856175"/>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0" name="TextBox 99">
            <a:extLst>
              <a:ext uri="{FF2B5EF4-FFF2-40B4-BE49-F238E27FC236}">
                <a16:creationId xmlns:a16="http://schemas.microsoft.com/office/drawing/2014/main" id="{B6236940-21C1-F742-3FFA-97B0C946F67B}"/>
              </a:ext>
            </a:extLst>
          </p:cNvPr>
          <p:cNvSpPr txBox="1"/>
          <p:nvPr/>
        </p:nvSpPr>
        <p:spPr>
          <a:xfrm>
            <a:off x="2103844" y="1355085"/>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CÂU HỎI 1</a:t>
            </a:r>
          </a:p>
        </p:txBody>
      </p:sp>
      <p:sp>
        <p:nvSpPr>
          <p:cNvPr id="101" name="Sai 1">
            <a:extLst>
              <a:ext uri="{FF2B5EF4-FFF2-40B4-BE49-F238E27FC236}">
                <a16:creationId xmlns:a16="http://schemas.microsoft.com/office/drawing/2014/main" id="{AA06D16D-2B6B-D2AB-B593-C1FDC67067D7}"/>
              </a:ext>
            </a:extLst>
          </p:cNvPr>
          <p:cNvSpPr/>
          <p:nvPr/>
        </p:nvSpPr>
        <p:spPr>
          <a:xfrm>
            <a:off x="7365133" y="5147471"/>
            <a:ext cx="2973534" cy="110524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D. </a:t>
            </a:r>
            <a:r>
              <a:rPr kumimoji="0" lang="vi-VN"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6,0 – 8,0</a:t>
            </a:r>
            <a:endPar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2" name="Đúng">
            <a:extLst>
              <a:ext uri="{FF2B5EF4-FFF2-40B4-BE49-F238E27FC236}">
                <a16:creationId xmlns:a16="http://schemas.microsoft.com/office/drawing/2014/main" id="{B9FEE029-F37F-769E-1B74-52504C779EFE}"/>
              </a:ext>
            </a:extLst>
          </p:cNvPr>
          <p:cNvSpPr/>
          <p:nvPr/>
        </p:nvSpPr>
        <p:spPr>
          <a:xfrm>
            <a:off x="3072429" y="5211667"/>
            <a:ext cx="2973534" cy="110524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 6,0 – 8,5</a:t>
            </a:r>
          </a:p>
        </p:txBody>
      </p:sp>
      <p:sp>
        <p:nvSpPr>
          <p:cNvPr id="103" name="Sai 2">
            <a:extLst>
              <a:ext uri="{FF2B5EF4-FFF2-40B4-BE49-F238E27FC236}">
                <a16:creationId xmlns:a16="http://schemas.microsoft.com/office/drawing/2014/main" id="{35A1DB2F-3584-4689-39D3-D2BEC8596EC1}"/>
              </a:ext>
            </a:extLst>
          </p:cNvPr>
          <p:cNvSpPr/>
          <p:nvPr/>
        </p:nvSpPr>
        <p:spPr>
          <a:xfrm>
            <a:off x="7382570" y="3516301"/>
            <a:ext cx="2967381" cy="110524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 6,5 – 8,5</a:t>
            </a:r>
          </a:p>
        </p:txBody>
      </p:sp>
      <p:sp>
        <p:nvSpPr>
          <p:cNvPr id="108" name="TextBox 107">
            <a:extLst>
              <a:ext uri="{FF2B5EF4-FFF2-40B4-BE49-F238E27FC236}">
                <a16:creationId xmlns:a16="http://schemas.microsoft.com/office/drawing/2014/main" id="{2BAE67E0-0B1D-02A0-337F-D8BC175945FF}"/>
              </a:ext>
            </a:extLst>
          </p:cNvPr>
          <p:cNvSpPr txBox="1"/>
          <p:nvPr/>
        </p:nvSpPr>
        <p:spPr>
          <a:xfrm>
            <a:off x="2728714" y="2249131"/>
            <a:ext cx="792775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a:t>
            </a:r>
            <a:r>
              <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ước</a:t>
            </a:r>
            <a:r>
              <a:rPr kumimoji="0" lang="en-US" sz="26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sạch có giới hạn chỉ số pH trong khoảng nào</a:t>
            </a:r>
            <a:r>
              <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11" name="Sai 1">
            <a:extLst>
              <a:ext uri="{FF2B5EF4-FFF2-40B4-BE49-F238E27FC236}">
                <a16:creationId xmlns:a16="http://schemas.microsoft.com/office/drawing/2014/main" id="{BBC91A55-2648-0FCB-37AF-59D08F543473}"/>
              </a:ext>
            </a:extLst>
          </p:cNvPr>
          <p:cNvSpPr/>
          <p:nvPr/>
        </p:nvSpPr>
        <p:spPr>
          <a:xfrm>
            <a:off x="3072429" y="3520099"/>
            <a:ext cx="2973534" cy="110524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 </a:t>
            </a:r>
            <a:r>
              <a:rPr kumimoji="0" lang="en-US" sz="2200" b="0" i="0" u="none" strike="noStrike" kern="1200" cap="none" spc="0" normalizeH="0" noProof="0">
                <a:ln>
                  <a:noFill/>
                </a:ln>
                <a:solidFill>
                  <a:prstClr val="white"/>
                </a:solidFill>
                <a:effectLst/>
                <a:uLnTx/>
                <a:uFillTx/>
                <a:latin typeface="Roboto" panose="02000000000000000000" pitchFamily="2" charset="0"/>
                <a:ea typeface="Roboto" panose="02000000000000000000" pitchFamily="2" charset="0"/>
                <a:cs typeface="+mn-cs"/>
              </a:rPr>
              <a:t>6,5 – 8,0</a:t>
            </a:r>
            <a:endPar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3" name="Picture 2">
            <a:extLst>
              <a:ext uri="{FF2B5EF4-FFF2-40B4-BE49-F238E27FC236}">
                <a16:creationId xmlns:a16="http://schemas.microsoft.com/office/drawing/2014/main" id="{4A9F55DA-3A5D-5264-75E8-E6A8984C6EE7}"/>
              </a:ext>
            </a:extLst>
          </p:cNvPr>
          <p:cNvPicPr>
            <a:picLocks noChangeAspect="1"/>
          </p:cNvPicPr>
          <p:nvPr/>
        </p:nvPicPr>
        <p:blipFill>
          <a:blip r:embed="rId3">
            <a:extLst>
              <a:ext uri="{28A0092B-C50C-407E-A947-70E740481C1C}">
                <a14:useLocalDpi xmlns:a14="http://schemas.microsoft.com/office/drawing/2010/main" val="0"/>
              </a:ext>
            </a:extLst>
          </a:blip>
          <a:srcRect l="229" r="229"/>
          <a:stretch/>
        </p:blipFill>
        <p:spPr>
          <a:xfrm>
            <a:off x="18106" y="44036"/>
            <a:ext cx="1161484" cy="1156156"/>
          </a:xfrm>
          <a:prstGeom prst="ellipse">
            <a:avLst/>
          </a:prstGeom>
        </p:spPr>
      </p:pic>
    </p:spTree>
    <p:extLst>
      <p:ext uri="{BB962C8B-B14F-4D97-AF65-F5344CB8AC3E}">
        <p14:creationId xmlns:p14="http://schemas.microsoft.com/office/powerpoint/2010/main" val="345568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fltVal val="0"/>
                                          </p:val>
                                        </p:tav>
                                        <p:tav tm="100000">
                                          <p:val>
                                            <p:strVal val="#ppt_w"/>
                                          </p:val>
                                        </p:tav>
                                      </p:tavLst>
                                    </p:anim>
                                    <p:anim calcmode="lin" valueType="num">
                                      <p:cBhvr>
                                        <p:cTn id="13" dur="500" fill="hold"/>
                                        <p:tgtEl>
                                          <p:spTgt spid="100"/>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108"/>
                                        </p:tgtEl>
                                        <p:attrNameLst>
                                          <p:attrName>style.visibility</p:attrName>
                                        </p:attrNameLst>
                                      </p:cBhvr>
                                      <p:to>
                                        <p:strVal val="visible"/>
                                      </p:to>
                                    </p:set>
                                    <p:anim calcmode="lin" valueType="num">
                                      <p:cBhvr>
                                        <p:cTn id="16" dur="500" fill="hold"/>
                                        <p:tgtEl>
                                          <p:spTgt spid="108"/>
                                        </p:tgtEl>
                                        <p:attrNameLst>
                                          <p:attrName>ppt_w</p:attrName>
                                        </p:attrNameLst>
                                      </p:cBhvr>
                                      <p:tavLst>
                                        <p:tav tm="0">
                                          <p:val>
                                            <p:fltVal val="0"/>
                                          </p:val>
                                        </p:tav>
                                        <p:tav tm="100000">
                                          <p:val>
                                            <p:strVal val="#ppt_w"/>
                                          </p:val>
                                        </p:tav>
                                      </p:tavLst>
                                    </p:anim>
                                    <p:anim calcmode="lin" valueType="num">
                                      <p:cBhvr>
                                        <p:cTn id="17" dur="500" fill="hold"/>
                                        <p:tgtEl>
                                          <p:spTgt spid="108"/>
                                        </p:tgtEl>
                                        <p:attrNameLst>
                                          <p:attrName>ppt_h</p:attrName>
                                        </p:attrNameLst>
                                      </p:cBhvr>
                                      <p:tavLst>
                                        <p:tav tm="0">
                                          <p:val>
                                            <p:fltVal val="0"/>
                                          </p:val>
                                        </p:tav>
                                        <p:tav tm="100000">
                                          <p:val>
                                            <p:strVal val="#ppt_h"/>
                                          </p:val>
                                        </p:tav>
                                      </p:tavLst>
                                    </p:anim>
                                  </p:childTnLst>
                                </p:cTn>
                              </p:par>
                              <p:par>
                                <p:cTn id="18" presetID="8" presetClass="emph" presetSubtype="0" repeatCount="indefinite" accel="22000" fill="hold" nodeType="withEffect">
                                  <p:stCondLst>
                                    <p:cond delay="0"/>
                                  </p:stCondLst>
                                  <p:childTnLst>
                                    <p:animRot by="21600000">
                                      <p:cBhvr>
                                        <p:cTn id="19"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1"/>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01"/>
                                        </p:tgtEl>
                                        <p:attrNameLst>
                                          <p:attrName>fillcolor</p:attrName>
                                        </p:attrNameLst>
                                      </p:cBhvr>
                                      <p:to>
                                        <a:srgbClr val="ED7D31"/>
                                      </p:to>
                                    </p:animClr>
                                    <p:set>
                                      <p:cBhvr>
                                        <p:cTn id="25" dur="2000" fill="hold"/>
                                        <p:tgtEl>
                                          <p:spTgt spid="101"/>
                                        </p:tgtEl>
                                        <p:attrNameLst>
                                          <p:attrName>fill.type</p:attrName>
                                        </p:attrNameLst>
                                      </p:cBhvr>
                                      <p:to>
                                        <p:strVal val="solid"/>
                                      </p:to>
                                    </p:set>
                                    <p:set>
                                      <p:cBhvr>
                                        <p:cTn id="26" dur="2000" fill="hold"/>
                                        <p:tgtEl>
                                          <p:spTgt spid="101"/>
                                        </p:tgtEl>
                                        <p:attrNameLst>
                                          <p:attrName>fill.on</p:attrName>
                                        </p:attrNameLst>
                                      </p:cBhvr>
                                      <p:to>
                                        <p:strVal val="true"/>
                                      </p:to>
                                    </p:set>
                                  </p:childTnLst>
                                </p:cTn>
                              </p:par>
                              <p:par>
                                <p:cTn id="27" presetID="26" presetClass="emph" presetSubtype="0" fill="hold" grpId="0" nodeType="withEffect">
                                  <p:stCondLst>
                                    <p:cond delay="0"/>
                                  </p:stCondLst>
                                  <p:childTnLst>
                                    <p:animEffect transition="out" filter="fade">
                                      <p:cBhvr>
                                        <p:cTn id="28" dur="500" tmFilter="0, 0; .2, .5; .8, .5; 1, 0"/>
                                        <p:tgtEl>
                                          <p:spTgt spid="101"/>
                                        </p:tgtEl>
                                      </p:cBhvr>
                                    </p:animEffect>
                                    <p:animScale>
                                      <p:cBhvr>
                                        <p:cTn id="29" dur="250" autoRev="1" fill="hold"/>
                                        <p:tgtEl>
                                          <p:spTgt spid="101"/>
                                        </p:tgtEl>
                                      </p:cBhvr>
                                      <p:by x="105000" y="105000"/>
                                    </p:animScale>
                                  </p:child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02"/>
                                        </p:tgtEl>
                                        <p:attrNameLst>
                                          <p:attrName>fillcolor</p:attrName>
                                        </p:attrNameLst>
                                      </p:cBhvr>
                                      <p:to>
                                        <a:srgbClr val="C00000"/>
                                      </p:to>
                                    </p:animClr>
                                    <p:set>
                                      <p:cBhvr>
                                        <p:cTn id="35" dur="2000" fill="hold"/>
                                        <p:tgtEl>
                                          <p:spTgt spid="102"/>
                                        </p:tgtEl>
                                        <p:attrNameLst>
                                          <p:attrName>fill.type</p:attrName>
                                        </p:attrNameLst>
                                      </p:cBhvr>
                                      <p:to>
                                        <p:strVal val="solid"/>
                                      </p:to>
                                    </p:set>
                                    <p:set>
                                      <p:cBhvr>
                                        <p:cTn id="36" dur="2000" fill="hold"/>
                                        <p:tgtEl>
                                          <p:spTgt spid="102"/>
                                        </p:tgtEl>
                                        <p:attrNameLst>
                                          <p:attrName>fill.on</p:attrName>
                                        </p:attrNameLst>
                                      </p:cBhvr>
                                      <p:to>
                                        <p:strVal val="true"/>
                                      </p:to>
                                    </p:set>
                                  </p:childTnLst>
                                </p:cTn>
                              </p:par>
                              <p:par>
                                <p:cTn id="37" presetID="26" presetClass="emph" presetSubtype="0" fill="hold" grpId="0" nodeType="withEffect">
                                  <p:stCondLst>
                                    <p:cond delay="0"/>
                                  </p:stCondLst>
                                  <p:childTnLst>
                                    <p:animEffect transition="out" filter="fade">
                                      <p:cBhvr>
                                        <p:cTn id="38" dur="500" tmFilter="0, 0; .2, .5; .8, .5; 1, 0"/>
                                        <p:tgtEl>
                                          <p:spTgt spid="102"/>
                                        </p:tgtEl>
                                      </p:cBhvr>
                                    </p:animEffect>
                                    <p:animScale>
                                      <p:cBhvr>
                                        <p:cTn id="39" dur="250" autoRev="1" fill="hold"/>
                                        <p:tgtEl>
                                          <p:spTgt spid="102"/>
                                        </p:tgtEl>
                                      </p:cBhvr>
                                      <p:by x="105000" y="105000"/>
                                    </p:animScale>
                                  </p:childTnLst>
                                </p:cTn>
                              </p:par>
                            </p:childTnLst>
                          </p:cTn>
                        </p:par>
                      </p:childTnLst>
                    </p:cTn>
                  </p:par>
                </p:childTnLst>
              </p:cTn>
              <p:nextCondLst>
                <p:cond evt="onClick" delay="0">
                  <p:tgtEl>
                    <p:spTgt spid="102"/>
                  </p:tgtEl>
                </p:cond>
              </p:nextCondLst>
            </p:seq>
            <p:seq concurrent="1" nextAc="seek">
              <p:cTn id="40" restart="whenNotActive" fill="hold" evtFilter="cancelBubble" nodeType="interactiveSeq">
                <p:stCondLst>
                  <p:cond evt="onClick" delay="0">
                    <p:tgtEl>
                      <p:spTgt spid="10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03"/>
                                        </p:tgtEl>
                                        <p:attrNameLst>
                                          <p:attrName>fillcolor</p:attrName>
                                        </p:attrNameLst>
                                      </p:cBhvr>
                                      <p:to>
                                        <a:srgbClr val="ED7D31"/>
                                      </p:to>
                                    </p:animClr>
                                    <p:set>
                                      <p:cBhvr>
                                        <p:cTn id="45" dur="2000" fill="hold"/>
                                        <p:tgtEl>
                                          <p:spTgt spid="103"/>
                                        </p:tgtEl>
                                        <p:attrNameLst>
                                          <p:attrName>fill.type</p:attrName>
                                        </p:attrNameLst>
                                      </p:cBhvr>
                                      <p:to>
                                        <p:strVal val="solid"/>
                                      </p:to>
                                    </p:set>
                                    <p:set>
                                      <p:cBhvr>
                                        <p:cTn id="46" dur="2000" fill="hold"/>
                                        <p:tgtEl>
                                          <p:spTgt spid="103"/>
                                        </p:tgtEl>
                                        <p:attrNameLst>
                                          <p:attrName>fill.on</p:attrName>
                                        </p:attrNameLst>
                                      </p:cBhvr>
                                      <p:to>
                                        <p:strVal val="true"/>
                                      </p:to>
                                    </p:set>
                                  </p:childTnLst>
                                </p:cTn>
                              </p:par>
                              <p:par>
                                <p:cTn id="47" presetID="26" presetClass="emph" presetSubtype="0" fill="hold" grpId="0" nodeType="withEffect">
                                  <p:stCondLst>
                                    <p:cond delay="0"/>
                                  </p:stCondLst>
                                  <p:childTnLst>
                                    <p:animEffect transition="out" filter="fade">
                                      <p:cBhvr>
                                        <p:cTn id="48" dur="500" tmFilter="0, 0; .2, .5; .8, .5; 1, 0"/>
                                        <p:tgtEl>
                                          <p:spTgt spid="103"/>
                                        </p:tgtEl>
                                      </p:cBhvr>
                                    </p:animEffect>
                                    <p:animScale>
                                      <p:cBhvr>
                                        <p:cTn id="49" dur="250" autoRev="1" fill="hold"/>
                                        <p:tgtEl>
                                          <p:spTgt spid="103"/>
                                        </p:tgtEl>
                                      </p:cBhvr>
                                      <p:by x="105000" y="105000"/>
                                    </p:animScale>
                                  </p:childTnLst>
                                </p:cTn>
                              </p:par>
                            </p:childTnLst>
                          </p:cTn>
                        </p:par>
                      </p:childTnLst>
                    </p:cTn>
                  </p:par>
                </p:childTnLst>
              </p:cTn>
              <p:nextCondLst>
                <p:cond evt="onClick" delay="0">
                  <p:tgtEl>
                    <p:spTgt spid="103"/>
                  </p:tgtEl>
                </p:cond>
              </p:nextCondLst>
            </p:seq>
            <p:seq concurrent="1" nextAc="seek">
              <p:cTn id="50" restart="whenNotActive" fill="hold" evtFilter="cancelBubble" nodeType="interactiveSeq">
                <p:stCondLst>
                  <p:cond evt="onClick" delay="0">
                    <p:tgtEl>
                      <p:spTgt spid="11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1"/>
                                        </p:tgtEl>
                                        <p:attrNameLst>
                                          <p:attrName>fillcolor</p:attrName>
                                        </p:attrNameLst>
                                      </p:cBhvr>
                                      <p:to>
                                        <a:srgbClr val="ED7D31"/>
                                      </p:to>
                                    </p:animClr>
                                    <p:set>
                                      <p:cBhvr>
                                        <p:cTn id="55" dur="2000" fill="hold"/>
                                        <p:tgtEl>
                                          <p:spTgt spid="111"/>
                                        </p:tgtEl>
                                        <p:attrNameLst>
                                          <p:attrName>fill.type</p:attrName>
                                        </p:attrNameLst>
                                      </p:cBhvr>
                                      <p:to>
                                        <p:strVal val="solid"/>
                                      </p:to>
                                    </p:set>
                                    <p:set>
                                      <p:cBhvr>
                                        <p:cTn id="56" dur="2000" fill="hold"/>
                                        <p:tgtEl>
                                          <p:spTgt spid="111"/>
                                        </p:tgtEl>
                                        <p:attrNameLst>
                                          <p:attrName>fill.on</p:attrName>
                                        </p:attrNameLst>
                                      </p:cBhvr>
                                      <p:to>
                                        <p:strVal val="true"/>
                                      </p:to>
                                    </p:set>
                                  </p:childTnLst>
                                </p:cTn>
                              </p:par>
                              <p:par>
                                <p:cTn id="57" presetID="26" presetClass="emph" presetSubtype="0" fill="hold" grpId="0" nodeType="withEffect">
                                  <p:stCondLst>
                                    <p:cond delay="0"/>
                                  </p:stCondLst>
                                  <p:childTnLst>
                                    <p:animEffect transition="out" filter="fade">
                                      <p:cBhvr>
                                        <p:cTn id="58" dur="500" tmFilter="0, 0; .2, .5; .8, .5; 1, 0"/>
                                        <p:tgtEl>
                                          <p:spTgt spid="111"/>
                                        </p:tgtEl>
                                      </p:cBhvr>
                                    </p:animEffect>
                                    <p:animScale>
                                      <p:cBhvr>
                                        <p:cTn id="59" dur="250" autoRev="1" fill="hold"/>
                                        <p:tgtEl>
                                          <p:spTgt spid="111"/>
                                        </p:tgtEl>
                                      </p:cBhvr>
                                      <p:by x="105000" y="105000"/>
                                    </p:animScale>
                                  </p:childTnLst>
                                </p:cTn>
                              </p:par>
                            </p:childTnLst>
                          </p:cTn>
                        </p:par>
                      </p:childTnLst>
                    </p:cTn>
                  </p:par>
                </p:childTnLst>
              </p:cTn>
              <p:nextCondLst>
                <p:cond evt="onClick" delay="0">
                  <p:tgtEl>
                    <p:spTgt spid="111"/>
                  </p:tgtEl>
                </p:cond>
              </p:nextCondLst>
            </p:seq>
          </p:childTnLst>
        </p:cTn>
      </p:par>
    </p:tnLst>
    <p:bldLst>
      <p:bldP spid="2" grpId="0"/>
      <p:bldP spid="100" grpId="0"/>
      <p:bldP spid="101" grpId="0" animBg="1"/>
      <p:bldP spid="102" grpId="0" animBg="1"/>
      <p:bldP spid="103" grpId="0" animBg="1"/>
      <p:bldP spid="108" grpId="0"/>
      <p:bldP spid="1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291224B5-890F-1907-4826-DB035D5A2D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99611" y="3089107"/>
            <a:ext cx="2069331" cy="1864315"/>
          </a:xfrm>
          <a:prstGeom prst="rect">
            <a:avLst/>
          </a:prstGeom>
          <a:effectLst>
            <a:outerShdw blurRad="63500" sx="102000" sy="102000" algn="ctr" rotWithShape="0">
              <a:prstClr val="black">
                <a:alpha val="40000"/>
              </a:prstClr>
            </a:outerShdw>
          </a:effectLst>
        </p:spPr>
      </p:pic>
      <p:pic>
        <p:nvPicPr>
          <p:cNvPr id="112" name="Picture 111">
            <a:extLst>
              <a:ext uri="{FF2B5EF4-FFF2-40B4-BE49-F238E27FC236}">
                <a16:creationId xmlns:a16="http://schemas.microsoft.com/office/drawing/2014/main" id="{88EAB9CE-3C07-CDE4-43AC-EF5BEBD980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56500" y="3152640"/>
            <a:ext cx="2138783" cy="1813615"/>
          </a:xfrm>
          <a:prstGeom prst="rect">
            <a:avLst/>
          </a:prstGeom>
          <a:effectLst>
            <a:outerShdw blurRad="63500" sx="102000" sy="102000" algn="ctr" rotWithShape="0">
              <a:prstClr val="black">
                <a:alpha val="40000"/>
              </a:prstClr>
            </a:outerShdw>
          </a:effectLst>
        </p:spPr>
      </p:pic>
      <p:pic>
        <p:nvPicPr>
          <p:cNvPr id="114" name="Picture 113">
            <a:extLst>
              <a:ext uri="{FF2B5EF4-FFF2-40B4-BE49-F238E27FC236}">
                <a16:creationId xmlns:a16="http://schemas.microsoft.com/office/drawing/2014/main" id="{11005AB8-92B4-0E5B-0178-5BD2657206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12262" y="3265519"/>
            <a:ext cx="2139911" cy="1687904"/>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DD51257-2270-F7F3-260E-7C6C767FD570}"/>
              </a:ext>
            </a:extLst>
          </p:cNvPr>
          <p:cNvSpPr txBox="1"/>
          <p:nvPr/>
        </p:nvSpPr>
        <p:spPr>
          <a:xfrm>
            <a:off x="5853794" y="373113"/>
            <a:ext cx="407240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1" name="Rectangle: Rounded Corners 10">
            <a:extLst>
              <a:ext uri="{FF2B5EF4-FFF2-40B4-BE49-F238E27FC236}">
                <a16:creationId xmlns:a16="http://schemas.microsoft.com/office/drawing/2014/main" id="{06ADBB5F-CABC-88F5-B4D7-CC0A54573163}"/>
              </a:ext>
            </a:extLst>
          </p:cNvPr>
          <p:cNvSpPr/>
          <p:nvPr/>
        </p:nvSpPr>
        <p:spPr>
          <a:xfrm>
            <a:off x="3161841" y="1454151"/>
            <a:ext cx="6602925" cy="1107614"/>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0" name="Sai 1">
            <a:extLst>
              <a:ext uri="{FF2B5EF4-FFF2-40B4-BE49-F238E27FC236}">
                <a16:creationId xmlns:a16="http://schemas.microsoft.com/office/drawing/2014/main" id="{A69F3196-25EA-DEE7-4E01-F9F9C9A603A4}"/>
              </a:ext>
            </a:extLst>
          </p:cNvPr>
          <p:cNvSpPr/>
          <p:nvPr/>
        </p:nvSpPr>
        <p:spPr>
          <a:xfrm>
            <a:off x="5576262" y="5200499"/>
            <a:ext cx="1633970" cy="110524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 Mưa</a:t>
            </a:r>
          </a:p>
        </p:txBody>
      </p:sp>
      <p:sp>
        <p:nvSpPr>
          <p:cNvPr id="30" name="Đúng">
            <a:extLst>
              <a:ext uri="{FF2B5EF4-FFF2-40B4-BE49-F238E27FC236}">
                <a16:creationId xmlns:a16="http://schemas.microsoft.com/office/drawing/2014/main" id="{5F7D5AD0-A60A-88C6-B115-037A21722E8C}"/>
              </a:ext>
            </a:extLst>
          </p:cNvPr>
          <p:cNvSpPr/>
          <p:nvPr/>
        </p:nvSpPr>
        <p:spPr>
          <a:xfrm>
            <a:off x="2430926" y="5228091"/>
            <a:ext cx="1633971" cy="110524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 Lũ lụt</a:t>
            </a:r>
          </a:p>
        </p:txBody>
      </p:sp>
      <p:sp>
        <p:nvSpPr>
          <p:cNvPr id="96" name="Sai 2">
            <a:extLst>
              <a:ext uri="{FF2B5EF4-FFF2-40B4-BE49-F238E27FC236}">
                <a16:creationId xmlns:a16="http://schemas.microsoft.com/office/drawing/2014/main" id="{4418ACD0-2678-3AF5-68EF-6D7725D0041D}"/>
              </a:ext>
            </a:extLst>
          </p:cNvPr>
          <p:cNvSpPr/>
          <p:nvPr/>
        </p:nvSpPr>
        <p:spPr>
          <a:xfrm>
            <a:off x="8282331" y="5228091"/>
            <a:ext cx="1703889" cy="110524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 Thủy</a:t>
            </a:r>
            <a:r>
              <a:rPr kumimoji="0" lang="en-US" sz="2200" b="0" i="0" u="none" strike="noStrike" kern="1200" cap="none" spc="0" normalizeH="0" noProof="0">
                <a:ln>
                  <a:noFill/>
                </a:ln>
                <a:solidFill>
                  <a:prstClr val="white"/>
                </a:solidFill>
                <a:effectLst/>
                <a:uLnTx/>
                <a:uFillTx/>
                <a:latin typeface="Roboto" panose="02000000000000000000" pitchFamily="2" charset="0"/>
                <a:ea typeface="Roboto" panose="02000000000000000000" pitchFamily="2" charset="0"/>
                <a:cs typeface="+mn-cs"/>
              </a:rPr>
              <a:t> triều lên</a:t>
            </a:r>
            <a:endPar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8" name="Oval 97">
            <a:extLst>
              <a:ext uri="{FF2B5EF4-FFF2-40B4-BE49-F238E27FC236}">
                <a16:creationId xmlns:a16="http://schemas.microsoft.com/office/drawing/2014/main" id="{EB6D4A3C-4BF5-7984-E3DC-DAD915EF4E3C}"/>
              </a:ext>
            </a:extLst>
          </p:cNvPr>
          <p:cNvSpPr/>
          <p:nvPr/>
        </p:nvSpPr>
        <p:spPr>
          <a:xfrm>
            <a:off x="2023057" y="2744839"/>
            <a:ext cx="703698" cy="703698"/>
          </a:xfrm>
          <a:prstGeom prst="ellipse">
            <a:avLst/>
          </a:prstGeom>
          <a:solidFill>
            <a:srgbClr val="BD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1</a:t>
            </a:r>
          </a:p>
        </p:txBody>
      </p:sp>
      <p:sp>
        <p:nvSpPr>
          <p:cNvPr id="104" name="Oval 103">
            <a:extLst>
              <a:ext uri="{FF2B5EF4-FFF2-40B4-BE49-F238E27FC236}">
                <a16:creationId xmlns:a16="http://schemas.microsoft.com/office/drawing/2014/main" id="{0DFEAECC-C5A6-1205-3DDD-DE1AFA7453A9}"/>
              </a:ext>
            </a:extLst>
          </p:cNvPr>
          <p:cNvSpPr/>
          <p:nvPr/>
        </p:nvSpPr>
        <p:spPr>
          <a:xfrm>
            <a:off x="4986167" y="2735267"/>
            <a:ext cx="703698" cy="703698"/>
          </a:xfrm>
          <a:prstGeom prst="ellipse">
            <a:avLst/>
          </a:prstGeom>
          <a:solidFill>
            <a:srgbClr val="BD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2</a:t>
            </a:r>
          </a:p>
        </p:txBody>
      </p:sp>
      <p:sp>
        <p:nvSpPr>
          <p:cNvPr id="105" name="Oval 104">
            <a:extLst>
              <a:ext uri="{FF2B5EF4-FFF2-40B4-BE49-F238E27FC236}">
                <a16:creationId xmlns:a16="http://schemas.microsoft.com/office/drawing/2014/main" id="{D698B669-0ACA-A775-BFBC-D642123A9921}"/>
              </a:ext>
            </a:extLst>
          </p:cNvPr>
          <p:cNvSpPr/>
          <p:nvPr/>
        </p:nvSpPr>
        <p:spPr>
          <a:xfrm>
            <a:off x="7714662" y="2709487"/>
            <a:ext cx="703698" cy="703698"/>
          </a:xfrm>
          <a:prstGeom prst="ellipse">
            <a:avLst/>
          </a:prstGeom>
          <a:solidFill>
            <a:srgbClr val="BD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3</a:t>
            </a:r>
          </a:p>
        </p:txBody>
      </p:sp>
      <p:sp>
        <p:nvSpPr>
          <p:cNvPr id="106" name="TextBox 105">
            <a:extLst>
              <a:ext uri="{FF2B5EF4-FFF2-40B4-BE49-F238E27FC236}">
                <a16:creationId xmlns:a16="http://schemas.microsoft.com/office/drawing/2014/main" id="{C32BA2B7-0A4D-EE14-ACCC-145CA0B42288}"/>
              </a:ext>
            </a:extLst>
          </p:cNvPr>
          <p:cNvSpPr txBox="1"/>
          <p:nvPr/>
        </p:nvSpPr>
        <p:spPr>
          <a:xfrm>
            <a:off x="3161841" y="1794654"/>
            <a:ext cx="646281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Đâu là nguyên</a:t>
            </a:r>
            <a:r>
              <a:rPr kumimoji="0" lang="en-US" sz="26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nhân gây ra ô nhiễm nước</a:t>
            </a:r>
            <a:r>
              <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17" name="TextBox 116">
            <a:extLst>
              <a:ext uri="{FF2B5EF4-FFF2-40B4-BE49-F238E27FC236}">
                <a16:creationId xmlns:a16="http://schemas.microsoft.com/office/drawing/2014/main" id="{C915F09E-8B68-F513-58EF-89FF58AAE9F9}"/>
              </a:ext>
            </a:extLst>
          </p:cNvPr>
          <p:cNvSpPr txBox="1"/>
          <p:nvPr/>
        </p:nvSpPr>
        <p:spPr>
          <a:xfrm>
            <a:off x="2265802" y="714309"/>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CÂU HỎI 2</a:t>
            </a:r>
          </a:p>
        </p:txBody>
      </p:sp>
      <p:pic>
        <p:nvPicPr>
          <p:cNvPr id="3" name="Picture 2">
            <a:extLst>
              <a:ext uri="{FF2B5EF4-FFF2-40B4-BE49-F238E27FC236}">
                <a16:creationId xmlns:a16="http://schemas.microsoft.com/office/drawing/2014/main" id="{739A519B-5485-DEA8-48F5-27C5F807E819}"/>
              </a:ext>
            </a:extLst>
          </p:cNvPr>
          <p:cNvPicPr>
            <a:picLocks noChangeAspect="1"/>
          </p:cNvPicPr>
          <p:nvPr/>
        </p:nvPicPr>
        <p:blipFill>
          <a:blip r:embed="rId6">
            <a:extLst>
              <a:ext uri="{28A0092B-C50C-407E-A947-70E740481C1C}">
                <a14:useLocalDpi xmlns:a14="http://schemas.microsoft.com/office/drawing/2010/main" val="0"/>
              </a:ext>
            </a:extLst>
          </a:blip>
          <a:srcRect l="229" r="229"/>
          <a:stretch/>
        </p:blipFill>
        <p:spPr>
          <a:xfrm>
            <a:off x="106001" y="25927"/>
            <a:ext cx="1161484" cy="1156156"/>
          </a:xfrm>
          <a:prstGeom prst="ellipse">
            <a:avLst/>
          </a:prstGeom>
        </p:spPr>
      </p:pic>
    </p:spTree>
    <p:extLst>
      <p:ext uri="{BB962C8B-B14F-4D97-AF65-F5344CB8AC3E}">
        <p14:creationId xmlns:p14="http://schemas.microsoft.com/office/powerpoint/2010/main" val="235241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106"/>
                                        </p:tgtEl>
                                        <p:attrNameLst>
                                          <p:attrName>style.visibility</p:attrName>
                                        </p:attrNameLst>
                                      </p:cBhvr>
                                      <p:to>
                                        <p:strVal val="visible"/>
                                      </p:to>
                                    </p:set>
                                    <p:anim calcmode="lin" valueType="num">
                                      <p:cBhvr>
                                        <p:cTn id="12" dur="500" fill="hold"/>
                                        <p:tgtEl>
                                          <p:spTgt spid="106"/>
                                        </p:tgtEl>
                                        <p:attrNameLst>
                                          <p:attrName>ppt_w</p:attrName>
                                        </p:attrNameLst>
                                      </p:cBhvr>
                                      <p:tavLst>
                                        <p:tav tm="0">
                                          <p:val>
                                            <p:fltVal val="0"/>
                                          </p:val>
                                        </p:tav>
                                        <p:tav tm="100000">
                                          <p:val>
                                            <p:strVal val="#ppt_w"/>
                                          </p:val>
                                        </p:tav>
                                      </p:tavLst>
                                    </p:anim>
                                    <p:anim calcmode="lin" valueType="num">
                                      <p:cBhvr>
                                        <p:cTn id="13" dur="500" fill="hold"/>
                                        <p:tgtEl>
                                          <p:spTgt spid="106"/>
                                        </p:tgtEl>
                                        <p:attrNameLst>
                                          <p:attrName>ppt_h</p:attrName>
                                        </p:attrNameLst>
                                      </p:cBhvr>
                                      <p:tavLst>
                                        <p:tav tm="0">
                                          <p:val>
                                            <p:fltVal val="0"/>
                                          </p:val>
                                        </p:tav>
                                        <p:tav tm="100000">
                                          <p:val>
                                            <p:strVal val="#ppt_h"/>
                                          </p:val>
                                        </p:tav>
                                      </p:tavLst>
                                    </p:anim>
                                  </p:childTnLst>
                                </p:cTn>
                              </p:par>
                              <p:par>
                                <p:cTn id="14" presetID="1" presetClass="entr" presetSubtype="0"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5"/>
                                        </p:tgtEl>
                                        <p:attrNameLst>
                                          <p:attrName>style.visibility</p:attrName>
                                        </p:attrNameLst>
                                      </p:cBhvr>
                                      <p:to>
                                        <p:strVal val="visible"/>
                                      </p:to>
                                    </p:set>
                                  </p:childTnLst>
                                </p:cTn>
                              </p:par>
                              <p:par>
                                <p:cTn id="20" presetID="23" presetClass="entr" presetSubtype="16" fill="hold" grpId="0" nodeType="withEffect">
                                  <p:stCondLst>
                                    <p:cond delay="0"/>
                                  </p:stCondLst>
                                  <p:childTnLst>
                                    <p:set>
                                      <p:cBhvr>
                                        <p:cTn id="21" dur="1" fill="hold">
                                          <p:stCondLst>
                                            <p:cond delay="0"/>
                                          </p:stCondLst>
                                        </p:cTn>
                                        <p:tgtEl>
                                          <p:spTgt spid="117"/>
                                        </p:tgtEl>
                                        <p:attrNameLst>
                                          <p:attrName>style.visibility</p:attrName>
                                        </p:attrNameLst>
                                      </p:cBhvr>
                                      <p:to>
                                        <p:strVal val="visible"/>
                                      </p:to>
                                    </p:set>
                                    <p:anim calcmode="lin" valueType="num">
                                      <p:cBhvr>
                                        <p:cTn id="22" dur="500" fill="hold"/>
                                        <p:tgtEl>
                                          <p:spTgt spid="117"/>
                                        </p:tgtEl>
                                        <p:attrNameLst>
                                          <p:attrName>ppt_w</p:attrName>
                                        </p:attrNameLst>
                                      </p:cBhvr>
                                      <p:tavLst>
                                        <p:tav tm="0">
                                          <p:val>
                                            <p:fltVal val="0"/>
                                          </p:val>
                                        </p:tav>
                                        <p:tav tm="100000">
                                          <p:val>
                                            <p:strVal val="#ppt_w"/>
                                          </p:val>
                                        </p:tav>
                                      </p:tavLst>
                                    </p:anim>
                                    <p:anim calcmode="lin" valueType="num">
                                      <p:cBhvr>
                                        <p:cTn id="23" dur="500" fill="hold"/>
                                        <p:tgtEl>
                                          <p:spTgt spid="117"/>
                                        </p:tgtEl>
                                        <p:attrNameLst>
                                          <p:attrName>ppt_h</p:attrName>
                                        </p:attrNameLst>
                                      </p:cBhvr>
                                      <p:tavLst>
                                        <p:tav tm="0">
                                          <p:val>
                                            <p:fltVal val="0"/>
                                          </p:val>
                                        </p:tav>
                                        <p:tav tm="100000">
                                          <p:val>
                                            <p:strVal val="#ppt_h"/>
                                          </p:val>
                                        </p:tav>
                                      </p:tavLst>
                                    </p:anim>
                                  </p:childTnLst>
                                </p:cTn>
                              </p:par>
                              <p:par>
                                <p:cTn id="24" presetID="8" presetClass="emph" presetSubtype="0" repeatCount="indefinite" accel="22000" fill="hold" nodeType="withEffect">
                                  <p:stCondLst>
                                    <p:cond delay="0"/>
                                  </p:stCondLst>
                                  <p:childTnLst>
                                    <p:animRot by="21600000">
                                      <p:cBhvr>
                                        <p:cTn id="25"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20"/>
                                        </p:tgtEl>
                                        <p:attrNameLst>
                                          <p:attrName>fillcolor</p:attrName>
                                        </p:attrNameLst>
                                      </p:cBhvr>
                                      <p:to>
                                        <a:srgbClr val="ED7D31"/>
                                      </p:to>
                                    </p:animClr>
                                    <p:set>
                                      <p:cBhvr>
                                        <p:cTn id="31" dur="2000" fill="hold"/>
                                        <p:tgtEl>
                                          <p:spTgt spid="20"/>
                                        </p:tgtEl>
                                        <p:attrNameLst>
                                          <p:attrName>fill.type</p:attrName>
                                        </p:attrNameLst>
                                      </p:cBhvr>
                                      <p:to>
                                        <p:strVal val="solid"/>
                                      </p:to>
                                    </p:set>
                                    <p:set>
                                      <p:cBhvr>
                                        <p:cTn id="32" dur="2000" fill="hold"/>
                                        <p:tgtEl>
                                          <p:spTgt spid="20"/>
                                        </p:tgtEl>
                                        <p:attrNameLst>
                                          <p:attrName>fill.on</p:attrName>
                                        </p:attrNameLst>
                                      </p:cBhvr>
                                      <p:to>
                                        <p:strVal val="true"/>
                                      </p:to>
                                    </p:set>
                                  </p:childTnLst>
                                </p:cTn>
                              </p:par>
                              <p:par>
                                <p:cTn id="33" presetID="26" presetClass="emph" presetSubtype="0" fill="hold" grpId="0" nodeType="withEffect">
                                  <p:stCondLst>
                                    <p:cond delay="0"/>
                                  </p:stCondLst>
                                  <p:childTnLst>
                                    <p:animEffect transition="out" filter="fade">
                                      <p:cBhvr>
                                        <p:cTn id="34" dur="500" tmFilter="0, 0; .2, .5; .8, .5; 1, 0"/>
                                        <p:tgtEl>
                                          <p:spTgt spid="20"/>
                                        </p:tgtEl>
                                      </p:cBhvr>
                                    </p:animEffect>
                                    <p:animScale>
                                      <p:cBhvr>
                                        <p:cTn id="3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30"/>
                                        </p:tgtEl>
                                        <p:attrNameLst>
                                          <p:attrName>fillcolor</p:attrName>
                                        </p:attrNameLst>
                                      </p:cBhvr>
                                      <p:to>
                                        <a:srgbClr val="C00000"/>
                                      </p:to>
                                    </p:animClr>
                                    <p:set>
                                      <p:cBhvr>
                                        <p:cTn id="41" dur="2000" fill="hold"/>
                                        <p:tgtEl>
                                          <p:spTgt spid="30"/>
                                        </p:tgtEl>
                                        <p:attrNameLst>
                                          <p:attrName>fill.type</p:attrName>
                                        </p:attrNameLst>
                                      </p:cBhvr>
                                      <p:to>
                                        <p:strVal val="solid"/>
                                      </p:to>
                                    </p:set>
                                    <p:set>
                                      <p:cBhvr>
                                        <p:cTn id="42" dur="2000" fill="hold"/>
                                        <p:tgtEl>
                                          <p:spTgt spid="30"/>
                                        </p:tgtEl>
                                        <p:attrNameLst>
                                          <p:attrName>fill.on</p:attrName>
                                        </p:attrNameLst>
                                      </p:cBhvr>
                                      <p:to>
                                        <p:strVal val="true"/>
                                      </p:to>
                                    </p:set>
                                  </p:childTnLst>
                                </p:cTn>
                              </p:par>
                              <p:par>
                                <p:cTn id="43" presetID="26" presetClass="emph" presetSubtype="0" fill="hold" grpId="0" nodeType="withEffect">
                                  <p:stCondLst>
                                    <p:cond delay="0"/>
                                  </p:stCondLst>
                                  <p:childTnLst>
                                    <p:animEffect transition="out" filter="fade">
                                      <p:cBhvr>
                                        <p:cTn id="44" dur="500" tmFilter="0, 0; .2, .5; .8, .5; 1, 0"/>
                                        <p:tgtEl>
                                          <p:spTgt spid="30"/>
                                        </p:tgtEl>
                                      </p:cBhvr>
                                    </p:animEffect>
                                    <p:animScale>
                                      <p:cBhvr>
                                        <p:cTn id="45"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9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96"/>
                                        </p:tgtEl>
                                        <p:attrNameLst>
                                          <p:attrName>fillcolor</p:attrName>
                                        </p:attrNameLst>
                                      </p:cBhvr>
                                      <p:to>
                                        <a:srgbClr val="ED7D31"/>
                                      </p:to>
                                    </p:animClr>
                                    <p:set>
                                      <p:cBhvr>
                                        <p:cTn id="51" dur="2000" fill="hold"/>
                                        <p:tgtEl>
                                          <p:spTgt spid="96"/>
                                        </p:tgtEl>
                                        <p:attrNameLst>
                                          <p:attrName>fill.type</p:attrName>
                                        </p:attrNameLst>
                                      </p:cBhvr>
                                      <p:to>
                                        <p:strVal val="solid"/>
                                      </p:to>
                                    </p:set>
                                    <p:set>
                                      <p:cBhvr>
                                        <p:cTn id="52" dur="2000" fill="hold"/>
                                        <p:tgtEl>
                                          <p:spTgt spid="96"/>
                                        </p:tgtEl>
                                        <p:attrNameLst>
                                          <p:attrName>fill.on</p:attrName>
                                        </p:attrNameLst>
                                      </p:cBhvr>
                                      <p:to>
                                        <p:strVal val="true"/>
                                      </p:to>
                                    </p:set>
                                  </p:childTnLst>
                                </p:cTn>
                              </p:par>
                              <p:par>
                                <p:cTn id="53" presetID="26" presetClass="emph" presetSubtype="0" fill="hold" grpId="0" nodeType="withEffect">
                                  <p:stCondLst>
                                    <p:cond delay="0"/>
                                  </p:stCondLst>
                                  <p:childTnLst>
                                    <p:animEffect transition="out" filter="fade">
                                      <p:cBhvr>
                                        <p:cTn id="54" dur="500" tmFilter="0, 0; .2, .5; .8, .5; 1, 0"/>
                                        <p:tgtEl>
                                          <p:spTgt spid="96"/>
                                        </p:tgtEl>
                                      </p:cBhvr>
                                    </p:animEffect>
                                    <p:animScale>
                                      <p:cBhvr>
                                        <p:cTn id="55" dur="250" autoRev="1" fill="hold"/>
                                        <p:tgtEl>
                                          <p:spTgt spid="96"/>
                                        </p:tgtEl>
                                      </p:cBhvr>
                                      <p:by x="105000" y="105000"/>
                                    </p:animScale>
                                  </p:childTnLst>
                                </p:cTn>
                              </p:par>
                            </p:childTnLst>
                          </p:cTn>
                        </p:par>
                      </p:childTnLst>
                    </p:cTn>
                  </p:par>
                </p:childTnLst>
              </p:cTn>
              <p:nextCondLst>
                <p:cond evt="onClick" delay="0">
                  <p:tgtEl>
                    <p:spTgt spid="96"/>
                  </p:tgtEl>
                </p:cond>
              </p:nextCondLst>
            </p:seq>
          </p:childTnLst>
        </p:cTn>
      </p:par>
    </p:tnLst>
    <p:bldLst>
      <p:bldP spid="2" grpId="0"/>
      <p:bldP spid="20" grpId="0" animBg="1"/>
      <p:bldP spid="30" grpId="0" animBg="1"/>
      <p:bldP spid="96" grpId="0" animBg="1"/>
      <p:bldP spid="98" grpId="0" animBg="1"/>
      <p:bldP spid="104" grpId="0" animBg="1"/>
      <p:bldP spid="105" grpId="0" animBg="1"/>
      <p:bldP spid="106" grpId="0"/>
      <p:bldP spid="1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5115663" y="325985"/>
            <a:ext cx="452409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17" name="TextBox 116">
            <a:extLst>
              <a:ext uri="{FF2B5EF4-FFF2-40B4-BE49-F238E27FC236}">
                <a16:creationId xmlns:a16="http://schemas.microsoft.com/office/drawing/2014/main" id="{C915F09E-8B68-F513-58EF-89FF58AAE9F9}"/>
              </a:ext>
            </a:extLst>
          </p:cNvPr>
          <p:cNvSpPr txBox="1"/>
          <p:nvPr/>
        </p:nvSpPr>
        <p:spPr>
          <a:xfrm>
            <a:off x="2357453" y="910760"/>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CÂU HỎI 3</a:t>
            </a:r>
          </a:p>
        </p:txBody>
      </p:sp>
      <p:sp>
        <p:nvSpPr>
          <p:cNvPr id="31" name="Rectangle: Rounded Corners 30">
            <a:extLst>
              <a:ext uri="{FF2B5EF4-FFF2-40B4-BE49-F238E27FC236}">
                <a16:creationId xmlns:a16="http://schemas.microsoft.com/office/drawing/2014/main" id="{1A1A652D-26B8-EE2E-9E0B-C15BBF95BAD0}"/>
              </a:ext>
            </a:extLst>
          </p:cNvPr>
          <p:cNvSpPr/>
          <p:nvPr/>
        </p:nvSpPr>
        <p:spPr>
          <a:xfrm>
            <a:off x="2462980" y="1957079"/>
            <a:ext cx="7266039" cy="97838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7" name="TextBox 96">
            <a:extLst>
              <a:ext uri="{FF2B5EF4-FFF2-40B4-BE49-F238E27FC236}">
                <a16:creationId xmlns:a16="http://schemas.microsoft.com/office/drawing/2014/main" id="{973B20D8-2BF0-C6BC-1F99-81A0BD35BADD}"/>
              </a:ext>
            </a:extLst>
          </p:cNvPr>
          <p:cNvSpPr txBox="1"/>
          <p:nvPr/>
        </p:nvSpPr>
        <p:spPr>
          <a:xfrm>
            <a:off x="3030273" y="2200050"/>
            <a:ext cx="5880519" cy="492443"/>
          </a:xfrm>
          <a:prstGeom prst="rect">
            <a:avLst/>
          </a:prstGeom>
          <a:noFill/>
        </p:spPr>
        <p:txBody>
          <a:bodyPr wrap="square" rtlCol="0">
            <a:spAutoFit/>
          </a:bodyPr>
          <a:lstStyle/>
          <a:p>
            <a:pPr lvl="0" algn="ctr">
              <a:defRPr/>
            </a:pPr>
            <a:r>
              <a:rPr lang="vi-VN" sz="2600">
                <a:solidFill>
                  <a:srgbClr val="002060"/>
                </a:solidFill>
                <a:latin typeface="Roboto" panose="02000000000000000000" pitchFamily="2" charset="0"/>
                <a:ea typeface="Roboto" panose="02000000000000000000" pitchFamily="2" charset="0"/>
              </a:rPr>
              <a:t>Kể tên các lớp lọc nước trong bể lọc</a:t>
            </a:r>
            <a:r>
              <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3" name="Đúng">
            <a:extLst>
              <a:ext uri="{FF2B5EF4-FFF2-40B4-BE49-F238E27FC236}">
                <a16:creationId xmlns:a16="http://schemas.microsoft.com/office/drawing/2014/main" id="{2D41F3E1-6810-B9D7-6055-3C8F8BAC119D}"/>
              </a:ext>
            </a:extLst>
          </p:cNvPr>
          <p:cNvSpPr/>
          <p:nvPr/>
        </p:nvSpPr>
        <p:spPr>
          <a:xfrm>
            <a:off x="2491889" y="3922536"/>
            <a:ext cx="7237130" cy="1384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400">
                <a:solidFill>
                  <a:srgbClr val="002060"/>
                </a:solidFill>
                <a:latin typeface="Roboto" panose="02000000000000000000" pitchFamily="2" charset="0"/>
                <a:ea typeface="Roboto" panose="02000000000000000000" pitchFamily="2" charset="0"/>
              </a:rPr>
              <a:t>Các lớp lọc nước gồm: cát mịn, than hoạt tính, cát hạt to, sỏi nhỏ và sỏi to</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Đáp án">
            <a:extLst>
              <a:ext uri="{FF2B5EF4-FFF2-40B4-BE49-F238E27FC236}">
                <a16:creationId xmlns:a16="http://schemas.microsoft.com/office/drawing/2014/main" id="{EDDD43A8-5187-CBC4-379A-30741B66A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6683" y="4829389"/>
            <a:ext cx="1142341" cy="1142341"/>
          </a:xfrm>
          <a:prstGeom prst="rect">
            <a:avLst/>
          </a:prstGeom>
        </p:spPr>
      </p:pic>
      <p:sp>
        <p:nvSpPr>
          <p:cNvPr id="5" name="TextBox 13">
            <a:extLst>
              <a:ext uri="{FF2B5EF4-FFF2-40B4-BE49-F238E27FC236}">
                <a16:creationId xmlns:a16="http://schemas.microsoft.com/office/drawing/2014/main" id="{CAD134D5-37E2-14B4-584D-6E7AE53104A4}"/>
              </a:ext>
            </a:extLst>
          </p:cNvPr>
          <p:cNvSpPr txBox="1"/>
          <p:nvPr/>
        </p:nvSpPr>
        <p:spPr>
          <a:xfrm>
            <a:off x="10778405" y="6084082"/>
            <a:ext cx="141359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ĐÁP ÁN</a:t>
            </a:r>
          </a:p>
        </p:txBody>
      </p:sp>
      <p:pic>
        <p:nvPicPr>
          <p:cNvPr id="6" name="Picture 5">
            <a:extLst>
              <a:ext uri="{FF2B5EF4-FFF2-40B4-BE49-F238E27FC236}">
                <a16:creationId xmlns:a16="http://schemas.microsoft.com/office/drawing/2014/main" id="{9B8ECFCE-F1C2-C540-7297-DB5DF3741757}"/>
              </a:ext>
            </a:extLst>
          </p:cNvPr>
          <p:cNvPicPr>
            <a:picLocks noChangeAspect="1"/>
          </p:cNvPicPr>
          <p:nvPr/>
        </p:nvPicPr>
        <p:blipFill>
          <a:blip r:embed="rId4">
            <a:extLst>
              <a:ext uri="{28A0092B-C50C-407E-A947-70E740481C1C}">
                <a14:useLocalDpi xmlns:a14="http://schemas.microsoft.com/office/drawing/2010/main" val="0"/>
              </a:ext>
            </a:extLst>
          </a:blip>
          <a:srcRect l="229" r="229"/>
          <a:stretch/>
        </p:blipFill>
        <p:spPr>
          <a:xfrm>
            <a:off x="106001" y="25927"/>
            <a:ext cx="1161484" cy="1156156"/>
          </a:xfrm>
          <a:prstGeom prst="ellipse">
            <a:avLst/>
          </a:prstGeom>
        </p:spPr>
      </p:pic>
    </p:spTree>
    <p:extLst>
      <p:ext uri="{BB962C8B-B14F-4D97-AF65-F5344CB8AC3E}">
        <p14:creationId xmlns:p14="http://schemas.microsoft.com/office/powerpoint/2010/main" val="212192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 calcmode="lin" valueType="num">
                                      <p:cBhvr>
                                        <p:cTn id="12" dur="500" fill="hold"/>
                                        <p:tgtEl>
                                          <p:spTgt spid="117"/>
                                        </p:tgtEl>
                                        <p:attrNameLst>
                                          <p:attrName>ppt_w</p:attrName>
                                        </p:attrNameLst>
                                      </p:cBhvr>
                                      <p:tavLst>
                                        <p:tav tm="0">
                                          <p:val>
                                            <p:fltVal val="0"/>
                                          </p:val>
                                        </p:tav>
                                        <p:tav tm="100000">
                                          <p:val>
                                            <p:strVal val="#ppt_w"/>
                                          </p:val>
                                        </p:tav>
                                      </p:tavLst>
                                    </p:anim>
                                    <p:anim calcmode="lin" valueType="num">
                                      <p:cBhvr>
                                        <p:cTn id="13" dur="500" fill="hold"/>
                                        <p:tgtEl>
                                          <p:spTgt spid="11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97"/>
                                        </p:tgtEl>
                                        <p:attrNameLst>
                                          <p:attrName>style.visibility</p:attrName>
                                        </p:attrNameLst>
                                      </p:cBhvr>
                                      <p:to>
                                        <p:strVal val="visible"/>
                                      </p:to>
                                    </p:set>
                                    <p:anim calcmode="lin" valueType="num">
                                      <p:cBhvr>
                                        <p:cTn id="16" dur="500" fill="hold"/>
                                        <p:tgtEl>
                                          <p:spTgt spid="97"/>
                                        </p:tgtEl>
                                        <p:attrNameLst>
                                          <p:attrName>ppt_w</p:attrName>
                                        </p:attrNameLst>
                                      </p:cBhvr>
                                      <p:tavLst>
                                        <p:tav tm="0">
                                          <p:val>
                                            <p:fltVal val="0"/>
                                          </p:val>
                                        </p:tav>
                                        <p:tav tm="100000">
                                          <p:val>
                                            <p:strVal val="#ppt_w"/>
                                          </p:val>
                                        </p:tav>
                                      </p:tavLst>
                                    </p:anim>
                                    <p:anim calcmode="lin" valueType="num">
                                      <p:cBhvr>
                                        <p:cTn id="17" dur="500" fill="hold"/>
                                        <p:tgtEl>
                                          <p:spTgt spid="97"/>
                                        </p:tgtEl>
                                        <p:attrNameLst>
                                          <p:attrName>ppt_h</p:attrName>
                                        </p:attrNameLst>
                                      </p:cBhvr>
                                      <p:tavLst>
                                        <p:tav tm="0">
                                          <p:val>
                                            <p:fltVal val="0"/>
                                          </p:val>
                                        </p:tav>
                                        <p:tav tm="100000">
                                          <p:val>
                                            <p:strVal val="#ppt_h"/>
                                          </p:val>
                                        </p:tav>
                                      </p:tavLst>
                                    </p:anim>
                                  </p:childTnLst>
                                </p:cTn>
                              </p:par>
                              <p:par>
                                <p:cTn id="18" presetID="8" presetClass="emph" presetSubtype="0" repeatCount="indefinite" accel="22000" fill="hold" nodeType="withEffect">
                                  <p:stCondLst>
                                    <p:cond delay="0"/>
                                  </p:stCondLst>
                                  <p:childTnLst>
                                    <p:animRot by="21600000">
                                      <p:cBhvr>
                                        <p:cTn id="19"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nextCondLst>
                <p:cond evt="onClick" delay="0">
                  <p:tgtEl>
                    <p:spTgt spid="4"/>
                  </p:tgtEl>
                </p:cond>
              </p:nextCondLst>
            </p:seq>
          </p:childTnLst>
        </p:cTn>
      </p:par>
    </p:tnLst>
    <p:bldLst>
      <p:bldP spid="2" grpId="0"/>
      <p:bldP spid="117" grpId="0"/>
      <p:bldP spid="97"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5810791" y="462686"/>
            <a:ext cx="475545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17" name="TextBox 116">
            <a:extLst>
              <a:ext uri="{FF2B5EF4-FFF2-40B4-BE49-F238E27FC236}">
                <a16:creationId xmlns:a16="http://schemas.microsoft.com/office/drawing/2014/main" id="{C915F09E-8B68-F513-58EF-89FF58AAE9F9}"/>
              </a:ext>
            </a:extLst>
          </p:cNvPr>
          <p:cNvSpPr txBox="1"/>
          <p:nvPr/>
        </p:nvSpPr>
        <p:spPr>
          <a:xfrm>
            <a:off x="2410918" y="1239273"/>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CÂU HỎI 4</a:t>
            </a:r>
          </a:p>
        </p:txBody>
      </p:sp>
      <p:sp>
        <p:nvSpPr>
          <p:cNvPr id="11" name="Rectangle: Rounded Corners 10">
            <a:extLst>
              <a:ext uri="{FF2B5EF4-FFF2-40B4-BE49-F238E27FC236}">
                <a16:creationId xmlns:a16="http://schemas.microsoft.com/office/drawing/2014/main" id="{2D5F5B94-3101-68B9-87EC-7FC7B68D9028}"/>
              </a:ext>
            </a:extLst>
          </p:cNvPr>
          <p:cNvSpPr/>
          <p:nvPr/>
        </p:nvSpPr>
        <p:spPr>
          <a:xfrm>
            <a:off x="2018645" y="2170459"/>
            <a:ext cx="8037033" cy="1137315"/>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a:extLst>
              <a:ext uri="{FF2B5EF4-FFF2-40B4-BE49-F238E27FC236}">
                <a16:creationId xmlns:a16="http://schemas.microsoft.com/office/drawing/2014/main" id="{31CF0F4B-E2D2-8F07-5002-D9CC8972BC1E}"/>
              </a:ext>
            </a:extLst>
          </p:cNvPr>
          <p:cNvSpPr txBox="1"/>
          <p:nvPr/>
        </p:nvSpPr>
        <p:spPr>
          <a:xfrm>
            <a:off x="2418483" y="2325841"/>
            <a:ext cx="7524158"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Quy chuẩn kĩ thuật Quốc gia về chất lượng nước sinh hoạ</a:t>
            </a:r>
            <a:r>
              <a:rPr lang="en-US" sz="2400">
                <a:solidFill>
                  <a:srgbClr val="002060"/>
                </a:solidFill>
                <a:latin typeface="Roboto" panose="02000000000000000000" pitchFamily="2" charset="0"/>
                <a:ea typeface="Roboto" panose="02000000000000000000" pitchFamily="2" charset="0"/>
              </a:rPr>
              <a:t>t do Bộ Y tế ban hành ngày 17/6/2009</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 gì?</a:t>
            </a:r>
          </a:p>
        </p:txBody>
      </p:sp>
      <p:sp>
        <p:nvSpPr>
          <p:cNvPr id="105" name="Sai 1">
            <a:extLst>
              <a:ext uri="{FF2B5EF4-FFF2-40B4-BE49-F238E27FC236}">
                <a16:creationId xmlns:a16="http://schemas.microsoft.com/office/drawing/2014/main" id="{C5E3F517-69C7-43D7-779D-510E093B6705}"/>
              </a:ext>
            </a:extLst>
          </p:cNvPr>
          <p:cNvSpPr/>
          <p:nvPr/>
        </p:nvSpPr>
        <p:spPr>
          <a:xfrm>
            <a:off x="499298" y="4140640"/>
            <a:ext cx="3342793" cy="914400"/>
          </a:xfrm>
          <a:prstGeom prst="roundRect">
            <a:avLst/>
          </a:prstGeom>
          <a:solidFill>
            <a:schemeClr val="bg1"/>
          </a:solidFill>
          <a:ln>
            <a:solidFill>
              <a:srgbClr val="824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200" b="0" i="0" u="none" strike="noStrike" kern="1200" cap="none" spc="0" normalizeH="0" baseline="0" noProof="0">
                <a:ln>
                  <a:noFill/>
                </a:ln>
                <a:solidFill>
                  <a:srgbClr val="824694"/>
                </a:solidFill>
                <a:effectLst/>
                <a:uLnTx/>
                <a:uFillTx/>
                <a:latin typeface="Roboto" panose="02000000000000000000" pitchFamily="2" charset="0"/>
                <a:ea typeface="Roboto" panose="02000000000000000000" pitchFamily="2" charset="0"/>
                <a:cs typeface="+mn-cs"/>
              </a:rPr>
              <a:t>A. </a:t>
            </a:r>
            <a:r>
              <a:rPr lang="en-US" sz="2200">
                <a:solidFill>
                  <a:srgbClr val="824694"/>
                </a:solidFill>
                <a:latin typeface="Roboto" panose="02000000000000000000" pitchFamily="2" charset="0"/>
                <a:ea typeface="Roboto" panose="02000000000000000000" pitchFamily="2" charset="0"/>
              </a:rPr>
              <a:t>QCVN 02:2010/BYT </a:t>
            </a:r>
            <a:endParaRPr kumimoji="0" lang="en-US" sz="2200" b="0" i="0" u="none" strike="noStrike" kern="1200" cap="none" spc="0" normalizeH="0" baseline="0" noProof="0">
              <a:ln>
                <a:noFill/>
              </a:ln>
              <a:solidFill>
                <a:srgbClr val="824694"/>
              </a:solidFill>
              <a:effectLst/>
              <a:uLnTx/>
              <a:uFillTx/>
              <a:latin typeface="Roboto" panose="02000000000000000000" pitchFamily="2" charset="0"/>
              <a:ea typeface="Roboto" panose="02000000000000000000" pitchFamily="2" charset="0"/>
              <a:cs typeface="+mn-cs"/>
            </a:endParaRPr>
          </a:p>
        </p:txBody>
      </p:sp>
      <p:sp>
        <p:nvSpPr>
          <p:cNvPr id="106" name="Đúng">
            <a:extLst>
              <a:ext uri="{FF2B5EF4-FFF2-40B4-BE49-F238E27FC236}">
                <a16:creationId xmlns:a16="http://schemas.microsoft.com/office/drawing/2014/main" id="{EB31837C-963E-103B-E6B6-9A904E6B6FD3}"/>
              </a:ext>
            </a:extLst>
          </p:cNvPr>
          <p:cNvSpPr/>
          <p:nvPr/>
        </p:nvSpPr>
        <p:spPr>
          <a:xfrm>
            <a:off x="8480556" y="4191253"/>
            <a:ext cx="3342793" cy="914400"/>
          </a:xfrm>
          <a:prstGeom prst="roundRect">
            <a:avLst/>
          </a:prstGeom>
          <a:solidFill>
            <a:schemeClr val="bg1"/>
          </a:solidFill>
          <a:ln>
            <a:solidFill>
              <a:srgbClr val="824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200" b="0" i="0" u="none" strike="noStrike" kern="1200" cap="none" spc="0" normalizeH="0" baseline="0" noProof="0">
                <a:ln>
                  <a:noFill/>
                </a:ln>
                <a:solidFill>
                  <a:srgbClr val="824694"/>
                </a:solidFill>
                <a:effectLst/>
                <a:uLnTx/>
                <a:uFillTx/>
                <a:latin typeface="Roboto" panose="02000000000000000000" pitchFamily="2" charset="0"/>
                <a:ea typeface="Roboto" panose="02000000000000000000" pitchFamily="2" charset="0"/>
                <a:cs typeface="+mn-cs"/>
              </a:rPr>
              <a:t>C. </a:t>
            </a:r>
            <a:r>
              <a:rPr lang="en-US" sz="2200">
                <a:solidFill>
                  <a:srgbClr val="824694"/>
                </a:solidFill>
                <a:latin typeface="Roboto" panose="02000000000000000000" pitchFamily="2" charset="0"/>
                <a:ea typeface="Roboto" panose="02000000000000000000" pitchFamily="2" charset="0"/>
              </a:rPr>
              <a:t>TCVN 02:2009/BYT </a:t>
            </a:r>
            <a:endParaRPr kumimoji="0" lang="en-US" sz="2200" b="0" i="0" u="none" strike="noStrike" kern="1200" cap="none" spc="0" normalizeH="0" baseline="0" noProof="0">
              <a:ln>
                <a:noFill/>
              </a:ln>
              <a:solidFill>
                <a:srgbClr val="824694"/>
              </a:solidFill>
              <a:effectLst/>
              <a:uLnTx/>
              <a:uFillTx/>
              <a:latin typeface="Roboto" panose="02000000000000000000" pitchFamily="2" charset="0"/>
              <a:ea typeface="Roboto" panose="02000000000000000000" pitchFamily="2" charset="0"/>
              <a:cs typeface="+mn-cs"/>
            </a:endParaRPr>
          </a:p>
        </p:txBody>
      </p:sp>
      <p:sp>
        <p:nvSpPr>
          <p:cNvPr id="107" name="Sai 2">
            <a:extLst>
              <a:ext uri="{FF2B5EF4-FFF2-40B4-BE49-F238E27FC236}">
                <a16:creationId xmlns:a16="http://schemas.microsoft.com/office/drawing/2014/main" id="{413DF692-2C43-EF4A-726D-52612DBE0A0B}"/>
              </a:ext>
            </a:extLst>
          </p:cNvPr>
          <p:cNvSpPr/>
          <p:nvPr/>
        </p:nvSpPr>
        <p:spPr>
          <a:xfrm>
            <a:off x="4489927" y="4155718"/>
            <a:ext cx="3342793" cy="914400"/>
          </a:xfrm>
          <a:prstGeom prst="roundRect">
            <a:avLst/>
          </a:prstGeom>
          <a:solidFill>
            <a:schemeClr val="bg1"/>
          </a:solidFill>
          <a:ln>
            <a:solidFill>
              <a:srgbClr val="824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200" b="0" i="0" u="none" strike="noStrike" kern="1200" cap="none" spc="0" normalizeH="0" baseline="0" noProof="0">
                <a:ln>
                  <a:noFill/>
                </a:ln>
                <a:solidFill>
                  <a:srgbClr val="824694"/>
                </a:solidFill>
                <a:effectLst/>
                <a:uLnTx/>
                <a:uFillTx/>
                <a:latin typeface="Roboto" panose="02000000000000000000" pitchFamily="2" charset="0"/>
                <a:ea typeface="Roboto" panose="02000000000000000000" pitchFamily="2" charset="0"/>
                <a:cs typeface="+mn-cs"/>
              </a:rPr>
              <a:t>B. </a:t>
            </a:r>
            <a:r>
              <a:rPr lang="en-US" sz="2200">
                <a:solidFill>
                  <a:srgbClr val="824694"/>
                </a:solidFill>
                <a:latin typeface="Roboto" panose="02000000000000000000" pitchFamily="2" charset="0"/>
                <a:ea typeface="Roboto" panose="02000000000000000000" pitchFamily="2" charset="0"/>
              </a:rPr>
              <a:t>QCVN 02:2009/BYT </a:t>
            </a:r>
            <a:endParaRPr kumimoji="0" lang="en-US" sz="2200" b="0" i="0" u="none" strike="noStrike" kern="1200" cap="none" spc="0" normalizeH="0" baseline="0" noProof="0">
              <a:ln>
                <a:noFill/>
              </a:ln>
              <a:solidFill>
                <a:srgbClr val="824694"/>
              </a:solidFill>
              <a:effectLst/>
              <a:uLnTx/>
              <a:uFillTx/>
              <a:latin typeface="Roboto" panose="02000000000000000000" pitchFamily="2" charset="0"/>
              <a:ea typeface="Roboto" panose="02000000000000000000" pitchFamily="2" charset="0"/>
              <a:cs typeface="+mn-cs"/>
            </a:endParaRPr>
          </a:p>
        </p:txBody>
      </p:sp>
      <p:pic>
        <p:nvPicPr>
          <p:cNvPr id="98" name="Picture 97">
            <a:extLst>
              <a:ext uri="{FF2B5EF4-FFF2-40B4-BE49-F238E27FC236}">
                <a16:creationId xmlns:a16="http://schemas.microsoft.com/office/drawing/2014/main" id="{39C99240-CCE6-BC2C-C7C4-1CAF312BA3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69760" y="4914557"/>
            <a:ext cx="734801" cy="735375"/>
          </a:xfrm>
          <a:prstGeom prst="rect">
            <a:avLst/>
          </a:prstGeom>
        </p:spPr>
      </p:pic>
      <p:pic>
        <p:nvPicPr>
          <p:cNvPr id="96" name="Picture 95">
            <a:extLst>
              <a:ext uri="{FF2B5EF4-FFF2-40B4-BE49-F238E27FC236}">
                <a16:creationId xmlns:a16="http://schemas.microsoft.com/office/drawing/2014/main" id="{D6EC3010-69B2-E3BD-6E98-5C42352F46D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307016" y="4914557"/>
            <a:ext cx="784546" cy="784546"/>
          </a:xfrm>
          <a:prstGeom prst="rect">
            <a:avLst/>
          </a:prstGeom>
        </p:spPr>
      </p:pic>
      <p:pic>
        <p:nvPicPr>
          <p:cNvPr id="104" name="Picture 103">
            <a:extLst>
              <a:ext uri="{FF2B5EF4-FFF2-40B4-BE49-F238E27FC236}">
                <a16:creationId xmlns:a16="http://schemas.microsoft.com/office/drawing/2014/main" id="{FF18A3AD-058F-BE5A-BD79-52BDFC6239A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626372" y="4677845"/>
            <a:ext cx="784546" cy="784546"/>
          </a:xfrm>
          <a:prstGeom prst="rect">
            <a:avLst/>
          </a:prstGeom>
        </p:spPr>
      </p:pic>
      <p:pic>
        <p:nvPicPr>
          <p:cNvPr id="3" name="Picture 2">
            <a:extLst>
              <a:ext uri="{FF2B5EF4-FFF2-40B4-BE49-F238E27FC236}">
                <a16:creationId xmlns:a16="http://schemas.microsoft.com/office/drawing/2014/main" id="{3FCBE9F6-7EB9-6734-094B-A8E1176F50AE}"/>
              </a:ext>
            </a:extLst>
          </p:cNvPr>
          <p:cNvPicPr>
            <a:picLocks noChangeAspect="1"/>
          </p:cNvPicPr>
          <p:nvPr/>
        </p:nvPicPr>
        <p:blipFill>
          <a:blip r:embed="rId7">
            <a:extLst>
              <a:ext uri="{28A0092B-C50C-407E-A947-70E740481C1C}">
                <a14:useLocalDpi xmlns:a14="http://schemas.microsoft.com/office/drawing/2010/main" val="0"/>
              </a:ext>
            </a:extLst>
          </a:blip>
          <a:srcRect l="229" r="229"/>
          <a:stretch/>
        </p:blipFill>
        <p:spPr>
          <a:xfrm>
            <a:off x="106001" y="25927"/>
            <a:ext cx="1161484" cy="1156156"/>
          </a:xfrm>
          <a:prstGeom prst="ellipse">
            <a:avLst/>
          </a:prstGeom>
        </p:spPr>
      </p:pic>
    </p:spTree>
    <p:extLst>
      <p:ext uri="{BB962C8B-B14F-4D97-AF65-F5344CB8AC3E}">
        <p14:creationId xmlns:p14="http://schemas.microsoft.com/office/powerpoint/2010/main" val="215004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 calcmode="lin" valueType="num">
                                      <p:cBhvr>
                                        <p:cTn id="12" dur="500" fill="hold"/>
                                        <p:tgtEl>
                                          <p:spTgt spid="117"/>
                                        </p:tgtEl>
                                        <p:attrNameLst>
                                          <p:attrName>ppt_w</p:attrName>
                                        </p:attrNameLst>
                                      </p:cBhvr>
                                      <p:tavLst>
                                        <p:tav tm="0">
                                          <p:val>
                                            <p:fltVal val="0"/>
                                          </p:val>
                                        </p:tav>
                                        <p:tav tm="100000">
                                          <p:val>
                                            <p:strVal val="#ppt_w"/>
                                          </p:val>
                                        </p:tav>
                                      </p:tavLst>
                                    </p:anim>
                                    <p:anim calcmode="lin" valueType="num">
                                      <p:cBhvr>
                                        <p:cTn id="13" dur="500" fill="hold"/>
                                        <p:tgtEl>
                                          <p:spTgt spid="11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childTnLst>
                                </p:cTn>
                              </p:par>
                              <p:par>
                                <p:cTn id="18" presetID="8" presetClass="emph" presetSubtype="0" repeatCount="indefinite" accel="22000" fill="hold" nodeType="withEffect">
                                  <p:stCondLst>
                                    <p:cond delay="0"/>
                                  </p:stCondLst>
                                  <p:childTnLst>
                                    <p:animRot by="21600000">
                                      <p:cBhvr>
                                        <p:cTn id="19"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5"/>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05"/>
                                        </p:tgtEl>
                                        <p:attrNameLst>
                                          <p:attrName>fillcolor</p:attrName>
                                        </p:attrNameLst>
                                      </p:cBhvr>
                                      <p:to>
                                        <a:srgbClr val="ED7D31"/>
                                      </p:to>
                                    </p:animClr>
                                    <p:set>
                                      <p:cBhvr>
                                        <p:cTn id="25" dur="2000" fill="hold"/>
                                        <p:tgtEl>
                                          <p:spTgt spid="105"/>
                                        </p:tgtEl>
                                        <p:attrNameLst>
                                          <p:attrName>fill.type</p:attrName>
                                        </p:attrNameLst>
                                      </p:cBhvr>
                                      <p:to>
                                        <p:strVal val="solid"/>
                                      </p:to>
                                    </p:set>
                                    <p:set>
                                      <p:cBhvr>
                                        <p:cTn id="26" dur="2000" fill="hold"/>
                                        <p:tgtEl>
                                          <p:spTgt spid="105"/>
                                        </p:tgtEl>
                                        <p:attrNameLst>
                                          <p:attrName>fill.on</p:attrName>
                                        </p:attrNameLst>
                                      </p:cBhvr>
                                      <p:to>
                                        <p:strVal val="true"/>
                                      </p:to>
                                    </p:set>
                                  </p:childTnLst>
                                </p:cTn>
                              </p:par>
                              <p:par>
                                <p:cTn id="27" presetID="26" presetClass="emph" presetSubtype="0" fill="hold" grpId="0" nodeType="withEffect">
                                  <p:stCondLst>
                                    <p:cond delay="0"/>
                                  </p:stCondLst>
                                  <p:childTnLst>
                                    <p:animEffect transition="out" filter="fade">
                                      <p:cBhvr>
                                        <p:cTn id="28" dur="500" tmFilter="0, 0; .2, .5; .8, .5; 1, 0"/>
                                        <p:tgtEl>
                                          <p:spTgt spid="105"/>
                                        </p:tgtEl>
                                      </p:cBhvr>
                                    </p:animEffect>
                                    <p:animScale>
                                      <p:cBhvr>
                                        <p:cTn id="29" dur="250" autoRev="1" fill="hold"/>
                                        <p:tgtEl>
                                          <p:spTgt spid="105"/>
                                        </p:tgtEl>
                                      </p:cBhvr>
                                      <p:by x="105000" y="105000"/>
                                    </p:animScale>
                                  </p:childTnLst>
                                </p:cTn>
                              </p:par>
                              <p:par>
                                <p:cTn id="30" presetID="31" presetClass="entr" presetSubtype="0" fill="hold" nodeType="withEffect">
                                  <p:stCondLst>
                                    <p:cond delay="0"/>
                                  </p:stCondLst>
                                  <p:childTnLst>
                                    <p:set>
                                      <p:cBhvr>
                                        <p:cTn id="31" dur="1" fill="hold">
                                          <p:stCondLst>
                                            <p:cond delay="0"/>
                                          </p:stCondLst>
                                        </p:cTn>
                                        <p:tgtEl>
                                          <p:spTgt spid="104"/>
                                        </p:tgtEl>
                                        <p:attrNameLst>
                                          <p:attrName>style.visibility</p:attrName>
                                        </p:attrNameLst>
                                      </p:cBhvr>
                                      <p:to>
                                        <p:strVal val="visible"/>
                                      </p:to>
                                    </p:set>
                                    <p:anim calcmode="lin" valueType="num">
                                      <p:cBhvr>
                                        <p:cTn id="32" dur="1000" fill="hold"/>
                                        <p:tgtEl>
                                          <p:spTgt spid="104"/>
                                        </p:tgtEl>
                                        <p:attrNameLst>
                                          <p:attrName>ppt_w</p:attrName>
                                        </p:attrNameLst>
                                      </p:cBhvr>
                                      <p:tavLst>
                                        <p:tav tm="0">
                                          <p:val>
                                            <p:fltVal val="0"/>
                                          </p:val>
                                        </p:tav>
                                        <p:tav tm="100000">
                                          <p:val>
                                            <p:strVal val="#ppt_w"/>
                                          </p:val>
                                        </p:tav>
                                      </p:tavLst>
                                    </p:anim>
                                    <p:anim calcmode="lin" valueType="num">
                                      <p:cBhvr>
                                        <p:cTn id="33" dur="1000" fill="hold"/>
                                        <p:tgtEl>
                                          <p:spTgt spid="104"/>
                                        </p:tgtEl>
                                        <p:attrNameLst>
                                          <p:attrName>ppt_h</p:attrName>
                                        </p:attrNameLst>
                                      </p:cBhvr>
                                      <p:tavLst>
                                        <p:tav tm="0">
                                          <p:val>
                                            <p:fltVal val="0"/>
                                          </p:val>
                                        </p:tav>
                                        <p:tav tm="100000">
                                          <p:val>
                                            <p:strVal val="#ppt_h"/>
                                          </p:val>
                                        </p:tav>
                                      </p:tavLst>
                                    </p:anim>
                                    <p:anim calcmode="lin" valueType="num">
                                      <p:cBhvr>
                                        <p:cTn id="34" dur="1000" fill="hold"/>
                                        <p:tgtEl>
                                          <p:spTgt spid="104"/>
                                        </p:tgtEl>
                                        <p:attrNameLst>
                                          <p:attrName>style.rotation</p:attrName>
                                        </p:attrNameLst>
                                      </p:cBhvr>
                                      <p:tavLst>
                                        <p:tav tm="0">
                                          <p:val>
                                            <p:fltVal val="90"/>
                                          </p:val>
                                        </p:tav>
                                        <p:tav tm="100000">
                                          <p:val>
                                            <p:fltVal val="0"/>
                                          </p:val>
                                        </p:tav>
                                      </p:tavLst>
                                    </p:anim>
                                    <p:animEffect transition="in" filter="fade">
                                      <p:cBhvr>
                                        <p:cTn id="35" dur="1000"/>
                                        <p:tgtEl>
                                          <p:spTgt spid="104"/>
                                        </p:tgtEl>
                                      </p:cBhvr>
                                    </p:animEffect>
                                  </p:childTnLst>
                                </p:cTn>
                              </p:par>
                            </p:childTnLst>
                          </p:cTn>
                        </p:par>
                      </p:childTnLst>
                    </p:cTn>
                  </p:par>
                </p:childTnLst>
              </p:cTn>
              <p:nextCondLst>
                <p:cond evt="onClick" delay="0">
                  <p:tgtEl>
                    <p:spTgt spid="105"/>
                  </p:tgtEl>
                </p:cond>
              </p:nextCondLst>
            </p:seq>
            <p:seq concurrent="1" nextAc="seek">
              <p:cTn id="36" restart="whenNotActive" fill="hold" evtFilter="cancelBubble" nodeType="interactiveSeq">
                <p:stCondLst>
                  <p:cond evt="onClick" delay="0">
                    <p:tgtEl>
                      <p:spTgt spid="10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06"/>
                                        </p:tgtEl>
                                        <p:attrNameLst>
                                          <p:attrName>fillcolor</p:attrName>
                                        </p:attrNameLst>
                                      </p:cBhvr>
                                      <p:to>
                                        <a:srgbClr val="F5821F"/>
                                      </p:to>
                                    </p:animClr>
                                    <p:set>
                                      <p:cBhvr>
                                        <p:cTn id="41" dur="2000" fill="hold"/>
                                        <p:tgtEl>
                                          <p:spTgt spid="106"/>
                                        </p:tgtEl>
                                        <p:attrNameLst>
                                          <p:attrName>fill.type</p:attrName>
                                        </p:attrNameLst>
                                      </p:cBhvr>
                                      <p:to>
                                        <p:strVal val="solid"/>
                                      </p:to>
                                    </p:set>
                                    <p:set>
                                      <p:cBhvr>
                                        <p:cTn id="42" dur="2000" fill="hold"/>
                                        <p:tgtEl>
                                          <p:spTgt spid="106"/>
                                        </p:tgtEl>
                                        <p:attrNameLst>
                                          <p:attrName>fill.on</p:attrName>
                                        </p:attrNameLst>
                                      </p:cBhvr>
                                      <p:to>
                                        <p:strVal val="true"/>
                                      </p:to>
                                    </p:set>
                                  </p:childTnLst>
                                </p:cTn>
                              </p:par>
                              <p:par>
                                <p:cTn id="43" presetID="26" presetClass="emph" presetSubtype="0" fill="hold" grpId="0" nodeType="withEffect">
                                  <p:stCondLst>
                                    <p:cond delay="0"/>
                                  </p:stCondLst>
                                  <p:childTnLst>
                                    <p:animEffect transition="out" filter="fade">
                                      <p:cBhvr>
                                        <p:cTn id="44" dur="500" tmFilter="0, 0; .2, .5; .8, .5; 1, 0"/>
                                        <p:tgtEl>
                                          <p:spTgt spid="106"/>
                                        </p:tgtEl>
                                      </p:cBhvr>
                                    </p:animEffect>
                                    <p:animScale>
                                      <p:cBhvr>
                                        <p:cTn id="45" dur="250" autoRev="1" fill="hold"/>
                                        <p:tgtEl>
                                          <p:spTgt spid="106"/>
                                        </p:tgtEl>
                                      </p:cBhvr>
                                      <p:by x="105000" y="105000"/>
                                    </p:animScale>
                                  </p:childTnLst>
                                </p:cTn>
                              </p:par>
                              <p:par>
                                <p:cTn id="46" presetID="31" presetClass="entr" presetSubtype="0" fill="hold" nodeType="withEffect">
                                  <p:stCondLst>
                                    <p:cond delay="0"/>
                                  </p:stCondLst>
                                  <p:childTnLst>
                                    <p:set>
                                      <p:cBhvr>
                                        <p:cTn id="47" dur="1" fill="hold">
                                          <p:stCondLst>
                                            <p:cond delay="0"/>
                                          </p:stCondLst>
                                        </p:cTn>
                                        <p:tgtEl>
                                          <p:spTgt spid="96"/>
                                        </p:tgtEl>
                                        <p:attrNameLst>
                                          <p:attrName>style.visibility</p:attrName>
                                        </p:attrNameLst>
                                      </p:cBhvr>
                                      <p:to>
                                        <p:strVal val="visible"/>
                                      </p:to>
                                    </p:set>
                                    <p:anim calcmode="lin" valueType="num">
                                      <p:cBhvr>
                                        <p:cTn id="48" dur="1000" fill="hold"/>
                                        <p:tgtEl>
                                          <p:spTgt spid="96"/>
                                        </p:tgtEl>
                                        <p:attrNameLst>
                                          <p:attrName>ppt_w</p:attrName>
                                        </p:attrNameLst>
                                      </p:cBhvr>
                                      <p:tavLst>
                                        <p:tav tm="0">
                                          <p:val>
                                            <p:fltVal val="0"/>
                                          </p:val>
                                        </p:tav>
                                        <p:tav tm="100000">
                                          <p:val>
                                            <p:strVal val="#ppt_w"/>
                                          </p:val>
                                        </p:tav>
                                      </p:tavLst>
                                    </p:anim>
                                    <p:anim calcmode="lin" valueType="num">
                                      <p:cBhvr>
                                        <p:cTn id="49" dur="1000" fill="hold"/>
                                        <p:tgtEl>
                                          <p:spTgt spid="96"/>
                                        </p:tgtEl>
                                        <p:attrNameLst>
                                          <p:attrName>ppt_h</p:attrName>
                                        </p:attrNameLst>
                                      </p:cBhvr>
                                      <p:tavLst>
                                        <p:tav tm="0">
                                          <p:val>
                                            <p:fltVal val="0"/>
                                          </p:val>
                                        </p:tav>
                                        <p:tav tm="100000">
                                          <p:val>
                                            <p:strVal val="#ppt_h"/>
                                          </p:val>
                                        </p:tav>
                                      </p:tavLst>
                                    </p:anim>
                                    <p:anim calcmode="lin" valueType="num">
                                      <p:cBhvr>
                                        <p:cTn id="50" dur="1000" fill="hold"/>
                                        <p:tgtEl>
                                          <p:spTgt spid="96"/>
                                        </p:tgtEl>
                                        <p:attrNameLst>
                                          <p:attrName>style.rotation</p:attrName>
                                        </p:attrNameLst>
                                      </p:cBhvr>
                                      <p:tavLst>
                                        <p:tav tm="0">
                                          <p:val>
                                            <p:fltVal val="90"/>
                                          </p:val>
                                        </p:tav>
                                        <p:tav tm="100000">
                                          <p:val>
                                            <p:fltVal val="0"/>
                                          </p:val>
                                        </p:tav>
                                      </p:tavLst>
                                    </p:anim>
                                    <p:animEffect transition="in" filter="fade">
                                      <p:cBhvr>
                                        <p:cTn id="51" dur="1000"/>
                                        <p:tgtEl>
                                          <p:spTgt spid="96"/>
                                        </p:tgtEl>
                                      </p:cBhvr>
                                    </p:animEffect>
                                  </p:childTnLst>
                                </p:cTn>
                              </p:par>
                            </p:childTnLst>
                          </p:cTn>
                        </p:par>
                      </p:childTnLst>
                    </p:cTn>
                  </p:par>
                </p:childTnLst>
              </p:cTn>
              <p:nextCondLst>
                <p:cond evt="onClick" delay="0">
                  <p:tgtEl>
                    <p:spTgt spid="106"/>
                  </p:tgtEl>
                </p:cond>
              </p:nextCondLst>
            </p:seq>
            <p:seq concurrent="1" nextAc="seek">
              <p:cTn id="52" restart="whenNotActive" fill="hold" evtFilter="cancelBubble" nodeType="interactiveSeq">
                <p:stCondLst>
                  <p:cond evt="onClick" delay="0">
                    <p:tgtEl>
                      <p:spTgt spid="10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07"/>
                                        </p:tgtEl>
                                        <p:attrNameLst>
                                          <p:attrName>fillcolor</p:attrName>
                                        </p:attrNameLst>
                                      </p:cBhvr>
                                      <p:to>
                                        <a:srgbClr val="C00000"/>
                                      </p:to>
                                    </p:animClr>
                                    <p:set>
                                      <p:cBhvr>
                                        <p:cTn id="57" dur="2000" fill="hold"/>
                                        <p:tgtEl>
                                          <p:spTgt spid="107"/>
                                        </p:tgtEl>
                                        <p:attrNameLst>
                                          <p:attrName>fill.type</p:attrName>
                                        </p:attrNameLst>
                                      </p:cBhvr>
                                      <p:to>
                                        <p:strVal val="solid"/>
                                      </p:to>
                                    </p:set>
                                    <p:set>
                                      <p:cBhvr>
                                        <p:cTn id="58" dur="2000" fill="hold"/>
                                        <p:tgtEl>
                                          <p:spTgt spid="107"/>
                                        </p:tgtEl>
                                        <p:attrNameLst>
                                          <p:attrName>fill.on</p:attrName>
                                        </p:attrNameLst>
                                      </p:cBhvr>
                                      <p:to>
                                        <p:strVal val="true"/>
                                      </p:to>
                                    </p:set>
                                  </p:childTnLst>
                                </p:cTn>
                              </p:par>
                              <p:par>
                                <p:cTn id="59" presetID="26" presetClass="emph" presetSubtype="0" fill="hold" grpId="0" nodeType="withEffect">
                                  <p:stCondLst>
                                    <p:cond delay="0"/>
                                  </p:stCondLst>
                                  <p:childTnLst>
                                    <p:animEffect transition="out" filter="fade">
                                      <p:cBhvr>
                                        <p:cTn id="60" dur="500" tmFilter="0, 0; .2, .5; .8, .5; 1, 0"/>
                                        <p:tgtEl>
                                          <p:spTgt spid="107"/>
                                        </p:tgtEl>
                                      </p:cBhvr>
                                    </p:animEffect>
                                    <p:animScale>
                                      <p:cBhvr>
                                        <p:cTn id="61" dur="250" autoRev="1" fill="hold"/>
                                        <p:tgtEl>
                                          <p:spTgt spid="107"/>
                                        </p:tgtEl>
                                      </p:cBhvr>
                                      <p:by x="105000" y="105000"/>
                                    </p:animScale>
                                  </p:childTnLst>
                                </p:cTn>
                              </p:par>
                              <p:par>
                                <p:cTn id="62" presetID="31" presetClass="entr" presetSubtype="0" fill="hold" nodeType="withEffect">
                                  <p:stCondLst>
                                    <p:cond delay="0"/>
                                  </p:stCondLst>
                                  <p:childTnLst>
                                    <p:set>
                                      <p:cBhvr>
                                        <p:cTn id="63" dur="1" fill="hold">
                                          <p:stCondLst>
                                            <p:cond delay="0"/>
                                          </p:stCondLst>
                                        </p:cTn>
                                        <p:tgtEl>
                                          <p:spTgt spid="98"/>
                                        </p:tgtEl>
                                        <p:attrNameLst>
                                          <p:attrName>style.visibility</p:attrName>
                                        </p:attrNameLst>
                                      </p:cBhvr>
                                      <p:to>
                                        <p:strVal val="visible"/>
                                      </p:to>
                                    </p:set>
                                    <p:anim calcmode="lin" valueType="num">
                                      <p:cBhvr>
                                        <p:cTn id="64" dur="1000" fill="hold"/>
                                        <p:tgtEl>
                                          <p:spTgt spid="98"/>
                                        </p:tgtEl>
                                        <p:attrNameLst>
                                          <p:attrName>ppt_w</p:attrName>
                                        </p:attrNameLst>
                                      </p:cBhvr>
                                      <p:tavLst>
                                        <p:tav tm="0">
                                          <p:val>
                                            <p:fltVal val="0"/>
                                          </p:val>
                                        </p:tav>
                                        <p:tav tm="100000">
                                          <p:val>
                                            <p:strVal val="#ppt_w"/>
                                          </p:val>
                                        </p:tav>
                                      </p:tavLst>
                                    </p:anim>
                                    <p:anim calcmode="lin" valueType="num">
                                      <p:cBhvr>
                                        <p:cTn id="65" dur="1000" fill="hold"/>
                                        <p:tgtEl>
                                          <p:spTgt spid="98"/>
                                        </p:tgtEl>
                                        <p:attrNameLst>
                                          <p:attrName>ppt_h</p:attrName>
                                        </p:attrNameLst>
                                      </p:cBhvr>
                                      <p:tavLst>
                                        <p:tav tm="0">
                                          <p:val>
                                            <p:fltVal val="0"/>
                                          </p:val>
                                        </p:tav>
                                        <p:tav tm="100000">
                                          <p:val>
                                            <p:strVal val="#ppt_h"/>
                                          </p:val>
                                        </p:tav>
                                      </p:tavLst>
                                    </p:anim>
                                    <p:anim calcmode="lin" valueType="num">
                                      <p:cBhvr>
                                        <p:cTn id="66" dur="1000" fill="hold"/>
                                        <p:tgtEl>
                                          <p:spTgt spid="98"/>
                                        </p:tgtEl>
                                        <p:attrNameLst>
                                          <p:attrName>style.rotation</p:attrName>
                                        </p:attrNameLst>
                                      </p:cBhvr>
                                      <p:tavLst>
                                        <p:tav tm="0">
                                          <p:val>
                                            <p:fltVal val="90"/>
                                          </p:val>
                                        </p:tav>
                                        <p:tav tm="100000">
                                          <p:val>
                                            <p:fltVal val="0"/>
                                          </p:val>
                                        </p:tav>
                                      </p:tavLst>
                                    </p:anim>
                                    <p:animEffect transition="in" filter="fade">
                                      <p:cBhvr>
                                        <p:cTn id="67" dur="1000"/>
                                        <p:tgtEl>
                                          <p:spTgt spid="98"/>
                                        </p:tgtEl>
                                      </p:cBhvr>
                                    </p:animEffect>
                                  </p:childTnLst>
                                </p:cTn>
                              </p:par>
                            </p:childTnLst>
                          </p:cTn>
                        </p:par>
                      </p:childTnLst>
                    </p:cTn>
                  </p:par>
                </p:childTnLst>
              </p:cTn>
              <p:nextCondLst>
                <p:cond evt="onClick" delay="0">
                  <p:tgtEl>
                    <p:spTgt spid="107"/>
                  </p:tgtEl>
                </p:cond>
              </p:nextCondLst>
            </p:seq>
          </p:childTnLst>
        </p:cTn>
      </p:par>
    </p:tnLst>
    <p:bldLst>
      <p:bldP spid="2" grpId="0"/>
      <p:bldP spid="117" grpId="0"/>
      <p:bldP spid="20" grpId="0"/>
      <p:bldP spid="105" grpId="0" animBg="1"/>
      <p:bldP spid="106" grpId="0" animBg="1"/>
      <p:bldP spid="10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694870E-FC26-6BD1-F76A-FD6817507837}"/>
              </a:ext>
            </a:extLst>
          </p:cNvPr>
          <p:cNvSpPr/>
          <p:nvPr/>
        </p:nvSpPr>
        <p:spPr>
          <a:xfrm>
            <a:off x="1994054" y="1681776"/>
            <a:ext cx="7766890" cy="4465637"/>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 name="TextBox 1">
            <a:extLst>
              <a:ext uri="{FF2B5EF4-FFF2-40B4-BE49-F238E27FC236}">
                <a16:creationId xmlns:a16="http://schemas.microsoft.com/office/drawing/2014/main" id="{4DD51257-2270-F7F3-260E-7C6C767FD570}"/>
              </a:ext>
            </a:extLst>
          </p:cNvPr>
          <p:cNvSpPr txBox="1"/>
          <p:nvPr/>
        </p:nvSpPr>
        <p:spPr>
          <a:xfrm>
            <a:off x="2181341" y="125812"/>
            <a:ext cx="873637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Lọc nước và kiểm tra chất lượng nước lọc</a:t>
            </a:r>
          </a:p>
        </p:txBody>
      </p:sp>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a:blip r:embed="rId3">
            <a:extLst>
              <a:ext uri="{28A0092B-C50C-407E-A947-70E740481C1C}">
                <a14:useLocalDpi xmlns:a14="http://schemas.microsoft.com/office/drawing/2010/main" val="0"/>
              </a:ext>
            </a:extLst>
          </a:blip>
          <a:srcRect l="229" r="229"/>
          <a:stretch/>
        </p:blipFill>
        <p:spPr>
          <a:xfrm>
            <a:off x="13986" y="18560"/>
            <a:ext cx="1253499" cy="1247749"/>
          </a:xfrm>
          <a:prstGeom prst="ellipse">
            <a:avLst/>
          </a:prstGeom>
        </p:spPr>
      </p:pic>
      <p:sp>
        <p:nvSpPr>
          <p:cNvPr id="4" name="TextBox 3">
            <a:extLst>
              <a:ext uri="{FF2B5EF4-FFF2-40B4-BE49-F238E27FC236}">
                <a16:creationId xmlns:a16="http://schemas.microsoft.com/office/drawing/2014/main" id="{4E651375-735D-5D6C-0507-420F906B7B45}"/>
              </a:ext>
            </a:extLst>
          </p:cNvPr>
          <p:cNvSpPr txBox="1"/>
          <p:nvPr/>
        </p:nvSpPr>
        <p:spPr>
          <a:xfrm>
            <a:off x="3482890" y="3772417"/>
            <a:ext cx="4789217" cy="707886"/>
          </a:xfrm>
          <a:prstGeom prst="rect">
            <a:avLst/>
          </a:prstGeom>
          <a:noFill/>
        </p:spPr>
        <p:txBody>
          <a:bodyPr wrap="square" rtlCol="0">
            <a:spAutoFit/>
          </a:bodyPr>
          <a:lstStyle/>
          <a:p>
            <a:pPr algn="ctr"/>
            <a:r>
              <a:rPr lang="vi-VN" sz="4000">
                <a:solidFill>
                  <a:schemeClr val="bg1"/>
                </a:solidFill>
                <a:latin typeface="Roboto" panose="02000000000000000000" pitchFamily="2" charset="0"/>
                <a:ea typeface="Roboto" panose="02000000000000000000" pitchFamily="2" charset="0"/>
              </a:rPr>
              <a:t>Video </a:t>
            </a:r>
          </a:p>
        </p:txBody>
      </p:sp>
    </p:spTree>
    <p:extLst>
      <p:ext uri="{BB962C8B-B14F-4D97-AF65-F5344CB8AC3E}">
        <p14:creationId xmlns:p14="http://schemas.microsoft.com/office/powerpoint/2010/main" val="210854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8" presetClass="emph" presetSubtype="0" repeatCount="indefinite" accel="22000" fill="hold" nodeType="withEffect">
                                  <p:stCondLst>
                                    <p:cond delay="0"/>
                                  </p:stCondLst>
                                  <p:childTnLst>
                                    <p:animRot by="21600000">
                                      <p:cBhvr>
                                        <p:cTn id="11" dur="10000" fill="hold"/>
                                        <p:tgtEl>
                                          <p:spTgt spid="8"/>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744235" y="1746640"/>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pic>
        <p:nvPicPr>
          <p:cNvPr id="25" name="Picture 24">
            <a:extLst>
              <a:ext uri="{FF2B5EF4-FFF2-40B4-BE49-F238E27FC236}">
                <a16:creationId xmlns:a16="http://schemas.microsoft.com/office/drawing/2014/main" id="{4E671992-6022-46DA-F231-7E1894FA3E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13832" y="4370450"/>
            <a:ext cx="1528061" cy="2189461"/>
          </a:xfrm>
          <a:prstGeom prst="rect">
            <a:avLst/>
          </a:prstGeom>
        </p:spPr>
      </p:pic>
      <p:pic>
        <p:nvPicPr>
          <p:cNvPr id="31" name="Picture 30">
            <a:extLst>
              <a:ext uri="{FF2B5EF4-FFF2-40B4-BE49-F238E27FC236}">
                <a16:creationId xmlns:a16="http://schemas.microsoft.com/office/drawing/2014/main" id="{F32C6C3D-F56D-C395-8C22-C2214AFE73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530" y="1927538"/>
            <a:ext cx="1449615" cy="2087650"/>
          </a:xfrm>
          <a:prstGeom prst="rect">
            <a:avLst/>
          </a:prstGeom>
        </p:spPr>
      </p:pic>
      <p:sp>
        <p:nvSpPr>
          <p:cNvPr id="11" name="TextBox 10">
            <a:extLst>
              <a:ext uri="{FF2B5EF4-FFF2-40B4-BE49-F238E27FC236}">
                <a16:creationId xmlns:a16="http://schemas.microsoft.com/office/drawing/2014/main" id="{65407C88-AB48-1311-9D0A-D46038BEE257}"/>
              </a:ext>
            </a:extLst>
          </p:cNvPr>
          <p:cNvSpPr txBox="1"/>
          <p:nvPr/>
        </p:nvSpPr>
        <p:spPr>
          <a:xfrm>
            <a:off x="2719453" y="2376560"/>
            <a:ext cx="3188757"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500ml nước sạch</a:t>
            </a:r>
          </a:p>
        </p:txBody>
      </p:sp>
      <p:sp>
        <p:nvSpPr>
          <p:cNvPr id="97" name="TextBox 96">
            <a:extLst>
              <a:ext uri="{FF2B5EF4-FFF2-40B4-BE49-F238E27FC236}">
                <a16:creationId xmlns:a16="http://schemas.microsoft.com/office/drawing/2014/main" id="{F3C817C5-36F8-F279-33A0-46D98B0B0E7D}"/>
              </a:ext>
            </a:extLst>
          </p:cNvPr>
          <p:cNvSpPr txBox="1"/>
          <p:nvPr/>
        </p:nvSpPr>
        <p:spPr>
          <a:xfrm>
            <a:off x="2115006" y="5562340"/>
            <a:ext cx="1641274"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Nước bẩn</a:t>
            </a:r>
          </a:p>
        </p:txBody>
      </p:sp>
      <p:sp>
        <p:nvSpPr>
          <p:cNvPr id="100" name="Arrow: Bent-Up 99">
            <a:extLst>
              <a:ext uri="{FF2B5EF4-FFF2-40B4-BE49-F238E27FC236}">
                <a16:creationId xmlns:a16="http://schemas.microsoft.com/office/drawing/2014/main" id="{D1A4AC6C-0F4C-0012-2EDA-AC568AF7B78C}"/>
              </a:ext>
            </a:extLst>
          </p:cNvPr>
          <p:cNvSpPr/>
          <p:nvPr/>
        </p:nvSpPr>
        <p:spPr>
          <a:xfrm flipV="1">
            <a:off x="2935643" y="3502881"/>
            <a:ext cx="1787640" cy="830997"/>
          </a:xfrm>
          <a:prstGeom prst="ben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F7BB2CB9-5DED-D78E-A46C-AC0CEF82225A}"/>
              </a:ext>
            </a:extLst>
          </p:cNvPr>
          <p:cNvPicPr>
            <a:picLocks noChangeAspect="1"/>
          </p:cNvPicPr>
          <p:nvPr/>
        </p:nvPicPr>
        <p:blipFill>
          <a:blip r:embed="rId5">
            <a:extLst>
              <a:ext uri="{28A0092B-C50C-407E-A947-70E740481C1C}">
                <a14:useLocalDpi xmlns:a14="http://schemas.microsoft.com/office/drawing/2010/main" val="0"/>
              </a:ext>
            </a:extLst>
          </a:blip>
          <a:srcRect l="229" r="229"/>
          <a:stretch/>
        </p:blipFill>
        <p:spPr>
          <a:xfrm>
            <a:off x="13986" y="18560"/>
            <a:ext cx="1217285" cy="1211701"/>
          </a:xfrm>
          <a:prstGeom prst="ellipse">
            <a:avLst/>
          </a:prstGeom>
        </p:spPr>
      </p:pic>
      <p:grpSp>
        <p:nvGrpSpPr>
          <p:cNvPr id="99" name="Group 98">
            <a:extLst>
              <a:ext uri="{FF2B5EF4-FFF2-40B4-BE49-F238E27FC236}">
                <a16:creationId xmlns:a16="http://schemas.microsoft.com/office/drawing/2014/main" id="{32A2C13F-7721-B849-7851-0F4441348B87}"/>
              </a:ext>
            </a:extLst>
          </p:cNvPr>
          <p:cNvGrpSpPr/>
          <p:nvPr/>
        </p:nvGrpSpPr>
        <p:grpSpPr>
          <a:xfrm>
            <a:off x="6976799" y="2540387"/>
            <a:ext cx="4589865" cy="3452285"/>
            <a:chOff x="6976799" y="2540387"/>
            <a:chExt cx="4589865" cy="3452285"/>
          </a:xfrm>
        </p:grpSpPr>
        <p:sp>
          <p:nvSpPr>
            <p:cNvPr id="4" name="Oval 8">
              <a:extLst>
                <a:ext uri="{FF2B5EF4-FFF2-40B4-BE49-F238E27FC236}">
                  <a16:creationId xmlns:a16="http://schemas.microsoft.com/office/drawing/2014/main" id="{284DC90D-41AB-98CF-FDAC-F8573774CFEA}"/>
                </a:ext>
              </a:extLst>
            </p:cNvPr>
            <p:cNvSpPr/>
            <p:nvPr/>
          </p:nvSpPr>
          <p:spPr>
            <a:xfrm>
              <a:off x="6976799" y="2540387"/>
              <a:ext cx="4589865" cy="3452285"/>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9ACE9CC1-9ED4-06E8-F7D4-39DE93691624}"/>
                </a:ext>
              </a:extLst>
            </p:cNvPr>
            <p:cNvSpPr txBox="1"/>
            <p:nvPr/>
          </p:nvSpPr>
          <p:spPr>
            <a:xfrm>
              <a:off x="7664130" y="3933114"/>
              <a:ext cx="3675532" cy="1200329"/>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Pha chút muối và ít bụi phấn hoặc đất để được nước bẩn</a:t>
              </a:r>
            </a:p>
          </p:txBody>
        </p:sp>
      </p:grpSp>
      <p:grpSp>
        <p:nvGrpSpPr>
          <p:cNvPr id="27" name="Group 26">
            <a:extLst>
              <a:ext uri="{FF2B5EF4-FFF2-40B4-BE49-F238E27FC236}">
                <a16:creationId xmlns:a16="http://schemas.microsoft.com/office/drawing/2014/main" id="{0FF05F00-F9F5-5790-C94C-5CEDD47C0D02}"/>
              </a:ext>
            </a:extLst>
          </p:cNvPr>
          <p:cNvGrpSpPr/>
          <p:nvPr/>
        </p:nvGrpSpPr>
        <p:grpSpPr>
          <a:xfrm>
            <a:off x="8294845" y="1230261"/>
            <a:ext cx="2758397" cy="2535181"/>
            <a:chOff x="8327462" y="789605"/>
            <a:chExt cx="2758397" cy="2535181"/>
          </a:xfrm>
        </p:grpSpPr>
        <p:grpSp>
          <p:nvGrpSpPr>
            <p:cNvPr id="26" name="Group 25">
              <a:extLst>
                <a:ext uri="{FF2B5EF4-FFF2-40B4-BE49-F238E27FC236}">
                  <a16:creationId xmlns:a16="http://schemas.microsoft.com/office/drawing/2014/main" id="{0D004C3B-8246-3A3D-EABE-56F2FE23D359}"/>
                </a:ext>
              </a:extLst>
            </p:cNvPr>
            <p:cNvGrpSpPr/>
            <p:nvPr/>
          </p:nvGrpSpPr>
          <p:grpSpPr>
            <a:xfrm>
              <a:off x="8739236" y="789605"/>
              <a:ext cx="2346623" cy="2535181"/>
              <a:chOff x="8690861" y="730773"/>
              <a:chExt cx="2346623" cy="2535181"/>
            </a:xfrm>
          </p:grpSpPr>
          <p:sp>
            <p:nvSpPr>
              <p:cNvPr id="24" name="Freeform: Shape 23">
                <a:extLst>
                  <a:ext uri="{FF2B5EF4-FFF2-40B4-BE49-F238E27FC236}">
                    <a16:creationId xmlns:a16="http://schemas.microsoft.com/office/drawing/2014/main" id="{2F519A36-0B20-D41B-118C-E3A411684884}"/>
                  </a:ext>
                </a:extLst>
              </p:cNvPr>
              <p:cNvSpPr/>
              <p:nvPr/>
            </p:nvSpPr>
            <p:spPr>
              <a:xfrm>
                <a:off x="9073257" y="763844"/>
                <a:ext cx="1964227" cy="1242416"/>
              </a:xfrm>
              <a:custGeom>
                <a:avLst/>
                <a:gdLst>
                  <a:gd name="connsiteX0" fmla="*/ 1519681 w 1519681"/>
                  <a:gd name="connsiteY0" fmla="*/ 255343 h 932366"/>
                  <a:gd name="connsiteX1" fmla="*/ 1041216 w 1519681"/>
                  <a:gd name="connsiteY1" fmla="*/ 53324 h 932366"/>
                  <a:gd name="connsiteX2" fmla="*/ 690342 w 1519681"/>
                  <a:gd name="connsiteY2" fmla="*/ 162 h 932366"/>
                  <a:gd name="connsiteX3" fmla="*/ 477691 w 1519681"/>
                  <a:gd name="connsiteY3" fmla="*/ 63957 h 932366"/>
                  <a:gd name="connsiteX4" fmla="*/ 371365 w 1519681"/>
                  <a:gd name="connsiteY4" fmla="*/ 287241 h 932366"/>
                  <a:gd name="connsiteX5" fmla="*/ 286304 w 1519681"/>
                  <a:gd name="connsiteY5" fmla="*/ 393566 h 932366"/>
                  <a:gd name="connsiteX6" fmla="*/ 243774 w 1519681"/>
                  <a:gd name="connsiteY6" fmla="*/ 404199 h 932366"/>
                  <a:gd name="connsiteX7" fmla="*/ 233142 w 1519681"/>
                  <a:gd name="connsiteY7" fmla="*/ 127752 h 932366"/>
                  <a:gd name="connsiteX8" fmla="*/ 9858 w 1519681"/>
                  <a:gd name="connsiteY8" fmla="*/ 149017 h 932366"/>
                  <a:gd name="connsiteX9" fmla="*/ 52388 w 1519681"/>
                  <a:gd name="connsiteY9" fmla="*/ 446729 h 932366"/>
                  <a:gd name="connsiteX10" fmla="*/ 169346 w 1519681"/>
                  <a:gd name="connsiteY10" fmla="*/ 861399 h 932366"/>
                  <a:gd name="connsiteX11" fmla="*/ 222509 w 1519681"/>
                  <a:gd name="connsiteY11" fmla="*/ 914562 h 932366"/>
                  <a:gd name="connsiteX12" fmla="*/ 222509 w 1519681"/>
                  <a:gd name="connsiteY12" fmla="*/ 670013 h 932366"/>
                  <a:gd name="connsiteX13" fmla="*/ 254407 w 1519681"/>
                  <a:gd name="connsiteY13" fmla="*/ 499892 h 932366"/>
                  <a:gd name="connsiteX14" fmla="*/ 424528 w 1519681"/>
                  <a:gd name="connsiteY14" fmla="*/ 478627 h 932366"/>
                  <a:gd name="connsiteX15" fmla="*/ 913625 w 1519681"/>
                  <a:gd name="connsiteY15" fmla="*/ 574320 h 932366"/>
                  <a:gd name="connsiteX16" fmla="*/ 1275132 w 1519681"/>
                  <a:gd name="connsiteY16" fmla="*/ 425464 h 932366"/>
                  <a:gd name="connsiteX17" fmla="*/ 1466518 w 1519681"/>
                  <a:gd name="connsiteY17" fmla="*/ 234078 h 932366"/>
                  <a:gd name="connsiteX18" fmla="*/ 1466518 w 1519681"/>
                  <a:gd name="connsiteY18" fmla="*/ 234078 h 93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9681" h="932366">
                    <a:moveTo>
                      <a:pt x="1519681" y="255343"/>
                    </a:moveTo>
                    <a:cubicBezTo>
                      <a:pt x="1349560" y="175598"/>
                      <a:pt x="1179439" y="95854"/>
                      <a:pt x="1041216" y="53324"/>
                    </a:cubicBezTo>
                    <a:cubicBezTo>
                      <a:pt x="902993" y="10794"/>
                      <a:pt x="784263" y="-1610"/>
                      <a:pt x="690342" y="162"/>
                    </a:cubicBezTo>
                    <a:cubicBezTo>
                      <a:pt x="596421" y="1934"/>
                      <a:pt x="530854" y="16111"/>
                      <a:pt x="477691" y="63957"/>
                    </a:cubicBezTo>
                    <a:cubicBezTo>
                      <a:pt x="424528" y="111803"/>
                      <a:pt x="403263" y="232306"/>
                      <a:pt x="371365" y="287241"/>
                    </a:cubicBezTo>
                    <a:cubicBezTo>
                      <a:pt x="339467" y="342176"/>
                      <a:pt x="286304" y="393566"/>
                      <a:pt x="286304" y="393566"/>
                    </a:cubicBezTo>
                    <a:cubicBezTo>
                      <a:pt x="265039" y="413059"/>
                      <a:pt x="252634" y="448501"/>
                      <a:pt x="243774" y="404199"/>
                    </a:cubicBezTo>
                    <a:cubicBezTo>
                      <a:pt x="234914" y="359897"/>
                      <a:pt x="272128" y="170282"/>
                      <a:pt x="233142" y="127752"/>
                    </a:cubicBezTo>
                    <a:cubicBezTo>
                      <a:pt x="194156" y="85222"/>
                      <a:pt x="39984" y="95854"/>
                      <a:pt x="9858" y="149017"/>
                    </a:cubicBezTo>
                    <a:cubicBezTo>
                      <a:pt x="-20268" y="202180"/>
                      <a:pt x="25807" y="327999"/>
                      <a:pt x="52388" y="446729"/>
                    </a:cubicBezTo>
                    <a:cubicBezTo>
                      <a:pt x="78969" y="565459"/>
                      <a:pt x="140993" y="783427"/>
                      <a:pt x="169346" y="861399"/>
                    </a:cubicBezTo>
                    <a:cubicBezTo>
                      <a:pt x="197699" y="939371"/>
                      <a:pt x="213649" y="946460"/>
                      <a:pt x="222509" y="914562"/>
                    </a:cubicBezTo>
                    <a:cubicBezTo>
                      <a:pt x="231369" y="882664"/>
                      <a:pt x="217193" y="739125"/>
                      <a:pt x="222509" y="670013"/>
                    </a:cubicBezTo>
                    <a:cubicBezTo>
                      <a:pt x="227825" y="600901"/>
                      <a:pt x="220737" y="531790"/>
                      <a:pt x="254407" y="499892"/>
                    </a:cubicBezTo>
                    <a:cubicBezTo>
                      <a:pt x="288077" y="467994"/>
                      <a:pt x="314658" y="466222"/>
                      <a:pt x="424528" y="478627"/>
                    </a:cubicBezTo>
                    <a:cubicBezTo>
                      <a:pt x="534398" y="491032"/>
                      <a:pt x="771858" y="583180"/>
                      <a:pt x="913625" y="574320"/>
                    </a:cubicBezTo>
                    <a:cubicBezTo>
                      <a:pt x="1055392" y="565460"/>
                      <a:pt x="1182983" y="482171"/>
                      <a:pt x="1275132" y="425464"/>
                    </a:cubicBezTo>
                    <a:cubicBezTo>
                      <a:pt x="1367281" y="368757"/>
                      <a:pt x="1466518" y="234078"/>
                      <a:pt x="1466518" y="234078"/>
                    </a:cubicBezTo>
                    <a:lnTo>
                      <a:pt x="1466518" y="234078"/>
                    </a:lnTo>
                  </a:path>
                </a:pathLst>
              </a:cu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5" name="Group 14">
                <a:extLst>
                  <a:ext uri="{FF2B5EF4-FFF2-40B4-BE49-F238E27FC236}">
                    <a16:creationId xmlns:a16="http://schemas.microsoft.com/office/drawing/2014/main" id="{6C835693-7005-42F6-5800-A9F6AA4006B3}"/>
                  </a:ext>
                </a:extLst>
              </p:cNvPr>
              <p:cNvGrpSpPr/>
              <p:nvPr/>
            </p:nvGrpSpPr>
            <p:grpSpPr>
              <a:xfrm rot="1354801">
                <a:off x="8690861" y="730773"/>
                <a:ext cx="1955437" cy="2535181"/>
                <a:chOff x="716976" y="72999"/>
                <a:chExt cx="2878653" cy="3262025"/>
              </a:xfrm>
            </p:grpSpPr>
            <p:sp>
              <p:nvSpPr>
                <p:cNvPr id="16" name="Oval 8">
                  <a:extLst>
                    <a:ext uri="{FF2B5EF4-FFF2-40B4-BE49-F238E27FC236}">
                      <a16:creationId xmlns:a16="http://schemas.microsoft.com/office/drawing/2014/main" id="{9C81222E-63E6-2B0F-DE0B-C1E3D556698F}"/>
                    </a:ext>
                  </a:extLst>
                </p:cNvPr>
                <p:cNvSpPr/>
                <p:nvPr/>
              </p:nvSpPr>
              <p:spPr>
                <a:xfrm>
                  <a:off x="716976" y="1180334"/>
                  <a:ext cx="2467274" cy="2154690"/>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 name="connsiteX0" fmla="*/ 8 w 3332262"/>
                    <a:gd name="connsiteY0" fmla="*/ 1438884 h 2474466"/>
                    <a:gd name="connsiteX1" fmla="*/ 813893 w 3332262"/>
                    <a:gd name="connsiteY1" fmla="*/ 145262 h 2474466"/>
                    <a:gd name="connsiteX2" fmla="*/ 2982523 w 3332262"/>
                    <a:gd name="connsiteY2" fmla="*/ 121165 h 2474466"/>
                    <a:gd name="connsiteX3" fmla="*/ 3332262 w 3332262"/>
                    <a:gd name="connsiteY3" fmla="*/ 1095882 h 2474466"/>
                    <a:gd name="connsiteX4" fmla="*/ 1966485 w 3332262"/>
                    <a:gd name="connsiteY4" fmla="*/ 2404266 h 2474466"/>
                    <a:gd name="connsiteX5" fmla="*/ 800075 w 3332262"/>
                    <a:gd name="connsiteY5" fmla="*/ 2208630 h 2474466"/>
                    <a:gd name="connsiteX6" fmla="*/ 8 w 3332262"/>
                    <a:gd name="connsiteY6" fmla="*/ 1438884 h 2474466"/>
                    <a:gd name="connsiteX0" fmla="*/ 8 w 3382063"/>
                    <a:gd name="connsiteY0" fmla="*/ 1471033 h 2506615"/>
                    <a:gd name="connsiteX1" fmla="*/ 813893 w 3382063"/>
                    <a:gd name="connsiteY1" fmla="*/ 177411 h 2506615"/>
                    <a:gd name="connsiteX2" fmla="*/ 2982523 w 3382063"/>
                    <a:gd name="connsiteY2" fmla="*/ 153314 h 2506615"/>
                    <a:gd name="connsiteX3" fmla="*/ 3382063 w 3382063"/>
                    <a:gd name="connsiteY3" fmla="*/ 1614709 h 2506615"/>
                    <a:gd name="connsiteX4" fmla="*/ 1966485 w 3382063"/>
                    <a:gd name="connsiteY4" fmla="*/ 2436415 h 2506615"/>
                    <a:gd name="connsiteX5" fmla="*/ 800075 w 3382063"/>
                    <a:gd name="connsiteY5" fmla="*/ 2240779 h 2506615"/>
                    <a:gd name="connsiteX6" fmla="*/ 8 w 3382063"/>
                    <a:gd name="connsiteY6" fmla="*/ 1471033 h 2506615"/>
                    <a:gd name="connsiteX0" fmla="*/ 8 w 3382063"/>
                    <a:gd name="connsiteY0" fmla="*/ 1471033 h 2608949"/>
                    <a:gd name="connsiteX1" fmla="*/ 813893 w 3382063"/>
                    <a:gd name="connsiteY1" fmla="*/ 177411 h 2608949"/>
                    <a:gd name="connsiteX2" fmla="*/ 2982523 w 3382063"/>
                    <a:gd name="connsiteY2" fmla="*/ 153314 h 2608949"/>
                    <a:gd name="connsiteX3" fmla="*/ 3382063 w 3382063"/>
                    <a:gd name="connsiteY3" fmla="*/ 1614709 h 2608949"/>
                    <a:gd name="connsiteX4" fmla="*/ 2005821 w 3382063"/>
                    <a:gd name="connsiteY4" fmla="*/ 2552660 h 2608949"/>
                    <a:gd name="connsiteX5" fmla="*/ 800075 w 3382063"/>
                    <a:gd name="connsiteY5" fmla="*/ 2240779 h 2608949"/>
                    <a:gd name="connsiteX6" fmla="*/ 8 w 3382063"/>
                    <a:gd name="connsiteY6" fmla="*/ 1471033 h 260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063" h="2608949">
                      <a:moveTo>
                        <a:pt x="8" y="1471033"/>
                      </a:moveTo>
                      <a:cubicBezTo>
                        <a:pt x="2311" y="1127138"/>
                        <a:pt x="535417" y="374146"/>
                        <a:pt x="813893" y="177411"/>
                      </a:cubicBezTo>
                      <a:cubicBezTo>
                        <a:pt x="1092370" y="-19324"/>
                        <a:pt x="2554495" y="-86236"/>
                        <a:pt x="2982523" y="153314"/>
                      </a:cubicBezTo>
                      <a:cubicBezTo>
                        <a:pt x="3410551" y="392864"/>
                        <a:pt x="3351859" y="858062"/>
                        <a:pt x="3382063" y="1614709"/>
                      </a:cubicBezTo>
                      <a:cubicBezTo>
                        <a:pt x="3361910" y="2335164"/>
                        <a:pt x="2427852" y="2367202"/>
                        <a:pt x="2005821" y="2552660"/>
                      </a:cubicBezTo>
                      <a:cubicBezTo>
                        <a:pt x="1583790" y="2738118"/>
                        <a:pt x="1134377" y="2421050"/>
                        <a:pt x="800075" y="2240779"/>
                      </a:cubicBezTo>
                      <a:cubicBezTo>
                        <a:pt x="465773" y="2060508"/>
                        <a:pt x="-2295" y="1814928"/>
                        <a:pt x="8" y="1471033"/>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245199">
                  <a:off x="1343085" y="72999"/>
                  <a:ext cx="2252544"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1</a:t>
                  </a:r>
                </a:p>
              </p:txBody>
            </p:sp>
          </p:grpSp>
        </p:grpSp>
        <p:sp>
          <p:nvSpPr>
            <p:cNvPr id="5" name="TextBox 4">
              <a:extLst>
                <a:ext uri="{FF2B5EF4-FFF2-40B4-BE49-F238E27FC236}">
                  <a16:creationId xmlns:a16="http://schemas.microsoft.com/office/drawing/2014/main" id="{3C3EE0C8-B898-426A-EBE3-83883DD833C9}"/>
                </a:ext>
              </a:extLst>
            </p:cNvPr>
            <p:cNvSpPr txBox="1"/>
            <p:nvPr/>
          </p:nvSpPr>
          <p:spPr>
            <a:xfrm>
              <a:off x="8327462" y="1946343"/>
              <a:ext cx="2259738" cy="830997"/>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Tạo </a:t>
              </a:r>
            </a:p>
            <a:p>
              <a:pPr algn="ctr"/>
              <a:r>
                <a:rPr lang="vi-VN" sz="2400">
                  <a:solidFill>
                    <a:srgbClr val="002060"/>
                  </a:solidFill>
                  <a:latin typeface="Roboto" panose="02000000000000000000" pitchFamily="2" charset="0"/>
                  <a:ea typeface="Roboto" panose="02000000000000000000" pitchFamily="2" charset="0"/>
                </a:rPr>
                <a:t>nước bẩn</a:t>
              </a:r>
            </a:p>
          </p:txBody>
        </p:sp>
      </p:grpSp>
      <p:sp>
        <p:nvSpPr>
          <p:cNvPr id="101" name="TextBox 100">
            <a:extLst>
              <a:ext uri="{FF2B5EF4-FFF2-40B4-BE49-F238E27FC236}">
                <a16:creationId xmlns:a16="http://schemas.microsoft.com/office/drawing/2014/main" id="{EC272014-1865-4F0D-FD00-2845CC2928B4}"/>
              </a:ext>
            </a:extLst>
          </p:cNvPr>
          <p:cNvSpPr txBox="1"/>
          <p:nvPr/>
        </p:nvSpPr>
        <p:spPr>
          <a:xfrm>
            <a:off x="2434617" y="4015188"/>
            <a:ext cx="1641274" cy="461665"/>
          </a:xfrm>
          <a:prstGeom prst="rect">
            <a:avLst/>
          </a:prstGeom>
          <a:noFill/>
        </p:spPr>
        <p:txBody>
          <a:bodyPr wrap="square" rtlCol="0">
            <a:spAutoFit/>
          </a:bodyPr>
          <a:lstStyle/>
          <a:p>
            <a:r>
              <a:rPr lang="vi-VN" sz="2400" b="1">
                <a:solidFill>
                  <a:srgbClr val="C00000"/>
                </a:solidFill>
                <a:latin typeface="Roboto" panose="02000000000000000000" pitchFamily="2" charset="0"/>
                <a:ea typeface="Roboto" panose="02000000000000000000" pitchFamily="2" charset="0"/>
              </a:rPr>
              <a:t>Muối, đất</a:t>
            </a:r>
          </a:p>
        </p:txBody>
      </p:sp>
    </p:spTree>
    <p:extLst>
      <p:ext uri="{BB962C8B-B14F-4D97-AF65-F5344CB8AC3E}">
        <p14:creationId xmlns:p14="http://schemas.microsoft.com/office/powerpoint/2010/main" val="297287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fade">
                                      <p:cBhvr>
                                        <p:cTn id="34" dur="500"/>
                                        <p:tgtEl>
                                          <p:spTgt spid="99"/>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1000"/>
                                        <p:tgtEl>
                                          <p:spTgt spid="101"/>
                                        </p:tgtEl>
                                      </p:cBhvr>
                                    </p:animEffect>
                                    <p:anim calcmode="lin" valueType="num">
                                      <p:cBhvr>
                                        <p:cTn id="38" dur="1000" fill="hold"/>
                                        <p:tgtEl>
                                          <p:spTgt spid="101"/>
                                        </p:tgtEl>
                                        <p:attrNameLst>
                                          <p:attrName>ppt_x</p:attrName>
                                        </p:attrNameLst>
                                      </p:cBhvr>
                                      <p:tavLst>
                                        <p:tav tm="0">
                                          <p:val>
                                            <p:strVal val="#ppt_x"/>
                                          </p:val>
                                        </p:tav>
                                        <p:tav tm="100000">
                                          <p:val>
                                            <p:strVal val="#ppt_x"/>
                                          </p:val>
                                        </p:tav>
                                      </p:tavLst>
                                    </p:anim>
                                    <p:anim calcmode="lin" valueType="num">
                                      <p:cBhvr>
                                        <p:cTn id="39" dur="1000" fill="hold"/>
                                        <p:tgtEl>
                                          <p:spTgt spid="101"/>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par>
                                <p:cTn id="43" presetID="42"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97"/>
                                        </p:tgtEl>
                                        <p:attrNameLst>
                                          <p:attrName>style.visibility</p:attrName>
                                        </p:attrNameLst>
                                      </p:cBhvr>
                                      <p:to>
                                        <p:strVal val="visible"/>
                                      </p:to>
                                    </p:set>
                                    <p:animEffect transition="in" filter="fade">
                                      <p:cBhvr>
                                        <p:cTn id="50" dur="1000"/>
                                        <p:tgtEl>
                                          <p:spTgt spid="97"/>
                                        </p:tgtEl>
                                      </p:cBhvr>
                                    </p:animEffect>
                                    <p:anim calcmode="lin" valueType="num">
                                      <p:cBhvr>
                                        <p:cTn id="51" dur="1000" fill="hold"/>
                                        <p:tgtEl>
                                          <p:spTgt spid="97"/>
                                        </p:tgtEl>
                                        <p:attrNameLst>
                                          <p:attrName>ppt_x</p:attrName>
                                        </p:attrNameLst>
                                      </p:cBhvr>
                                      <p:tavLst>
                                        <p:tav tm="0">
                                          <p:val>
                                            <p:strVal val="#ppt_x"/>
                                          </p:val>
                                        </p:tav>
                                        <p:tav tm="100000">
                                          <p:val>
                                            <p:strVal val="#ppt_x"/>
                                          </p:val>
                                        </p:tav>
                                      </p:tavLst>
                                    </p:anim>
                                    <p:anim calcmode="lin" valueType="num">
                                      <p:cBhvr>
                                        <p:cTn id="52"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6" grpId="0"/>
      <p:bldP spid="11" grpId="0"/>
      <p:bldP spid="97" grpId="0"/>
      <p:bldP spid="100" grpId="0" animBg="1"/>
      <p:bldP spid="10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722233" y="1746640"/>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pic>
        <p:nvPicPr>
          <p:cNvPr id="25" name="Picture 24">
            <a:extLst>
              <a:ext uri="{FF2B5EF4-FFF2-40B4-BE49-F238E27FC236}">
                <a16:creationId xmlns:a16="http://schemas.microsoft.com/office/drawing/2014/main" id="{4E671992-6022-46DA-F231-7E1894FA3E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5585" y="3898122"/>
            <a:ext cx="1928686" cy="2661790"/>
          </a:xfrm>
          <a:prstGeom prst="rect">
            <a:avLst/>
          </a:prstGeom>
        </p:spPr>
      </p:pic>
      <p:pic>
        <p:nvPicPr>
          <p:cNvPr id="31" name="Picture 30">
            <a:extLst>
              <a:ext uri="{FF2B5EF4-FFF2-40B4-BE49-F238E27FC236}">
                <a16:creationId xmlns:a16="http://schemas.microsoft.com/office/drawing/2014/main" id="{F32C6C3D-F56D-C395-8C22-C2214AFE73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07528" y="1932833"/>
            <a:ext cx="1449615" cy="2077060"/>
          </a:xfrm>
          <a:prstGeom prst="rect">
            <a:avLst/>
          </a:prstGeom>
        </p:spPr>
      </p:pic>
      <p:sp>
        <p:nvSpPr>
          <p:cNvPr id="11" name="TextBox 10">
            <a:extLst>
              <a:ext uri="{FF2B5EF4-FFF2-40B4-BE49-F238E27FC236}">
                <a16:creationId xmlns:a16="http://schemas.microsoft.com/office/drawing/2014/main" id="{65407C88-AB48-1311-9D0A-D46038BEE257}"/>
              </a:ext>
            </a:extLst>
          </p:cNvPr>
          <p:cNvSpPr txBox="1"/>
          <p:nvPr/>
        </p:nvSpPr>
        <p:spPr>
          <a:xfrm>
            <a:off x="2697451" y="2376560"/>
            <a:ext cx="3188757"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Nước bẩn</a:t>
            </a:r>
          </a:p>
        </p:txBody>
      </p:sp>
      <p:sp>
        <p:nvSpPr>
          <p:cNvPr id="97" name="TextBox 96">
            <a:extLst>
              <a:ext uri="{FF2B5EF4-FFF2-40B4-BE49-F238E27FC236}">
                <a16:creationId xmlns:a16="http://schemas.microsoft.com/office/drawing/2014/main" id="{F3C817C5-36F8-F279-33A0-46D98B0B0E7D}"/>
              </a:ext>
            </a:extLst>
          </p:cNvPr>
          <p:cNvSpPr txBox="1"/>
          <p:nvPr/>
        </p:nvSpPr>
        <p:spPr>
          <a:xfrm>
            <a:off x="2093004" y="5562340"/>
            <a:ext cx="1641274"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Bộ lọc</a:t>
            </a:r>
          </a:p>
        </p:txBody>
      </p:sp>
      <p:sp>
        <p:nvSpPr>
          <p:cNvPr id="100" name="Arrow: Bent-Up 99">
            <a:extLst>
              <a:ext uri="{FF2B5EF4-FFF2-40B4-BE49-F238E27FC236}">
                <a16:creationId xmlns:a16="http://schemas.microsoft.com/office/drawing/2014/main" id="{D1A4AC6C-0F4C-0012-2EDA-AC568AF7B78C}"/>
              </a:ext>
            </a:extLst>
          </p:cNvPr>
          <p:cNvSpPr/>
          <p:nvPr/>
        </p:nvSpPr>
        <p:spPr>
          <a:xfrm flipV="1">
            <a:off x="2444947" y="2992730"/>
            <a:ext cx="2641650" cy="830997"/>
          </a:xfrm>
          <a:prstGeom prst="ben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F7BB2CB9-5DED-D78E-A46C-AC0CEF82225A}"/>
              </a:ext>
            </a:extLst>
          </p:cNvPr>
          <p:cNvPicPr>
            <a:picLocks noChangeAspect="1"/>
          </p:cNvPicPr>
          <p:nvPr/>
        </p:nvPicPr>
        <p:blipFill>
          <a:blip r:embed="rId5">
            <a:extLst>
              <a:ext uri="{28A0092B-C50C-407E-A947-70E740481C1C}">
                <a14:useLocalDpi xmlns:a14="http://schemas.microsoft.com/office/drawing/2010/main" val="0"/>
              </a:ext>
            </a:extLst>
          </a:blip>
          <a:srcRect l="229" r="229"/>
          <a:stretch/>
        </p:blipFill>
        <p:spPr>
          <a:xfrm>
            <a:off x="13986" y="18560"/>
            <a:ext cx="1217285" cy="1211701"/>
          </a:xfrm>
          <a:prstGeom prst="ellipse">
            <a:avLst/>
          </a:prstGeom>
        </p:spPr>
      </p:pic>
      <p:grpSp>
        <p:nvGrpSpPr>
          <p:cNvPr id="99" name="Group 98">
            <a:extLst>
              <a:ext uri="{FF2B5EF4-FFF2-40B4-BE49-F238E27FC236}">
                <a16:creationId xmlns:a16="http://schemas.microsoft.com/office/drawing/2014/main" id="{32A2C13F-7721-B849-7851-0F4441348B87}"/>
              </a:ext>
            </a:extLst>
          </p:cNvPr>
          <p:cNvGrpSpPr/>
          <p:nvPr/>
        </p:nvGrpSpPr>
        <p:grpSpPr>
          <a:xfrm>
            <a:off x="6976799" y="2540387"/>
            <a:ext cx="4589865" cy="3452285"/>
            <a:chOff x="6976799" y="2540387"/>
            <a:chExt cx="4589865" cy="3452285"/>
          </a:xfrm>
        </p:grpSpPr>
        <p:sp>
          <p:nvSpPr>
            <p:cNvPr id="4" name="Oval 8">
              <a:extLst>
                <a:ext uri="{FF2B5EF4-FFF2-40B4-BE49-F238E27FC236}">
                  <a16:creationId xmlns:a16="http://schemas.microsoft.com/office/drawing/2014/main" id="{284DC90D-41AB-98CF-FDAC-F8573774CFEA}"/>
                </a:ext>
              </a:extLst>
            </p:cNvPr>
            <p:cNvSpPr/>
            <p:nvPr/>
          </p:nvSpPr>
          <p:spPr>
            <a:xfrm>
              <a:off x="6976799" y="2540387"/>
              <a:ext cx="4589865" cy="3452285"/>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9ACE9CC1-9ED4-06E8-F7D4-39DE93691624}"/>
                </a:ext>
              </a:extLst>
            </p:cNvPr>
            <p:cNvSpPr txBox="1"/>
            <p:nvPr/>
          </p:nvSpPr>
          <p:spPr>
            <a:xfrm>
              <a:off x="7664130" y="3933114"/>
              <a:ext cx="3675532" cy="830997"/>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Đổ khoảng 2/3 lượng nước bẩn vào bộ lọc</a:t>
              </a:r>
            </a:p>
          </p:txBody>
        </p:sp>
      </p:grpSp>
      <p:grpSp>
        <p:nvGrpSpPr>
          <p:cNvPr id="27" name="Group 26">
            <a:extLst>
              <a:ext uri="{FF2B5EF4-FFF2-40B4-BE49-F238E27FC236}">
                <a16:creationId xmlns:a16="http://schemas.microsoft.com/office/drawing/2014/main" id="{0FF05F00-F9F5-5790-C94C-5CEDD47C0D02}"/>
              </a:ext>
            </a:extLst>
          </p:cNvPr>
          <p:cNvGrpSpPr/>
          <p:nvPr/>
        </p:nvGrpSpPr>
        <p:grpSpPr>
          <a:xfrm>
            <a:off x="8364680" y="1230261"/>
            <a:ext cx="2688562" cy="2535181"/>
            <a:chOff x="8397297" y="789605"/>
            <a:chExt cx="2688562" cy="2535181"/>
          </a:xfrm>
        </p:grpSpPr>
        <p:grpSp>
          <p:nvGrpSpPr>
            <p:cNvPr id="26" name="Group 25">
              <a:extLst>
                <a:ext uri="{FF2B5EF4-FFF2-40B4-BE49-F238E27FC236}">
                  <a16:creationId xmlns:a16="http://schemas.microsoft.com/office/drawing/2014/main" id="{0D004C3B-8246-3A3D-EABE-56F2FE23D359}"/>
                </a:ext>
              </a:extLst>
            </p:cNvPr>
            <p:cNvGrpSpPr/>
            <p:nvPr/>
          </p:nvGrpSpPr>
          <p:grpSpPr>
            <a:xfrm>
              <a:off x="8739236" y="789605"/>
              <a:ext cx="2346623" cy="2535181"/>
              <a:chOff x="8690861" y="730773"/>
              <a:chExt cx="2346623" cy="2535181"/>
            </a:xfrm>
          </p:grpSpPr>
          <p:sp>
            <p:nvSpPr>
              <p:cNvPr id="24" name="Freeform: Shape 23">
                <a:extLst>
                  <a:ext uri="{FF2B5EF4-FFF2-40B4-BE49-F238E27FC236}">
                    <a16:creationId xmlns:a16="http://schemas.microsoft.com/office/drawing/2014/main" id="{2F519A36-0B20-D41B-118C-E3A411684884}"/>
                  </a:ext>
                </a:extLst>
              </p:cNvPr>
              <p:cNvSpPr/>
              <p:nvPr/>
            </p:nvSpPr>
            <p:spPr>
              <a:xfrm>
                <a:off x="9073257" y="763844"/>
                <a:ext cx="1964227" cy="1242416"/>
              </a:xfrm>
              <a:custGeom>
                <a:avLst/>
                <a:gdLst>
                  <a:gd name="connsiteX0" fmla="*/ 1519681 w 1519681"/>
                  <a:gd name="connsiteY0" fmla="*/ 255343 h 932366"/>
                  <a:gd name="connsiteX1" fmla="*/ 1041216 w 1519681"/>
                  <a:gd name="connsiteY1" fmla="*/ 53324 h 932366"/>
                  <a:gd name="connsiteX2" fmla="*/ 690342 w 1519681"/>
                  <a:gd name="connsiteY2" fmla="*/ 162 h 932366"/>
                  <a:gd name="connsiteX3" fmla="*/ 477691 w 1519681"/>
                  <a:gd name="connsiteY3" fmla="*/ 63957 h 932366"/>
                  <a:gd name="connsiteX4" fmla="*/ 371365 w 1519681"/>
                  <a:gd name="connsiteY4" fmla="*/ 287241 h 932366"/>
                  <a:gd name="connsiteX5" fmla="*/ 286304 w 1519681"/>
                  <a:gd name="connsiteY5" fmla="*/ 393566 h 932366"/>
                  <a:gd name="connsiteX6" fmla="*/ 243774 w 1519681"/>
                  <a:gd name="connsiteY6" fmla="*/ 404199 h 932366"/>
                  <a:gd name="connsiteX7" fmla="*/ 233142 w 1519681"/>
                  <a:gd name="connsiteY7" fmla="*/ 127752 h 932366"/>
                  <a:gd name="connsiteX8" fmla="*/ 9858 w 1519681"/>
                  <a:gd name="connsiteY8" fmla="*/ 149017 h 932366"/>
                  <a:gd name="connsiteX9" fmla="*/ 52388 w 1519681"/>
                  <a:gd name="connsiteY9" fmla="*/ 446729 h 932366"/>
                  <a:gd name="connsiteX10" fmla="*/ 169346 w 1519681"/>
                  <a:gd name="connsiteY10" fmla="*/ 861399 h 932366"/>
                  <a:gd name="connsiteX11" fmla="*/ 222509 w 1519681"/>
                  <a:gd name="connsiteY11" fmla="*/ 914562 h 932366"/>
                  <a:gd name="connsiteX12" fmla="*/ 222509 w 1519681"/>
                  <a:gd name="connsiteY12" fmla="*/ 670013 h 932366"/>
                  <a:gd name="connsiteX13" fmla="*/ 254407 w 1519681"/>
                  <a:gd name="connsiteY13" fmla="*/ 499892 h 932366"/>
                  <a:gd name="connsiteX14" fmla="*/ 424528 w 1519681"/>
                  <a:gd name="connsiteY14" fmla="*/ 478627 h 932366"/>
                  <a:gd name="connsiteX15" fmla="*/ 913625 w 1519681"/>
                  <a:gd name="connsiteY15" fmla="*/ 574320 h 932366"/>
                  <a:gd name="connsiteX16" fmla="*/ 1275132 w 1519681"/>
                  <a:gd name="connsiteY16" fmla="*/ 425464 h 932366"/>
                  <a:gd name="connsiteX17" fmla="*/ 1466518 w 1519681"/>
                  <a:gd name="connsiteY17" fmla="*/ 234078 h 932366"/>
                  <a:gd name="connsiteX18" fmla="*/ 1466518 w 1519681"/>
                  <a:gd name="connsiteY18" fmla="*/ 234078 h 93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9681" h="932366">
                    <a:moveTo>
                      <a:pt x="1519681" y="255343"/>
                    </a:moveTo>
                    <a:cubicBezTo>
                      <a:pt x="1349560" y="175598"/>
                      <a:pt x="1179439" y="95854"/>
                      <a:pt x="1041216" y="53324"/>
                    </a:cubicBezTo>
                    <a:cubicBezTo>
                      <a:pt x="902993" y="10794"/>
                      <a:pt x="784263" y="-1610"/>
                      <a:pt x="690342" y="162"/>
                    </a:cubicBezTo>
                    <a:cubicBezTo>
                      <a:pt x="596421" y="1934"/>
                      <a:pt x="530854" y="16111"/>
                      <a:pt x="477691" y="63957"/>
                    </a:cubicBezTo>
                    <a:cubicBezTo>
                      <a:pt x="424528" y="111803"/>
                      <a:pt x="403263" y="232306"/>
                      <a:pt x="371365" y="287241"/>
                    </a:cubicBezTo>
                    <a:cubicBezTo>
                      <a:pt x="339467" y="342176"/>
                      <a:pt x="286304" y="393566"/>
                      <a:pt x="286304" y="393566"/>
                    </a:cubicBezTo>
                    <a:cubicBezTo>
                      <a:pt x="265039" y="413059"/>
                      <a:pt x="252634" y="448501"/>
                      <a:pt x="243774" y="404199"/>
                    </a:cubicBezTo>
                    <a:cubicBezTo>
                      <a:pt x="234914" y="359897"/>
                      <a:pt x="272128" y="170282"/>
                      <a:pt x="233142" y="127752"/>
                    </a:cubicBezTo>
                    <a:cubicBezTo>
                      <a:pt x="194156" y="85222"/>
                      <a:pt x="39984" y="95854"/>
                      <a:pt x="9858" y="149017"/>
                    </a:cubicBezTo>
                    <a:cubicBezTo>
                      <a:pt x="-20268" y="202180"/>
                      <a:pt x="25807" y="327999"/>
                      <a:pt x="52388" y="446729"/>
                    </a:cubicBezTo>
                    <a:cubicBezTo>
                      <a:pt x="78969" y="565459"/>
                      <a:pt x="140993" y="783427"/>
                      <a:pt x="169346" y="861399"/>
                    </a:cubicBezTo>
                    <a:cubicBezTo>
                      <a:pt x="197699" y="939371"/>
                      <a:pt x="213649" y="946460"/>
                      <a:pt x="222509" y="914562"/>
                    </a:cubicBezTo>
                    <a:cubicBezTo>
                      <a:pt x="231369" y="882664"/>
                      <a:pt x="217193" y="739125"/>
                      <a:pt x="222509" y="670013"/>
                    </a:cubicBezTo>
                    <a:cubicBezTo>
                      <a:pt x="227825" y="600901"/>
                      <a:pt x="220737" y="531790"/>
                      <a:pt x="254407" y="499892"/>
                    </a:cubicBezTo>
                    <a:cubicBezTo>
                      <a:pt x="288077" y="467994"/>
                      <a:pt x="314658" y="466222"/>
                      <a:pt x="424528" y="478627"/>
                    </a:cubicBezTo>
                    <a:cubicBezTo>
                      <a:pt x="534398" y="491032"/>
                      <a:pt x="771858" y="583180"/>
                      <a:pt x="913625" y="574320"/>
                    </a:cubicBezTo>
                    <a:cubicBezTo>
                      <a:pt x="1055392" y="565460"/>
                      <a:pt x="1182983" y="482171"/>
                      <a:pt x="1275132" y="425464"/>
                    </a:cubicBezTo>
                    <a:cubicBezTo>
                      <a:pt x="1367281" y="368757"/>
                      <a:pt x="1466518" y="234078"/>
                      <a:pt x="1466518" y="234078"/>
                    </a:cubicBezTo>
                    <a:lnTo>
                      <a:pt x="1466518" y="234078"/>
                    </a:lnTo>
                  </a:path>
                </a:pathLst>
              </a:cu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5" name="Group 14">
                <a:extLst>
                  <a:ext uri="{FF2B5EF4-FFF2-40B4-BE49-F238E27FC236}">
                    <a16:creationId xmlns:a16="http://schemas.microsoft.com/office/drawing/2014/main" id="{6C835693-7005-42F6-5800-A9F6AA4006B3}"/>
                  </a:ext>
                </a:extLst>
              </p:cNvPr>
              <p:cNvGrpSpPr/>
              <p:nvPr/>
            </p:nvGrpSpPr>
            <p:grpSpPr>
              <a:xfrm rot="1354801">
                <a:off x="8690861" y="730773"/>
                <a:ext cx="1955437" cy="2535181"/>
                <a:chOff x="716976" y="72999"/>
                <a:chExt cx="2878653" cy="3262025"/>
              </a:xfrm>
            </p:grpSpPr>
            <p:sp>
              <p:nvSpPr>
                <p:cNvPr id="16" name="Oval 8">
                  <a:extLst>
                    <a:ext uri="{FF2B5EF4-FFF2-40B4-BE49-F238E27FC236}">
                      <a16:creationId xmlns:a16="http://schemas.microsoft.com/office/drawing/2014/main" id="{9C81222E-63E6-2B0F-DE0B-C1E3D556698F}"/>
                    </a:ext>
                  </a:extLst>
                </p:cNvPr>
                <p:cNvSpPr/>
                <p:nvPr/>
              </p:nvSpPr>
              <p:spPr>
                <a:xfrm>
                  <a:off x="716976" y="1180334"/>
                  <a:ext cx="2467274" cy="2154690"/>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 name="connsiteX0" fmla="*/ 8 w 3332262"/>
                    <a:gd name="connsiteY0" fmla="*/ 1438884 h 2474466"/>
                    <a:gd name="connsiteX1" fmla="*/ 813893 w 3332262"/>
                    <a:gd name="connsiteY1" fmla="*/ 145262 h 2474466"/>
                    <a:gd name="connsiteX2" fmla="*/ 2982523 w 3332262"/>
                    <a:gd name="connsiteY2" fmla="*/ 121165 h 2474466"/>
                    <a:gd name="connsiteX3" fmla="*/ 3332262 w 3332262"/>
                    <a:gd name="connsiteY3" fmla="*/ 1095882 h 2474466"/>
                    <a:gd name="connsiteX4" fmla="*/ 1966485 w 3332262"/>
                    <a:gd name="connsiteY4" fmla="*/ 2404266 h 2474466"/>
                    <a:gd name="connsiteX5" fmla="*/ 800075 w 3332262"/>
                    <a:gd name="connsiteY5" fmla="*/ 2208630 h 2474466"/>
                    <a:gd name="connsiteX6" fmla="*/ 8 w 3332262"/>
                    <a:gd name="connsiteY6" fmla="*/ 1438884 h 2474466"/>
                    <a:gd name="connsiteX0" fmla="*/ 8 w 3382063"/>
                    <a:gd name="connsiteY0" fmla="*/ 1471033 h 2506615"/>
                    <a:gd name="connsiteX1" fmla="*/ 813893 w 3382063"/>
                    <a:gd name="connsiteY1" fmla="*/ 177411 h 2506615"/>
                    <a:gd name="connsiteX2" fmla="*/ 2982523 w 3382063"/>
                    <a:gd name="connsiteY2" fmla="*/ 153314 h 2506615"/>
                    <a:gd name="connsiteX3" fmla="*/ 3382063 w 3382063"/>
                    <a:gd name="connsiteY3" fmla="*/ 1614709 h 2506615"/>
                    <a:gd name="connsiteX4" fmla="*/ 1966485 w 3382063"/>
                    <a:gd name="connsiteY4" fmla="*/ 2436415 h 2506615"/>
                    <a:gd name="connsiteX5" fmla="*/ 800075 w 3382063"/>
                    <a:gd name="connsiteY5" fmla="*/ 2240779 h 2506615"/>
                    <a:gd name="connsiteX6" fmla="*/ 8 w 3382063"/>
                    <a:gd name="connsiteY6" fmla="*/ 1471033 h 2506615"/>
                    <a:gd name="connsiteX0" fmla="*/ 8 w 3382063"/>
                    <a:gd name="connsiteY0" fmla="*/ 1471033 h 2608949"/>
                    <a:gd name="connsiteX1" fmla="*/ 813893 w 3382063"/>
                    <a:gd name="connsiteY1" fmla="*/ 177411 h 2608949"/>
                    <a:gd name="connsiteX2" fmla="*/ 2982523 w 3382063"/>
                    <a:gd name="connsiteY2" fmla="*/ 153314 h 2608949"/>
                    <a:gd name="connsiteX3" fmla="*/ 3382063 w 3382063"/>
                    <a:gd name="connsiteY3" fmla="*/ 1614709 h 2608949"/>
                    <a:gd name="connsiteX4" fmla="*/ 2005821 w 3382063"/>
                    <a:gd name="connsiteY4" fmla="*/ 2552660 h 2608949"/>
                    <a:gd name="connsiteX5" fmla="*/ 800075 w 3382063"/>
                    <a:gd name="connsiteY5" fmla="*/ 2240779 h 2608949"/>
                    <a:gd name="connsiteX6" fmla="*/ 8 w 3382063"/>
                    <a:gd name="connsiteY6" fmla="*/ 1471033 h 260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063" h="2608949">
                      <a:moveTo>
                        <a:pt x="8" y="1471033"/>
                      </a:moveTo>
                      <a:cubicBezTo>
                        <a:pt x="2311" y="1127138"/>
                        <a:pt x="535417" y="374146"/>
                        <a:pt x="813893" y="177411"/>
                      </a:cubicBezTo>
                      <a:cubicBezTo>
                        <a:pt x="1092370" y="-19324"/>
                        <a:pt x="2554495" y="-86236"/>
                        <a:pt x="2982523" y="153314"/>
                      </a:cubicBezTo>
                      <a:cubicBezTo>
                        <a:pt x="3410551" y="392864"/>
                        <a:pt x="3351859" y="858062"/>
                        <a:pt x="3382063" y="1614709"/>
                      </a:cubicBezTo>
                      <a:cubicBezTo>
                        <a:pt x="3361910" y="2335164"/>
                        <a:pt x="2427852" y="2367202"/>
                        <a:pt x="2005821" y="2552660"/>
                      </a:cubicBezTo>
                      <a:cubicBezTo>
                        <a:pt x="1583790" y="2738118"/>
                        <a:pt x="1134377" y="2421050"/>
                        <a:pt x="800075" y="2240779"/>
                      </a:cubicBezTo>
                      <a:cubicBezTo>
                        <a:pt x="465773" y="2060508"/>
                        <a:pt x="-2295" y="1814928"/>
                        <a:pt x="8" y="1471033"/>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245199">
                  <a:off x="1343085" y="72999"/>
                  <a:ext cx="2252544"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2</a:t>
                  </a:r>
                </a:p>
              </p:txBody>
            </p:sp>
          </p:grpSp>
        </p:grpSp>
        <p:sp>
          <p:nvSpPr>
            <p:cNvPr id="5" name="TextBox 4">
              <a:extLst>
                <a:ext uri="{FF2B5EF4-FFF2-40B4-BE49-F238E27FC236}">
                  <a16:creationId xmlns:a16="http://schemas.microsoft.com/office/drawing/2014/main" id="{3C3EE0C8-B898-426A-EBE3-83883DD833C9}"/>
                </a:ext>
              </a:extLst>
            </p:cNvPr>
            <p:cNvSpPr txBox="1"/>
            <p:nvPr/>
          </p:nvSpPr>
          <p:spPr>
            <a:xfrm>
              <a:off x="8397297" y="2131009"/>
              <a:ext cx="2259738" cy="461665"/>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Lọc nước</a:t>
              </a:r>
            </a:p>
          </p:txBody>
        </p:sp>
      </p:grpSp>
    </p:spTree>
    <p:extLst>
      <p:ext uri="{BB962C8B-B14F-4D97-AF65-F5344CB8AC3E}">
        <p14:creationId xmlns:p14="http://schemas.microsoft.com/office/powerpoint/2010/main" val="391789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fade">
                                      <p:cBhvr>
                                        <p:cTn id="34" dur="500"/>
                                        <p:tgtEl>
                                          <p:spTgt spid="9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fade">
                                      <p:cBhvr>
                                        <p:cTn id="37" dur="500"/>
                                        <p:tgtEl>
                                          <p:spTgt spid="100"/>
                                        </p:tgtEl>
                                      </p:cBhvr>
                                    </p:animEffect>
                                  </p:childTnLst>
                                </p:cTn>
                              </p:par>
                              <p:par>
                                <p:cTn id="38" presetID="42"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7"/>
                                        </p:tgtEl>
                                        <p:attrNameLst>
                                          <p:attrName>style.visibility</p:attrName>
                                        </p:attrNameLst>
                                      </p:cBhvr>
                                      <p:to>
                                        <p:strVal val="visible"/>
                                      </p:to>
                                    </p:set>
                                    <p:animEffect transition="in" filter="fade">
                                      <p:cBhvr>
                                        <p:cTn id="45" dur="1000"/>
                                        <p:tgtEl>
                                          <p:spTgt spid="97"/>
                                        </p:tgtEl>
                                      </p:cBhvr>
                                    </p:animEffect>
                                    <p:anim calcmode="lin" valueType="num">
                                      <p:cBhvr>
                                        <p:cTn id="46" dur="1000" fill="hold"/>
                                        <p:tgtEl>
                                          <p:spTgt spid="97"/>
                                        </p:tgtEl>
                                        <p:attrNameLst>
                                          <p:attrName>ppt_x</p:attrName>
                                        </p:attrNameLst>
                                      </p:cBhvr>
                                      <p:tavLst>
                                        <p:tav tm="0">
                                          <p:val>
                                            <p:strVal val="#ppt_x"/>
                                          </p:val>
                                        </p:tav>
                                        <p:tav tm="100000">
                                          <p:val>
                                            <p:strVal val="#ppt_x"/>
                                          </p:val>
                                        </p:tav>
                                      </p:tavLst>
                                    </p:anim>
                                    <p:anim calcmode="lin" valueType="num">
                                      <p:cBhvr>
                                        <p:cTn id="47"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6" grpId="0"/>
      <p:bldP spid="11" grpId="0"/>
      <p:bldP spid="97" grpId="0"/>
      <p:bldP spid="10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5115663" y="325985"/>
            <a:ext cx="452409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17" name="TextBox 116">
            <a:extLst>
              <a:ext uri="{FF2B5EF4-FFF2-40B4-BE49-F238E27FC236}">
                <a16:creationId xmlns:a16="http://schemas.microsoft.com/office/drawing/2014/main" id="{C915F09E-8B68-F513-58EF-89FF58AAE9F9}"/>
              </a:ext>
            </a:extLst>
          </p:cNvPr>
          <p:cNvSpPr txBox="1"/>
          <p:nvPr/>
        </p:nvSpPr>
        <p:spPr>
          <a:xfrm>
            <a:off x="2357453" y="910760"/>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CÂU HỎI 2</a:t>
            </a:r>
          </a:p>
        </p:txBody>
      </p:sp>
      <p:sp>
        <p:nvSpPr>
          <p:cNvPr id="31" name="Rectangle: Rounded Corners 30">
            <a:extLst>
              <a:ext uri="{FF2B5EF4-FFF2-40B4-BE49-F238E27FC236}">
                <a16:creationId xmlns:a16="http://schemas.microsoft.com/office/drawing/2014/main" id="{1A1A652D-26B8-EE2E-9E0B-C15BBF95BAD0}"/>
              </a:ext>
            </a:extLst>
          </p:cNvPr>
          <p:cNvSpPr/>
          <p:nvPr/>
        </p:nvSpPr>
        <p:spPr>
          <a:xfrm>
            <a:off x="2462980" y="1957079"/>
            <a:ext cx="7266039" cy="97838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7" name="TextBox 96">
            <a:extLst>
              <a:ext uri="{FF2B5EF4-FFF2-40B4-BE49-F238E27FC236}">
                <a16:creationId xmlns:a16="http://schemas.microsoft.com/office/drawing/2014/main" id="{973B20D8-2BF0-C6BC-1F99-81A0BD35BADD}"/>
              </a:ext>
            </a:extLst>
          </p:cNvPr>
          <p:cNvSpPr txBox="1"/>
          <p:nvPr/>
        </p:nvSpPr>
        <p:spPr>
          <a:xfrm>
            <a:off x="2410857" y="2200050"/>
            <a:ext cx="737028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Kể tên các t</a:t>
            </a:r>
            <a:r>
              <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ác</a:t>
            </a:r>
            <a:r>
              <a:rPr kumimoji="0" lang="en-US" sz="26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nhân gây ra ô nhiễm nguồn nước</a:t>
            </a:r>
            <a:r>
              <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3" name="Đúng">
            <a:extLst>
              <a:ext uri="{FF2B5EF4-FFF2-40B4-BE49-F238E27FC236}">
                <a16:creationId xmlns:a16="http://schemas.microsoft.com/office/drawing/2014/main" id="{2D41F3E1-6810-B9D7-6055-3C8F8BAC119D}"/>
              </a:ext>
            </a:extLst>
          </p:cNvPr>
          <p:cNvSpPr/>
          <p:nvPr/>
        </p:nvSpPr>
        <p:spPr>
          <a:xfrm>
            <a:off x="2491889" y="3922536"/>
            <a:ext cx="7237130" cy="1384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vi-VN" sz="2400">
                <a:solidFill>
                  <a:srgbClr val="002060"/>
                </a:solidFill>
                <a:latin typeface="Roboto" panose="02000000000000000000" pitchFamily="2" charset="0"/>
                <a:ea typeface="Roboto" panose="02000000000000000000" pitchFamily="2" charset="0"/>
              </a:rPr>
              <a:t>Rác thải sinh hoạt, nước rác công</a:t>
            </a:r>
          </a:p>
          <a:p>
            <a:pPr lvl="0" algn="ctr">
              <a:defRPr/>
            </a:pPr>
            <a:r>
              <a:rPr lang="vi-VN" sz="2400">
                <a:solidFill>
                  <a:srgbClr val="002060"/>
                </a:solidFill>
                <a:latin typeface="Roboto" panose="02000000000000000000" pitchFamily="2" charset="0"/>
                <a:ea typeface="Roboto" panose="02000000000000000000" pitchFamily="2" charset="0"/>
              </a:rPr>
              <a:t>nghiệp, các chất ô nhiễm trên mặt đất</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Đáp án">
            <a:extLst>
              <a:ext uri="{FF2B5EF4-FFF2-40B4-BE49-F238E27FC236}">
                <a16:creationId xmlns:a16="http://schemas.microsoft.com/office/drawing/2014/main" id="{EDDD43A8-5187-CBC4-379A-30741B66A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6683" y="4829389"/>
            <a:ext cx="1142341" cy="1142341"/>
          </a:xfrm>
          <a:prstGeom prst="rect">
            <a:avLst/>
          </a:prstGeom>
        </p:spPr>
      </p:pic>
      <p:sp>
        <p:nvSpPr>
          <p:cNvPr id="5" name="TextBox 13">
            <a:extLst>
              <a:ext uri="{FF2B5EF4-FFF2-40B4-BE49-F238E27FC236}">
                <a16:creationId xmlns:a16="http://schemas.microsoft.com/office/drawing/2014/main" id="{CAD134D5-37E2-14B4-584D-6E7AE53104A4}"/>
              </a:ext>
            </a:extLst>
          </p:cNvPr>
          <p:cNvSpPr txBox="1"/>
          <p:nvPr/>
        </p:nvSpPr>
        <p:spPr>
          <a:xfrm>
            <a:off x="10778405" y="6084082"/>
            <a:ext cx="141359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ĐÁP ÁN</a:t>
            </a:r>
          </a:p>
        </p:txBody>
      </p:sp>
      <p:pic>
        <p:nvPicPr>
          <p:cNvPr id="6" name="Picture 5">
            <a:extLst>
              <a:ext uri="{FF2B5EF4-FFF2-40B4-BE49-F238E27FC236}">
                <a16:creationId xmlns:a16="http://schemas.microsoft.com/office/drawing/2014/main" id="{9B8ECFCE-F1C2-C540-7297-DB5DF3741757}"/>
              </a:ext>
            </a:extLst>
          </p:cNvPr>
          <p:cNvPicPr>
            <a:picLocks noChangeAspect="1"/>
          </p:cNvPicPr>
          <p:nvPr/>
        </p:nvPicPr>
        <p:blipFill>
          <a:blip r:embed="rId4">
            <a:extLst>
              <a:ext uri="{28A0092B-C50C-407E-A947-70E740481C1C}">
                <a14:useLocalDpi xmlns:a14="http://schemas.microsoft.com/office/drawing/2010/main" val="0"/>
              </a:ext>
            </a:extLst>
          </a:blip>
          <a:srcRect l="229" r="229"/>
          <a:stretch/>
        </p:blipFill>
        <p:spPr>
          <a:xfrm>
            <a:off x="106001" y="25927"/>
            <a:ext cx="1161484" cy="1156156"/>
          </a:xfrm>
          <a:prstGeom prst="ellipse">
            <a:avLst/>
          </a:prstGeom>
        </p:spPr>
      </p:pic>
    </p:spTree>
    <p:extLst>
      <p:ext uri="{BB962C8B-B14F-4D97-AF65-F5344CB8AC3E}">
        <p14:creationId xmlns:p14="http://schemas.microsoft.com/office/powerpoint/2010/main" val="426421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 calcmode="lin" valueType="num">
                                      <p:cBhvr>
                                        <p:cTn id="12" dur="500" fill="hold"/>
                                        <p:tgtEl>
                                          <p:spTgt spid="117"/>
                                        </p:tgtEl>
                                        <p:attrNameLst>
                                          <p:attrName>ppt_w</p:attrName>
                                        </p:attrNameLst>
                                      </p:cBhvr>
                                      <p:tavLst>
                                        <p:tav tm="0">
                                          <p:val>
                                            <p:fltVal val="0"/>
                                          </p:val>
                                        </p:tav>
                                        <p:tav tm="100000">
                                          <p:val>
                                            <p:strVal val="#ppt_w"/>
                                          </p:val>
                                        </p:tav>
                                      </p:tavLst>
                                    </p:anim>
                                    <p:anim calcmode="lin" valueType="num">
                                      <p:cBhvr>
                                        <p:cTn id="13" dur="500" fill="hold"/>
                                        <p:tgtEl>
                                          <p:spTgt spid="11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97"/>
                                        </p:tgtEl>
                                        <p:attrNameLst>
                                          <p:attrName>style.visibility</p:attrName>
                                        </p:attrNameLst>
                                      </p:cBhvr>
                                      <p:to>
                                        <p:strVal val="visible"/>
                                      </p:to>
                                    </p:set>
                                    <p:anim calcmode="lin" valueType="num">
                                      <p:cBhvr>
                                        <p:cTn id="16" dur="500" fill="hold"/>
                                        <p:tgtEl>
                                          <p:spTgt spid="97"/>
                                        </p:tgtEl>
                                        <p:attrNameLst>
                                          <p:attrName>ppt_w</p:attrName>
                                        </p:attrNameLst>
                                      </p:cBhvr>
                                      <p:tavLst>
                                        <p:tav tm="0">
                                          <p:val>
                                            <p:fltVal val="0"/>
                                          </p:val>
                                        </p:tav>
                                        <p:tav tm="100000">
                                          <p:val>
                                            <p:strVal val="#ppt_w"/>
                                          </p:val>
                                        </p:tav>
                                      </p:tavLst>
                                    </p:anim>
                                    <p:anim calcmode="lin" valueType="num">
                                      <p:cBhvr>
                                        <p:cTn id="17" dur="500" fill="hold"/>
                                        <p:tgtEl>
                                          <p:spTgt spid="97"/>
                                        </p:tgtEl>
                                        <p:attrNameLst>
                                          <p:attrName>ppt_h</p:attrName>
                                        </p:attrNameLst>
                                      </p:cBhvr>
                                      <p:tavLst>
                                        <p:tav tm="0">
                                          <p:val>
                                            <p:fltVal val="0"/>
                                          </p:val>
                                        </p:tav>
                                        <p:tav tm="100000">
                                          <p:val>
                                            <p:strVal val="#ppt_h"/>
                                          </p:val>
                                        </p:tav>
                                      </p:tavLst>
                                    </p:anim>
                                  </p:childTnLst>
                                </p:cTn>
                              </p:par>
                              <p:par>
                                <p:cTn id="18" presetID="8" presetClass="emph" presetSubtype="0" repeatCount="indefinite" accel="22000" fill="hold" nodeType="withEffect">
                                  <p:stCondLst>
                                    <p:cond delay="0"/>
                                  </p:stCondLst>
                                  <p:childTnLst>
                                    <p:animRot by="21600000">
                                      <p:cBhvr>
                                        <p:cTn id="19"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nextCondLst>
                <p:cond evt="onClick" delay="0">
                  <p:tgtEl>
                    <p:spTgt spid="4"/>
                  </p:tgtEl>
                </p:cond>
              </p:nextCondLst>
            </p:seq>
          </p:childTnLst>
        </p:cTn>
      </p:par>
    </p:tnLst>
    <p:bldLst>
      <p:bldP spid="2" grpId="0"/>
      <p:bldP spid="117" grpId="0"/>
      <p:bldP spid="97"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5903455" y="1753430"/>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sp>
        <p:nvSpPr>
          <p:cNvPr id="11" name="TextBox 10">
            <a:extLst>
              <a:ext uri="{FF2B5EF4-FFF2-40B4-BE49-F238E27FC236}">
                <a16:creationId xmlns:a16="http://schemas.microsoft.com/office/drawing/2014/main" id="{65407C88-AB48-1311-9D0A-D46038BEE257}"/>
              </a:ext>
            </a:extLst>
          </p:cNvPr>
          <p:cNvSpPr txBox="1"/>
          <p:nvPr/>
        </p:nvSpPr>
        <p:spPr>
          <a:xfrm>
            <a:off x="6156509" y="5971200"/>
            <a:ext cx="1546922"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Sỏi to</a:t>
            </a:r>
          </a:p>
        </p:txBody>
      </p:sp>
      <p:sp>
        <p:nvSpPr>
          <p:cNvPr id="97" name="TextBox 96">
            <a:extLst>
              <a:ext uri="{FF2B5EF4-FFF2-40B4-BE49-F238E27FC236}">
                <a16:creationId xmlns:a16="http://schemas.microsoft.com/office/drawing/2014/main" id="{F3C817C5-36F8-F279-33A0-46D98B0B0E7D}"/>
              </a:ext>
            </a:extLst>
          </p:cNvPr>
          <p:cNvSpPr txBox="1"/>
          <p:nvPr/>
        </p:nvSpPr>
        <p:spPr>
          <a:xfrm>
            <a:off x="6032975" y="2100230"/>
            <a:ext cx="1641274"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Nước bẩn</a:t>
            </a:r>
          </a:p>
        </p:txBody>
      </p:sp>
      <p:pic>
        <p:nvPicPr>
          <p:cNvPr id="2" name="Picture 1">
            <a:extLst>
              <a:ext uri="{FF2B5EF4-FFF2-40B4-BE49-F238E27FC236}">
                <a16:creationId xmlns:a16="http://schemas.microsoft.com/office/drawing/2014/main" id="{F7BB2CB9-5DED-D78E-A46C-AC0CEF82225A}"/>
              </a:ext>
            </a:extLst>
          </p:cNvPr>
          <p:cNvPicPr>
            <a:picLocks noChangeAspect="1"/>
          </p:cNvPicPr>
          <p:nvPr/>
        </p:nvPicPr>
        <p:blipFill>
          <a:blip r:embed="rId3">
            <a:extLst>
              <a:ext uri="{28A0092B-C50C-407E-A947-70E740481C1C}">
                <a14:useLocalDpi xmlns:a14="http://schemas.microsoft.com/office/drawing/2010/main" val="0"/>
              </a:ext>
            </a:extLst>
          </a:blip>
          <a:srcRect l="229" r="229"/>
          <a:stretch/>
        </p:blipFill>
        <p:spPr>
          <a:xfrm>
            <a:off x="13986" y="18560"/>
            <a:ext cx="1217285" cy="1211701"/>
          </a:xfrm>
          <a:prstGeom prst="ellipse">
            <a:avLst/>
          </a:prstGeom>
        </p:spPr>
      </p:pic>
      <p:grpSp>
        <p:nvGrpSpPr>
          <p:cNvPr id="99" name="Group 98">
            <a:extLst>
              <a:ext uri="{FF2B5EF4-FFF2-40B4-BE49-F238E27FC236}">
                <a16:creationId xmlns:a16="http://schemas.microsoft.com/office/drawing/2014/main" id="{32A2C13F-7721-B849-7851-0F4441348B87}"/>
              </a:ext>
            </a:extLst>
          </p:cNvPr>
          <p:cNvGrpSpPr/>
          <p:nvPr/>
        </p:nvGrpSpPr>
        <p:grpSpPr>
          <a:xfrm>
            <a:off x="519420" y="2547177"/>
            <a:ext cx="4589865" cy="3452285"/>
            <a:chOff x="6976799" y="2540387"/>
            <a:chExt cx="4589865" cy="3452285"/>
          </a:xfrm>
        </p:grpSpPr>
        <p:sp>
          <p:nvSpPr>
            <p:cNvPr id="4" name="Oval 8">
              <a:extLst>
                <a:ext uri="{FF2B5EF4-FFF2-40B4-BE49-F238E27FC236}">
                  <a16:creationId xmlns:a16="http://schemas.microsoft.com/office/drawing/2014/main" id="{284DC90D-41AB-98CF-FDAC-F8573774CFEA}"/>
                </a:ext>
              </a:extLst>
            </p:cNvPr>
            <p:cNvSpPr/>
            <p:nvPr/>
          </p:nvSpPr>
          <p:spPr>
            <a:xfrm>
              <a:off x="6976799" y="2540387"/>
              <a:ext cx="4589865" cy="3452285"/>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9ACE9CC1-9ED4-06E8-F7D4-39DE93691624}"/>
                </a:ext>
              </a:extLst>
            </p:cNvPr>
            <p:cNvSpPr txBox="1"/>
            <p:nvPr/>
          </p:nvSpPr>
          <p:spPr>
            <a:xfrm>
              <a:off x="7664130" y="3933114"/>
              <a:ext cx="3675532" cy="461665"/>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Quá trình lọc nước</a:t>
              </a:r>
            </a:p>
          </p:txBody>
        </p:sp>
      </p:grpSp>
      <p:grpSp>
        <p:nvGrpSpPr>
          <p:cNvPr id="27" name="Group 26">
            <a:extLst>
              <a:ext uri="{FF2B5EF4-FFF2-40B4-BE49-F238E27FC236}">
                <a16:creationId xmlns:a16="http://schemas.microsoft.com/office/drawing/2014/main" id="{0FF05F00-F9F5-5790-C94C-5CEDD47C0D02}"/>
              </a:ext>
            </a:extLst>
          </p:cNvPr>
          <p:cNvGrpSpPr/>
          <p:nvPr/>
        </p:nvGrpSpPr>
        <p:grpSpPr>
          <a:xfrm>
            <a:off x="1832214" y="1237051"/>
            <a:ext cx="2763649" cy="2535181"/>
            <a:chOff x="8322210" y="789605"/>
            <a:chExt cx="2763649" cy="2535181"/>
          </a:xfrm>
        </p:grpSpPr>
        <p:grpSp>
          <p:nvGrpSpPr>
            <p:cNvPr id="26" name="Group 25">
              <a:extLst>
                <a:ext uri="{FF2B5EF4-FFF2-40B4-BE49-F238E27FC236}">
                  <a16:creationId xmlns:a16="http://schemas.microsoft.com/office/drawing/2014/main" id="{0D004C3B-8246-3A3D-EABE-56F2FE23D359}"/>
                </a:ext>
              </a:extLst>
            </p:cNvPr>
            <p:cNvGrpSpPr/>
            <p:nvPr/>
          </p:nvGrpSpPr>
          <p:grpSpPr>
            <a:xfrm>
              <a:off x="8739236" y="789605"/>
              <a:ext cx="2346623" cy="2535181"/>
              <a:chOff x="8690861" y="730773"/>
              <a:chExt cx="2346623" cy="2535181"/>
            </a:xfrm>
          </p:grpSpPr>
          <p:sp>
            <p:nvSpPr>
              <p:cNvPr id="24" name="Freeform: Shape 23">
                <a:extLst>
                  <a:ext uri="{FF2B5EF4-FFF2-40B4-BE49-F238E27FC236}">
                    <a16:creationId xmlns:a16="http://schemas.microsoft.com/office/drawing/2014/main" id="{2F519A36-0B20-D41B-118C-E3A411684884}"/>
                  </a:ext>
                </a:extLst>
              </p:cNvPr>
              <p:cNvSpPr/>
              <p:nvPr/>
            </p:nvSpPr>
            <p:spPr>
              <a:xfrm>
                <a:off x="9073257" y="763844"/>
                <a:ext cx="1964227" cy="1242416"/>
              </a:xfrm>
              <a:custGeom>
                <a:avLst/>
                <a:gdLst>
                  <a:gd name="connsiteX0" fmla="*/ 1519681 w 1519681"/>
                  <a:gd name="connsiteY0" fmla="*/ 255343 h 932366"/>
                  <a:gd name="connsiteX1" fmla="*/ 1041216 w 1519681"/>
                  <a:gd name="connsiteY1" fmla="*/ 53324 h 932366"/>
                  <a:gd name="connsiteX2" fmla="*/ 690342 w 1519681"/>
                  <a:gd name="connsiteY2" fmla="*/ 162 h 932366"/>
                  <a:gd name="connsiteX3" fmla="*/ 477691 w 1519681"/>
                  <a:gd name="connsiteY3" fmla="*/ 63957 h 932366"/>
                  <a:gd name="connsiteX4" fmla="*/ 371365 w 1519681"/>
                  <a:gd name="connsiteY4" fmla="*/ 287241 h 932366"/>
                  <a:gd name="connsiteX5" fmla="*/ 286304 w 1519681"/>
                  <a:gd name="connsiteY5" fmla="*/ 393566 h 932366"/>
                  <a:gd name="connsiteX6" fmla="*/ 243774 w 1519681"/>
                  <a:gd name="connsiteY6" fmla="*/ 404199 h 932366"/>
                  <a:gd name="connsiteX7" fmla="*/ 233142 w 1519681"/>
                  <a:gd name="connsiteY7" fmla="*/ 127752 h 932366"/>
                  <a:gd name="connsiteX8" fmla="*/ 9858 w 1519681"/>
                  <a:gd name="connsiteY8" fmla="*/ 149017 h 932366"/>
                  <a:gd name="connsiteX9" fmla="*/ 52388 w 1519681"/>
                  <a:gd name="connsiteY9" fmla="*/ 446729 h 932366"/>
                  <a:gd name="connsiteX10" fmla="*/ 169346 w 1519681"/>
                  <a:gd name="connsiteY10" fmla="*/ 861399 h 932366"/>
                  <a:gd name="connsiteX11" fmla="*/ 222509 w 1519681"/>
                  <a:gd name="connsiteY11" fmla="*/ 914562 h 932366"/>
                  <a:gd name="connsiteX12" fmla="*/ 222509 w 1519681"/>
                  <a:gd name="connsiteY12" fmla="*/ 670013 h 932366"/>
                  <a:gd name="connsiteX13" fmla="*/ 254407 w 1519681"/>
                  <a:gd name="connsiteY13" fmla="*/ 499892 h 932366"/>
                  <a:gd name="connsiteX14" fmla="*/ 424528 w 1519681"/>
                  <a:gd name="connsiteY14" fmla="*/ 478627 h 932366"/>
                  <a:gd name="connsiteX15" fmla="*/ 913625 w 1519681"/>
                  <a:gd name="connsiteY15" fmla="*/ 574320 h 932366"/>
                  <a:gd name="connsiteX16" fmla="*/ 1275132 w 1519681"/>
                  <a:gd name="connsiteY16" fmla="*/ 425464 h 932366"/>
                  <a:gd name="connsiteX17" fmla="*/ 1466518 w 1519681"/>
                  <a:gd name="connsiteY17" fmla="*/ 234078 h 932366"/>
                  <a:gd name="connsiteX18" fmla="*/ 1466518 w 1519681"/>
                  <a:gd name="connsiteY18" fmla="*/ 234078 h 93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9681" h="932366">
                    <a:moveTo>
                      <a:pt x="1519681" y="255343"/>
                    </a:moveTo>
                    <a:cubicBezTo>
                      <a:pt x="1349560" y="175598"/>
                      <a:pt x="1179439" y="95854"/>
                      <a:pt x="1041216" y="53324"/>
                    </a:cubicBezTo>
                    <a:cubicBezTo>
                      <a:pt x="902993" y="10794"/>
                      <a:pt x="784263" y="-1610"/>
                      <a:pt x="690342" y="162"/>
                    </a:cubicBezTo>
                    <a:cubicBezTo>
                      <a:pt x="596421" y="1934"/>
                      <a:pt x="530854" y="16111"/>
                      <a:pt x="477691" y="63957"/>
                    </a:cubicBezTo>
                    <a:cubicBezTo>
                      <a:pt x="424528" y="111803"/>
                      <a:pt x="403263" y="232306"/>
                      <a:pt x="371365" y="287241"/>
                    </a:cubicBezTo>
                    <a:cubicBezTo>
                      <a:pt x="339467" y="342176"/>
                      <a:pt x="286304" y="393566"/>
                      <a:pt x="286304" y="393566"/>
                    </a:cubicBezTo>
                    <a:cubicBezTo>
                      <a:pt x="265039" y="413059"/>
                      <a:pt x="252634" y="448501"/>
                      <a:pt x="243774" y="404199"/>
                    </a:cubicBezTo>
                    <a:cubicBezTo>
                      <a:pt x="234914" y="359897"/>
                      <a:pt x="272128" y="170282"/>
                      <a:pt x="233142" y="127752"/>
                    </a:cubicBezTo>
                    <a:cubicBezTo>
                      <a:pt x="194156" y="85222"/>
                      <a:pt x="39984" y="95854"/>
                      <a:pt x="9858" y="149017"/>
                    </a:cubicBezTo>
                    <a:cubicBezTo>
                      <a:pt x="-20268" y="202180"/>
                      <a:pt x="25807" y="327999"/>
                      <a:pt x="52388" y="446729"/>
                    </a:cubicBezTo>
                    <a:cubicBezTo>
                      <a:pt x="78969" y="565459"/>
                      <a:pt x="140993" y="783427"/>
                      <a:pt x="169346" y="861399"/>
                    </a:cubicBezTo>
                    <a:cubicBezTo>
                      <a:pt x="197699" y="939371"/>
                      <a:pt x="213649" y="946460"/>
                      <a:pt x="222509" y="914562"/>
                    </a:cubicBezTo>
                    <a:cubicBezTo>
                      <a:pt x="231369" y="882664"/>
                      <a:pt x="217193" y="739125"/>
                      <a:pt x="222509" y="670013"/>
                    </a:cubicBezTo>
                    <a:cubicBezTo>
                      <a:pt x="227825" y="600901"/>
                      <a:pt x="220737" y="531790"/>
                      <a:pt x="254407" y="499892"/>
                    </a:cubicBezTo>
                    <a:cubicBezTo>
                      <a:pt x="288077" y="467994"/>
                      <a:pt x="314658" y="466222"/>
                      <a:pt x="424528" y="478627"/>
                    </a:cubicBezTo>
                    <a:cubicBezTo>
                      <a:pt x="534398" y="491032"/>
                      <a:pt x="771858" y="583180"/>
                      <a:pt x="913625" y="574320"/>
                    </a:cubicBezTo>
                    <a:cubicBezTo>
                      <a:pt x="1055392" y="565460"/>
                      <a:pt x="1182983" y="482171"/>
                      <a:pt x="1275132" y="425464"/>
                    </a:cubicBezTo>
                    <a:cubicBezTo>
                      <a:pt x="1367281" y="368757"/>
                      <a:pt x="1466518" y="234078"/>
                      <a:pt x="1466518" y="234078"/>
                    </a:cubicBezTo>
                    <a:lnTo>
                      <a:pt x="1466518" y="234078"/>
                    </a:lnTo>
                  </a:path>
                </a:pathLst>
              </a:cu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5" name="Group 14">
                <a:extLst>
                  <a:ext uri="{FF2B5EF4-FFF2-40B4-BE49-F238E27FC236}">
                    <a16:creationId xmlns:a16="http://schemas.microsoft.com/office/drawing/2014/main" id="{6C835693-7005-42F6-5800-A9F6AA4006B3}"/>
                  </a:ext>
                </a:extLst>
              </p:cNvPr>
              <p:cNvGrpSpPr/>
              <p:nvPr/>
            </p:nvGrpSpPr>
            <p:grpSpPr>
              <a:xfrm rot="1354801">
                <a:off x="8690861" y="730773"/>
                <a:ext cx="1955437" cy="2535181"/>
                <a:chOff x="716976" y="72999"/>
                <a:chExt cx="2878653" cy="3262025"/>
              </a:xfrm>
            </p:grpSpPr>
            <p:sp>
              <p:nvSpPr>
                <p:cNvPr id="16" name="Oval 8">
                  <a:extLst>
                    <a:ext uri="{FF2B5EF4-FFF2-40B4-BE49-F238E27FC236}">
                      <a16:creationId xmlns:a16="http://schemas.microsoft.com/office/drawing/2014/main" id="{9C81222E-63E6-2B0F-DE0B-C1E3D556698F}"/>
                    </a:ext>
                  </a:extLst>
                </p:cNvPr>
                <p:cNvSpPr/>
                <p:nvPr/>
              </p:nvSpPr>
              <p:spPr>
                <a:xfrm>
                  <a:off x="716976" y="1180334"/>
                  <a:ext cx="2467274" cy="2154690"/>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 name="connsiteX0" fmla="*/ 8 w 3332262"/>
                    <a:gd name="connsiteY0" fmla="*/ 1438884 h 2474466"/>
                    <a:gd name="connsiteX1" fmla="*/ 813893 w 3332262"/>
                    <a:gd name="connsiteY1" fmla="*/ 145262 h 2474466"/>
                    <a:gd name="connsiteX2" fmla="*/ 2982523 w 3332262"/>
                    <a:gd name="connsiteY2" fmla="*/ 121165 h 2474466"/>
                    <a:gd name="connsiteX3" fmla="*/ 3332262 w 3332262"/>
                    <a:gd name="connsiteY3" fmla="*/ 1095882 h 2474466"/>
                    <a:gd name="connsiteX4" fmla="*/ 1966485 w 3332262"/>
                    <a:gd name="connsiteY4" fmla="*/ 2404266 h 2474466"/>
                    <a:gd name="connsiteX5" fmla="*/ 800075 w 3332262"/>
                    <a:gd name="connsiteY5" fmla="*/ 2208630 h 2474466"/>
                    <a:gd name="connsiteX6" fmla="*/ 8 w 3332262"/>
                    <a:gd name="connsiteY6" fmla="*/ 1438884 h 2474466"/>
                    <a:gd name="connsiteX0" fmla="*/ 8 w 3382063"/>
                    <a:gd name="connsiteY0" fmla="*/ 1471033 h 2506615"/>
                    <a:gd name="connsiteX1" fmla="*/ 813893 w 3382063"/>
                    <a:gd name="connsiteY1" fmla="*/ 177411 h 2506615"/>
                    <a:gd name="connsiteX2" fmla="*/ 2982523 w 3382063"/>
                    <a:gd name="connsiteY2" fmla="*/ 153314 h 2506615"/>
                    <a:gd name="connsiteX3" fmla="*/ 3382063 w 3382063"/>
                    <a:gd name="connsiteY3" fmla="*/ 1614709 h 2506615"/>
                    <a:gd name="connsiteX4" fmla="*/ 1966485 w 3382063"/>
                    <a:gd name="connsiteY4" fmla="*/ 2436415 h 2506615"/>
                    <a:gd name="connsiteX5" fmla="*/ 800075 w 3382063"/>
                    <a:gd name="connsiteY5" fmla="*/ 2240779 h 2506615"/>
                    <a:gd name="connsiteX6" fmla="*/ 8 w 3382063"/>
                    <a:gd name="connsiteY6" fmla="*/ 1471033 h 2506615"/>
                    <a:gd name="connsiteX0" fmla="*/ 8 w 3382063"/>
                    <a:gd name="connsiteY0" fmla="*/ 1471033 h 2608949"/>
                    <a:gd name="connsiteX1" fmla="*/ 813893 w 3382063"/>
                    <a:gd name="connsiteY1" fmla="*/ 177411 h 2608949"/>
                    <a:gd name="connsiteX2" fmla="*/ 2982523 w 3382063"/>
                    <a:gd name="connsiteY2" fmla="*/ 153314 h 2608949"/>
                    <a:gd name="connsiteX3" fmla="*/ 3382063 w 3382063"/>
                    <a:gd name="connsiteY3" fmla="*/ 1614709 h 2608949"/>
                    <a:gd name="connsiteX4" fmla="*/ 2005821 w 3382063"/>
                    <a:gd name="connsiteY4" fmla="*/ 2552660 h 2608949"/>
                    <a:gd name="connsiteX5" fmla="*/ 800075 w 3382063"/>
                    <a:gd name="connsiteY5" fmla="*/ 2240779 h 2608949"/>
                    <a:gd name="connsiteX6" fmla="*/ 8 w 3382063"/>
                    <a:gd name="connsiteY6" fmla="*/ 1471033 h 260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063" h="2608949">
                      <a:moveTo>
                        <a:pt x="8" y="1471033"/>
                      </a:moveTo>
                      <a:cubicBezTo>
                        <a:pt x="2311" y="1127138"/>
                        <a:pt x="535417" y="374146"/>
                        <a:pt x="813893" y="177411"/>
                      </a:cubicBezTo>
                      <a:cubicBezTo>
                        <a:pt x="1092370" y="-19324"/>
                        <a:pt x="2554495" y="-86236"/>
                        <a:pt x="2982523" y="153314"/>
                      </a:cubicBezTo>
                      <a:cubicBezTo>
                        <a:pt x="3410551" y="392864"/>
                        <a:pt x="3351859" y="858062"/>
                        <a:pt x="3382063" y="1614709"/>
                      </a:cubicBezTo>
                      <a:cubicBezTo>
                        <a:pt x="3361910" y="2335164"/>
                        <a:pt x="2427852" y="2367202"/>
                        <a:pt x="2005821" y="2552660"/>
                      </a:cubicBezTo>
                      <a:cubicBezTo>
                        <a:pt x="1583790" y="2738118"/>
                        <a:pt x="1134377" y="2421050"/>
                        <a:pt x="800075" y="2240779"/>
                      </a:cubicBezTo>
                      <a:cubicBezTo>
                        <a:pt x="465773" y="2060508"/>
                        <a:pt x="-2295" y="1814928"/>
                        <a:pt x="8" y="1471033"/>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245199">
                  <a:off x="1343085" y="72999"/>
                  <a:ext cx="2252544"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2</a:t>
                  </a:r>
                </a:p>
              </p:txBody>
            </p:sp>
          </p:grpSp>
        </p:grpSp>
        <p:sp>
          <p:nvSpPr>
            <p:cNvPr id="5" name="TextBox 4">
              <a:extLst>
                <a:ext uri="{FF2B5EF4-FFF2-40B4-BE49-F238E27FC236}">
                  <a16:creationId xmlns:a16="http://schemas.microsoft.com/office/drawing/2014/main" id="{3C3EE0C8-B898-426A-EBE3-83883DD833C9}"/>
                </a:ext>
              </a:extLst>
            </p:cNvPr>
            <p:cNvSpPr txBox="1"/>
            <p:nvPr/>
          </p:nvSpPr>
          <p:spPr>
            <a:xfrm>
              <a:off x="8322210" y="2139720"/>
              <a:ext cx="2259738" cy="461665"/>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Lọc nước</a:t>
              </a:r>
            </a:p>
          </p:txBody>
        </p:sp>
      </p:grpSp>
      <p:sp>
        <p:nvSpPr>
          <p:cNvPr id="3" name="TextBox 2">
            <a:extLst>
              <a:ext uri="{FF2B5EF4-FFF2-40B4-BE49-F238E27FC236}">
                <a16:creationId xmlns:a16="http://schemas.microsoft.com/office/drawing/2014/main" id="{496E3D69-B870-CD81-F832-FF1308B44CAD}"/>
              </a:ext>
            </a:extLst>
          </p:cNvPr>
          <p:cNvSpPr txBox="1"/>
          <p:nvPr/>
        </p:nvSpPr>
        <p:spPr>
          <a:xfrm>
            <a:off x="6062157" y="2874424"/>
            <a:ext cx="1641274"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Cát mịn</a:t>
            </a:r>
          </a:p>
        </p:txBody>
      </p:sp>
      <p:sp>
        <p:nvSpPr>
          <p:cNvPr id="8" name="TextBox 7">
            <a:extLst>
              <a:ext uri="{FF2B5EF4-FFF2-40B4-BE49-F238E27FC236}">
                <a16:creationId xmlns:a16="http://schemas.microsoft.com/office/drawing/2014/main" id="{0D635847-1BCE-5D16-AFAE-4FFC439DA7F9}"/>
              </a:ext>
            </a:extLst>
          </p:cNvPr>
          <p:cNvSpPr txBox="1"/>
          <p:nvPr/>
        </p:nvSpPr>
        <p:spPr>
          <a:xfrm>
            <a:off x="6062157" y="4422812"/>
            <a:ext cx="1641274"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Cát vàng</a:t>
            </a:r>
          </a:p>
        </p:txBody>
      </p:sp>
      <p:sp>
        <p:nvSpPr>
          <p:cNvPr id="10" name="TextBox 9">
            <a:extLst>
              <a:ext uri="{FF2B5EF4-FFF2-40B4-BE49-F238E27FC236}">
                <a16:creationId xmlns:a16="http://schemas.microsoft.com/office/drawing/2014/main" id="{69C954D5-E7E9-52A8-6340-8520428B9B2F}"/>
              </a:ext>
            </a:extLst>
          </p:cNvPr>
          <p:cNvSpPr txBox="1"/>
          <p:nvPr/>
        </p:nvSpPr>
        <p:spPr>
          <a:xfrm>
            <a:off x="5982806" y="3648618"/>
            <a:ext cx="2244561"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Than hoạt tính</a:t>
            </a:r>
          </a:p>
        </p:txBody>
      </p:sp>
      <p:sp>
        <p:nvSpPr>
          <p:cNvPr id="12" name="TextBox 11">
            <a:extLst>
              <a:ext uri="{FF2B5EF4-FFF2-40B4-BE49-F238E27FC236}">
                <a16:creationId xmlns:a16="http://schemas.microsoft.com/office/drawing/2014/main" id="{5AB35344-9B9E-D8B5-E218-E2B18FC47EDD}"/>
              </a:ext>
            </a:extLst>
          </p:cNvPr>
          <p:cNvSpPr txBox="1"/>
          <p:nvPr/>
        </p:nvSpPr>
        <p:spPr>
          <a:xfrm>
            <a:off x="6096000" y="5197006"/>
            <a:ext cx="1641274"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Sỏi nhỏ</a:t>
            </a:r>
          </a:p>
        </p:txBody>
      </p:sp>
      <p:pic>
        <p:nvPicPr>
          <p:cNvPr id="14" name="Picture 13">
            <a:extLst>
              <a:ext uri="{FF2B5EF4-FFF2-40B4-BE49-F238E27FC236}">
                <a16:creationId xmlns:a16="http://schemas.microsoft.com/office/drawing/2014/main" id="{34039539-DFE8-12E4-74E4-219A5FDE9ED9}"/>
              </a:ext>
            </a:extLst>
          </p:cNvPr>
          <p:cNvPicPr>
            <a:picLocks noChangeAspect="1"/>
          </p:cNvPicPr>
          <p:nvPr/>
        </p:nvPicPr>
        <p:blipFill>
          <a:blip r:embed="rId4"/>
          <a:stretch>
            <a:fillRect/>
          </a:stretch>
        </p:blipFill>
        <p:spPr>
          <a:xfrm>
            <a:off x="8306717" y="2865544"/>
            <a:ext cx="2409524" cy="438095"/>
          </a:xfrm>
          <a:prstGeom prst="rect">
            <a:avLst/>
          </a:prstGeom>
        </p:spPr>
      </p:pic>
      <p:pic>
        <p:nvPicPr>
          <p:cNvPr id="19" name="Picture 18">
            <a:extLst>
              <a:ext uri="{FF2B5EF4-FFF2-40B4-BE49-F238E27FC236}">
                <a16:creationId xmlns:a16="http://schemas.microsoft.com/office/drawing/2014/main" id="{9636ECB7-7851-D69C-E892-F2C2FCE91FDB}"/>
              </a:ext>
            </a:extLst>
          </p:cNvPr>
          <p:cNvPicPr>
            <a:picLocks noChangeAspect="1"/>
          </p:cNvPicPr>
          <p:nvPr/>
        </p:nvPicPr>
        <p:blipFill>
          <a:blip r:embed="rId5"/>
          <a:stretch>
            <a:fillRect/>
          </a:stretch>
        </p:blipFill>
        <p:spPr>
          <a:xfrm>
            <a:off x="8306717" y="3595924"/>
            <a:ext cx="2390476" cy="436486"/>
          </a:xfrm>
          <a:prstGeom prst="rect">
            <a:avLst/>
          </a:prstGeom>
        </p:spPr>
      </p:pic>
      <p:pic>
        <p:nvPicPr>
          <p:cNvPr id="23" name="Picture 22">
            <a:extLst>
              <a:ext uri="{FF2B5EF4-FFF2-40B4-BE49-F238E27FC236}">
                <a16:creationId xmlns:a16="http://schemas.microsoft.com/office/drawing/2014/main" id="{A9875BC1-5184-C307-E760-F2A3FFE0CE4B}"/>
              </a:ext>
            </a:extLst>
          </p:cNvPr>
          <p:cNvPicPr>
            <a:picLocks noChangeAspect="1"/>
          </p:cNvPicPr>
          <p:nvPr/>
        </p:nvPicPr>
        <p:blipFill>
          <a:blip r:embed="rId6"/>
          <a:stretch>
            <a:fillRect/>
          </a:stretch>
        </p:blipFill>
        <p:spPr>
          <a:xfrm>
            <a:off x="8306717" y="5053466"/>
            <a:ext cx="2390476" cy="406403"/>
          </a:xfrm>
          <a:prstGeom prst="rect">
            <a:avLst/>
          </a:prstGeom>
        </p:spPr>
      </p:pic>
      <p:pic>
        <p:nvPicPr>
          <p:cNvPr id="29" name="Picture 28">
            <a:extLst>
              <a:ext uri="{FF2B5EF4-FFF2-40B4-BE49-F238E27FC236}">
                <a16:creationId xmlns:a16="http://schemas.microsoft.com/office/drawing/2014/main" id="{CCE865CE-0B93-983E-FD51-2BD92B61294A}"/>
              </a:ext>
            </a:extLst>
          </p:cNvPr>
          <p:cNvPicPr>
            <a:picLocks noChangeAspect="1"/>
          </p:cNvPicPr>
          <p:nvPr/>
        </p:nvPicPr>
        <p:blipFill>
          <a:blip r:embed="rId7"/>
          <a:stretch>
            <a:fillRect/>
          </a:stretch>
        </p:blipFill>
        <p:spPr>
          <a:xfrm>
            <a:off x="8306717" y="5752152"/>
            <a:ext cx="2390476" cy="438095"/>
          </a:xfrm>
          <a:prstGeom prst="rect">
            <a:avLst/>
          </a:prstGeom>
        </p:spPr>
      </p:pic>
      <p:pic>
        <p:nvPicPr>
          <p:cNvPr id="31" name="Picture 30">
            <a:extLst>
              <a:ext uri="{FF2B5EF4-FFF2-40B4-BE49-F238E27FC236}">
                <a16:creationId xmlns:a16="http://schemas.microsoft.com/office/drawing/2014/main" id="{7457912E-3536-11FE-5074-64813F78A5DB}"/>
              </a:ext>
            </a:extLst>
          </p:cNvPr>
          <p:cNvPicPr>
            <a:picLocks noChangeAspect="1"/>
          </p:cNvPicPr>
          <p:nvPr/>
        </p:nvPicPr>
        <p:blipFill>
          <a:blip r:embed="rId8"/>
          <a:stretch>
            <a:fillRect/>
          </a:stretch>
        </p:blipFill>
        <p:spPr>
          <a:xfrm>
            <a:off x="8306717" y="4324695"/>
            <a:ext cx="2400000" cy="436486"/>
          </a:xfrm>
          <a:prstGeom prst="rect">
            <a:avLst/>
          </a:prstGeom>
        </p:spPr>
      </p:pic>
      <p:pic>
        <p:nvPicPr>
          <p:cNvPr id="100" name="Picture 99">
            <a:extLst>
              <a:ext uri="{FF2B5EF4-FFF2-40B4-BE49-F238E27FC236}">
                <a16:creationId xmlns:a16="http://schemas.microsoft.com/office/drawing/2014/main" id="{D9EF2EEE-146A-3D0D-31B9-32022303734A}"/>
              </a:ext>
            </a:extLst>
          </p:cNvPr>
          <p:cNvPicPr>
            <a:picLocks noChangeAspect="1"/>
          </p:cNvPicPr>
          <p:nvPr/>
        </p:nvPicPr>
        <p:blipFill>
          <a:blip r:embed="rId9"/>
          <a:stretch>
            <a:fillRect/>
          </a:stretch>
        </p:blipFill>
        <p:spPr>
          <a:xfrm>
            <a:off x="8306717" y="2135164"/>
            <a:ext cx="2390476" cy="438095"/>
          </a:xfrm>
          <a:prstGeom prst="rect">
            <a:avLst/>
          </a:prstGeom>
        </p:spPr>
      </p:pic>
      <p:sp>
        <p:nvSpPr>
          <p:cNvPr id="101" name="Arrow: Curved Left 100">
            <a:extLst>
              <a:ext uri="{FF2B5EF4-FFF2-40B4-BE49-F238E27FC236}">
                <a16:creationId xmlns:a16="http://schemas.microsoft.com/office/drawing/2014/main" id="{2169C894-A1C6-4A35-7E07-6B86C5AB3354}"/>
              </a:ext>
            </a:extLst>
          </p:cNvPr>
          <p:cNvSpPr/>
          <p:nvPr/>
        </p:nvSpPr>
        <p:spPr>
          <a:xfrm>
            <a:off x="11003085" y="2214374"/>
            <a:ext cx="231355" cy="717769"/>
          </a:xfrm>
          <a:prstGeom prst="curved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02" name="Arrow: Curved Left 101">
            <a:extLst>
              <a:ext uri="{FF2B5EF4-FFF2-40B4-BE49-F238E27FC236}">
                <a16:creationId xmlns:a16="http://schemas.microsoft.com/office/drawing/2014/main" id="{6A3FE6D0-69E3-3AAE-4399-BA35F29F67EE}"/>
              </a:ext>
            </a:extLst>
          </p:cNvPr>
          <p:cNvSpPr/>
          <p:nvPr/>
        </p:nvSpPr>
        <p:spPr>
          <a:xfrm>
            <a:off x="11003085" y="3019838"/>
            <a:ext cx="231355" cy="717769"/>
          </a:xfrm>
          <a:prstGeom prst="curved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03" name="Arrow: Curved Left 102">
            <a:extLst>
              <a:ext uri="{FF2B5EF4-FFF2-40B4-BE49-F238E27FC236}">
                <a16:creationId xmlns:a16="http://schemas.microsoft.com/office/drawing/2014/main" id="{F1F169B6-DBEC-315A-E1E4-BD930AF09FA5}"/>
              </a:ext>
            </a:extLst>
          </p:cNvPr>
          <p:cNvSpPr/>
          <p:nvPr/>
        </p:nvSpPr>
        <p:spPr>
          <a:xfrm>
            <a:off x="11003085" y="3825302"/>
            <a:ext cx="231355" cy="717769"/>
          </a:xfrm>
          <a:prstGeom prst="curved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04" name="Arrow: Curved Left 103">
            <a:extLst>
              <a:ext uri="{FF2B5EF4-FFF2-40B4-BE49-F238E27FC236}">
                <a16:creationId xmlns:a16="http://schemas.microsoft.com/office/drawing/2014/main" id="{FB0C02E2-37E9-59CE-3773-C7A2D4A15BA3}"/>
              </a:ext>
            </a:extLst>
          </p:cNvPr>
          <p:cNvSpPr/>
          <p:nvPr/>
        </p:nvSpPr>
        <p:spPr>
          <a:xfrm>
            <a:off x="11003085" y="4630766"/>
            <a:ext cx="231355" cy="717769"/>
          </a:xfrm>
          <a:prstGeom prst="curved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05" name="Arrow: Curved Left 104">
            <a:extLst>
              <a:ext uri="{FF2B5EF4-FFF2-40B4-BE49-F238E27FC236}">
                <a16:creationId xmlns:a16="http://schemas.microsoft.com/office/drawing/2014/main" id="{CE178C9D-B2FE-0B2E-F7E5-6482C6AF1002}"/>
              </a:ext>
            </a:extLst>
          </p:cNvPr>
          <p:cNvSpPr/>
          <p:nvPr/>
        </p:nvSpPr>
        <p:spPr>
          <a:xfrm>
            <a:off x="11003085" y="5436229"/>
            <a:ext cx="231355" cy="717769"/>
          </a:xfrm>
          <a:prstGeom prst="curved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138395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childTnLst>
                                </p:cTn>
                              </p:par>
                              <p:par>
                                <p:cTn id="18" presetID="10" presetClass="entr" presetSubtype="0" fill="hold" nodeType="with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fade">
                                      <p:cBhvr>
                                        <p:cTn id="25" dur="500"/>
                                        <p:tgtEl>
                                          <p:spTgt spid="97"/>
                                        </p:tgtEl>
                                      </p:cBhvr>
                                    </p:animEffect>
                                  </p:childTnLst>
                                </p:cTn>
                              </p:par>
                              <p:par>
                                <p:cTn id="26" presetID="10"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500"/>
                                        <p:tgtEl>
                                          <p:spTgt spid="10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fade">
                                      <p:cBhvr>
                                        <p:cTn id="33" dur="500"/>
                                        <p:tgtEl>
                                          <p:spTgt spid="10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fade">
                                      <p:cBhvr>
                                        <p:cTn id="50" dur="500"/>
                                        <p:tgtEl>
                                          <p:spTgt spid="10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3"/>
                                        </p:tgtEl>
                                        <p:attrNameLst>
                                          <p:attrName>style.visibility</p:attrName>
                                        </p:attrNameLst>
                                      </p:cBhvr>
                                      <p:to>
                                        <p:strVal val="visible"/>
                                      </p:to>
                                    </p:set>
                                    <p:animEffect transition="in" filter="fade">
                                      <p:cBhvr>
                                        <p:cTn id="61" dur="500"/>
                                        <p:tgtEl>
                                          <p:spTgt spid="10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par>
                                <p:cTn id="67" presetID="10"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fade">
                                      <p:cBhvr>
                                        <p:cTn id="72" dur="500"/>
                                        <p:tgtEl>
                                          <p:spTgt spid="10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10" presetClass="entr" presetSubtype="0"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05"/>
                                        </p:tgtEl>
                                        <p:attrNameLst>
                                          <p:attrName>style.visibility</p:attrName>
                                        </p:attrNameLst>
                                      </p:cBhvr>
                                      <p:to>
                                        <p:strVal val="visible"/>
                                      </p:to>
                                    </p:set>
                                    <p:animEffect transition="in" filter="fade">
                                      <p:cBhvr>
                                        <p:cTn id="83"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6" grpId="0"/>
      <p:bldP spid="11" grpId="0"/>
      <p:bldP spid="97" grpId="0"/>
      <p:bldP spid="3" grpId="0"/>
      <p:bldP spid="8" grpId="0"/>
      <p:bldP spid="10" grpId="0"/>
      <p:bldP spid="12" grpId="0"/>
      <p:bldP spid="101" grpId="0" animBg="1"/>
      <p:bldP spid="102" grpId="0" animBg="1"/>
      <p:bldP spid="103" grpId="0" animBg="1"/>
      <p:bldP spid="104" grpId="0" animBg="1"/>
      <p:bldP spid="10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5903455" y="1753430"/>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pic>
        <p:nvPicPr>
          <p:cNvPr id="25" name="Picture 24">
            <a:extLst>
              <a:ext uri="{FF2B5EF4-FFF2-40B4-BE49-F238E27FC236}">
                <a16:creationId xmlns:a16="http://schemas.microsoft.com/office/drawing/2014/main" id="{4E671992-6022-46DA-F231-7E1894FA3E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1414" y="1960595"/>
            <a:ext cx="2545554" cy="351313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TextBox 10">
            <a:extLst>
              <a:ext uri="{FF2B5EF4-FFF2-40B4-BE49-F238E27FC236}">
                <a16:creationId xmlns:a16="http://schemas.microsoft.com/office/drawing/2014/main" id="{65407C88-AB48-1311-9D0A-D46038BEE257}"/>
              </a:ext>
            </a:extLst>
          </p:cNvPr>
          <p:cNvSpPr txBox="1"/>
          <p:nvPr/>
        </p:nvSpPr>
        <p:spPr>
          <a:xfrm>
            <a:off x="6156509" y="5971200"/>
            <a:ext cx="1546922"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Nước lọc</a:t>
            </a:r>
          </a:p>
        </p:txBody>
      </p:sp>
      <p:sp>
        <p:nvSpPr>
          <p:cNvPr id="97" name="TextBox 96">
            <a:extLst>
              <a:ext uri="{FF2B5EF4-FFF2-40B4-BE49-F238E27FC236}">
                <a16:creationId xmlns:a16="http://schemas.microsoft.com/office/drawing/2014/main" id="{F3C817C5-36F8-F279-33A0-46D98B0B0E7D}"/>
              </a:ext>
            </a:extLst>
          </p:cNvPr>
          <p:cNvSpPr txBox="1"/>
          <p:nvPr/>
        </p:nvSpPr>
        <p:spPr>
          <a:xfrm>
            <a:off x="6032975" y="2100230"/>
            <a:ext cx="1641274"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Bộ lọc</a:t>
            </a:r>
          </a:p>
        </p:txBody>
      </p:sp>
      <p:pic>
        <p:nvPicPr>
          <p:cNvPr id="2" name="Picture 1">
            <a:extLst>
              <a:ext uri="{FF2B5EF4-FFF2-40B4-BE49-F238E27FC236}">
                <a16:creationId xmlns:a16="http://schemas.microsoft.com/office/drawing/2014/main" id="{F7BB2CB9-5DED-D78E-A46C-AC0CEF82225A}"/>
              </a:ext>
            </a:extLst>
          </p:cNvPr>
          <p:cNvPicPr>
            <a:picLocks noChangeAspect="1"/>
          </p:cNvPicPr>
          <p:nvPr/>
        </p:nvPicPr>
        <p:blipFill>
          <a:blip r:embed="rId4">
            <a:extLst>
              <a:ext uri="{28A0092B-C50C-407E-A947-70E740481C1C}">
                <a14:useLocalDpi xmlns:a14="http://schemas.microsoft.com/office/drawing/2010/main" val="0"/>
              </a:ext>
            </a:extLst>
          </a:blip>
          <a:srcRect l="229" r="229"/>
          <a:stretch/>
        </p:blipFill>
        <p:spPr>
          <a:xfrm>
            <a:off x="13986" y="18560"/>
            <a:ext cx="1217285" cy="1211701"/>
          </a:xfrm>
          <a:prstGeom prst="ellipse">
            <a:avLst/>
          </a:prstGeom>
        </p:spPr>
      </p:pic>
      <p:grpSp>
        <p:nvGrpSpPr>
          <p:cNvPr id="99" name="Group 98">
            <a:extLst>
              <a:ext uri="{FF2B5EF4-FFF2-40B4-BE49-F238E27FC236}">
                <a16:creationId xmlns:a16="http://schemas.microsoft.com/office/drawing/2014/main" id="{32A2C13F-7721-B849-7851-0F4441348B87}"/>
              </a:ext>
            </a:extLst>
          </p:cNvPr>
          <p:cNvGrpSpPr/>
          <p:nvPr/>
        </p:nvGrpSpPr>
        <p:grpSpPr>
          <a:xfrm>
            <a:off x="519420" y="2547177"/>
            <a:ext cx="4589865" cy="3452285"/>
            <a:chOff x="6976799" y="2540387"/>
            <a:chExt cx="4589865" cy="3452285"/>
          </a:xfrm>
        </p:grpSpPr>
        <p:sp>
          <p:nvSpPr>
            <p:cNvPr id="4" name="Oval 8">
              <a:extLst>
                <a:ext uri="{FF2B5EF4-FFF2-40B4-BE49-F238E27FC236}">
                  <a16:creationId xmlns:a16="http://schemas.microsoft.com/office/drawing/2014/main" id="{284DC90D-41AB-98CF-FDAC-F8573774CFEA}"/>
                </a:ext>
              </a:extLst>
            </p:cNvPr>
            <p:cNvSpPr/>
            <p:nvPr/>
          </p:nvSpPr>
          <p:spPr>
            <a:xfrm>
              <a:off x="6976799" y="2540387"/>
              <a:ext cx="4589865" cy="3452285"/>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9ACE9CC1-9ED4-06E8-F7D4-39DE93691624}"/>
                </a:ext>
              </a:extLst>
            </p:cNvPr>
            <p:cNvSpPr txBox="1"/>
            <p:nvPr/>
          </p:nvSpPr>
          <p:spPr>
            <a:xfrm>
              <a:off x="7664130" y="3933114"/>
              <a:ext cx="3675532" cy="1200329"/>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Sử dụng cốc sạch hứng nước ở đầu ống nước sạch ra của bộ lọc nước</a:t>
              </a:r>
            </a:p>
          </p:txBody>
        </p:sp>
      </p:grpSp>
      <p:grpSp>
        <p:nvGrpSpPr>
          <p:cNvPr id="27" name="Group 26">
            <a:extLst>
              <a:ext uri="{FF2B5EF4-FFF2-40B4-BE49-F238E27FC236}">
                <a16:creationId xmlns:a16="http://schemas.microsoft.com/office/drawing/2014/main" id="{0FF05F00-F9F5-5790-C94C-5CEDD47C0D02}"/>
              </a:ext>
            </a:extLst>
          </p:cNvPr>
          <p:cNvGrpSpPr/>
          <p:nvPr/>
        </p:nvGrpSpPr>
        <p:grpSpPr>
          <a:xfrm>
            <a:off x="1832214" y="1237051"/>
            <a:ext cx="2763649" cy="2535181"/>
            <a:chOff x="8322210" y="789605"/>
            <a:chExt cx="2763649" cy="2535181"/>
          </a:xfrm>
        </p:grpSpPr>
        <p:grpSp>
          <p:nvGrpSpPr>
            <p:cNvPr id="26" name="Group 25">
              <a:extLst>
                <a:ext uri="{FF2B5EF4-FFF2-40B4-BE49-F238E27FC236}">
                  <a16:creationId xmlns:a16="http://schemas.microsoft.com/office/drawing/2014/main" id="{0D004C3B-8246-3A3D-EABE-56F2FE23D359}"/>
                </a:ext>
              </a:extLst>
            </p:cNvPr>
            <p:cNvGrpSpPr/>
            <p:nvPr/>
          </p:nvGrpSpPr>
          <p:grpSpPr>
            <a:xfrm>
              <a:off x="8739236" y="789605"/>
              <a:ext cx="2346623" cy="2535181"/>
              <a:chOff x="8690861" y="730773"/>
              <a:chExt cx="2346623" cy="2535181"/>
            </a:xfrm>
          </p:grpSpPr>
          <p:sp>
            <p:nvSpPr>
              <p:cNvPr id="24" name="Freeform: Shape 23">
                <a:extLst>
                  <a:ext uri="{FF2B5EF4-FFF2-40B4-BE49-F238E27FC236}">
                    <a16:creationId xmlns:a16="http://schemas.microsoft.com/office/drawing/2014/main" id="{2F519A36-0B20-D41B-118C-E3A411684884}"/>
                  </a:ext>
                </a:extLst>
              </p:cNvPr>
              <p:cNvSpPr/>
              <p:nvPr/>
            </p:nvSpPr>
            <p:spPr>
              <a:xfrm>
                <a:off x="9073257" y="763844"/>
                <a:ext cx="1964227" cy="1242416"/>
              </a:xfrm>
              <a:custGeom>
                <a:avLst/>
                <a:gdLst>
                  <a:gd name="connsiteX0" fmla="*/ 1519681 w 1519681"/>
                  <a:gd name="connsiteY0" fmla="*/ 255343 h 932366"/>
                  <a:gd name="connsiteX1" fmla="*/ 1041216 w 1519681"/>
                  <a:gd name="connsiteY1" fmla="*/ 53324 h 932366"/>
                  <a:gd name="connsiteX2" fmla="*/ 690342 w 1519681"/>
                  <a:gd name="connsiteY2" fmla="*/ 162 h 932366"/>
                  <a:gd name="connsiteX3" fmla="*/ 477691 w 1519681"/>
                  <a:gd name="connsiteY3" fmla="*/ 63957 h 932366"/>
                  <a:gd name="connsiteX4" fmla="*/ 371365 w 1519681"/>
                  <a:gd name="connsiteY4" fmla="*/ 287241 h 932366"/>
                  <a:gd name="connsiteX5" fmla="*/ 286304 w 1519681"/>
                  <a:gd name="connsiteY5" fmla="*/ 393566 h 932366"/>
                  <a:gd name="connsiteX6" fmla="*/ 243774 w 1519681"/>
                  <a:gd name="connsiteY6" fmla="*/ 404199 h 932366"/>
                  <a:gd name="connsiteX7" fmla="*/ 233142 w 1519681"/>
                  <a:gd name="connsiteY7" fmla="*/ 127752 h 932366"/>
                  <a:gd name="connsiteX8" fmla="*/ 9858 w 1519681"/>
                  <a:gd name="connsiteY8" fmla="*/ 149017 h 932366"/>
                  <a:gd name="connsiteX9" fmla="*/ 52388 w 1519681"/>
                  <a:gd name="connsiteY9" fmla="*/ 446729 h 932366"/>
                  <a:gd name="connsiteX10" fmla="*/ 169346 w 1519681"/>
                  <a:gd name="connsiteY10" fmla="*/ 861399 h 932366"/>
                  <a:gd name="connsiteX11" fmla="*/ 222509 w 1519681"/>
                  <a:gd name="connsiteY11" fmla="*/ 914562 h 932366"/>
                  <a:gd name="connsiteX12" fmla="*/ 222509 w 1519681"/>
                  <a:gd name="connsiteY12" fmla="*/ 670013 h 932366"/>
                  <a:gd name="connsiteX13" fmla="*/ 254407 w 1519681"/>
                  <a:gd name="connsiteY13" fmla="*/ 499892 h 932366"/>
                  <a:gd name="connsiteX14" fmla="*/ 424528 w 1519681"/>
                  <a:gd name="connsiteY14" fmla="*/ 478627 h 932366"/>
                  <a:gd name="connsiteX15" fmla="*/ 913625 w 1519681"/>
                  <a:gd name="connsiteY15" fmla="*/ 574320 h 932366"/>
                  <a:gd name="connsiteX16" fmla="*/ 1275132 w 1519681"/>
                  <a:gd name="connsiteY16" fmla="*/ 425464 h 932366"/>
                  <a:gd name="connsiteX17" fmla="*/ 1466518 w 1519681"/>
                  <a:gd name="connsiteY17" fmla="*/ 234078 h 932366"/>
                  <a:gd name="connsiteX18" fmla="*/ 1466518 w 1519681"/>
                  <a:gd name="connsiteY18" fmla="*/ 234078 h 93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9681" h="932366">
                    <a:moveTo>
                      <a:pt x="1519681" y="255343"/>
                    </a:moveTo>
                    <a:cubicBezTo>
                      <a:pt x="1349560" y="175598"/>
                      <a:pt x="1179439" y="95854"/>
                      <a:pt x="1041216" y="53324"/>
                    </a:cubicBezTo>
                    <a:cubicBezTo>
                      <a:pt x="902993" y="10794"/>
                      <a:pt x="784263" y="-1610"/>
                      <a:pt x="690342" y="162"/>
                    </a:cubicBezTo>
                    <a:cubicBezTo>
                      <a:pt x="596421" y="1934"/>
                      <a:pt x="530854" y="16111"/>
                      <a:pt x="477691" y="63957"/>
                    </a:cubicBezTo>
                    <a:cubicBezTo>
                      <a:pt x="424528" y="111803"/>
                      <a:pt x="403263" y="232306"/>
                      <a:pt x="371365" y="287241"/>
                    </a:cubicBezTo>
                    <a:cubicBezTo>
                      <a:pt x="339467" y="342176"/>
                      <a:pt x="286304" y="393566"/>
                      <a:pt x="286304" y="393566"/>
                    </a:cubicBezTo>
                    <a:cubicBezTo>
                      <a:pt x="265039" y="413059"/>
                      <a:pt x="252634" y="448501"/>
                      <a:pt x="243774" y="404199"/>
                    </a:cubicBezTo>
                    <a:cubicBezTo>
                      <a:pt x="234914" y="359897"/>
                      <a:pt x="272128" y="170282"/>
                      <a:pt x="233142" y="127752"/>
                    </a:cubicBezTo>
                    <a:cubicBezTo>
                      <a:pt x="194156" y="85222"/>
                      <a:pt x="39984" y="95854"/>
                      <a:pt x="9858" y="149017"/>
                    </a:cubicBezTo>
                    <a:cubicBezTo>
                      <a:pt x="-20268" y="202180"/>
                      <a:pt x="25807" y="327999"/>
                      <a:pt x="52388" y="446729"/>
                    </a:cubicBezTo>
                    <a:cubicBezTo>
                      <a:pt x="78969" y="565459"/>
                      <a:pt x="140993" y="783427"/>
                      <a:pt x="169346" y="861399"/>
                    </a:cubicBezTo>
                    <a:cubicBezTo>
                      <a:pt x="197699" y="939371"/>
                      <a:pt x="213649" y="946460"/>
                      <a:pt x="222509" y="914562"/>
                    </a:cubicBezTo>
                    <a:cubicBezTo>
                      <a:pt x="231369" y="882664"/>
                      <a:pt x="217193" y="739125"/>
                      <a:pt x="222509" y="670013"/>
                    </a:cubicBezTo>
                    <a:cubicBezTo>
                      <a:pt x="227825" y="600901"/>
                      <a:pt x="220737" y="531790"/>
                      <a:pt x="254407" y="499892"/>
                    </a:cubicBezTo>
                    <a:cubicBezTo>
                      <a:pt x="288077" y="467994"/>
                      <a:pt x="314658" y="466222"/>
                      <a:pt x="424528" y="478627"/>
                    </a:cubicBezTo>
                    <a:cubicBezTo>
                      <a:pt x="534398" y="491032"/>
                      <a:pt x="771858" y="583180"/>
                      <a:pt x="913625" y="574320"/>
                    </a:cubicBezTo>
                    <a:cubicBezTo>
                      <a:pt x="1055392" y="565460"/>
                      <a:pt x="1182983" y="482171"/>
                      <a:pt x="1275132" y="425464"/>
                    </a:cubicBezTo>
                    <a:cubicBezTo>
                      <a:pt x="1367281" y="368757"/>
                      <a:pt x="1466518" y="234078"/>
                      <a:pt x="1466518" y="234078"/>
                    </a:cubicBezTo>
                    <a:lnTo>
                      <a:pt x="1466518" y="234078"/>
                    </a:lnTo>
                  </a:path>
                </a:pathLst>
              </a:cu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5" name="Group 14">
                <a:extLst>
                  <a:ext uri="{FF2B5EF4-FFF2-40B4-BE49-F238E27FC236}">
                    <a16:creationId xmlns:a16="http://schemas.microsoft.com/office/drawing/2014/main" id="{6C835693-7005-42F6-5800-A9F6AA4006B3}"/>
                  </a:ext>
                </a:extLst>
              </p:cNvPr>
              <p:cNvGrpSpPr/>
              <p:nvPr/>
            </p:nvGrpSpPr>
            <p:grpSpPr>
              <a:xfrm rot="1354801">
                <a:off x="8690861" y="730773"/>
                <a:ext cx="1955437" cy="2535181"/>
                <a:chOff x="716976" y="72999"/>
                <a:chExt cx="2878653" cy="3262025"/>
              </a:xfrm>
            </p:grpSpPr>
            <p:sp>
              <p:nvSpPr>
                <p:cNvPr id="16" name="Oval 8">
                  <a:extLst>
                    <a:ext uri="{FF2B5EF4-FFF2-40B4-BE49-F238E27FC236}">
                      <a16:creationId xmlns:a16="http://schemas.microsoft.com/office/drawing/2014/main" id="{9C81222E-63E6-2B0F-DE0B-C1E3D556698F}"/>
                    </a:ext>
                  </a:extLst>
                </p:cNvPr>
                <p:cNvSpPr/>
                <p:nvPr/>
              </p:nvSpPr>
              <p:spPr>
                <a:xfrm>
                  <a:off x="716976" y="1180334"/>
                  <a:ext cx="2467274" cy="2154690"/>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21 w 3275237"/>
                    <a:gd name="connsiteY0" fmla="*/ 1353233 h 2674957"/>
                    <a:gd name="connsiteX1" fmla="*/ 1670880 w 3275237"/>
                    <a:gd name="connsiteY1" fmla="*/ 172826 h 2674957"/>
                    <a:gd name="connsiteX2" fmla="*/ 3275237 w 3275237"/>
                    <a:gd name="connsiteY2" fmla="*/ 1353233 h 2674957"/>
                    <a:gd name="connsiteX3" fmla="*/ 1637629 w 3275237"/>
                    <a:gd name="connsiteY3" fmla="*/ 2674957 h 2674957"/>
                    <a:gd name="connsiteX4" fmla="*/ 21 w 3275237"/>
                    <a:gd name="connsiteY4" fmla="*/ 1353233 h 2674957"/>
                    <a:gd name="connsiteX0" fmla="*/ 58 w 3275274"/>
                    <a:gd name="connsiteY0" fmla="*/ 1353233 h 2681455"/>
                    <a:gd name="connsiteX1" fmla="*/ 1670917 w 3275274"/>
                    <a:gd name="connsiteY1" fmla="*/ 172826 h 2681455"/>
                    <a:gd name="connsiteX2" fmla="*/ 3275274 w 3275274"/>
                    <a:gd name="connsiteY2" fmla="*/ 1353233 h 2681455"/>
                    <a:gd name="connsiteX3" fmla="*/ 1637666 w 3275274"/>
                    <a:gd name="connsiteY3" fmla="*/ 2674957 h 2681455"/>
                    <a:gd name="connsiteX4" fmla="*/ 58 w 3275274"/>
                    <a:gd name="connsiteY4" fmla="*/ 1353233 h 2681455"/>
                    <a:gd name="connsiteX0" fmla="*/ 33 w 3275249"/>
                    <a:gd name="connsiteY0" fmla="*/ 1353233 h 2837700"/>
                    <a:gd name="connsiteX1" fmla="*/ 1670892 w 3275249"/>
                    <a:gd name="connsiteY1" fmla="*/ 172826 h 2837700"/>
                    <a:gd name="connsiteX2" fmla="*/ 3275249 w 3275249"/>
                    <a:gd name="connsiteY2" fmla="*/ 1353233 h 2837700"/>
                    <a:gd name="connsiteX3" fmla="*/ 1637641 w 3275249"/>
                    <a:gd name="connsiteY3" fmla="*/ 2674957 h 2837700"/>
                    <a:gd name="connsiteX4" fmla="*/ 33 w 3275249"/>
                    <a:gd name="connsiteY4" fmla="*/ 1353233 h 2837700"/>
                    <a:gd name="connsiteX0" fmla="*/ 58 w 3275274"/>
                    <a:gd name="connsiteY0" fmla="*/ 1353233 h 2750278"/>
                    <a:gd name="connsiteX1" fmla="*/ 1670917 w 3275274"/>
                    <a:gd name="connsiteY1" fmla="*/ 172826 h 2750278"/>
                    <a:gd name="connsiteX2" fmla="*/ 3275274 w 3275274"/>
                    <a:gd name="connsiteY2" fmla="*/ 1353233 h 2750278"/>
                    <a:gd name="connsiteX3" fmla="*/ 1637666 w 3275274"/>
                    <a:gd name="connsiteY3" fmla="*/ 2674957 h 2750278"/>
                    <a:gd name="connsiteX4" fmla="*/ 58 w 3275274"/>
                    <a:gd name="connsiteY4" fmla="*/ 1353233 h 2750278"/>
                    <a:gd name="connsiteX0" fmla="*/ 416 w 3275632"/>
                    <a:gd name="connsiteY0" fmla="*/ 1353233 h 2394848"/>
                    <a:gd name="connsiteX1" fmla="*/ 1671275 w 3275632"/>
                    <a:gd name="connsiteY1" fmla="*/ 172826 h 2394848"/>
                    <a:gd name="connsiteX2" fmla="*/ 3275632 w 3275632"/>
                    <a:gd name="connsiteY2" fmla="*/ 1353233 h 2394848"/>
                    <a:gd name="connsiteX3" fmla="*/ 1789041 w 3275632"/>
                    <a:gd name="connsiteY3" fmla="*/ 2301452 h 2394848"/>
                    <a:gd name="connsiteX4" fmla="*/ 416 w 3275632"/>
                    <a:gd name="connsiteY4" fmla="*/ 1353233 h 2394848"/>
                    <a:gd name="connsiteX0" fmla="*/ 416 w 3275632"/>
                    <a:gd name="connsiteY0" fmla="*/ 1382318 h 2423933"/>
                    <a:gd name="connsiteX1" fmla="*/ 1671275 w 3275632"/>
                    <a:gd name="connsiteY1" fmla="*/ 201911 h 2423933"/>
                    <a:gd name="connsiteX2" fmla="*/ 3275632 w 3275632"/>
                    <a:gd name="connsiteY2" fmla="*/ 1382318 h 2423933"/>
                    <a:gd name="connsiteX3" fmla="*/ 1789041 w 3275632"/>
                    <a:gd name="connsiteY3" fmla="*/ 2330537 h 2423933"/>
                    <a:gd name="connsiteX4" fmla="*/ 416 w 3275632"/>
                    <a:gd name="connsiteY4" fmla="*/ 1382318 h 2423933"/>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57 w 3471793"/>
                    <a:gd name="connsiteY0" fmla="*/ 1343155 h 2303548"/>
                    <a:gd name="connsiteX1" fmla="*/ 1671116 w 3471793"/>
                    <a:gd name="connsiteY1" fmla="*/ 162748 h 2303548"/>
                    <a:gd name="connsiteX2" fmla="*/ 3471793 w 3471793"/>
                    <a:gd name="connsiteY2" fmla="*/ 662842 h 2303548"/>
                    <a:gd name="connsiteX3" fmla="*/ 1788882 w 3471793"/>
                    <a:gd name="connsiteY3" fmla="*/ 2291374 h 2303548"/>
                    <a:gd name="connsiteX4" fmla="*/ 257 w 3471793"/>
                    <a:gd name="connsiteY4" fmla="*/ 1343155 h 2303548"/>
                    <a:gd name="connsiteX0" fmla="*/ 228 w 2610974"/>
                    <a:gd name="connsiteY0" fmla="*/ 1450275 h 2417006"/>
                    <a:gd name="connsiteX1" fmla="*/ 1671087 w 2610974"/>
                    <a:gd name="connsiteY1" fmla="*/ 269868 h 2417006"/>
                    <a:gd name="connsiteX2" fmla="*/ 2610974 w 2610974"/>
                    <a:gd name="connsiteY2" fmla="*/ 583209 h 2417006"/>
                    <a:gd name="connsiteX3" fmla="*/ 1788853 w 2610974"/>
                    <a:gd name="connsiteY3" fmla="*/ 2398494 h 2417006"/>
                    <a:gd name="connsiteX4" fmla="*/ 228 w 2610974"/>
                    <a:gd name="connsiteY4" fmla="*/ 1450275 h 2417006"/>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2626 h 2131322"/>
                    <a:gd name="connsiteX1" fmla="*/ 1671099 w 3018728"/>
                    <a:gd name="connsiteY1" fmla="*/ 2219 h 2131322"/>
                    <a:gd name="connsiteX2" fmla="*/ 3018728 w 3018728"/>
                    <a:gd name="connsiteY2" fmla="*/ 1062572 h 2131322"/>
                    <a:gd name="connsiteX3" fmla="*/ 1788865 w 3018728"/>
                    <a:gd name="connsiteY3" fmla="*/ 2130845 h 2131322"/>
                    <a:gd name="connsiteX4" fmla="*/ 240 w 3018728"/>
                    <a:gd name="connsiteY4" fmla="*/ 1182626 h 2131322"/>
                    <a:gd name="connsiteX0" fmla="*/ 240 w 3018728"/>
                    <a:gd name="connsiteY0" fmla="*/ 1181786 h 2130482"/>
                    <a:gd name="connsiteX1" fmla="*/ 1671099 w 3018728"/>
                    <a:gd name="connsiteY1" fmla="*/ 1379 h 2130482"/>
                    <a:gd name="connsiteX2" fmla="*/ 3018728 w 3018728"/>
                    <a:gd name="connsiteY2" fmla="*/ 1061732 h 2130482"/>
                    <a:gd name="connsiteX3" fmla="*/ 1788865 w 3018728"/>
                    <a:gd name="connsiteY3" fmla="*/ 2130005 h 2130482"/>
                    <a:gd name="connsiteX4" fmla="*/ 240 w 3018728"/>
                    <a:gd name="connsiteY4" fmla="*/ 1181786 h 2130482"/>
                    <a:gd name="connsiteX0" fmla="*/ 245 w 3154648"/>
                    <a:gd name="connsiteY0" fmla="*/ 1203714 h 2155799"/>
                    <a:gd name="connsiteX1" fmla="*/ 1671104 w 3154648"/>
                    <a:gd name="connsiteY1" fmla="*/ 23307 h 2155799"/>
                    <a:gd name="connsiteX2" fmla="*/ 3154647 w 3154648"/>
                    <a:gd name="connsiteY2" fmla="*/ 843549 h 2155799"/>
                    <a:gd name="connsiteX3" fmla="*/ 1788870 w 3154648"/>
                    <a:gd name="connsiteY3" fmla="*/ 2151933 h 2155799"/>
                    <a:gd name="connsiteX4" fmla="*/ 245 w 3154648"/>
                    <a:gd name="connsiteY4" fmla="*/ 1203714 h 2155799"/>
                    <a:gd name="connsiteX0" fmla="*/ 245 w 3154647"/>
                    <a:gd name="connsiteY0" fmla="*/ 1193587 h 2145672"/>
                    <a:gd name="connsiteX1" fmla="*/ 1671104 w 3154647"/>
                    <a:gd name="connsiteY1" fmla="*/ 13180 h 2145672"/>
                    <a:gd name="connsiteX2" fmla="*/ 3154647 w 3154647"/>
                    <a:gd name="connsiteY2" fmla="*/ 833422 h 2145672"/>
                    <a:gd name="connsiteX3" fmla="*/ 1788870 w 3154647"/>
                    <a:gd name="connsiteY3" fmla="*/ 2141806 h 2145672"/>
                    <a:gd name="connsiteX4" fmla="*/ 245 w 3154647"/>
                    <a:gd name="connsiteY4" fmla="*/ 1193587 h 2145672"/>
                    <a:gd name="connsiteX0" fmla="*/ 245 w 3154647"/>
                    <a:gd name="connsiteY0" fmla="*/ 1193587 h 2186466"/>
                    <a:gd name="connsiteX1" fmla="*/ 1671104 w 3154647"/>
                    <a:gd name="connsiteY1" fmla="*/ 13180 h 2186466"/>
                    <a:gd name="connsiteX2" fmla="*/ 3154647 w 3154647"/>
                    <a:gd name="connsiteY2" fmla="*/ 833422 h 2186466"/>
                    <a:gd name="connsiteX3" fmla="*/ 1788870 w 3154647"/>
                    <a:gd name="connsiteY3" fmla="*/ 2141806 h 2186466"/>
                    <a:gd name="connsiteX4" fmla="*/ 245 w 3154647"/>
                    <a:gd name="connsiteY4" fmla="*/ 1193587 h 2186466"/>
                    <a:gd name="connsiteX0" fmla="*/ 266 w 3154668"/>
                    <a:gd name="connsiteY0" fmla="*/ 1427656 h 2420535"/>
                    <a:gd name="connsiteX1" fmla="*/ 1671125 w 3154668"/>
                    <a:gd name="connsiteY1" fmla="*/ 247249 h 2420535"/>
                    <a:gd name="connsiteX2" fmla="*/ 3154668 w 3154668"/>
                    <a:gd name="connsiteY2" fmla="*/ 1067491 h 2420535"/>
                    <a:gd name="connsiteX3" fmla="*/ 1788891 w 3154668"/>
                    <a:gd name="connsiteY3" fmla="*/ 2375875 h 2420535"/>
                    <a:gd name="connsiteX4" fmla="*/ 266 w 3154668"/>
                    <a:gd name="connsiteY4" fmla="*/ 1427656 h 2420535"/>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46 w 3154648"/>
                    <a:gd name="connsiteY0" fmla="*/ 1193586 h 2145671"/>
                    <a:gd name="connsiteX1" fmla="*/ 1671105 w 3154648"/>
                    <a:gd name="connsiteY1" fmla="*/ 13179 h 2145671"/>
                    <a:gd name="connsiteX2" fmla="*/ 3154648 w 3154648"/>
                    <a:gd name="connsiteY2" fmla="*/ 833421 h 2145671"/>
                    <a:gd name="connsiteX3" fmla="*/ 1788871 w 3154648"/>
                    <a:gd name="connsiteY3" fmla="*/ 2141805 h 2145671"/>
                    <a:gd name="connsiteX4" fmla="*/ 246 w 3154648"/>
                    <a:gd name="connsiteY4" fmla="*/ 1193586 h 2145671"/>
                    <a:gd name="connsiteX0" fmla="*/ 2548 w 3156950"/>
                    <a:gd name="connsiteY0" fmla="*/ 1197454 h 2149257"/>
                    <a:gd name="connsiteX1" fmla="*/ 1402865 w 3156950"/>
                    <a:gd name="connsiteY1" fmla="*/ 353788 h 2149257"/>
                    <a:gd name="connsiteX2" fmla="*/ 1673407 w 3156950"/>
                    <a:gd name="connsiteY2" fmla="*/ 17047 h 2149257"/>
                    <a:gd name="connsiteX3" fmla="*/ 3156950 w 3156950"/>
                    <a:gd name="connsiteY3" fmla="*/ 837289 h 2149257"/>
                    <a:gd name="connsiteX4" fmla="*/ 1791173 w 3156950"/>
                    <a:gd name="connsiteY4" fmla="*/ 2145673 h 2149257"/>
                    <a:gd name="connsiteX5" fmla="*/ 2548 w 3156950"/>
                    <a:gd name="connsiteY5" fmla="*/ 1197454 h 2149257"/>
                    <a:gd name="connsiteX0" fmla="*/ 2548 w 3156950"/>
                    <a:gd name="connsiteY0" fmla="*/ 1346056 h 2297859"/>
                    <a:gd name="connsiteX1" fmla="*/ 1402865 w 3156950"/>
                    <a:gd name="connsiteY1" fmla="*/ 502390 h 2297859"/>
                    <a:gd name="connsiteX2" fmla="*/ 2473740 w 3156950"/>
                    <a:gd name="connsiteY2" fmla="*/ 11173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2548 w 3156950"/>
                    <a:gd name="connsiteY0" fmla="*/ 1346056 h 2297859"/>
                    <a:gd name="connsiteX1" fmla="*/ 1402865 w 3156950"/>
                    <a:gd name="connsiteY1" fmla="*/ 502390 h 2297859"/>
                    <a:gd name="connsiteX2" fmla="*/ 2807211 w 3156950"/>
                    <a:gd name="connsiteY2" fmla="*/ 11174 h 2297859"/>
                    <a:gd name="connsiteX3" fmla="*/ 3156950 w 3156950"/>
                    <a:gd name="connsiteY3" fmla="*/ 985891 h 2297859"/>
                    <a:gd name="connsiteX4" fmla="*/ 1791173 w 3156950"/>
                    <a:gd name="connsiteY4" fmla="*/ 2294275 h 2297859"/>
                    <a:gd name="connsiteX5" fmla="*/ 2548 w 3156950"/>
                    <a:gd name="connsiteY5" fmla="*/ 1346056 h 2297859"/>
                    <a:gd name="connsiteX0" fmla="*/ 413 w 3154815"/>
                    <a:gd name="connsiteY0" fmla="*/ 1339030 h 2290717"/>
                    <a:gd name="connsiteX1" fmla="*/ 1623045 w 3154815"/>
                    <a:gd name="connsiteY1" fmla="*/ 649839 h 2290717"/>
                    <a:gd name="connsiteX2" fmla="*/ 2805076 w 3154815"/>
                    <a:gd name="connsiteY2" fmla="*/ 4148 h 2290717"/>
                    <a:gd name="connsiteX3" fmla="*/ 3154815 w 3154815"/>
                    <a:gd name="connsiteY3" fmla="*/ 978865 h 2290717"/>
                    <a:gd name="connsiteX4" fmla="*/ 1789038 w 3154815"/>
                    <a:gd name="connsiteY4" fmla="*/ 2287249 h 2290717"/>
                    <a:gd name="connsiteX5" fmla="*/ 413 w 3154815"/>
                    <a:gd name="connsiteY5" fmla="*/ 1339030 h 2290717"/>
                    <a:gd name="connsiteX0" fmla="*/ 399 w 3199264"/>
                    <a:gd name="connsiteY0" fmla="*/ 1339029 h 2290715"/>
                    <a:gd name="connsiteX1" fmla="*/ 1667494 w 3199264"/>
                    <a:gd name="connsiteY1" fmla="*/ 649837 h 2290715"/>
                    <a:gd name="connsiteX2" fmla="*/ 2849525 w 3199264"/>
                    <a:gd name="connsiteY2" fmla="*/ 4146 h 2290715"/>
                    <a:gd name="connsiteX3" fmla="*/ 3199264 w 3199264"/>
                    <a:gd name="connsiteY3" fmla="*/ 978863 h 2290715"/>
                    <a:gd name="connsiteX4" fmla="*/ 1833487 w 3199264"/>
                    <a:gd name="connsiteY4" fmla="*/ 2287247 h 2290715"/>
                    <a:gd name="connsiteX5" fmla="*/ 399 w 3199264"/>
                    <a:gd name="connsiteY5" fmla="*/ 1339029 h 2290715"/>
                    <a:gd name="connsiteX0" fmla="*/ 41565 w 3240430"/>
                    <a:gd name="connsiteY0" fmla="*/ 1339029 h 2339045"/>
                    <a:gd name="connsiteX1" fmla="*/ 1708660 w 3240430"/>
                    <a:gd name="connsiteY1" fmla="*/ 649837 h 2339045"/>
                    <a:gd name="connsiteX2" fmla="*/ 2890691 w 3240430"/>
                    <a:gd name="connsiteY2" fmla="*/ 4146 h 2339045"/>
                    <a:gd name="connsiteX3" fmla="*/ 3240430 w 3240430"/>
                    <a:gd name="connsiteY3" fmla="*/ 978863 h 2339045"/>
                    <a:gd name="connsiteX4" fmla="*/ 1874653 w 3240430"/>
                    <a:gd name="connsiteY4" fmla="*/ 2287247 h 2339045"/>
                    <a:gd name="connsiteX5" fmla="*/ 619318 w 3240430"/>
                    <a:gd name="connsiteY5" fmla="*/ 2005790 h 2339045"/>
                    <a:gd name="connsiteX6" fmla="*/ 41565 w 3240430"/>
                    <a:gd name="connsiteY6" fmla="*/ 1339029 h 2339045"/>
                    <a:gd name="connsiteX0" fmla="*/ 31828 w 3230693"/>
                    <a:gd name="connsiteY0" fmla="*/ 1339029 h 2357448"/>
                    <a:gd name="connsiteX1" fmla="*/ 1698923 w 3230693"/>
                    <a:gd name="connsiteY1" fmla="*/ 649837 h 2357448"/>
                    <a:gd name="connsiteX2" fmla="*/ 2880954 w 3230693"/>
                    <a:gd name="connsiteY2" fmla="*/ 4146 h 2357448"/>
                    <a:gd name="connsiteX3" fmla="*/ 3230693 w 3230693"/>
                    <a:gd name="connsiteY3" fmla="*/ 978863 h 2357448"/>
                    <a:gd name="connsiteX4" fmla="*/ 1864916 w 3230693"/>
                    <a:gd name="connsiteY4" fmla="*/ 2287247 h 2357448"/>
                    <a:gd name="connsiteX5" fmla="*/ 698506 w 3230693"/>
                    <a:gd name="connsiteY5" fmla="*/ 2091611 h 2357448"/>
                    <a:gd name="connsiteX6" fmla="*/ 31828 w 3230693"/>
                    <a:gd name="connsiteY6" fmla="*/ 1339029 h 2357448"/>
                    <a:gd name="connsiteX0" fmla="*/ 26542 w 3358796"/>
                    <a:gd name="connsiteY0" fmla="*/ 1321865 h 2357446"/>
                    <a:gd name="connsiteX1" fmla="*/ 1827026 w 3358796"/>
                    <a:gd name="connsiteY1" fmla="*/ 649837 h 2357446"/>
                    <a:gd name="connsiteX2" fmla="*/ 3009057 w 3358796"/>
                    <a:gd name="connsiteY2" fmla="*/ 4146 h 2357446"/>
                    <a:gd name="connsiteX3" fmla="*/ 3358796 w 3358796"/>
                    <a:gd name="connsiteY3" fmla="*/ 978863 h 2357446"/>
                    <a:gd name="connsiteX4" fmla="*/ 1993019 w 3358796"/>
                    <a:gd name="connsiteY4" fmla="*/ 2287247 h 2357446"/>
                    <a:gd name="connsiteX5" fmla="*/ 826609 w 3358796"/>
                    <a:gd name="connsiteY5" fmla="*/ 2091611 h 2357446"/>
                    <a:gd name="connsiteX6" fmla="*/ 26542 w 3358796"/>
                    <a:gd name="connsiteY6" fmla="*/ 1321865 h 2357446"/>
                    <a:gd name="connsiteX0" fmla="*/ 20962 w 3353216"/>
                    <a:gd name="connsiteY0" fmla="*/ 1327837 h 2363419"/>
                    <a:gd name="connsiteX1" fmla="*/ 1688057 w 3353216"/>
                    <a:gd name="connsiteY1" fmla="*/ 518498 h 2363419"/>
                    <a:gd name="connsiteX2" fmla="*/ 3003477 w 3353216"/>
                    <a:gd name="connsiteY2" fmla="*/ 10118 h 2363419"/>
                    <a:gd name="connsiteX3" fmla="*/ 3353216 w 3353216"/>
                    <a:gd name="connsiteY3" fmla="*/ 984835 h 2363419"/>
                    <a:gd name="connsiteX4" fmla="*/ 1987439 w 3353216"/>
                    <a:gd name="connsiteY4" fmla="*/ 2293219 h 2363419"/>
                    <a:gd name="connsiteX5" fmla="*/ 821029 w 3353216"/>
                    <a:gd name="connsiteY5" fmla="*/ 2097583 h 2363419"/>
                    <a:gd name="connsiteX6" fmla="*/ 20962 w 3353216"/>
                    <a:gd name="connsiteY6" fmla="*/ 1327837 h 2363419"/>
                    <a:gd name="connsiteX0" fmla="*/ 8 w 3332262"/>
                    <a:gd name="connsiteY0" fmla="*/ 1438884 h 2474466"/>
                    <a:gd name="connsiteX1" fmla="*/ 813893 w 3332262"/>
                    <a:gd name="connsiteY1" fmla="*/ 145262 h 2474466"/>
                    <a:gd name="connsiteX2" fmla="*/ 2982523 w 3332262"/>
                    <a:gd name="connsiteY2" fmla="*/ 121165 h 2474466"/>
                    <a:gd name="connsiteX3" fmla="*/ 3332262 w 3332262"/>
                    <a:gd name="connsiteY3" fmla="*/ 1095882 h 2474466"/>
                    <a:gd name="connsiteX4" fmla="*/ 1966485 w 3332262"/>
                    <a:gd name="connsiteY4" fmla="*/ 2404266 h 2474466"/>
                    <a:gd name="connsiteX5" fmla="*/ 800075 w 3332262"/>
                    <a:gd name="connsiteY5" fmla="*/ 2208630 h 2474466"/>
                    <a:gd name="connsiteX6" fmla="*/ 8 w 3332262"/>
                    <a:gd name="connsiteY6" fmla="*/ 1438884 h 2474466"/>
                    <a:gd name="connsiteX0" fmla="*/ 8 w 3382063"/>
                    <a:gd name="connsiteY0" fmla="*/ 1471033 h 2506615"/>
                    <a:gd name="connsiteX1" fmla="*/ 813893 w 3382063"/>
                    <a:gd name="connsiteY1" fmla="*/ 177411 h 2506615"/>
                    <a:gd name="connsiteX2" fmla="*/ 2982523 w 3382063"/>
                    <a:gd name="connsiteY2" fmla="*/ 153314 h 2506615"/>
                    <a:gd name="connsiteX3" fmla="*/ 3382063 w 3382063"/>
                    <a:gd name="connsiteY3" fmla="*/ 1614709 h 2506615"/>
                    <a:gd name="connsiteX4" fmla="*/ 1966485 w 3382063"/>
                    <a:gd name="connsiteY4" fmla="*/ 2436415 h 2506615"/>
                    <a:gd name="connsiteX5" fmla="*/ 800075 w 3382063"/>
                    <a:gd name="connsiteY5" fmla="*/ 2240779 h 2506615"/>
                    <a:gd name="connsiteX6" fmla="*/ 8 w 3382063"/>
                    <a:gd name="connsiteY6" fmla="*/ 1471033 h 2506615"/>
                    <a:gd name="connsiteX0" fmla="*/ 8 w 3382063"/>
                    <a:gd name="connsiteY0" fmla="*/ 1471033 h 2608949"/>
                    <a:gd name="connsiteX1" fmla="*/ 813893 w 3382063"/>
                    <a:gd name="connsiteY1" fmla="*/ 177411 h 2608949"/>
                    <a:gd name="connsiteX2" fmla="*/ 2982523 w 3382063"/>
                    <a:gd name="connsiteY2" fmla="*/ 153314 h 2608949"/>
                    <a:gd name="connsiteX3" fmla="*/ 3382063 w 3382063"/>
                    <a:gd name="connsiteY3" fmla="*/ 1614709 h 2608949"/>
                    <a:gd name="connsiteX4" fmla="*/ 2005821 w 3382063"/>
                    <a:gd name="connsiteY4" fmla="*/ 2552660 h 2608949"/>
                    <a:gd name="connsiteX5" fmla="*/ 800075 w 3382063"/>
                    <a:gd name="connsiteY5" fmla="*/ 2240779 h 2608949"/>
                    <a:gd name="connsiteX6" fmla="*/ 8 w 3382063"/>
                    <a:gd name="connsiteY6" fmla="*/ 1471033 h 260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063" h="2608949">
                      <a:moveTo>
                        <a:pt x="8" y="1471033"/>
                      </a:moveTo>
                      <a:cubicBezTo>
                        <a:pt x="2311" y="1127138"/>
                        <a:pt x="535417" y="374146"/>
                        <a:pt x="813893" y="177411"/>
                      </a:cubicBezTo>
                      <a:cubicBezTo>
                        <a:pt x="1092370" y="-19324"/>
                        <a:pt x="2554495" y="-86236"/>
                        <a:pt x="2982523" y="153314"/>
                      </a:cubicBezTo>
                      <a:cubicBezTo>
                        <a:pt x="3410551" y="392864"/>
                        <a:pt x="3351859" y="858062"/>
                        <a:pt x="3382063" y="1614709"/>
                      </a:cubicBezTo>
                      <a:cubicBezTo>
                        <a:pt x="3361910" y="2335164"/>
                        <a:pt x="2427852" y="2367202"/>
                        <a:pt x="2005821" y="2552660"/>
                      </a:cubicBezTo>
                      <a:cubicBezTo>
                        <a:pt x="1583790" y="2738118"/>
                        <a:pt x="1134377" y="2421050"/>
                        <a:pt x="800075" y="2240779"/>
                      </a:cubicBezTo>
                      <a:cubicBezTo>
                        <a:pt x="465773" y="2060508"/>
                        <a:pt x="-2295" y="1814928"/>
                        <a:pt x="8" y="1471033"/>
                      </a:cubicBezTo>
                      <a:close/>
                    </a:path>
                  </a:pathLst>
                </a:cu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0C31DA6-3A68-D325-08CF-5C8744F9CE36}"/>
                    </a:ext>
                  </a:extLst>
                </p:cNvPr>
                <p:cNvSpPr txBox="1"/>
                <p:nvPr/>
              </p:nvSpPr>
              <p:spPr>
                <a:xfrm rot="20245199">
                  <a:off x="1343085" y="72999"/>
                  <a:ext cx="2252544" cy="673229"/>
                </a:xfrm>
                <a:prstGeom prst="rect">
                  <a:avLst/>
                </a:prstGeom>
                <a:noFill/>
              </p:spPr>
              <p:txBody>
                <a:bodyPr wrap="square" rtlCol="0">
                  <a:spAutoFit/>
                </a:bodyPr>
                <a:lstStyle/>
                <a:p>
                  <a:pPr algn="ctr"/>
                  <a:r>
                    <a:rPr lang="vi-VN" sz="2800" b="1">
                      <a:solidFill>
                        <a:srgbClr val="002060"/>
                      </a:solidFill>
                      <a:latin typeface="Roboto" panose="02000000000000000000" pitchFamily="2" charset="0"/>
                      <a:ea typeface="Roboto" panose="02000000000000000000" pitchFamily="2" charset="0"/>
                    </a:rPr>
                    <a:t>Bước 2</a:t>
                  </a:r>
                </a:p>
              </p:txBody>
            </p:sp>
          </p:grpSp>
        </p:grpSp>
        <p:sp>
          <p:nvSpPr>
            <p:cNvPr id="5" name="TextBox 4">
              <a:extLst>
                <a:ext uri="{FF2B5EF4-FFF2-40B4-BE49-F238E27FC236}">
                  <a16:creationId xmlns:a16="http://schemas.microsoft.com/office/drawing/2014/main" id="{3C3EE0C8-B898-426A-EBE3-83883DD833C9}"/>
                </a:ext>
              </a:extLst>
            </p:cNvPr>
            <p:cNvSpPr txBox="1"/>
            <p:nvPr/>
          </p:nvSpPr>
          <p:spPr>
            <a:xfrm>
              <a:off x="8322210" y="2139720"/>
              <a:ext cx="2259738" cy="461665"/>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Lọc nước</a:t>
              </a:r>
            </a:p>
          </p:txBody>
        </p:sp>
      </p:grpSp>
      <p:pic>
        <p:nvPicPr>
          <p:cNvPr id="7" name="Picture 6">
            <a:extLst>
              <a:ext uri="{FF2B5EF4-FFF2-40B4-BE49-F238E27FC236}">
                <a16:creationId xmlns:a16="http://schemas.microsoft.com/office/drawing/2014/main" id="{EE9BB175-BFFB-E436-5A71-E312204CE5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32598" y="5564653"/>
            <a:ext cx="915253" cy="1072563"/>
          </a:xfrm>
          <a:prstGeom prst="rect">
            <a:avLst/>
          </a:prstGeom>
        </p:spPr>
      </p:pic>
    </p:spTree>
    <p:extLst>
      <p:ext uri="{BB962C8B-B14F-4D97-AF65-F5344CB8AC3E}">
        <p14:creationId xmlns:p14="http://schemas.microsoft.com/office/powerpoint/2010/main" val="232588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par>
                                <p:cTn id="26" presetID="42"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fade">
                                      <p:cBhvr>
                                        <p:cTn id="33" dur="1000"/>
                                        <p:tgtEl>
                                          <p:spTgt spid="97"/>
                                        </p:tgtEl>
                                      </p:cBhvr>
                                    </p:animEffect>
                                    <p:anim calcmode="lin" valueType="num">
                                      <p:cBhvr>
                                        <p:cTn id="34" dur="1000" fill="hold"/>
                                        <p:tgtEl>
                                          <p:spTgt spid="97"/>
                                        </p:tgtEl>
                                        <p:attrNameLst>
                                          <p:attrName>ppt_x</p:attrName>
                                        </p:attrNameLst>
                                      </p:cBhvr>
                                      <p:tavLst>
                                        <p:tav tm="0">
                                          <p:val>
                                            <p:strVal val="#ppt_x"/>
                                          </p:val>
                                        </p:tav>
                                        <p:tav tm="100000">
                                          <p:val>
                                            <p:strVal val="#ppt_x"/>
                                          </p:val>
                                        </p:tav>
                                      </p:tavLst>
                                    </p:anim>
                                    <p:anim calcmode="lin" valueType="num">
                                      <p:cBhvr>
                                        <p:cTn id="35" dur="1000" fill="hold"/>
                                        <p:tgtEl>
                                          <p:spTgt spid="97"/>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6" grpId="0"/>
      <p:bldP spid="11" grpId="0"/>
      <p:bldP spid="9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A38D94B7-8606-B2CD-CC51-506411522E8A}"/>
              </a:ext>
            </a:extLst>
          </p:cNvPr>
          <p:cNvSpPr/>
          <p:nvPr/>
        </p:nvSpPr>
        <p:spPr>
          <a:xfrm>
            <a:off x="5768740" y="1806647"/>
            <a:ext cx="5573541" cy="4974712"/>
          </a:xfrm>
          <a:prstGeom prst="roundRect">
            <a:avLst>
              <a:gd name="adj" fmla="val 9605"/>
            </a:avLst>
          </a:prstGeom>
          <a:solidFill>
            <a:schemeClr val="bg1">
              <a:lumMod val="75000"/>
            </a:schemeClr>
          </a:solidFill>
          <a:ln w="5715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pic>
        <p:nvPicPr>
          <p:cNvPr id="25" name="Picture 24">
            <a:extLst>
              <a:ext uri="{FF2B5EF4-FFF2-40B4-BE49-F238E27FC236}">
                <a16:creationId xmlns:a16="http://schemas.microsoft.com/office/drawing/2014/main" id="{4E671992-6022-46DA-F231-7E1894FA3E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163185">
            <a:off x="6870153" y="2911839"/>
            <a:ext cx="1293125" cy="1852838"/>
          </a:xfrm>
          <a:prstGeom prst="rect">
            <a:avLst/>
          </a:prstGeom>
        </p:spPr>
      </p:pic>
      <p:sp>
        <p:nvSpPr>
          <p:cNvPr id="11" name="TextBox 10">
            <a:extLst>
              <a:ext uri="{FF2B5EF4-FFF2-40B4-BE49-F238E27FC236}">
                <a16:creationId xmlns:a16="http://schemas.microsoft.com/office/drawing/2014/main" id="{65407C88-AB48-1311-9D0A-D46038BEE257}"/>
              </a:ext>
            </a:extLst>
          </p:cNvPr>
          <p:cNvSpPr txBox="1"/>
          <p:nvPr/>
        </p:nvSpPr>
        <p:spPr>
          <a:xfrm>
            <a:off x="9009459" y="4839144"/>
            <a:ext cx="1546922"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Nước lọc</a:t>
            </a:r>
          </a:p>
        </p:txBody>
      </p:sp>
      <p:pic>
        <p:nvPicPr>
          <p:cNvPr id="2" name="Picture 1">
            <a:extLst>
              <a:ext uri="{FF2B5EF4-FFF2-40B4-BE49-F238E27FC236}">
                <a16:creationId xmlns:a16="http://schemas.microsoft.com/office/drawing/2014/main" id="{F7BB2CB9-5DED-D78E-A46C-AC0CEF82225A}"/>
              </a:ext>
            </a:extLst>
          </p:cNvPr>
          <p:cNvPicPr>
            <a:picLocks noChangeAspect="1"/>
          </p:cNvPicPr>
          <p:nvPr/>
        </p:nvPicPr>
        <p:blipFill>
          <a:blip r:embed="rId4">
            <a:extLst>
              <a:ext uri="{28A0092B-C50C-407E-A947-70E740481C1C}">
                <a14:useLocalDpi xmlns:a14="http://schemas.microsoft.com/office/drawing/2010/main" val="0"/>
              </a:ext>
            </a:extLst>
          </a:blip>
          <a:srcRect l="229" r="229"/>
          <a:stretch/>
        </p:blipFill>
        <p:spPr>
          <a:xfrm>
            <a:off x="13986" y="18560"/>
            <a:ext cx="1217285" cy="1211701"/>
          </a:xfrm>
          <a:prstGeom prst="ellipse">
            <a:avLst/>
          </a:prstGeom>
        </p:spPr>
      </p:pic>
      <p:grpSp>
        <p:nvGrpSpPr>
          <p:cNvPr id="99" name="Group 98">
            <a:extLst>
              <a:ext uri="{FF2B5EF4-FFF2-40B4-BE49-F238E27FC236}">
                <a16:creationId xmlns:a16="http://schemas.microsoft.com/office/drawing/2014/main" id="{32A2C13F-7721-B849-7851-0F4441348B87}"/>
              </a:ext>
            </a:extLst>
          </p:cNvPr>
          <p:cNvGrpSpPr/>
          <p:nvPr/>
        </p:nvGrpSpPr>
        <p:grpSpPr>
          <a:xfrm>
            <a:off x="2008151" y="2196356"/>
            <a:ext cx="3001706" cy="2260602"/>
            <a:chOff x="6976799" y="2540387"/>
            <a:chExt cx="4589865" cy="3452285"/>
          </a:xfrm>
        </p:grpSpPr>
        <p:sp>
          <p:nvSpPr>
            <p:cNvPr id="4" name="Oval 8">
              <a:extLst>
                <a:ext uri="{FF2B5EF4-FFF2-40B4-BE49-F238E27FC236}">
                  <a16:creationId xmlns:a16="http://schemas.microsoft.com/office/drawing/2014/main" id="{284DC90D-41AB-98CF-FDAC-F8573774CFEA}"/>
                </a:ext>
              </a:extLst>
            </p:cNvPr>
            <p:cNvSpPr/>
            <p:nvPr/>
          </p:nvSpPr>
          <p:spPr>
            <a:xfrm>
              <a:off x="6976799" y="2540387"/>
              <a:ext cx="4589865" cy="3452285"/>
            </a:xfrm>
            <a:prstGeom prst="wedgeRoundRectCallout">
              <a:avLst>
                <a:gd name="adj1" fmla="val -61249"/>
                <a:gd name="adj2" fmla="val 7531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9ACE9CC1-9ED4-06E8-F7D4-39DE93691624}"/>
                </a:ext>
              </a:extLst>
            </p:cNvPr>
            <p:cNvSpPr txBox="1"/>
            <p:nvPr/>
          </p:nvSpPr>
          <p:spPr>
            <a:xfrm>
              <a:off x="7308392" y="2940467"/>
              <a:ext cx="4098334" cy="2652124"/>
            </a:xfrm>
            <a:prstGeom prst="round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Em hãy quan sát và đánh giá 2 cốc nước bằng mắt thường</a:t>
              </a:r>
            </a:p>
          </p:txBody>
        </p:sp>
      </p:grpSp>
      <p:pic>
        <p:nvPicPr>
          <p:cNvPr id="7" name="Picture 6">
            <a:extLst>
              <a:ext uri="{FF2B5EF4-FFF2-40B4-BE49-F238E27FC236}">
                <a16:creationId xmlns:a16="http://schemas.microsoft.com/office/drawing/2014/main" id="{EE9BB175-BFFB-E436-5A71-E312204CE5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80635" y="3084314"/>
            <a:ext cx="1372187" cy="1608033"/>
          </a:xfrm>
          <a:prstGeom prst="rect">
            <a:avLst/>
          </a:prstGeom>
        </p:spPr>
      </p:pic>
      <p:sp>
        <p:nvSpPr>
          <p:cNvPr id="3" name="TextBox 2">
            <a:extLst>
              <a:ext uri="{FF2B5EF4-FFF2-40B4-BE49-F238E27FC236}">
                <a16:creationId xmlns:a16="http://schemas.microsoft.com/office/drawing/2014/main" id="{1C7956B8-0854-A86D-AE3C-28C4D949F496}"/>
              </a:ext>
            </a:extLst>
          </p:cNvPr>
          <p:cNvSpPr txBox="1"/>
          <p:nvPr/>
        </p:nvSpPr>
        <p:spPr>
          <a:xfrm>
            <a:off x="6690025" y="4839144"/>
            <a:ext cx="1546922" cy="461665"/>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rPr>
              <a:t>Nước bẩn</a:t>
            </a:r>
          </a:p>
        </p:txBody>
      </p:sp>
      <p:pic>
        <p:nvPicPr>
          <p:cNvPr id="8" name="Picture 7">
            <a:extLst>
              <a:ext uri="{FF2B5EF4-FFF2-40B4-BE49-F238E27FC236}">
                <a16:creationId xmlns:a16="http://schemas.microsoft.com/office/drawing/2014/main" id="{BD203AEC-763B-1AF3-F4F0-39ECD5138C1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8579" y="4294003"/>
            <a:ext cx="1245469" cy="2142744"/>
          </a:xfrm>
          <a:prstGeom prst="rect">
            <a:avLst/>
          </a:prstGeom>
        </p:spPr>
      </p:pic>
    </p:spTree>
    <p:extLst>
      <p:ext uri="{BB962C8B-B14F-4D97-AF65-F5344CB8AC3E}">
        <p14:creationId xmlns:p14="http://schemas.microsoft.com/office/powerpoint/2010/main" val="184901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fade">
                                      <p:cBhvr>
                                        <p:cTn id="14" dur="500"/>
                                        <p:tgtEl>
                                          <p:spTgt spid="98"/>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6" grpId="0"/>
      <p:bldP spid="11"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CEDEFC-1081-9B10-F072-CCFB55671FDA}"/>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sp>
        <p:nvSpPr>
          <p:cNvPr id="11" name="TextBox 10">
            <a:extLst>
              <a:ext uri="{FF2B5EF4-FFF2-40B4-BE49-F238E27FC236}">
                <a16:creationId xmlns:a16="http://schemas.microsoft.com/office/drawing/2014/main" id="{65407C88-AB48-1311-9D0A-D46038BEE257}"/>
              </a:ext>
            </a:extLst>
          </p:cNvPr>
          <p:cNvSpPr txBox="1"/>
          <p:nvPr/>
        </p:nvSpPr>
        <p:spPr>
          <a:xfrm>
            <a:off x="3612332" y="2277295"/>
            <a:ext cx="8686934" cy="400110"/>
          </a:xfrm>
          <a:prstGeom prst="rect">
            <a:avLst/>
          </a:prstGeom>
          <a:noFill/>
        </p:spPr>
        <p:txBody>
          <a:bodyPr wrap="square" rtlCol="0">
            <a:spAutoFit/>
          </a:bodyPr>
          <a:lstStyle/>
          <a:p>
            <a:r>
              <a:rPr lang="vi-VN" sz="2000">
                <a:solidFill>
                  <a:schemeClr val="bg1"/>
                </a:solidFill>
                <a:latin typeface="Roboto" panose="02000000000000000000" pitchFamily="2" charset="0"/>
                <a:ea typeface="Roboto" panose="02000000000000000000" pitchFamily="2" charset="0"/>
              </a:rPr>
              <a:t>Chất lượng của nước trước khi lọc, sau khi lọc và yêu cầu của nước sạch</a:t>
            </a:r>
          </a:p>
        </p:txBody>
      </p:sp>
      <p:pic>
        <p:nvPicPr>
          <p:cNvPr id="2" name="Picture 1">
            <a:extLst>
              <a:ext uri="{FF2B5EF4-FFF2-40B4-BE49-F238E27FC236}">
                <a16:creationId xmlns:a16="http://schemas.microsoft.com/office/drawing/2014/main" id="{F7BB2CB9-5DED-D78E-A46C-AC0CEF82225A}"/>
              </a:ext>
            </a:extLst>
          </p:cNvPr>
          <p:cNvPicPr>
            <a:picLocks noChangeAspect="1"/>
          </p:cNvPicPr>
          <p:nvPr/>
        </p:nvPicPr>
        <p:blipFill>
          <a:blip r:embed="rId3">
            <a:extLst>
              <a:ext uri="{28A0092B-C50C-407E-A947-70E740481C1C}">
                <a14:useLocalDpi xmlns:a14="http://schemas.microsoft.com/office/drawing/2010/main" val="0"/>
              </a:ext>
            </a:extLst>
          </a:blip>
          <a:srcRect l="229" r="229"/>
          <a:stretch/>
        </p:blipFill>
        <p:spPr>
          <a:xfrm>
            <a:off x="13986" y="18560"/>
            <a:ext cx="1217285" cy="1211701"/>
          </a:xfrm>
          <a:prstGeom prst="ellipse">
            <a:avLst/>
          </a:prstGeom>
        </p:spPr>
      </p:pic>
      <p:pic>
        <p:nvPicPr>
          <p:cNvPr id="10" name="Picture 9">
            <a:extLst>
              <a:ext uri="{FF2B5EF4-FFF2-40B4-BE49-F238E27FC236}">
                <a16:creationId xmlns:a16="http://schemas.microsoft.com/office/drawing/2014/main" id="{F01F9768-559A-4728-74C5-14094ECB9072}"/>
              </a:ext>
            </a:extLst>
          </p:cNvPr>
          <p:cNvPicPr>
            <a:picLocks noChangeAspect="1"/>
          </p:cNvPicPr>
          <p:nvPr/>
        </p:nvPicPr>
        <p:blipFill rotWithShape="1">
          <a:blip r:embed="rId4"/>
          <a:srcRect l="1681" t="12006"/>
          <a:stretch/>
        </p:blipFill>
        <p:spPr>
          <a:xfrm>
            <a:off x="4345087" y="3006769"/>
            <a:ext cx="7221425" cy="2528406"/>
          </a:xfrm>
          <a:prstGeom prst="roundRect">
            <a:avLst/>
          </a:prstGeom>
        </p:spPr>
      </p:pic>
      <p:grpSp>
        <p:nvGrpSpPr>
          <p:cNvPr id="3" name="Group 2">
            <a:extLst>
              <a:ext uri="{FF2B5EF4-FFF2-40B4-BE49-F238E27FC236}">
                <a16:creationId xmlns:a16="http://schemas.microsoft.com/office/drawing/2014/main" id="{5E90709B-FA0D-1EE9-2E67-F4070DD8A8D8}"/>
              </a:ext>
            </a:extLst>
          </p:cNvPr>
          <p:cNvGrpSpPr/>
          <p:nvPr/>
        </p:nvGrpSpPr>
        <p:grpSpPr>
          <a:xfrm>
            <a:off x="1416866" y="3105195"/>
            <a:ext cx="2498757" cy="1919477"/>
            <a:chOff x="6917078" y="2540387"/>
            <a:chExt cx="4709303" cy="3452285"/>
          </a:xfrm>
        </p:grpSpPr>
        <p:sp>
          <p:nvSpPr>
            <p:cNvPr id="4" name="Oval 8">
              <a:extLst>
                <a:ext uri="{FF2B5EF4-FFF2-40B4-BE49-F238E27FC236}">
                  <a16:creationId xmlns:a16="http://schemas.microsoft.com/office/drawing/2014/main" id="{F9CD3BFF-6699-A295-A3A9-699770EEE773}"/>
                </a:ext>
              </a:extLst>
            </p:cNvPr>
            <p:cNvSpPr/>
            <p:nvPr/>
          </p:nvSpPr>
          <p:spPr>
            <a:xfrm>
              <a:off x="6976799" y="2540387"/>
              <a:ext cx="4589865" cy="3452285"/>
            </a:xfrm>
            <a:prstGeom prst="wedgeRoundRectCallout">
              <a:avLst>
                <a:gd name="adj1" fmla="val -61249"/>
                <a:gd name="adj2" fmla="val 7531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308AE609-7EE6-04B9-4CD8-333171B88E5A}"/>
                </a:ext>
              </a:extLst>
            </p:cNvPr>
            <p:cNvSpPr txBox="1"/>
            <p:nvPr/>
          </p:nvSpPr>
          <p:spPr>
            <a:xfrm>
              <a:off x="6917078" y="2704802"/>
              <a:ext cx="4709303" cy="3123453"/>
            </a:xfrm>
            <a:prstGeom prst="round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Em ghi lại các đánh giá của mình vào Bảng 2 trang 49 nhé</a:t>
              </a:r>
            </a:p>
          </p:txBody>
        </p:sp>
      </p:grpSp>
      <p:pic>
        <p:nvPicPr>
          <p:cNvPr id="8" name="Picture 7">
            <a:extLst>
              <a:ext uri="{FF2B5EF4-FFF2-40B4-BE49-F238E27FC236}">
                <a16:creationId xmlns:a16="http://schemas.microsoft.com/office/drawing/2014/main" id="{BA41AF4C-55B0-343E-2FBC-FFC85D198D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8663" y="4619927"/>
            <a:ext cx="1245469" cy="2142744"/>
          </a:xfrm>
          <a:prstGeom prst="rect">
            <a:avLst/>
          </a:prstGeom>
        </p:spPr>
      </p:pic>
    </p:spTree>
    <p:extLst>
      <p:ext uri="{BB962C8B-B14F-4D97-AF65-F5344CB8AC3E}">
        <p14:creationId xmlns:p14="http://schemas.microsoft.com/office/powerpoint/2010/main" val="65040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CEDEFC-1081-9B10-F072-CCFB55671FDA}"/>
              </a:ext>
            </a:extLst>
          </p:cNvPr>
          <p:cNvSpPr txBox="1"/>
          <p:nvPr/>
        </p:nvSpPr>
        <p:spPr>
          <a:xfrm>
            <a:off x="5260686" y="166311"/>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Bài tập về nhà</a:t>
            </a:r>
            <a:endParaRPr lang="vi-VN" sz="4400">
              <a:solidFill>
                <a:schemeClr val="bg1"/>
              </a:solidFill>
              <a:latin typeface="Roboto Black" panose="02000000000000000000" pitchFamily="2" charset="0"/>
              <a:ea typeface="Roboto Black" panose="02000000000000000000" pitchFamily="2" charset="0"/>
            </a:endParaRPr>
          </a:p>
        </p:txBody>
      </p:sp>
      <p:pic>
        <p:nvPicPr>
          <p:cNvPr id="25" name="Picture 24">
            <a:extLst>
              <a:ext uri="{FF2B5EF4-FFF2-40B4-BE49-F238E27FC236}">
                <a16:creationId xmlns:a16="http://schemas.microsoft.com/office/drawing/2014/main" id="{4E671992-6022-46DA-F231-7E1894FA3E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5616" y="4562827"/>
            <a:ext cx="954492" cy="1852838"/>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65407C88-AB48-1311-9D0A-D46038BEE257}"/>
              </a:ext>
            </a:extLst>
          </p:cNvPr>
          <p:cNvSpPr txBox="1"/>
          <p:nvPr/>
        </p:nvSpPr>
        <p:spPr>
          <a:xfrm>
            <a:off x="4932335" y="6393967"/>
            <a:ext cx="3360145" cy="461665"/>
          </a:xfrm>
          <a:prstGeom prst="rect">
            <a:avLst/>
          </a:prstGeom>
          <a:noFill/>
        </p:spPr>
        <p:txBody>
          <a:bodyPr wrap="square" rtlCol="0">
            <a:spAutoFit/>
          </a:bodyPr>
          <a:lstStyle/>
          <a:p>
            <a:r>
              <a:rPr lang="vi-VN" sz="2400">
                <a:solidFill>
                  <a:schemeClr val="bg1"/>
                </a:solidFill>
                <a:latin typeface="Roboto" panose="02000000000000000000" pitchFamily="2" charset="0"/>
                <a:ea typeface="Roboto" panose="02000000000000000000" pitchFamily="2" charset="0"/>
              </a:rPr>
              <a:t>03 mẫu dung dịch pH</a:t>
            </a:r>
          </a:p>
        </p:txBody>
      </p:sp>
      <p:pic>
        <p:nvPicPr>
          <p:cNvPr id="2" name="Picture 1">
            <a:extLst>
              <a:ext uri="{FF2B5EF4-FFF2-40B4-BE49-F238E27FC236}">
                <a16:creationId xmlns:a16="http://schemas.microsoft.com/office/drawing/2014/main" id="{F7BB2CB9-5DED-D78E-A46C-AC0CEF82225A}"/>
              </a:ext>
            </a:extLst>
          </p:cNvPr>
          <p:cNvPicPr>
            <a:picLocks noChangeAspect="1"/>
          </p:cNvPicPr>
          <p:nvPr/>
        </p:nvPicPr>
        <p:blipFill>
          <a:blip r:embed="rId4">
            <a:extLst>
              <a:ext uri="{28A0092B-C50C-407E-A947-70E740481C1C}">
                <a14:useLocalDpi xmlns:a14="http://schemas.microsoft.com/office/drawing/2010/main" val="0"/>
              </a:ext>
            </a:extLst>
          </a:blip>
          <a:srcRect l="229" r="229"/>
          <a:stretch/>
        </p:blipFill>
        <p:spPr>
          <a:xfrm>
            <a:off x="13986" y="18560"/>
            <a:ext cx="1217285" cy="1211701"/>
          </a:xfrm>
          <a:prstGeom prst="ellipse">
            <a:avLst/>
          </a:prstGeom>
        </p:spPr>
      </p:pic>
      <p:sp>
        <p:nvSpPr>
          <p:cNvPr id="4" name="Oval 8">
            <a:extLst>
              <a:ext uri="{FF2B5EF4-FFF2-40B4-BE49-F238E27FC236}">
                <a16:creationId xmlns:a16="http://schemas.microsoft.com/office/drawing/2014/main" id="{284DC90D-41AB-98CF-FDAC-F8573774CFEA}"/>
              </a:ext>
            </a:extLst>
          </p:cNvPr>
          <p:cNvSpPr/>
          <p:nvPr/>
        </p:nvSpPr>
        <p:spPr>
          <a:xfrm>
            <a:off x="1356419" y="905860"/>
            <a:ext cx="9226748" cy="158676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9ACE9CC1-9ED4-06E8-F7D4-39DE93691624}"/>
              </a:ext>
            </a:extLst>
          </p:cNvPr>
          <p:cNvSpPr txBox="1"/>
          <p:nvPr/>
        </p:nvSpPr>
        <p:spPr>
          <a:xfrm>
            <a:off x="2015025" y="1055082"/>
            <a:ext cx="6952010" cy="510778"/>
          </a:xfrm>
          <a:prstGeom prst="round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Thực hành lọc nước bằng hệ thống lọc của nhóm</a:t>
            </a:r>
          </a:p>
        </p:txBody>
      </p:sp>
      <p:sp>
        <p:nvSpPr>
          <p:cNvPr id="5" name="TextBox 4">
            <a:extLst>
              <a:ext uri="{FF2B5EF4-FFF2-40B4-BE49-F238E27FC236}">
                <a16:creationId xmlns:a16="http://schemas.microsoft.com/office/drawing/2014/main" id="{CD679E93-D71A-4D63-D146-E3ADC9E3EA93}"/>
              </a:ext>
            </a:extLst>
          </p:cNvPr>
          <p:cNvSpPr txBox="1"/>
          <p:nvPr/>
        </p:nvSpPr>
        <p:spPr>
          <a:xfrm>
            <a:off x="1879760" y="1726147"/>
            <a:ext cx="8238651" cy="510778"/>
          </a:xfrm>
          <a:prstGeom prst="round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Quan sát và ghi lại các đánh giá nước trước và sau khi lọc</a:t>
            </a:r>
          </a:p>
        </p:txBody>
      </p:sp>
      <p:pic>
        <p:nvPicPr>
          <p:cNvPr id="7" name="Picture 6">
            <a:extLst>
              <a:ext uri="{FF2B5EF4-FFF2-40B4-BE49-F238E27FC236}">
                <a16:creationId xmlns:a16="http://schemas.microsoft.com/office/drawing/2014/main" id="{EE9BB175-BFFB-E436-5A71-E312204CE5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60686" y="4584201"/>
            <a:ext cx="2363208" cy="1766693"/>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1C7956B8-0854-A86D-AE3C-28C4D949F496}"/>
              </a:ext>
            </a:extLst>
          </p:cNvPr>
          <p:cNvSpPr txBox="1"/>
          <p:nvPr/>
        </p:nvSpPr>
        <p:spPr>
          <a:xfrm>
            <a:off x="2352600" y="6396335"/>
            <a:ext cx="1546922" cy="461665"/>
          </a:xfrm>
          <a:prstGeom prst="rect">
            <a:avLst/>
          </a:prstGeom>
          <a:noFill/>
        </p:spPr>
        <p:txBody>
          <a:bodyPr wrap="square" rtlCol="0">
            <a:spAutoFit/>
          </a:bodyPr>
          <a:lstStyle/>
          <a:p>
            <a:r>
              <a:rPr lang="vi-VN" sz="2400">
                <a:solidFill>
                  <a:schemeClr val="bg1"/>
                </a:solidFill>
                <a:latin typeface="Roboto" panose="02000000000000000000" pitchFamily="2" charset="0"/>
                <a:ea typeface="Roboto" panose="02000000000000000000" pitchFamily="2" charset="0"/>
              </a:rPr>
              <a:t>Lọ cuvet</a:t>
            </a:r>
          </a:p>
        </p:txBody>
      </p:sp>
      <p:sp>
        <p:nvSpPr>
          <p:cNvPr id="12" name="Oval 8">
            <a:extLst>
              <a:ext uri="{FF2B5EF4-FFF2-40B4-BE49-F238E27FC236}">
                <a16:creationId xmlns:a16="http://schemas.microsoft.com/office/drawing/2014/main" id="{23BC8680-38F7-F33C-C513-D362A9301F3A}"/>
              </a:ext>
            </a:extLst>
          </p:cNvPr>
          <p:cNvSpPr/>
          <p:nvPr/>
        </p:nvSpPr>
        <p:spPr>
          <a:xfrm>
            <a:off x="1356419" y="2705900"/>
            <a:ext cx="9226748" cy="158676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6D806597-6A9D-F26A-C410-C67E0D346386}"/>
              </a:ext>
            </a:extLst>
          </p:cNvPr>
          <p:cNvSpPr txBox="1"/>
          <p:nvPr/>
        </p:nvSpPr>
        <p:spPr>
          <a:xfrm>
            <a:off x="1645349" y="2976067"/>
            <a:ext cx="3217988" cy="510778"/>
          </a:xfrm>
          <a:prstGeom prst="round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Chuẩn bị: 02 lọ cuvet</a:t>
            </a:r>
          </a:p>
        </p:txBody>
      </p:sp>
      <p:sp>
        <p:nvSpPr>
          <p:cNvPr id="14" name="TextBox 13">
            <a:extLst>
              <a:ext uri="{FF2B5EF4-FFF2-40B4-BE49-F238E27FC236}">
                <a16:creationId xmlns:a16="http://schemas.microsoft.com/office/drawing/2014/main" id="{DC98A8BD-CE3F-50A9-D71F-977E125541A2}"/>
              </a:ext>
            </a:extLst>
          </p:cNvPr>
          <p:cNvSpPr txBox="1"/>
          <p:nvPr/>
        </p:nvSpPr>
        <p:spPr>
          <a:xfrm>
            <a:off x="2779016" y="3530659"/>
            <a:ext cx="7804151" cy="510778"/>
          </a:xfrm>
          <a:prstGeom prst="round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03 mẫu dung dịch có pH chuẩn là 4,01; 7,01 và 10,01</a:t>
            </a:r>
          </a:p>
        </p:txBody>
      </p:sp>
    </p:spTree>
    <p:extLst>
      <p:ext uri="{BB962C8B-B14F-4D97-AF65-F5344CB8AC3E}">
        <p14:creationId xmlns:p14="http://schemas.microsoft.com/office/powerpoint/2010/main" val="343897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2" presetClass="entr" presetSubtype="4"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ppt_x"/>
                                          </p:val>
                                        </p:tav>
                                        <p:tav tm="100000">
                                          <p:val>
                                            <p:strVal val="#ppt_x"/>
                                          </p:val>
                                        </p:tav>
                                      </p:tavLst>
                                    </p:anim>
                                    <p:anim calcmode="lin" valueType="num">
                                      <p:cBhvr additive="base">
                                        <p:cTn id="53" dur="500" fill="hold"/>
                                        <p:tgtEl>
                                          <p:spTgt spid="7"/>
                                        </p:tgtEl>
                                        <p:attrNameLst>
                                          <p:attrName>ppt_y</p:attrName>
                                        </p:attrNameLst>
                                      </p:cBhvr>
                                      <p:tavLst>
                                        <p:tav tm="0">
                                          <p:val>
                                            <p:strVal val="1+#ppt_h/2"/>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4" grpId="0" animBg="1"/>
      <p:bldP spid="9" grpId="0"/>
      <p:bldP spid="5" grpId="0"/>
      <p:bldP spid="3" grpId="0"/>
      <p:bldP spid="12" grpId="0" animBg="1"/>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32A804-A81A-3F27-0427-244946AC5EF7}"/>
              </a:ext>
            </a:extLst>
          </p:cNvPr>
          <p:cNvPicPr>
            <a:picLocks noChangeAspect="1"/>
          </p:cNvPicPr>
          <p:nvPr/>
        </p:nvPicPr>
        <p:blipFill rotWithShape="1">
          <a:blip r:embed="rId3"/>
          <a:srcRect l="2160" t="2397" r="2725" b="3589"/>
          <a:stretch/>
        </p:blipFill>
        <p:spPr>
          <a:xfrm>
            <a:off x="2667000" y="1270913"/>
            <a:ext cx="6438900" cy="4500856"/>
          </a:xfrm>
          <a:prstGeom prst="roundRect">
            <a:avLst/>
          </a:prstGeom>
        </p:spPr>
      </p:pic>
      <p:sp>
        <p:nvSpPr>
          <p:cNvPr id="6" name="TextBox 5">
            <a:extLst>
              <a:ext uri="{FF2B5EF4-FFF2-40B4-BE49-F238E27FC236}">
                <a16:creationId xmlns:a16="http://schemas.microsoft.com/office/drawing/2014/main" id="{AD943C2E-5048-51AD-AA8D-212E8C370507}"/>
              </a:ext>
            </a:extLst>
          </p:cNvPr>
          <p:cNvSpPr txBox="1"/>
          <p:nvPr/>
        </p:nvSpPr>
        <p:spPr>
          <a:xfrm>
            <a:off x="3126892" y="3075057"/>
            <a:ext cx="5519116"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defPPr>
              <a:defRPr lang="vi-VN"/>
            </a:defPPr>
            <a:lvl1pPr lvl="0">
              <a:defRPr sz="2800" b="1">
                <a:solidFill>
                  <a:srgbClr val="173315"/>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TẠM BIỆT CÁC EM</a:t>
            </a:r>
            <a:endParaRPr kumimoji="0" lang="vi-VN"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 name="Picture 1">
            <a:extLst>
              <a:ext uri="{FF2B5EF4-FFF2-40B4-BE49-F238E27FC236}">
                <a16:creationId xmlns:a16="http://schemas.microsoft.com/office/drawing/2014/main" id="{3994192D-3FF4-3F40-CBC5-D5334014F5CD}"/>
              </a:ext>
            </a:extLst>
          </p:cNvPr>
          <p:cNvPicPr>
            <a:picLocks noChangeAspect="1"/>
          </p:cNvPicPr>
          <p:nvPr/>
        </p:nvPicPr>
        <p:blipFill>
          <a:blip r:embed="rId4">
            <a:extLst>
              <a:ext uri="{28A0092B-C50C-407E-A947-70E740481C1C}">
                <a14:useLocalDpi xmlns:a14="http://schemas.microsoft.com/office/drawing/2010/main" val="0"/>
              </a:ext>
            </a:extLst>
          </a:blip>
          <a:srcRect l="229" r="229"/>
          <a:stretch/>
        </p:blipFill>
        <p:spPr>
          <a:xfrm>
            <a:off x="13986" y="18561"/>
            <a:ext cx="1316873" cy="1310832"/>
          </a:xfrm>
          <a:prstGeom prst="ellipse">
            <a:avLst/>
          </a:prstGeom>
        </p:spPr>
      </p:pic>
    </p:spTree>
    <p:extLst>
      <p:ext uri="{BB962C8B-B14F-4D97-AF65-F5344CB8AC3E}">
        <p14:creationId xmlns:p14="http://schemas.microsoft.com/office/powerpoint/2010/main" val="366004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9" dur="500" accel="50000" decel="50000" autoRev="1" fill="hold">
                                          <p:stCondLst>
                                            <p:cond delay="0"/>
                                          </p:stCondLst>
                                        </p:cTn>
                                        <p:tgtEl>
                                          <p:spTgt spid="6"/>
                                        </p:tgtEl>
                                        <p:attrNameLst>
                                          <p:attrName>ppt_x</p:attrName>
                                          <p:attrName>ppt_y</p:attrName>
                                        </p:attrNameLst>
                                      </p:cBhvr>
                                    </p:animMotion>
                                    <p:animRot by="1500000">
                                      <p:cBhvr>
                                        <p:cTn id="10" dur="250" fill="hold">
                                          <p:stCondLst>
                                            <p:cond delay="0"/>
                                          </p:stCondLst>
                                        </p:cTn>
                                        <p:tgtEl>
                                          <p:spTgt spid="6"/>
                                        </p:tgtEl>
                                        <p:attrNameLst>
                                          <p:attrName>r</p:attrName>
                                        </p:attrNameLst>
                                      </p:cBhvr>
                                    </p:animRot>
                                    <p:animRot by="-1500000">
                                      <p:cBhvr>
                                        <p:cTn id="11" dur="250" fill="hold">
                                          <p:stCondLst>
                                            <p:cond delay="250"/>
                                          </p:stCondLst>
                                        </p:cTn>
                                        <p:tgtEl>
                                          <p:spTgt spid="6"/>
                                        </p:tgtEl>
                                        <p:attrNameLst>
                                          <p:attrName>r</p:attrName>
                                        </p:attrNameLst>
                                      </p:cBhvr>
                                    </p:animRot>
                                    <p:animRot by="-1500000">
                                      <p:cBhvr>
                                        <p:cTn id="12" dur="250" fill="hold">
                                          <p:stCondLst>
                                            <p:cond delay="500"/>
                                          </p:stCondLst>
                                        </p:cTn>
                                        <p:tgtEl>
                                          <p:spTgt spid="6"/>
                                        </p:tgtEl>
                                        <p:attrNameLst>
                                          <p:attrName>r</p:attrName>
                                        </p:attrNameLst>
                                      </p:cBhvr>
                                    </p:animRot>
                                    <p:animRot by="1500000">
                                      <p:cBhvr>
                                        <p:cTn id="13" dur="250" fill="hold">
                                          <p:stCondLst>
                                            <p:cond delay="750"/>
                                          </p:stCondLst>
                                        </p:cTn>
                                        <p:tgtEl>
                                          <p:spTgt spid="6"/>
                                        </p:tgtEl>
                                        <p:attrNameLst>
                                          <p:attrName>r</p:attrName>
                                        </p:attrNameLst>
                                      </p:cBhvr>
                                    </p:animRot>
                                  </p:childTnLst>
                                </p:cTn>
                              </p:par>
                              <p:par>
                                <p:cTn id="14" presetID="8" presetClass="emph" presetSubtype="0" repeatCount="indefinite" accel="22000" fill="hold" nodeType="withEffect">
                                  <p:stCondLst>
                                    <p:cond delay="0"/>
                                  </p:stCondLst>
                                  <p:childTnLst>
                                    <p:animRot by="21600000">
                                      <p:cBhvr>
                                        <p:cTn id="15" dur="10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5115663" y="325985"/>
            <a:ext cx="452409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17" name="TextBox 116">
            <a:extLst>
              <a:ext uri="{FF2B5EF4-FFF2-40B4-BE49-F238E27FC236}">
                <a16:creationId xmlns:a16="http://schemas.microsoft.com/office/drawing/2014/main" id="{C915F09E-8B68-F513-58EF-89FF58AAE9F9}"/>
              </a:ext>
            </a:extLst>
          </p:cNvPr>
          <p:cNvSpPr txBox="1"/>
          <p:nvPr/>
        </p:nvSpPr>
        <p:spPr>
          <a:xfrm>
            <a:off x="2357453" y="910760"/>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CÂU HỎI 3</a:t>
            </a:r>
          </a:p>
        </p:txBody>
      </p:sp>
      <p:sp>
        <p:nvSpPr>
          <p:cNvPr id="31" name="Rectangle: Rounded Corners 30">
            <a:extLst>
              <a:ext uri="{FF2B5EF4-FFF2-40B4-BE49-F238E27FC236}">
                <a16:creationId xmlns:a16="http://schemas.microsoft.com/office/drawing/2014/main" id="{1A1A652D-26B8-EE2E-9E0B-C15BBF95BAD0}"/>
              </a:ext>
            </a:extLst>
          </p:cNvPr>
          <p:cNvSpPr/>
          <p:nvPr/>
        </p:nvSpPr>
        <p:spPr>
          <a:xfrm>
            <a:off x="2462980" y="1957079"/>
            <a:ext cx="7266039" cy="97838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7" name="TextBox 96">
            <a:extLst>
              <a:ext uri="{FF2B5EF4-FFF2-40B4-BE49-F238E27FC236}">
                <a16:creationId xmlns:a16="http://schemas.microsoft.com/office/drawing/2014/main" id="{973B20D8-2BF0-C6BC-1F99-81A0BD35BADD}"/>
              </a:ext>
            </a:extLst>
          </p:cNvPr>
          <p:cNvSpPr txBox="1"/>
          <p:nvPr/>
        </p:nvSpPr>
        <p:spPr>
          <a:xfrm>
            <a:off x="2410857" y="2200050"/>
            <a:ext cx="7370284" cy="492443"/>
          </a:xfrm>
          <a:prstGeom prst="rect">
            <a:avLst/>
          </a:prstGeom>
          <a:noFill/>
        </p:spPr>
        <p:txBody>
          <a:bodyPr wrap="square" rtlCol="0">
            <a:spAutoFit/>
          </a:bodyPr>
          <a:lstStyle/>
          <a:p>
            <a:pPr lvl="0" algn="ctr">
              <a:defRPr/>
            </a:pPr>
            <a:r>
              <a:rPr lang="vi-VN" sz="2600">
                <a:solidFill>
                  <a:srgbClr val="002060"/>
                </a:solidFill>
                <a:latin typeface="Roboto" panose="02000000000000000000" pitchFamily="2" charset="0"/>
                <a:ea typeface="Roboto" panose="02000000000000000000" pitchFamily="2" charset="0"/>
              </a:rPr>
              <a:t>Hiện tượng ô nhiễm nước xảy ra khi </a:t>
            </a:r>
            <a:r>
              <a:rPr lang="en-US" sz="2600">
                <a:solidFill>
                  <a:srgbClr val="002060"/>
                </a:solidFill>
                <a:latin typeface="Roboto" panose="02000000000000000000" pitchFamily="2" charset="0"/>
                <a:ea typeface="Roboto" panose="02000000000000000000" pitchFamily="2" charset="0"/>
              </a:rPr>
              <a:t>nào</a:t>
            </a:r>
            <a:r>
              <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3" name="Đúng">
            <a:extLst>
              <a:ext uri="{FF2B5EF4-FFF2-40B4-BE49-F238E27FC236}">
                <a16:creationId xmlns:a16="http://schemas.microsoft.com/office/drawing/2014/main" id="{2D41F3E1-6810-B9D7-6055-3C8F8BAC119D}"/>
              </a:ext>
            </a:extLst>
          </p:cNvPr>
          <p:cNvSpPr/>
          <p:nvPr/>
        </p:nvSpPr>
        <p:spPr>
          <a:xfrm>
            <a:off x="2357453" y="3922535"/>
            <a:ext cx="7371566" cy="17070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vi-VN" sz="2400">
                <a:solidFill>
                  <a:srgbClr val="002060"/>
                </a:solidFill>
                <a:latin typeface="Roboto" panose="02000000000000000000" pitchFamily="2" charset="0"/>
                <a:ea typeface="Roboto" panose="02000000000000000000" pitchFamily="2" charset="0"/>
              </a:rPr>
              <a:t>Các loại hoá chất độc hại, các loại vi khuẩn gây bệnh, virut, kí sinh trùng phát sinh từ các nguồn thải khác nhau được đẩy ra các ao, hồ, sông, suối hoặc ngấm xuống nước dưới đất mà không qua xử lí</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Đáp án">
            <a:extLst>
              <a:ext uri="{FF2B5EF4-FFF2-40B4-BE49-F238E27FC236}">
                <a16:creationId xmlns:a16="http://schemas.microsoft.com/office/drawing/2014/main" id="{EDDD43A8-5187-CBC4-379A-30741B66A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6683" y="4829389"/>
            <a:ext cx="1142341" cy="1142341"/>
          </a:xfrm>
          <a:prstGeom prst="rect">
            <a:avLst/>
          </a:prstGeom>
        </p:spPr>
      </p:pic>
      <p:sp>
        <p:nvSpPr>
          <p:cNvPr id="5" name="TextBox 13">
            <a:extLst>
              <a:ext uri="{FF2B5EF4-FFF2-40B4-BE49-F238E27FC236}">
                <a16:creationId xmlns:a16="http://schemas.microsoft.com/office/drawing/2014/main" id="{CAD134D5-37E2-14B4-584D-6E7AE53104A4}"/>
              </a:ext>
            </a:extLst>
          </p:cNvPr>
          <p:cNvSpPr txBox="1"/>
          <p:nvPr/>
        </p:nvSpPr>
        <p:spPr>
          <a:xfrm>
            <a:off x="10778405" y="6084082"/>
            <a:ext cx="141359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ĐÁP ÁN</a:t>
            </a:r>
          </a:p>
        </p:txBody>
      </p:sp>
      <p:pic>
        <p:nvPicPr>
          <p:cNvPr id="6" name="Picture 5">
            <a:extLst>
              <a:ext uri="{FF2B5EF4-FFF2-40B4-BE49-F238E27FC236}">
                <a16:creationId xmlns:a16="http://schemas.microsoft.com/office/drawing/2014/main" id="{9B8ECFCE-F1C2-C540-7297-DB5DF3741757}"/>
              </a:ext>
            </a:extLst>
          </p:cNvPr>
          <p:cNvPicPr>
            <a:picLocks noChangeAspect="1"/>
          </p:cNvPicPr>
          <p:nvPr/>
        </p:nvPicPr>
        <p:blipFill>
          <a:blip r:embed="rId4">
            <a:extLst>
              <a:ext uri="{28A0092B-C50C-407E-A947-70E740481C1C}">
                <a14:useLocalDpi xmlns:a14="http://schemas.microsoft.com/office/drawing/2010/main" val="0"/>
              </a:ext>
            </a:extLst>
          </a:blip>
          <a:srcRect l="229" r="229"/>
          <a:stretch/>
        </p:blipFill>
        <p:spPr>
          <a:xfrm>
            <a:off x="106001" y="25927"/>
            <a:ext cx="1161484" cy="1156156"/>
          </a:xfrm>
          <a:prstGeom prst="ellipse">
            <a:avLst/>
          </a:prstGeom>
        </p:spPr>
      </p:pic>
    </p:spTree>
    <p:extLst>
      <p:ext uri="{BB962C8B-B14F-4D97-AF65-F5344CB8AC3E}">
        <p14:creationId xmlns:p14="http://schemas.microsoft.com/office/powerpoint/2010/main" val="189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 calcmode="lin" valueType="num">
                                      <p:cBhvr>
                                        <p:cTn id="12" dur="500" fill="hold"/>
                                        <p:tgtEl>
                                          <p:spTgt spid="117"/>
                                        </p:tgtEl>
                                        <p:attrNameLst>
                                          <p:attrName>ppt_w</p:attrName>
                                        </p:attrNameLst>
                                      </p:cBhvr>
                                      <p:tavLst>
                                        <p:tav tm="0">
                                          <p:val>
                                            <p:fltVal val="0"/>
                                          </p:val>
                                        </p:tav>
                                        <p:tav tm="100000">
                                          <p:val>
                                            <p:strVal val="#ppt_w"/>
                                          </p:val>
                                        </p:tav>
                                      </p:tavLst>
                                    </p:anim>
                                    <p:anim calcmode="lin" valueType="num">
                                      <p:cBhvr>
                                        <p:cTn id="13" dur="500" fill="hold"/>
                                        <p:tgtEl>
                                          <p:spTgt spid="11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97"/>
                                        </p:tgtEl>
                                        <p:attrNameLst>
                                          <p:attrName>style.visibility</p:attrName>
                                        </p:attrNameLst>
                                      </p:cBhvr>
                                      <p:to>
                                        <p:strVal val="visible"/>
                                      </p:to>
                                    </p:set>
                                    <p:anim calcmode="lin" valueType="num">
                                      <p:cBhvr>
                                        <p:cTn id="16" dur="500" fill="hold"/>
                                        <p:tgtEl>
                                          <p:spTgt spid="97"/>
                                        </p:tgtEl>
                                        <p:attrNameLst>
                                          <p:attrName>ppt_w</p:attrName>
                                        </p:attrNameLst>
                                      </p:cBhvr>
                                      <p:tavLst>
                                        <p:tav tm="0">
                                          <p:val>
                                            <p:fltVal val="0"/>
                                          </p:val>
                                        </p:tav>
                                        <p:tav tm="100000">
                                          <p:val>
                                            <p:strVal val="#ppt_w"/>
                                          </p:val>
                                        </p:tav>
                                      </p:tavLst>
                                    </p:anim>
                                    <p:anim calcmode="lin" valueType="num">
                                      <p:cBhvr>
                                        <p:cTn id="17" dur="500" fill="hold"/>
                                        <p:tgtEl>
                                          <p:spTgt spid="97"/>
                                        </p:tgtEl>
                                        <p:attrNameLst>
                                          <p:attrName>ppt_h</p:attrName>
                                        </p:attrNameLst>
                                      </p:cBhvr>
                                      <p:tavLst>
                                        <p:tav tm="0">
                                          <p:val>
                                            <p:fltVal val="0"/>
                                          </p:val>
                                        </p:tav>
                                        <p:tav tm="100000">
                                          <p:val>
                                            <p:strVal val="#ppt_h"/>
                                          </p:val>
                                        </p:tav>
                                      </p:tavLst>
                                    </p:anim>
                                  </p:childTnLst>
                                </p:cTn>
                              </p:par>
                              <p:par>
                                <p:cTn id="18" presetID="8" presetClass="emph" presetSubtype="0" repeatCount="indefinite" accel="22000" fill="hold" nodeType="withEffect">
                                  <p:stCondLst>
                                    <p:cond delay="0"/>
                                  </p:stCondLst>
                                  <p:childTnLst>
                                    <p:animRot by="21600000">
                                      <p:cBhvr>
                                        <p:cTn id="19"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nextCondLst>
                <p:cond evt="onClick" delay="0">
                  <p:tgtEl>
                    <p:spTgt spid="4"/>
                  </p:tgtEl>
                </p:cond>
              </p:nextCondLst>
            </p:seq>
          </p:childTnLst>
        </p:cTn>
      </p:par>
    </p:tnLst>
    <p:bldLst>
      <p:bldP spid="2" grpId="0"/>
      <p:bldP spid="117" grpId="0"/>
      <p:bldP spid="97"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F88BFF-2A30-DE57-A0B1-F659E250EF1D}"/>
              </a:ext>
            </a:extLst>
          </p:cNvPr>
          <p:cNvSpPr/>
          <p:nvPr/>
        </p:nvSpPr>
        <p:spPr>
          <a:xfrm>
            <a:off x="4340644" y="0"/>
            <a:ext cx="7896122" cy="6858000"/>
          </a:xfrm>
          <a:custGeom>
            <a:avLst/>
            <a:gdLst>
              <a:gd name="connsiteX0" fmla="*/ 0 w 4976652"/>
              <a:gd name="connsiteY0" fmla="*/ 0 h 6858000"/>
              <a:gd name="connsiteX1" fmla="*/ 4976652 w 4976652"/>
              <a:gd name="connsiteY1" fmla="*/ 0 h 6858000"/>
              <a:gd name="connsiteX2" fmla="*/ 4976652 w 4976652"/>
              <a:gd name="connsiteY2" fmla="*/ 6858000 h 6858000"/>
              <a:gd name="connsiteX3" fmla="*/ 0 w 4976652"/>
              <a:gd name="connsiteY3" fmla="*/ 6858000 h 6858000"/>
              <a:gd name="connsiteX4" fmla="*/ 0 w 4976652"/>
              <a:gd name="connsiteY4" fmla="*/ 0 h 6858000"/>
              <a:gd name="connsiteX0" fmla="*/ 2908453 w 7885105"/>
              <a:gd name="connsiteY0" fmla="*/ 0 h 6858000"/>
              <a:gd name="connsiteX1" fmla="*/ 7885105 w 7885105"/>
              <a:gd name="connsiteY1" fmla="*/ 0 h 6858000"/>
              <a:gd name="connsiteX2" fmla="*/ 7885105 w 7885105"/>
              <a:gd name="connsiteY2" fmla="*/ 6858000 h 6858000"/>
              <a:gd name="connsiteX3" fmla="*/ 0 w 7885105"/>
              <a:gd name="connsiteY3" fmla="*/ 6835966 h 6858000"/>
              <a:gd name="connsiteX4" fmla="*/ 2908453 w 7885105"/>
              <a:gd name="connsiteY4" fmla="*/ 0 h 6858000"/>
              <a:gd name="connsiteX0" fmla="*/ 2919470 w 7896122"/>
              <a:gd name="connsiteY0" fmla="*/ 0 h 6858000"/>
              <a:gd name="connsiteX1" fmla="*/ 7896122 w 7896122"/>
              <a:gd name="connsiteY1" fmla="*/ 0 h 6858000"/>
              <a:gd name="connsiteX2" fmla="*/ 7896122 w 7896122"/>
              <a:gd name="connsiteY2" fmla="*/ 6858000 h 6858000"/>
              <a:gd name="connsiteX3" fmla="*/ 0 w 7896122"/>
              <a:gd name="connsiteY3" fmla="*/ 6857999 h 6858000"/>
              <a:gd name="connsiteX4" fmla="*/ 2919470 w 78961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6122" h="6858000">
                <a:moveTo>
                  <a:pt x="2919470" y="0"/>
                </a:moveTo>
                <a:lnTo>
                  <a:pt x="7896122" y="0"/>
                </a:lnTo>
                <a:lnTo>
                  <a:pt x="7896122" y="6858000"/>
                </a:lnTo>
                <a:lnTo>
                  <a:pt x="0" y="6857999"/>
                </a:lnTo>
                <a:lnTo>
                  <a:pt x="2919470"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8B7FDD0-A41E-2653-293C-92A176AB61DB}"/>
              </a:ext>
            </a:extLst>
          </p:cNvPr>
          <p:cNvSpPr/>
          <p:nvPr/>
        </p:nvSpPr>
        <p:spPr>
          <a:xfrm>
            <a:off x="0" y="6301648"/>
            <a:ext cx="4782078" cy="5585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Picture 23">
            <a:extLst>
              <a:ext uri="{FF2B5EF4-FFF2-40B4-BE49-F238E27FC236}">
                <a16:creationId xmlns:a16="http://schemas.microsoft.com/office/drawing/2014/main" id="{106A7262-DCE6-77F3-11AB-BFADD9BC1059}"/>
              </a:ext>
            </a:extLst>
          </p:cNvPr>
          <p:cNvPicPr>
            <a:picLocks noChangeAspect="1"/>
          </p:cNvPicPr>
          <p:nvPr/>
        </p:nvPicPr>
        <p:blipFill>
          <a:blip r:embed="rId3">
            <a:extLst>
              <a:ext uri="{28A0092B-C50C-407E-A947-70E740481C1C}">
                <a14:useLocalDpi xmlns:a14="http://schemas.microsoft.com/office/drawing/2010/main" val="0"/>
              </a:ext>
            </a:extLst>
          </a:blip>
          <a:srcRect l="229" r="229"/>
          <a:stretch/>
        </p:blipFill>
        <p:spPr>
          <a:xfrm>
            <a:off x="0" y="0"/>
            <a:ext cx="1270126" cy="1264300"/>
          </a:xfrm>
          <a:prstGeom prst="ellipse">
            <a:avLst/>
          </a:prstGeom>
        </p:spPr>
      </p:pic>
      <p:sp>
        <p:nvSpPr>
          <p:cNvPr id="9" name="TextBox 8">
            <a:extLst>
              <a:ext uri="{FF2B5EF4-FFF2-40B4-BE49-F238E27FC236}">
                <a16:creationId xmlns:a16="http://schemas.microsoft.com/office/drawing/2014/main" id="{2BE38DBB-AC80-EF2C-DA02-217649E87524}"/>
              </a:ext>
            </a:extLst>
          </p:cNvPr>
          <p:cNvSpPr txBox="1"/>
          <p:nvPr/>
        </p:nvSpPr>
        <p:spPr>
          <a:xfrm>
            <a:off x="-14664" y="2201919"/>
            <a:ext cx="6268597" cy="144655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algn="ctr"/>
            <a:r>
              <a:rPr lang="vi-VN" sz="4400">
                <a:solidFill>
                  <a:schemeClr val="bg1"/>
                </a:solidFill>
                <a:latin typeface="Roboto Black" panose="02000000000000000000" pitchFamily="2" charset="0"/>
                <a:ea typeface="Roboto Black" panose="02000000000000000000" pitchFamily="2" charset="0"/>
              </a:rPr>
              <a:t>THỰC HIỆN GIẢI PHÁP LỌC NƯỚC SẠCH</a:t>
            </a:r>
          </a:p>
        </p:txBody>
      </p:sp>
      <p:sp>
        <p:nvSpPr>
          <p:cNvPr id="12" name="Rectangle 2">
            <a:extLst>
              <a:ext uri="{FF2B5EF4-FFF2-40B4-BE49-F238E27FC236}">
                <a16:creationId xmlns:a16="http://schemas.microsoft.com/office/drawing/2014/main" id="{CD877087-0943-3799-14E8-6C4D032A4935}"/>
              </a:ext>
            </a:extLst>
          </p:cNvPr>
          <p:cNvSpPr/>
          <p:nvPr/>
        </p:nvSpPr>
        <p:spPr>
          <a:xfrm>
            <a:off x="5454426" y="480388"/>
            <a:ext cx="6782341" cy="6401860"/>
          </a:xfrm>
          <a:custGeom>
            <a:avLst/>
            <a:gdLst>
              <a:gd name="connsiteX0" fmla="*/ 0 w 4976652"/>
              <a:gd name="connsiteY0" fmla="*/ 0 h 6858000"/>
              <a:gd name="connsiteX1" fmla="*/ 4976652 w 4976652"/>
              <a:gd name="connsiteY1" fmla="*/ 0 h 6858000"/>
              <a:gd name="connsiteX2" fmla="*/ 4976652 w 4976652"/>
              <a:gd name="connsiteY2" fmla="*/ 6858000 h 6858000"/>
              <a:gd name="connsiteX3" fmla="*/ 0 w 4976652"/>
              <a:gd name="connsiteY3" fmla="*/ 6858000 h 6858000"/>
              <a:gd name="connsiteX4" fmla="*/ 0 w 4976652"/>
              <a:gd name="connsiteY4" fmla="*/ 0 h 6858000"/>
              <a:gd name="connsiteX0" fmla="*/ 2908453 w 7885105"/>
              <a:gd name="connsiteY0" fmla="*/ 0 h 6858000"/>
              <a:gd name="connsiteX1" fmla="*/ 7885105 w 7885105"/>
              <a:gd name="connsiteY1" fmla="*/ 0 h 6858000"/>
              <a:gd name="connsiteX2" fmla="*/ 7885105 w 7885105"/>
              <a:gd name="connsiteY2" fmla="*/ 6858000 h 6858000"/>
              <a:gd name="connsiteX3" fmla="*/ 0 w 7885105"/>
              <a:gd name="connsiteY3" fmla="*/ 6835966 h 6858000"/>
              <a:gd name="connsiteX4" fmla="*/ 2908453 w 7885105"/>
              <a:gd name="connsiteY4" fmla="*/ 0 h 6858000"/>
              <a:gd name="connsiteX0" fmla="*/ 2919470 w 7896122"/>
              <a:gd name="connsiteY0" fmla="*/ 0 h 6858000"/>
              <a:gd name="connsiteX1" fmla="*/ 7896122 w 7896122"/>
              <a:gd name="connsiteY1" fmla="*/ 0 h 6858000"/>
              <a:gd name="connsiteX2" fmla="*/ 7896122 w 7896122"/>
              <a:gd name="connsiteY2" fmla="*/ 6858000 h 6858000"/>
              <a:gd name="connsiteX3" fmla="*/ 0 w 7896122"/>
              <a:gd name="connsiteY3" fmla="*/ 6857999 h 6858000"/>
              <a:gd name="connsiteX4" fmla="*/ 2919470 w 78961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6122" h="6858000">
                <a:moveTo>
                  <a:pt x="2919470" y="0"/>
                </a:moveTo>
                <a:lnTo>
                  <a:pt x="7896122" y="0"/>
                </a:lnTo>
                <a:lnTo>
                  <a:pt x="7896122" y="6858000"/>
                </a:lnTo>
                <a:lnTo>
                  <a:pt x="0" y="6857999"/>
                </a:lnTo>
                <a:lnTo>
                  <a:pt x="291947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1C6757B-6CD4-538C-DEAA-67C9A8F41821}"/>
              </a:ext>
            </a:extLst>
          </p:cNvPr>
          <p:cNvSpPr/>
          <p:nvPr/>
        </p:nvSpPr>
        <p:spPr>
          <a:xfrm>
            <a:off x="5454425" y="480388"/>
            <a:ext cx="6782341" cy="6401860"/>
          </a:xfrm>
          <a:custGeom>
            <a:avLst/>
            <a:gdLst>
              <a:gd name="connsiteX0" fmla="*/ 2507667 w 6782341"/>
              <a:gd name="connsiteY0" fmla="*/ 0 h 6250135"/>
              <a:gd name="connsiteX1" fmla="*/ 6782341 w 6782341"/>
              <a:gd name="connsiteY1" fmla="*/ 0 h 6250135"/>
              <a:gd name="connsiteX2" fmla="*/ 6782341 w 6782341"/>
              <a:gd name="connsiteY2" fmla="*/ 278025 h 6250135"/>
              <a:gd name="connsiteX3" fmla="*/ 3134341 w 6782341"/>
              <a:gd name="connsiteY3" fmla="*/ 278025 h 6250135"/>
              <a:gd name="connsiteX4" fmla="*/ 862529 w 6782341"/>
              <a:gd name="connsiteY4" fmla="*/ 6250134 h 6250135"/>
              <a:gd name="connsiteX5" fmla="*/ 6782341 w 6782341"/>
              <a:gd name="connsiteY5" fmla="*/ 6250135 h 6250135"/>
              <a:gd name="connsiteX6" fmla="*/ 6782341 w 6782341"/>
              <a:gd name="connsiteY6" fmla="*/ 6250135 h 6250135"/>
              <a:gd name="connsiteX7" fmla="*/ 0 w 6782341"/>
              <a:gd name="connsiteY7" fmla="*/ 6250134 h 625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2341" h="6250135">
                <a:moveTo>
                  <a:pt x="2507667" y="0"/>
                </a:moveTo>
                <a:lnTo>
                  <a:pt x="6782341" y="0"/>
                </a:lnTo>
                <a:lnTo>
                  <a:pt x="6782341" y="278025"/>
                </a:lnTo>
                <a:lnTo>
                  <a:pt x="3134341" y="278025"/>
                </a:lnTo>
                <a:lnTo>
                  <a:pt x="862529" y="6250134"/>
                </a:lnTo>
                <a:lnTo>
                  <a:pt x="6782341" y="6250135"/>
                </a:lnTo>
                <a:lnTo>
                  <a:pt x="6782341" y="6250135"/>
                </a:lnTo>
                <a:lnTo>
                  <a:pt x="0" y="6250134"/>
                </a:lnTo>
                <a:close/>
              </a:path>
            </a:pathLst>
          </a:custGeom>
          <a:solidFill>
            <a:srgbClr val="4FA7D1">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96844281-7E43-FBEC-FF1C-1470553AEE42}"/>
              </a:ext>
            </a:extLst>
          </p:cNvPr>
          <p:cNvSpPr/>
          <p:nvPr/>
        </p:nvSpPr>
        <p:spPr>
          <a:xfrm>
            <a:off x="0" y="5872598"/>
            <a:ext cx="4605430" cy="429050"/>
          </a:xfrm>
          <a:prstGeom prst="rect">
            <a:avLst/>
          </a:prstGeom>
          <a:solidFill>
            <a:srgbClr val="D5A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Parallelogram 18">
            <a:extLst>
              <a:ext uri="{FF2B5EF4-FFF2-40B4-BE49-F238E27FC236}">
                <a16:creationId xmlns:a16="http://schemas.microsoft.com/office/drawing/2014/main" id="{0A45931B-A0CB-9C3C-EAD0-6FF58DABA266}"/>
              </a:ext>
            </a:extLst>
          </p:cNvPr>
          <p:cNvSpPr/>
          <p:nvPr/>
        </p:nvSpPr>
        <p:spPr>
          <a:xfrm rot="949078">
            <a:off x="4164624" y="4468867"/>
            <a:ext cx="917211" cy="1784401"/>
          </a:xfrm>
          <a:prstGeom prst="parallelogram">
            <a:avLst>
              <a:gd name="adj" fmla="val 22476"/>
            </a:avLst>
          </a:prstGeom>
          <a:solidFill>
            <a:srgbClr val="D5A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3" name="Group 12">
            <a:extLst>
              <a:ext uri="{FF2B5EF4-FFF2-40B4-BE49-F238E27FC236}">
                <a16:creationId xmlns:a16="http://schemas.microsoft.com/office/drawing/2014/main" id="{BF3C36C3-454E-26CD-9F8B-0F3CB06E204E}"/>
              </a:ext>
            </a:extLst>
          </p:cNvPr>
          <p:cNvGrpSpPr/>
          <p:nvPr/>
        </p:nvGrpSpPr>
        <p:grpSpPr>
          <a:xfrm>
            <a:off x="4573455" y="4136816"/>
            <a:ext cx="1134136" cy="1116418"/>
            <a:chOff x="5809936" y="833314"/>
            <a:chExt cx="1134136" cy="1116418"/>
          </a:xfrm>
        </p:grpSpPr>
        <p:sp>
          <p:nvSpPr>
            <p:cNvPr id="7" name="Arrow: Down 6">
              <a:extLst>
                <a:ext uri="{FF2B5EF4-FFF2-40B4-BE49-F238E27FC236}">
                  <a16:creationId xmlns:a16="http://schemas.microsoft.com/office/drawing/2014/main" id="{358343BD-75DF-2A44-EC27-EF746C2F8C25}"/>
                </a:ext>
              </a:extLst>
            </p:cNvPr>
            <p:cNvSpPr/>
            <p:nvPr/>
          </p:nvSpPr>
          <p:spPr>
            <a:xfrm>
              <a:off x="5861512" y="833314"/>
              <a:ext cx="875413" cy="1116418"/>
            </a:xfrm>
            <a:prstGeom prst="downArrow">
              <a:avLst>
                <a:gd name="adj1" fmla="val 100000"/>
                <a:gd name="adj2" fmla="val 50000"/>
              </a:avLst>
            </a:prstGeom>
            <a:solidFill>
              <a:srgbClr val="C00000"/>
            </a:solidFill>
            <a:ln w="28575">
              <a:solidFill>
                <a:schemeClr val="bg1"/>
              </a:solidFill>
            </a:ln>
            <a:effectLst>
              <a:outerShdw blurRad="50800" dist="50800" dir="5400000" algn="ctr" rotWithShape="0">
                <a:schemeClr val="accent2">
                  <a:lumMod val="20000"/>
                  <a:lumOff val="80000"/>
                </a:scheme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B3FA7A3B-E10A-7DAF-6CF5-314D73FF893E}"/>
                </a:ext>
              </a:extLst>
            </p:cNvPr>
            <p:cNvSpPr txBox="1"/>
            <p:nvPr/>
          </p:nvSpPr>
          <p:spPr>
            <a:xfrm>
              <a:off x="5809936" y="1060711"/>
              <a:ext cx="1134136" cy="461665"/>
            </a:xfrm>
            <a:prstGeom prst="rect">
              <a:avLst/>
            </a:prstGeom>
            <a:noFill/>
          </p:spPr>
          <p:txBody>
            <a:bodyPr wrap="square" rtlCol="0">
              <a:spAutoFit/>
            </a:bodyPr>
            <a:lstStyle/>
            <a:p>
              <a:r>
                <a:rPr lang="vi-VN" sz="2400">
                  <a:solidFill>
                    <a:schemeClr val="bg1"/>
                  </a:solidFill>
                  <a:latin typeface="Roboto Black" panose="02000000000000000000" pitchFamily="2" charset="0"/>
                  <a:ea typeface="Roboto Black" panose="02000000000000000000" pitchFamily="2" charset="0"/>
                </a:rPr>
                <a:t>Tiết 3</a:t>
              </a:r>
            </a:p>
          </p:txBody>
        </p:sp>
      </p:grpSp>
      <p:sp>
        <p:nvSpPr>
          <p:cNvPr id="23" name="TextBox 22">
            <a:extLst>
              <a:ext uri="{FF2B5EF4-FFF2-40B4-BE49-F238E27FC236}">
                <a16:creationId xmlns:a16="http://schemas.microsoft.com/office/drawing/2014/main" id="{348F3E2A-2898-4530-7517-B694B6E240D4}"/>
              </a:ext>
            </a:extLst>
          </p:cNvPr>
          <p:cNvSpPr txBox="1"/>
          <p:nvPr/>
        </p:nvSpPr>
        <p:spPr>
          <a:xfrm>
            <a:off x="2300477" y="148685"/>
            <a:ext cx="6808775"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chemeClr val="bg1"/>
                </a:solidFill>
                <a:latin typeface="Roboto Black" panose="02000000000000000000" pitchFamily="2" charset="0"/>
                <a:ea typeface="Roboto Black" panose="02000000000000000000" pitchFamily="2" charset="0"/>
              </a:rPr>
              <a:t>CHỦ ĐỀ 3: </a:t>
            </a:r>
            <a:r>
              <a:rPr lang="en-US" sz="4400">
                <a:solidFill>
                  <a:schemeClr val="bg1"/>
                </a:solidFill>
                <a:latin typeface="Roboto Black" panose="02000000000000000000" pitchFamily="2" charset="0"/>
                <a:ea typeface="Roboto Black" panose="02000000000000000000" pitchFamily="2" charset="0"/>
              </a:rPr>
              <a:t>LỌC NƯỚC SẠCH</a:t>
            </a:r>
            <a:endParaRPr lang="vi-VN" sz="440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6791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8" presetClass="emph" presetSubtype="0" repeatCount="indefinite" accel="22000" fill="hold" nodeType="withEffect">
                                  <p:stCondLst>
                                    <p:cond delay="0"/>
                                  </p:stCondLst>
                                  <p:childTnLst>
                                    <p:animRot by="21600000">
                                      <p:cBhvr>
                                        <p:cTn id="11" dur="10000" fill="hold"/>
                                        <p:tgtEl>
                                          <p:spTgt spid="24"/>
                                        </p:tgtEl>
                                        <p:attrNameLst>
                                          <p:attrName>r</p:attrName>
                                        </p:attrNameLst>
                                      </p:cBhvr>
                                    </p:animRot>
                                  </p:childTnLst>
                                </p:cTn>
                              </p:par>
                              <p:par>
                                <p:cTn id="12" presetID="47"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2809301" y="559553"/>
            <a:ext cx="803129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a:blip r:embed="rId3">
            <a:extLst>
              <a:ext uri="{28A0092B-C50C-407E-A947-70E740481C1C}">
                <a14:useLocalDpi xmlns:a14="http://schemas.microsoft.com/office/drawing/2010/main" val="0"/>
              </a:ext>
            </a:extLst>
          </a:blip>
          <a:srcRect l="229" r="229"/>
          <a:stretch/>
        </p:blipFill>
        <p:spPr>
          <a:xfrm>
            <a:off x="13986" y="18560"/>
            <a:ext cx="1253499" cy="1247749"/>
          </a:xfrm>
          <a:prstGeom prst="ellipse">
            <a:avLst/>
          </a:prstGeom>
        </p:spPr>
      </p:pic>
      <p:grpSp>
        <p:nvGrpSpPr>
          <p:cNvPr id="14" name="Group 13">
            <a:extLst>
              <a:ext uri="{FF2B5EF4-FFF2-40B4-BE49-F238E27FC236}">
                <a16:creationId xmlns:a16="http://schemas.microsoft.com/office/drawing/2014/main" id="{D064FC44-72A1-9820-B82A-447F1A42FB10}"/>
              </a:ext>
            </a:extLst>
          </p:cNvPr>
          <p:cNvGrpSpPr/>
          <p:nvPr/>
        </p:nvGrpSpPr>
        <p:grpSpPr>
          <a:xfrm>
            <a:off x="7227669" y="1966786"/>
            <a:ext cx="3612928" cy="3767216"/>
            <a:chOff x="6254901" y="2925878"/>
            <a:chExt cx="3362032" cy="3505606"/>
          </a:xfrm>
          <a:solidFill>
            <a:srgbClr val="006C31"/>
          </a:solidFill>
        </p:grpSpPr>
        <p:sp>
          <p:nvSpPr>
            <p:cNvPr id="12" name="Freeform: Shape 11">
              <a:extLst>
                <a:ext uri="{FF2B5EF4-FFF2-40B4-BE49-F238E27FC236}">
                  <a16:creationId xmlns:a16="http://schemas.microsoft.com/office/drawing/2014/main" id="{B0D5D8B4-8FAA-8264-176F-731FF0394FD8}"/>
                </a:ext>
              </a:extLst>
            </p:cNvPr>
            <p:cNvSpPr/>
            <p:nvPr/>
          </p:nvSpPr>
          <p:spPr>
            <a:xfrm>
              <a:off x="6254901" y="2925878"/>
              <a:ext cx="3362032" cy="3505606"/>
            </a:xfrm>
            <a:prstGeom prst="snip1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3" name="Freeform: Shape 12">
              <a:extLst>
                <a:ext uri="{FF2B5EF4-FFF2-40B4-BE49-F238E27FC236}">
                  <a16:creationId xmlns:a16="http://schemas.microsoft.com/office/drawing/2014/main" id="{C4D8A803-EBCF-4E43-3104-9F4271CEEE2C}"/>
                </a:ext>
              </a:extLst>
            </p:cNvPr>
            <p:cNvSpPr/>
            <p:nvPr/>
          </p:nvSpPr>
          <p:spPr>
            <a:xfrm>
              <a:off x="6551919" y="3235580"/>
              <a:ext cx="2767996" cy="2886202"/>
            </a:xfrm>
            <a:prstGeom prst="snip1Rect">
              <a:avLst/>
            </a:prstGeom>
            <a:blipFill dpi="0" rotWithShape="1">
              <a:blip r:embed="rId4">
                <a:extLst>
                  <a:ext uri="{28A0092B-C50C-407E-A947-70E740481C1C}">
                    <a14:useLocalDpi xmlns:a14="http://schemas.microsoft.com/office/drawing/2010/main" val="0"/>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3" name="Group 2">
            <a:extLst>
              <a:ext uri="{FF2B5EF4-FFF2-40B4-BE49-F238E27FC236}">
                <a16:creationId xmlns:a16="http://schemas.microsoft.com/office/drawing/2014/main" id="{03F1B1D9-EEA0-0997-5B2A-ACFF97B919EC}"/>
              </a:ext>
            </a:extLst>
          </p:cNvPr>
          <p:cNvGrpSpPr/>
          <p:nvPr/>
        </p:nvGrpSpPr>
        <p:grpSpPr>
          <a:xfrm>
            <a:off x="604469" y="3085161"/>
            <a:ext cx="5855333" cy="1530467"/>
            <a:chOff x="4326143" y="3172551"/>
            <a:chExt cx="5855333" cy="1530467"/>
          </a:xfrm>
        </p:grpSpPr>
        <p:sp>
          <p:nvSpPr>
            <p:cNvPr id="6" name="Rectangle: Rounded Corners 5">
              <a:extLst>
                <a:ext uri="{FF2B5EF4-FFF2-40B4-BE49-F238E27FC236}">
                  <a16:creationId xmlns:a16="http://schemas.microsoft.com/office/drawing/2014/main" id="{C694870E-FC26-6BD1-F76A-FD6817507837}"/>
                </a:ext>
              </a:extLst>
            </p:cNvPr>
            <p:cNvSpPr/>
            <p:nvPr/>
          </p:nvSpPr>
          <p:spPr>
            <a:xfrm>
              <a:off x="4326143" y="3172551"/>
              <a:ext cx="5855333" cy="1530467"/>
            </a:xfrm>
            <a:prstGeom prst="roundRect">
              <a:avLst/>
            </a:prstGeom>
            <a:solidFill>
              <a:srgbClr val="006C3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TextBox 3">
              <a:extLst>
                <a:ext uri="{FF2B5EF4-FFF2-40B4-BE49-F238E27FC236}">
                  <a16:creationId xmlns:a16="http://schemas.microsoft.com/office/drawing/2014/main" id="{4E651375-735D-5D6C-0507-420F906B7B45}"/>
                </a:ext>
              </a:extLst>
            </p:cNvPr>
            <p:cNvSpPr txBox="1"/>
            <p:nvPr/>
          </p:nvSpPr>
          <p:spPr>
            <a:xfrm>
              <a:off x="4737253" y="3337621"/>
              <a:ext cx="5266063" cy="1200329"/>
            </a:xfrm>
            <a:prstGeom prst="rect">
              <a:avLst/>
            </a:prstGeom>
            <a:noFill/>
          </p:spPr>
          <p:txBody>
            <a:bodyPr wrap="square" rtlCol="0">
              <a:spAutoFit/>
            </a:bodyPr>
            <a:lstStyle/>
            <a:p>
              <a:pPr algn="ctr"/>
              <a:r>
                <a:rPr lang="vi-VN" sz="2400">
                  <a:solidFill>
                    <a:schemeClr val="bg1"/>
                  </a:solidFill>
                  <a:latin typeface="Roboto" panose="02000000000000000000" pitchFamily="2" charset="0"/>
                  <a:ea typeface="Roboto" panose="02000000000000000000" pitchFamily="2" charset="0"/>
                </a:rPr>
                <a:t>Cả nhóm thực hiện giải pháp lọc nước sạch từ nước bẩn theo </a:t>
              </a:r>
            </a:p>
            <a:p>
              <a:pPr algn="ctr"/>
              <a:r>
                <a:rPr lang="vi-VN" sz="2400">
                  <a:solidFill>
                    <a:schemeClr val="bg1"/>
                  </a:solidFill>
                  <a:latin typeface="Roboto" panose="02000000000000000000" pitchFamily="2" charset="0"/>
                  <a:ea typeface="Roboto" panose="02000000000000000000" pitchFamily="2" charset="0"/>
                </a:rPr>
                <a:t>phương án đã thống nhất</a:t>
              </a:r>
            </a:p>
          </p:txBody>
        </p:sp>
      </p:grpSp>
      <p:sp>
        <p:nvSpPr>
          <p:cNvPr id="5" name="Arrow: Left-Right 4">
            <a:extLst>
              <a:ext uri="{FF2B5EF4-FFF2-40B4-BE49-F238E27FC236}">
                <a16:creationId xmlns:a16="http://schemas.microsoft.com/office/drawing/2014/main" id="{CF3CCD10-A20E-63DC-9D8B-6F3D5C8B7AC3}"/>
              </a:ext>
            </a:extLst>
          </p:cNvPr>
          <p:cNvSpPr/>
          <p:nvPr/>
        </p:nvSpPr>
        <p:spPr>
          <a:xfrm>
            <a:off x="6459802" y="3602516"/>
            <a:ext cx="767866" cy="495759"/>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3323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8" presetClass="emph" presetSubtype="0" repeatCount="indefinite" accel="22000" fill="hold" nodeType="withEffect">
                                  <p:stCondLst>
                                    <p:cond delay="0"/>
                                  </p:stCondLst>
                                  <p:childTnLst>
                                    <p:animRot by="21600000">
                                      <p:cBhvr>
                                        <p:cTn id="11" dur="10000" fill="hold"/>
                                        <p:tgtEl>
                                          <p:spTgt spid="8"/>
                                        </p:tgtEl>
                                        <p:attrNameLst>
                                          <p:attrName>r</p:attrName>
                                        </p:attrNameLst>
                                      </p:cBhvr>
                                    </p:animRot>
                                  </p:childTnLst>
                                </p:cTn>
                              </p:par>
                              <p:par>
                                <p:cTn id="12" presetID="16" presetClass="entr" presetSubtype="37"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out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694870E-FC26-6BD1-F76A-FD6817507837}"/>
              </a:ext>
            </a:extLst>
          </p:cNvPr>
          <p:cNvSpPr/>
          <p:nvPr/>
        </p:nvSpPr>
        <p:spPr>
          <a:xfrm>
            <a:off x="1994054" y="1681776"/>
            <a:ext cx="7766890" cy="4465637"/>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 name="TextBox 1">
            <a:extLst>
              <a:ext uri="{FF2B5EF4-FFF2-40B4-BE49-F238E27FC236}">
                <a16:creationId xmlns:a16="http://schemas.microsoft.com/office/drawing/2014/main" id="{4DD51257-2270-F7F3-260E-7C6C767FD570}"/>
              </a:ext>
            </a:extLst>
          </p:cNvPr>
          <p:cNvSpPr txBox="1"/>
          <p:nvPr/>
        </p:nvSpPr>
        <p:spPr>
          <a:xfrm>
            <a:off x="2766620" y="642434"/>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a:blip r:embed="rId3">
            <a:extLst>
              <a:ext uri="{28A0092B-C50C-407E-A947-70E740481C1C}">
                <a14:useLocalDpi xmlns:a14="http://schemas.microsoft.com/office/drawing/2010/main" val="0"/>
              </a:ext>
            </a:extLst>
          </a:blip>
          <a:srcRect l="229" r="229"/>
          <a:stretch/>
        </p:blipFill>
        <p:spPr>
          <a:xfrm>
            <a:off x="13986" y="18560"/>
            <a:ext cx="1253499" cy="1247749"/>
          </a:xfrm>
          <a:prstGeom prst="ellipse">
            <a:avLst/>
          </a:prstGeom>
        </p:spPr>
      </p:pic>
      <p:sp>
        <p:nvSpPr>
          <p:cNvPr id="4" name="TextBox 3">
            <a:extLst>
              <a:ext uri="{FF2B5EF4-FFF2-40B4-BE49-F238E27FC236}">
                <a16:creationId xmlns:a16="http://schemas.microsoft.com/office/drawing/2014/main" id="{4E651375-735D-5D6C-0507-420F906B7B45}"/>
              </a:ext>
            </a:extLst>
          </p:cNvPr>
          <p:cNvSpPr txBox="1"/>
          <p:nvPr/>
        </p:nvSpPr>
        <p:spPr>
          <a:xfrm>
            <a:off x="3482890" y="3772417"/>
            <a:ext cx="4789217" cy="707886"/>
          </a:xfrm>
          <a:prstGeom prst="rect">
            <a:avLst/>
          </a:prstGeom>
          <a:noFill/>
        </p:spPr>
        <p:txBody>
          <a:bodyPr wrap="square" rtlCol="0">
            <a:spAutoFit/>
          </a:bodyPr>
          <a:lstStyle/>
          <a:p>
            <a:pPr algn="ctr"/>
            <a:r>
              <a:rPr lang="vi-VN" sz="4000">
                <a:solidFill>
                  <a:schemeClr val="bg1"/>
                </a:solidFill>
                <a:latin typeface="Roboto" panose="02000000000000000000" pitchFamily="2" charset="0"/>
                <a:ea typeface="Roboto" panose="02000000000000000000" pitchFamily="2" charset="0"/>
              </a:rPr>
              <a:t>Video </a:t>
            </a:r>
          </a:p>
        </p:txBody>
      </p:sp>
    </p:spTree>
    <p:extLst>
      <p:ext uri="{BB962C8B-B14F-4D97-AF65-F5344CB8AC3E}">
        <p14:creationId xmlns:p14="http://schemas.microsoft.com/office/powerpoint/2010/main" val="358826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8" presetClass="emph" presetSubtype="0" repeatCount="indefinite" accel="22000" fill="hold" nodeType="withEffect">
                                  <p:stCondLst>
                                    <p:cond delay="0"/>
                                  </p:stCondLst>
                                  <p:childTnLst>
                                    <p:animRot by="21600000">
                                      <p:cBhvr>
                                        <p:cTn id="11" dur="10000" fill="hold"/>
                                        <p:tgtEl>
                                          <p:spTgt spid="8"/>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694870E-FC26-6BD1-F76A-FD6817507837}"/>
              </a:ext>
            </a:extLst>
          </p:cNvPr>
          <p:cNvSpPr/>
          <p:nvPr/>
        </p:nvSpPr>
        <p:spPr>
          <a:xfrm>
            <a:off x="4326143" y="3126384"/>
            <a:ext cx="5855333" cy="1530467"/>
          </a:xfrm>
          <a:prstGeom prst="roundRect">
            <a:avLst/>
          </a:prstGeom>
          <a:solidFill>
            <a:srgbClr val="006C3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a:blip r:embed="rId3">
            <a:extLst>
              <a:ext uri="{28A0092B-C50C-407E-A947-70E740481C1C}">
                <a14:useLocalDpi xmlns:a14="http://schemas.microsoft.com/office/drawing/2010/main" val="0"/>
              </a:ext>
            </a:extLst>
          </a:blip>
          <a:srcRect l="229" r="229"/>
          <a:stretch/>
        </p:blipFill>
        <p:spPr>
          <a:xfrm>
            <a:off x="13986" y="18561"/>
            <a:ext cx="1226339" cy="1220714"/>
          </a:xfrm>
          <a:prstGeom prst="ellipse">
            <a:avLst/>
          </a:prstGeom>
        </p:spPr>
      </p:pic>
      <p:grpSp>
        <p:nvGrpSpPr>
          <p:cNvPr id="14" name="Group 13">
            <a:extLst>
              <a:ext uri="{FF2B5EF4-FFF2-40B4-BE49-F238E27FC236}">
                <a16:creationId xmlns:a16="http://schemas.microsoft.com/office/drawing/2014/main" id="{D064FC44-72A1-9820-B82A-447F1A42FB10}"/>
              </a:ext>
            </a:extLst>
          </p:cNvPr>
          <p:cNvGrpSpPr/>
          <p:nvPr/>
        </p:nvGrpSpPr>
        <p:grpSpPr>
          <a:xfrm>
            <a:off x="394032" y="2238843"/>
            <a:ext cx="3612928" cy="3767216"/>
            <a:chOff x="6254901" y="2925878"/>
            <a:chExt cx="3362032" cy="3505606"/>
          </a:xfrm>
          <a:solidFill>
            <a:srgbClr val="006C31"/>
          </a:solidFill>
        </p:grpSpPr>
        <p:sp>
          <p:nvSpPr>
            <p:cNvPr id="12" name="Freeform: Shape 11">
              <a:extLst>
                <a:ext uri="{FF2B5EF4-FFF2-40B4-BE49-F238E27FC236}">
                  <a16:creationId xmlns:a16="http://schemas.microsoft.com/office/drawing/2014/main" id="{B0D5D8B4-8FAA-8264-176F-731FF0394FD8}"/>
                </a:ext>
              </a:extLst>
            </p:cNvPr>
            <p:cNvSpPr/>
            <p:nvPr/>
          </p:nvSpPr>
          <p:spPr>
            <a:xfrm>
              <a:off x="6254901" y="2925878"/>
              <a:ext cx="3362032" cy="3505606"/>
            </a:xfrm>
            <a:prstGeom prst="snip1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3" name="Freeform: Shape 12">
              <a:extLst>
                <a:ext uri="{FF2B5EF4-FFF2-40B4-BE49-F238E27FC236}">
                  <a16:creationId xmlns:a16="http://schemas.microsoft.com/office/drawing/2014/main" id="{C4D8A803-EBCF-4E43-3104-9F4271CEEE2C}"/>
                </a:ext>
              </a:extLst>
            </p:cNvPr>
            <p:cNvSpPr/>
            <p:nvPr/>
          </p:nvSpPr>
          <p:spPr>
            <a:xfrm>
              <a:off x="6551919" y="3235580"/>
              <a:ext cx="2767996" cy="2886202"/>
            </a:xfrm>
            <a:prstGeom prst="snip1Rect">
              <a:avLst/>
            </a:prstGeom>
            <a:blipFill dpi="0" rotWithShape="1">
              <a:blip r:embed="rId4">
                <a:extLst>
                  <a:ext uri="{28A0092B-C50C-407E-A947-70E740481C1C}">
                    <a14:useLocalDpi xmlns:a14="http://schemas.microsoft.com/office/drawing/2010/main" val="0"/>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sp>
        <p:nvSpPr>
          <p:cNvPr id="4" name="TextBox 3">
            <a:extLst>
              <a:ext uri="{FF2B5EF4-FFF2-40B4-BE49-F238E27FC236}">
                <a16:creationId xmlns:a16="http://schemas.microsoft.com/office/drawing/2014/main" id="{4E651375-735D-5D6C-0507-420F906B7B45}"/>
              </a:ext>
            </a:extLst>
          </p:cNvPr>
          <p:cNvSpPr txBox="1"/>
          <p:nvPr/>
        </p:nvSpPr>
        <p:spPr>
          <a:xfrm>
            <a:off x="4531823" y="3510219"/>
            <a:ext cx="5443971" cy="461665"/>
          </a:xfrm>
          <a:prstGeom prst="rect">
            <a:avLst/>
          </a:prstGeom>
          <a:noFill/>
        </p:spPr>
        <p:txBody>
          <a:bodyPr wrap="square" rtlCol="0">
            <a:spAutoFit/>
          </a:bodyPr>
          <a:lstStyle/>
          <a:p>
            <a:pPr algn="ctr"/>
            <a:r>
              <a:rPr lang="vi-VN" sz="2400">
                <a:solidFill>
                  <a:schemeClr val="bg1"/>
                </a:solidFill>
                <a:latin typeface="Roboto" panose="02000000000000000000" pitchFamily="2" charset="0"/>
                <a:ea typeface="Roboto" panose="02000000000000000000" pitchFamily="2" charset="0"/>
              </a:rPr>
              <a:t>Gợi ý giải pháp lọc nước</a:t>
            </a:r>
          </a:p>
        </p:txBody>
      </p:sp>
      <p:sp>
        <p:nvSpPr>
          <p:cNvPr id="5" name="TextBox 4">
            <a:extLst>
              <a:ext uri="{FF2B5EF4-FFF2-40B4-BE49-F238E27FC236}">
                <a16:creationId xmlns:a16="http://schemas.microsoft.com/office/drawing/2014/main" id="{EEF776C1-1BA2-0D31-D621-9F52C27EB3E9}"/>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9663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16" presetClass="entr" presetSubtype="37"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barn(outVertical)">
                                      <p:cBhvr>
                                        <p:cTn id="9" dur="500"/>
                                        <p:tgtEl>
                                          <p:spTgt spid="1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7"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a:blip r:embed="rId3">
            <a:extLst>
              <a:ext uri="{28A0092B-C50C-407E-A947-70E740481C1C}">
                <a14:useLocalDpi xmlns:a14="http://schemas.microsoft.com/office/drawing/2010/main" val="0"/>
              </a:ext>
            </a:extLst>
          </a:blip>
          <a:srcRect l="229" r="229"/>
          <a:stretch/>
        </p:blipFill>
        <p:spPr>
          <a:xfrm>
            <a:off x="13986" y="18561"/>
            <a:ext cx="1203127" cy="1197608"/>
          </a:xfrm>
          <a:prstGeom prst="ellipse">
            <a:avLst/>
          </a:prstGeom>
        </p:spPr>
      </p:pic>
      <p:sp>
        <p:nvSpPr>
          <p:cNvPr id="11" name="TextBox 10">
            <a:extLst>
              <a:ext uri="{FF2B5EF4-FFF2-40B4-BE49-F238E27FC236}">
                <a16:creationId xmlns:a16="http://schemas.microsoft.com/office/drawing/2014/main" id="{65407C88-AB48-1311-9D0A-D46038BEE257}"/>
              </a:ext>
            </a:extLst>
          </p:cNvPr>
          <p:cNvSpPr txBox="1"/>
          <p:nvPr/>
        </p:nvSpPr>
        <p:spPr>
          <a:xfrm>
            <a:off x="116429" y="3167390"/>
            <a:ext cx="1203127" cy="523220"/>
          </a:xfrm>
          <a:prstGeom prst="rect">
            <a:avLst/>
          </a:prstGeom>
          <a:noFill/>
        </p:spPr>
        <p:txBody>
          <a:bodyPr wrap="square" rtlCol="0">
            <a:spAutoFit/>
          </a:bodyPr>
          <a:lstStyle/>
          <a:p>
            <a:r>
              <a:rPr lang="vi-VN" sz="2800">
                <a:solidFill>
                  <a:schemeClr val="bg1"/>
                </a:solidFill>
                <a:latin typeface="Roboto" panose="02000000000000000000" pitchFamily="2" charset="0"/>
                <a:ea typeface="Roboto" panose="02000000000000000000" pitchFamily="2" charset="0"/>
              </a:rPr>
              <a:t>Sỏi to</a:t>
            </a:r>
          </a:p>
        </p:txBody>
      </p:sp>
      <p:grpSp>
        <p:nvGrpSpPr>
          <p:cNvPr id="24" name="Group 23">
            <a:extLst>
              <a:ext uri="{FF2B5EF4-FFF2-40B4-BE49-F238E27FC236}">
                <a16:creationId xmlns:a16="http://schemas.microsoft.com/office/drawing/2014/main" id="{530528B2-D895-A470-C1BF-C59AC49DD78E}"/>
              </a:ext>
            </a:extLst>
          </p:cNvPr>
          <p:cNvGrpSpPr/>
          <p:nvPr/>
        </p:nvGrpSpPr>
        <p:grpSpPr>
          <a:xfrm>
            <a:off x="4247494" y="1357266"/>
            <a:ext cx="3921599" cy="2714633"/>
            <a:chOff x="1303168" y="1488232"/>
            <a:chExt cx="3921599" cy="2714633"/>
          </a:xfrm>
        </p:grpSpPr>
        <p:sp>
          <p:nvSpPr>
            <p:cNvPr id="15" name="Oval 8">
              <a:extLst>
                <a:ext uri="{FF2B5EF4-FFF2-40B4-BE49-F238E27FC236}">
                  <a16:creationId xmlns:a16="http://schemas.microsoft.com/office/drawing/2014/main" id="{A54B331A-A877-B985-3C20-916B7ACB38E8}"/>
                </a:ext>
              </a:extLst>
            </p:cNvPr>
            <p:cNvSpPr/>
            <p:nvPr/>
          </p:nvSpPr>
          <p:spPr>
            <a:xfrm>
              <a:off x="1303168" y="1488232"/>
              <a:ext cx="3921599" cy="2714633"/>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E651375-735D-5D6C-0507-420F906B7B45}"/>
                </a:ext>
              </a:extLst>
            </p:cNvPr>
            <p:cNvSpPr txBox="1"/>
            <p:nvPr/>
          </p:nvSpPr>
          <p:spPr>
            <a:xfrm>
              <a:off x="1512024" y="2355872"/>
              <a:ext cx="3657600" cy="830997"/>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rPr>
                <a:t>Một số nguyên vật liệu thường dùng để lọc nước</a:t>
              </a:r>
            </a:p>
          </p:txBody>
        </p:sp>
      </p:grpSp>
      <p:sp>
        <p:nvSpPr>
          <p:cNvPr id="10" name="TextBox 9">
            <a:extLst>
              <a:ext uri="{FF2B5EF4-FFF2-40B4-BE49-F238E27FC236}">
                <a16:creationId xmlns:a16="http://schemas.microsoft.com/office/drawing/2014/main" id="{486BA96A-A6EC-F04A-94C0-BAE04AFBFFC9}"/>
              </a:ext>
            </a:extLst>
          </p:cNvPr>
          <p:cNvSpPr txBox="1"/>
          <p:nvPr/>
        </p:nvSpPr>
        <p:spPr>
          <a:xfrm>
            <a:off x="3509004" y="326459"/>
            <a:ext cx="7221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3200">
                <a:solidFill>
                  <a:schemeClr val="bg1"/>
                </a:solidFill>
                <a:latin typeface="Roboto Black" panose="02000000000000000000" pitchFamily="2" charset="0"/>
                <a:ea typeface="Roboto Black" panose="02000000000000000000" pitchFamily="2" charset="0"/>
              </a:rPr>
              <a:t>Thực hiện giải pháp lọc nước sạch</a:t>
            </a:r>
            <a:endParaRPr lang="vi-VN" sz="4400">
              <a:solidFill>
                <a:schemeClr val="bg1"/>
              </a:solidFill>
              <a:latin typeface="Roboto Black" panose="02000000000000000000" pitchFamily="2" charset="0"/>
              <a:ea typeface="Roboto Black" panose="02000000000000000000" pitchFamily="2" charset="0"/>
            </a:endParaRPr>
          </a:p>
        </p:txBody>
      </p:sp>
      <p:sp>
        <p:nvSpPr>
          <p:cNvPr id="16" name="Oval 8">
            <a:extLst>
              <a:ext uri="{FF2B5EF4-FFF2-40B4-BE49-F238E27FC236}">
                <a16:creationId xmlns:a16="http://schemas.microsoft.com/office/drawing/2014/main" id="{4854D46C-68A0-B578-8DCD-D5A3081EDCC6}"/>
              </a:ext>
            </a:extLst>
          </p:cNvPr>
          <p:cNvSpPr/>
          <p:nvPr/>
        </p:nvSpPr>
        <p:spPr>
          <a:xfrm>
            <a:off x="8338892" y="1223863"/>
            <a:ext cx="2926384" cy="2022304"/>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8">
            <a:extLst>
              <a:ext uri="{FF2B5EF4-FFF2-40B4-BE49-F238E27FC236}">
                <a16:creationId xmlns:a16="http://schemas.microsoft.com/office/drawing/2014/main" id="{C9F12327-1881-420A-3E56-7797A3447324}"/>
              </a:ext>
            </a:extLst>
          </p:cNvPr>
          <p:cNvSpPr/>
          <p:nvPr/>
        </p:nvSpPr>
        <p:spPr>
          <a:xfrm>
            <a:off x="8807688" y="3347757"/>
            <a:ext cx="2926384" cy="2022304"/>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8">
            <a:extLst>
              <a:ext uri="{FF2B5EF4-FFF2-40B4-BE49-F238E27FC236}">
                <a16:creationId xmlns:a16="http://schemas.microsoft.com/office/drawing/2014/main" id="{21AE2C75-AF86-B095-F653-A0C3612F7517}"/>
              </a:ext>
            </a:extLst>
          </p:cNvPr>
          <p:cNvSpPr/>
          <p:nvPr/>
        </p:nvSpPr>
        <p:spPr>
          <a:xfrm>
            <a:off x="6536103" y="4511983"/>
            <a:ext cx="2926384" cy="2022304"/>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8">
            <a:extLst>
              <a:ext uri="{FF2B5EF4-FFF2-40B4-BE49-F238E27FC236}">
                <a16:creationId xmlns:a16="http://schemas.microsoft.com/office/drawing/2014/main" id="{E77823C2-44BC-04AC-2874-9ABA119F6792}"/>
              </a:ext>
            </a:extLst>
          </p:cNvPr>
          <p:cNvSpPr/>
          <p:nvPr/>
        </p:nvSpPr>
        <p:spPr>
          <a:xfrm>
            <a:off x="926724" y="1734234"/>
            <a:ext cx="2926384" cy="2022304"/>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Oval 8">
            <a:extLst>
              <a:ext uri="{FF2B5EF4-FFF2-40B4-BE49-F238E27FC236}">
                <a16:creationId xmlns:a16="http://schemas.microsoft.com/office/drawing/2014/main" id="{8F2CAAB1-F828-99F5-D68E-9F29D72353A7}"/>
              </a:ext>
            </a:extLst>
          </p:cNvPr>
          <p:cNvSpPr/>
          <p:nvPr/>
        </p:nvSpPr>
        <p:spPr>
          <a:xfrm>
            <a:off x="3358766" y="4579538"/>
            <a:ext cx="2926384" cy="2022304"/>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8">
            <a:extLst>
              <a:ext uri="{FF2B5EF4-FFF2-40B4-BE49-F238E27FC236}">
                <a16:creationId xmlns:a16="http://schemas.microsoft.com/office/drawing/2014/main" id="{6D710A2C-39E1-7FE9-E420-8D4108686826}"/>
              </a:ext>
            </a:extLst>
          </p:cNvPr>
          <p:cNvSpPr/>
          <p:nvPr/>
        </p:nvSpPr>
        <p:spPr>
          <a:xfrm>
            <a:off x="382975" y="3932639"/>
            <a:ext cx="2926384" cy="2022304"/>
          </a:xfrm>
          <a:custGeom>
            <a:avLst/>
            <a:gdLst>
              <a:gd name="connsiteX0" fmla="*/ 0 w 3275215"/>
              <a:gd name="connsiteY0" fmla="*/ 1321724 h 2643447"/>
              <a:gd name="connsiteX1" fmla="*/ 1637608 w 3275215"/>
              <a:gd name="connsiteY1" fmla="*/ 0 h 2643447"/>
              <a:gd name="connsiteX2" fmla="*/ 3275216 w 3275215"/>
              <a:gd name="connsiteY2" fmla="*/ 1321724 h 2643447"/>
              <a:gd name="connsiteX3" fmla="*/ 1637608 w 3275215"/>
              <a:gd name="connsiteY3" fmla="*/ 2643448 h 2643447"/>
              <a:gd name="connsiteX4" fmla="*/ 0 w 3275215"/>
              <a:gd name="connsiteY4" fmla="*/ 1321724 h 2643447"/>
              <a:gd name="connsiteX0" fmla="*/ 30 w 3275246"/>
              <a:gd name="connsiteY0" fmla="*/ 1180407 h 2502131"/>
              <a:gd name="connsiteX1" fmla="*/ 1670889 w 3275246"/>
              <a:gd name="connsiteY1" fmla="*/ 0 h 2502131"/>
              <a:gd name="connsiteX2" fmla="*/ 3275246 w 3275246"/>
              <a:gd name="connsiteY2" fmla="*/ 1180407 h 2502131"/>
              <a:gd name="connsiteX3" fmla="*/ 1637638 w 3275246"/>
              <a:gd name="connsiteY3" fmla="*/ 2502131 h 2502131"/>
              <a:gd name="connsiteX4" fmla="*/ 30 w 3275246"/>
              <a:gd name="connsiteY4" fmla="*/ 1180407 h 2502131"/>
              <a:gd name="connsiteX0" fmla="*/ 30 w 3275246"/>
              <a:gd name="connsiteY0" fmla="*/ 1256317 h 2578041"/>
              <a:gd name="connsiteX1" fmla="*/ 1670889 w 3275246"/>
              <a:gd name="connsiteY1" fmla="*/ 75910 h 2578041"/>
              <a:gd name="connsiteX2" fmla="*/ 3275246 w 3275246"/>
              <a:gd name="connsiteY2" fmla="*/ 1256317 h 2578041"/>
              <a:gd name="connsiteX3" fmla="*/ 1637638 w 3275246"/>
              <a:gd name="connsiteY3" fmla="*/ 2578041 h 2578041"/>
              <a:gd name="connsiteX4" fmla="*/ 30 w 3275246"/>
              <a:gd name="connsiteY4" fmla="*/ 1256317 h 2578041"/>
              <a:gd name="connsiteX0" fmla="*/ 30 w 3275246"/>
              <a:gd name="connsiteY0" fmla="*/ 1221534 h 2543258"/>
              <a:gd name="connsiteX1" fmla="*/ 1670889 w 3275246"/>
              <a:gd name="connsiteY1" fmla="*/ 41127 h 2543258"/>
              <a:gd name="connsiteX2" fmla="*/ 3275246 w 3275246"/>
              <a:gd name="connsiteY2" fmla="*/ 1221534 h 2543258"/>
              <a:gd name="connsiteX3" fmla="*/ 1637638 w 3275246"/>
              <a:gd name="connsiteY3" fmla="*/ 2543258 h 2543258"/>
              <a:gd name="connsiteX4" fmla="*/ 30 w 3275246"/>
              <a:gd name="connsiteY4" fmla="*/ 1221534 h 2543258"/>
              <a:gd name="connsiteX0" fmla="*/ 30 w 3275246"/>
              <a:gd name="connsiteY0" fmla="*/ 1306658 h 2628382"/>
              <a:gd name="connsiteX1" fmla="*/ 1670889 w 3275246"/>
              <a:gd name="connsiteY1" fmla="*/ 126251 h 2628382"/>
              <a:gd name="connsiteX2" fmla="*/ 3275246 w 3275246"/>
              <a:gd name="connsiteY2" fmla="*/ 1306658 h 2628382"/>
              <a:gd name="connsiteX3" fmla="*/ 1637638 w 3275246"/>
              <a:gd name="connsiteY3" fmla="*/ 2628382 h 2628382"/>
              <a:gd name="connsiteX4" fmla="*/ 30 w 3275246"/>
              <a:gd name="connsiteY4" fmla="*/ 1306658 h 2628382"/>
              <a:gd name="connsiteX0" fmla="*/ 21 w 3275237"/>
              <a:gd name="connsiteY0" fmla="*/ 1180407 h 2502131"/>
              <a:gd name="connsiteX1" fmla="*/ 1670880 w 3275237"/>
              <a:gd name="connsiteY1" fmla="*/ 0 h 2502131"/>
              <a:gd name="connsiteX2" fmla="*/ 3275237 w 3275237"/>
              <a:gd name="connsiteY2" fmla="*/ 1180407 h 2502131"/>
              <a:gd name="connsiteX3" fmla="*/ 1637629 w 3275237"/>
              <a:gd name="connsiteY3" fmla="*/ 2502131 h 2502131"/>
              <a:gd name="connsiteX4" fmla="*/ 21 w 3275237"/>
              <a:gd name="connsiteY4" fmla="*/ 1180407 h 250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237" h="2502131">
                <a:moveTo>
                  <a:pt x="21" y="1180407"/>
                </a:moveTo>
                <a:cubicBezTo>
                  <a:pt x="5563" y="763385"/>
                  <a:pt x="1125011" y="0"/>
                  <a:pt x="1670880" y="0"/>
                </a:cubicBezTo>
                <a:cubicBezTo>
                  <a:pt x="2216749" y="0"/>
                  <a:pt x="3275237" y="450439"/>
                  <a:pt x="3275237" y="1180407"/>
                </a:cubicBezTo>
                <a:cubicBezTo>
                  <a:pt x="3275237" y="1910375"/>
                  <a:pt x="2183498" y="2502131"/>
                  <a:pt x="1637629" y="2502131"/>
                </a:cubicBezTo>
                <a:cubicBezTo>
                  <a:pt x="1091760" y="2502131"/>
                  <a:pt x="-5521" y="1597429"/>
                  <a:pt x="21" y="1180407"/>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a:extLst>
              <a:ext uri="{FF2B5EF4-FFF2-40B4-BE49-F238E27FC236}">
                <a16:creationId xmlns:a16="http://schemas.microsoft.com/office/drawing/2014/main" id="{C2B58795-57FD-94D9-374C-DDF3E0BE48FA}"/>
              </a:ext>
            </a:extLst>
          </p:cNvPr>
          <p:cNvSpPr txBox="1"/>
          <p:nvPr/>
        </p:nvSpPr>
        <p:spPr>
          <a:xfrm>
            <a:off x="127242" y="5488978"/>
            <a:ext cx="1203127" cy="954107"/>
          </a:xfrm>
          <a:prstGeom prst="rect">
            <a:avLst/>
          </a:prstGeom>
          <a:noFill/>
        </p:spPr>
        <p:txBody>
          <a:bodyPr wrap="square" rtlCol="0">
            <a:spAutoFit/>
          </a:bodyPr>
          <a:lstStyle/>
          <a:p>
            <a:r>
              <a:rPr lang="vi-VN" sz="2800">
                <a:solidFill>
                  <a:schemeClr val="bg1"/>
                </a:solidFill>
                <a:latin typeface="Roboto" panose="02000000000000000000" pitchFamily="2" charset="0"/>
                <a:ea typeface="Roboto" panose="02000000000000000000" pitchFamily="2" charset="0"/>
              </a:rPr>
              <a:t>Sỏi nhỏ</a:t>
            </a:r>
          </a:p>
        </p:txBody>
      </p:sp>
      <p:sp>
        <p:nvSpPr>
          <p:cNvPr id="26" name="TextBox 25">
            <a:extLst>
              <a:ext uri="{FF2B5EF4-FFF2-40B4-BE49-F238E27FC236}">
                <a16:creationId xmlns:a16="http://schemas.microsoft.com/office/drawing/2014/main" id="{F6D6327C-18B1-F928-AE12-34DC46561F91}"/>
              </a:ext>
            </a:extLst>
          </p:cNvPr>
          <p:cNvSpPr txBox="1"/>
          <p:nvPr/>
        </p:nvSpPr>
        <p:spPr>
          <a:xfrm>
            <a:off x="8225265" y="2860781"/>
            <a:ext cx="1203127" cy="954107"/>
          </a:xfrm>
          <a:prstGeom prst="rect">
            <a:avLst/>
          </a:prstGeom>
          <a:noFill/>
        </p:spPr>
        <p:txBody>
          <a:bodyPr wrap="square" rtlCol="0">
            <a:spAutoFit/>
          </a:bodyPr>
          <a:lstStyle/>
          <a:p>
            <a:r>
              <a:rPr lang="vi-VN" sz="2800">
                <a:solidFill>
                  <a:schemeClr val="bg1"/>
                </a:solidFill>
                <a:latin typeface="Roboto" panose="02000000000000000000" pitchFamily="2" charset="0"/>
                <a:ea typeface="Roboto" panose="02000000000000000000" pitchFamily="2" charset="0"/>
              </a:rPr>
              <a:t>Cát vàng</a:t>
            </a:r>
          </a:p>
        </p:txBody>
      </p:sp>
      <p:sp>
        <p:nvSpPr>
          <p:cNvPr id="27" name="TextBox 26">
            <a:extLst>
              <a:ext uri="{FF2B5EF4-FFF2-40B4-BE49-F238E27FC236}">
                <a16:creationId xmlns:a16="http://schemas.microsoft.com/office/drawing/2014/main" id="{4FF4525D-BD39-235F-9611-8A07CAB0E3D9}"/>
              </a:ext>
            </a:extLst>
          </p:cNvPr>
          <p:cNvSpPr txBox="1"/>
          <p:nvPr/>
        </p:nvSpPr>
        <p:spPr>
          <a:xfrm>
            <a:off x="11302307" y="2578850"/>
            <a:ext cx="1203127" cy="954107"/>
          </a:xfrm>
          <a:prstGeom prst="rect">
            <a:avLst/>
          </a:prstGeom>
          <a:noFill/>
        </p:spPr>
        <p:txBody>
          <a:bodyPr wrap="square" rtlCol="0">
            <a:spAutoFit/>
          </a:bodyPr>
          <a:lstStyle/>
          <a:p>
            <a:r>
              <a:rPr lang="vi-VN" sz="2800">
                <a:solidFill>
                  <a:schemeClr val="bg1"/>
                </a:solidFill>
                <a:latin typeface="Roboto" panose="02000000000000000000" pitchFamily="2" charset="0"/>
                <a:ea typeface="Roboto" panose="02000000000000000000" pitchFamily="2" charset="0"/>
              </a:rPr>
              <a:t>Cát mịn</a:t>
            </a:r>
          </a:p>
        </p:txBody>
      </p:sp>
      <p:sp>
        <p:nvSpPr>
          <p:cNvPr id="28" name="TextBox 27">
            <a:extLst>
              <a:ext uri="{FF2B5EF4-FFF2-40B4-BE49-F238E27FC236}">
                <a16:creationId xmlns:a16="http://schemas.microsoft.com/office/drawing/2014/main" id="{A38EC11A-C3DF-3872-EAA6-D871BE40D4F5}"/>
              </a:ext>
            </a:extLst>
          </p:cNvPr>
          <p:cNvSpPr txBox="1"/>
          <p:nvPr/>
        </p:nvSpPr>
        <p:spPr>
          <a:xfrm>
            <a:off x="9004559" y="6078622"/>
            <a:ext cx="2729513" cy="523220"/>
          </a:xfrm>
          <a:prstGeom prst="rect">
            <a:avLst/>
          </a:prstGeom>
          <a:noFill/>
        </p:spPr>
        <p:txBody>
          <a:bodyPr wrap="square" rtlCol="0">
            <a:spAutoFit/>
          </a:bodyPr>
          <a:lstStyle/>
          <a:p>
            <a:r>
              <a:rPr lang="vi-VN" sz="2800">
                <a:solidFill>
                  <a:schemeClr val="bg1"/>
                </a:solidFill>
                <a:latin typeface="Roboto" panose="02000000000000000000" pitchFamily="2" charset="0"/>
                <a:ea typeface="Roboto" panose="02000000000000000000" pitchFamily="2" charset="0"/>
              </a:rPr>
              <a:t>Than hoạt tính</a:t>
            </a:r>
          </a:p>
        </p:txBody>
      </p:sp>
      <p:sp>
        <p:nvSpPr>
          <p:cNvPr id="29" name="TextBox 28">
            <a:extLst>
              <a:ext uri="{FF2B5EF4-FFF2-40B4-BE49-F238E27FC236}">
                <a16:creationId xmlns:a16="http://schemas.microsoft.com/office/drawing/2014/main" id="{E20A8DA0-D8FC-704E-0F5C-D3CF5CC98FD7}"/>
              </a:ext>
            </a:extLst>
          </p:cNvPr>
          <p:cNvSpPr txBox="1"/>
          <p:nvPr/>
        </p:nvSpPr>
        <p:spPr>
          <a:xfrm>
            <a:off x="2485687" y="6131044"/>
            <a:ext cx="1313138" cy="523220"/>
          </a:xfrm>
          <a:prstGeom prst="rect">
            <a:avLst/>
          </a:prstGeom>
          <a:noFill/>
        </p:spPr>
        <p:txBody>
          <a:bodyPr wrap="square" rtlCol="0">
            <a:spAutoFit/>
          </a:bodyPr>
          <a:lstStyle/>
          <a:p>
            <a:r>
              <a:rPr lang="vi-VN" sz="2800">
                <a:solidFill>
                  <a:schemeClr val="bg1"/>
                </a:solidFill>
                <a:latin typeface="Roboto" panose="02000000000000000000" pitchFamily="2" charset="0"/>
                <a:ea typeface="Roboto" panose="02000000000000000000" pitchFamily="2" charset="0"/>
              </a:rPr>
              <a:t>Vải sợi</a:t>
            </a:r>
          </a:p>
        </p:txBody>
      </p:sp>
    </p:spTree>
    <p:extLst>
      <p:ext uri="{BB962C8B-B14F-4D97-AF65-F5344CB8AC3E}">
        <p14:creationId xmlns:p14="http://schemas.microsoft.com/office/powerpoint/2010/main" val="400477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ircle(in)">
                                      <p:cBhvr>
                                        <p:cTn id="14" dur="2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6" grpId="0" animBg="1"/>
      <p:bldP spid="17" grpId="0" animBg="1"/>
      <p:bldP spid="18" grpId="0" animBg="1"/>
      <p:bldP spid="21" grpId="0" animBg="1"/>
      <p:bldP spid="22" grpId="0" animBg="1"/>
      <p:bldP spid="23" grpId="0" animBg="1"/>
      <p:bldP spid="25" grpId="0"/>
      <p:bldP spid="26" grpId="0"/>
      <p:bldP spid="27" grpId="0"/>
      <p:bldP spid="28"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4450</TotalTime>
  <Words>1484</Words>
  <PresentationFormat>Widescreen</PresentationFormat>
  <Paragraphs>243</Paragraphs>
  <Slides>35</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.VnFreeH</vt:lpstr>
      <vt:lpstr>Calibri</vt:lpstr>
      <vt:lpstr>Arial</vt:lpstr>
      <vt:lpstr>Roboto Black</vt:lpstr>
      <vt:lpstr>Calibri Light</vt:lpstr>
      <vt:lpstr>Roboto</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2022-09-25T07:14:35Z</dcterms:created>
  <dcterms:modified xsi:type="dcterms:W3CDTF">2022-12-07T13:44:04Z</dcterms:modified>
</cp:coreProperties>
</file>