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4" r:id="rId3"/>
    <p:sldId id="281" r:id="rId4"/>
    <p:sldId id="256" r:id="rId5"/>
    <p:sldId id="265" r:id="rId6"/>
    <p:sldId id="266" r:id="rId7"/>
    <p:sldId id="270" r:id="rId8"/>
    <p:sldId id="271" r:id="rId9"/>
    <p:sldId id="268" r:id="rId10"/>
    <p:sldId id="279" r:id="rId11"/>
    <p:sldId id="282" r:id="rId12"/>
    <p:sldId id="258" r:id="rId13"/>
    <p:sldId id="259" r:id="rId14"/>
    <p:sldId id="260" r:id="rId15"/>
    <p:sldId id="273" r:id="rId16"/>
    <p:sldId id="272" r:id="rId17"/>
    <p:sldId id="261" r:id="rId18"/>
    <p:sldId id="267" r:id="rId19"/>
    <p:sldId id="257" r:id="rId20"/>
    <p:sldId id="275" r:id="rId21"/>
    <p:sldId id="276" r:id="rId22"/>
    <p:sldId id="277" r:id="rId23"/>
    <p:sldId id="280" r:id="rId24"/>
    <p:sldId id="278" r:id="rId25"/>
  </p:sldIdLst>
  <p:sldSz cx="12190413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009"/>
    <a:srgbClr val="0000FF"/>
    <a:srgbClr val="15116D"/>
    <a:srgbClr val="3C8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9" autoAdjust="0"/>
    <p:restoredTop sz="94660"/>
  </p:normalViewPr>
  <p:slideViewPr>
    <p:cSldViewPr>
      <p:cViewPr varScale="1">
        <p:scale>
          <a:sx n="65" d="100"/>
          <a:sy n="65" d="100"/>
        </p:scale>
        <p:origin x="18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88A-A676-407B-81E9-3816F35568A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7C21-4F60-4C00-8CBE-5C9140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4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88A-A676-407B-81E9-3816F35568A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7C21-4F60-4C00-8CBE-5C9140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88A-A676-407B-81E9-3816F35568A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7C21-4F60-4C00-8CBE-5C9140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88A-A676-407B-81E9-3816F35568A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7C21-4F60-4C00-8CBE-5C9140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88A-A676-407B-81E9-3816F35568A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7C21-4F60-4C00-8CBE-5C9140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3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88A-A676-407B-81E9-3816F35568A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7C21-4F60-4C00-8CBE-5C9140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4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88A-A676-407B-81E9-3816F35568A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7C21-4F60-4C00-8CBE-5C9140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88A-A676-407B-81E9-3816F35568A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7C21-4F60-4C00-8CBE-5C9140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4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88A-A676-407B-81E9-3816F35568A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7C21-4F60-4C00-8CBE-5C9140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7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88A-A676-407B-81E9-3816F35568A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7C21-4F60-4C00-8CBE-5C9140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7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88A-A676-407B-81E9-3816F35568A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7C21-4F60-4C00-8CBE-5C9140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3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C88A-A676-407B-81E9-3816F35568A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67C21-4F60-4C00-8CBE-5C9140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4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1.mp3"/><Relationship Id="rId7" Type="http://schemas.openxmlformats.org/officeDocument/2006/relationships/image" Target="../media/image23.png"/><Relationship Id="rId12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4" Type="http://schemas.openxmlformats.org/officeDocument/2006/relationships/audio" Target="../media/media1.mp3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5210" y="1545104"/>
            <a:ext cx="69009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CUỐI KÌ I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9, 10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196" y="26504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360" y="748635"/>
            <a:ext cx="112776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1. Một hôm, mẹ tết cho Hà hai bím tóc nhỏ, mỗi bím buộc một cái nơ. Khi Hà đến trường, mấy bạn gái reo lên: “Bím tóc đẹp quá!”. Nhưng Tuấn bỗng sấn tới, nắm bím tóc và nói: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Tớ mệt quá. Cho tớ vịn vào nó một lúc.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Mỗi lần Tuấn kéo bím tóc, Hà lại loạng choạng và cuối cùng ngã phịch xuống đất. Hà oà khóc, chạy đi mách thầy.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 Thầy giáo nhìn hai bím tóc của Hà, vui vẻ nói: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Đừng khóc! Tóc em đẹp lắm!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Hà ngước khuôn mặt đầm đìa nước mắt lên hỏi: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Thật không ạ?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Thật chứ!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Nghe thầy nói thế, Hà nín hẳn.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3. Tan học, Tuấn đến trước mặt Hà, ngượng nghịu: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Tớ xin lỗi. Thầy giáo đã phê bình tớ. Thầy bảo phải đối xử tốt với các bạn gái.</a:t>
            </a:r>
          </a:p>
          <a:p>
            <a:pPr algn="r">
              <a:spcBef>
                <a:spcPts val="600"/>
              </a:spcBef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Phỏng theo Ku-rô-y-a-na-gi (Phí Văn Gừng dịch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7685125" y="3429000"/>
            <a:ext cx="3581400" cy="1599276"/>
          </a:xfrm>
          <a:prstGeom prst="flowChartTerminator">
            <a:avLst/>
          </a:prstGeom>
          <a:solidFill>
            <a:srgbClr val="08400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9606" y="1371600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VÀ BÀI TẬP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1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2902574" y="3733800"/>
            <a:ext cx="2310152" cy="2931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4912802" y="5388514"/>
            <a:ext cx="885372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5657453" y="5366825"/>
            <a:ext cx="885372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7410053" y="5366825"/>
            <a:ext cx="885372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6524681" y="5359568"/>
            <a:ext cx="885372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8295425" y="5359568"/>
            <a:ext cx="885372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72909" y="498626"/>
            <a:ext cx="76722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Vịt con lạc mẹ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7081" y="2068286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Những chú vịt con mãi mê ham chơi nên đã lạc mất mẹ, các em hãy trả lời đúng các câu hỏi để vịt con tìm về vói vịt mẹ</a:t>
            </a:r>
            <a:endParaRPr lang="vi-VN" sz="2800" dirty="0">
              <a:latin typeface="+mj-lt"/>
            </a:endParaRPr>
          </a:p>
        </p:txBody>
      </p:sp>
      <p:pic>
        <p:nvPicPr>
          <p:cNvPr id="10" name="Tieng-vit-keu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24606" y="1458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9676606" y="4455662"/>
            <a:ext cx="1829751" cy="2321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9406" y="463388"/>
            <a:ext cx="1021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1. Đánh dấu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vào ô trống trước câu trả lời đúng: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a) Những ai khen bím tóc của Hà?</a:t>
            </a:r>
          </a:p>
          <a:p>
            <a:pPr>
              <a:lnSpc>
                <a:spcPct val="20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	Tuấn</a:t>
            </a:r>
          </a:p>
          <a:p>
            <a:pPr>
              <a:lnSpc>
                <a:spcPct val="20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ấn và các bạn gái</a:t>
            </a:r>
          </a:p>
          <a:p>
            <a:pPr>
              <a:lnSpc>
                <a:spcPct val="20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Các bạn gái và thầy giáo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357" y="2209800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1980406" y="3200400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981357" y="4197791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3606" y="1858072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72529" y="4107359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lang="vi-VN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276806" y="5975128"/>
            <a:ext cx="801404" cy="827679"/>
          </a:xfrm>
          <a:prstGeom prst="rect">
            <a:avLst/>
          </a:prstGeom>
        </p:spPr>
      </p:pic>
      <p:pic>
        <p:nvPicPr>
          <p:cNvPr id="13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62806" y="3892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97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52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8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9067006" y="4455662"/>
            <a:ext cx="1829751" cy="23218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99406" y="463388"/>
            <a:ext cx="1021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Vì sao Hà khóc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Vì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Tuấn chê bím tóc của Hà</a:t>
            </a:r>
          </a:p>
          <a:p>
            <a:pPr>
              <a:lnSpc>
                <a:spcPct val="20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Vì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Tuấn kéo bím tóc, làm Hà ngã</a:t>
            </a:r>
          </a:p>
          <a:p>
            <a:pPr>
              <a:lnSpc>
                <a:spcPct val="20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Vì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Tuấn xin lỗi Hà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81357" y="1524000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1980406" y="2514600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le 17"/>
          <p:cNvSpPr/>
          <p:nvPr/>
        </p:nvSpPr>
        <p:spPr>
          <a:xfrm>
            <a:off x="1981357" y="3511991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504.023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3606" y="1858072"/>
            <a:ext cx="60960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04206" y="2507159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lang="vi-VN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0514806" y="5975128"/>
            <a:ext cx="801404" cy="8276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389802" y="5949826"/>
            <a:ext cx="801404" cy="827679"/>
          </a:xfrm>
          <a:prstGeom prst="rect">
            <a:avLst/>
          </a:prstGeom>
        </p:spPr>
      </p:pic>
      <p:pic>
        <p:nvPicPr>
          <p:cNvPr id="23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24606" y="1458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61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4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52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8228806" y="4455662"/>
            <a:ext cx="1829751" cy="2321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9406" y="463388"/>
            <a:ext cx="1021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c) Thầy giáo làm cho Hà vui lên bằng cách nào?</a:t>
            </a:r>
          </a:p>
          <a:p>
            <a:pPr>
              <a:lnSpc>
                <a:spcPct val="20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Thầy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khen bím tóc của Hà đẹp</a:t>
            </a:r>
          </a:p>
          <a:p>
            <a:pPr>
              <a:lnSpc>
                <a:spcPct val="20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Thầy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phê bình Tuấn trêu chọc Hà</a:t>
            </a:r>
          </a:p>
          <a:p>
            <a:pPr>
              <a:lnSpc>
                <a:spcPct val="20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Thầy bảo Tuấn phải đối xử tốt với các bạn gái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357" y="1524000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1980406" y="2514600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981357" y="3511991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504.023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3606" y="1858072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7891" y="1473351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lang="vi-VN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9676606" y="5975128"/>
            <a:ext cx="801404" cy="827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353006" y="6030321"/>
            <a:ext cx="801404" cy="827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0504175" y="6030321"/>
            <a:ext cx="801404" cy="827679"/>
          </a:xfrm>
          <a:prstGeom prst="rect">
            <a:avLst/>
          </a:prstGeom>
        </p:spPr>
      </p:pic>
      <p:pic>
        <p:nvPicPr>
          <p:cNvPr id="14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24606" y="1458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62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52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2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8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7427402" y="4455662"/>
            <a:ext cx="1829751" cy="23218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9806" y="505862"/>
            <a:ext cx="1021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2. Đặt câu hỏi cho bộ phận in đậm trong câu: Tóc Hà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đẹp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8875202" y="5975128"/>
            <a:ext cx="801404" cy="827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200606" y="5975128"/>
            <a:ext cx="801404" cy="827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9702771" y="6030321"/>
            <a:ext cx="801404" cy="8276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56806" y="2314399"/>
            <a:ext cx="4796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0475402" y="6030321"/>
            <a:ext cx="801404" cy="827679"/>
          </a:xfrm>
          <a:prstGeom prst="rect">
            <a:avLst/>
          </a:prstGeom>
        </p:spPr>
      </p:pic>
      <p:pic>
        <p:nvPicPr>
          <p:cNvPr id="1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06810" y="2412685"/>
            <a:ext cx="609600" cy="609600"/>
          </a:xfrm>
          <a:prstGeom prst="rect">
            <a:avLst/>
          </a:prstGeom>
        </p:spPr>
      </p:pic>
      <p:pic>
        <p:nvPicPr>
          <p:cNvPr id="16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24606" y="1458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12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4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14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14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3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3606" y="1524000"/>
            <a:ext cx="4191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1041" y="2438400"/>
            <a:ext cx="4191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1041" y="3276600"/>
            <a:ext cx="4191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3606" y="4191000"/>
            <a:ext cx="4191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81006" y="1600200"/>
            <a:ext cx="4191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05612" y="2514600"/>
            <a:ext cx="4191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05612" y="3352800"/>
            <a:ext cx="4191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28177" y="4267200"/>
            <a:ext cx="4191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8258" y="304800"/>
            <a:ext cx="767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3" name="Straight Connector 12"/>
          <p:cNvCxnSpPr>
            <a:stCxn id="2" idx="3"/>
            <a:endCxn id="10" idx="1"/>
          </p:cNvCxnSpPr>
          <p:nvPr/>
        </p:nvCxnSpPr>
        <p:spPr>
          <a:xfrm>
            <a:off x="5104606" y="1828800"/>
            <a:ext cx="1723571" cy="2743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3"/>
            <a:endCxn id="9" idx="1"/>
          </p:cNvCxnSpPr>
          <p:nvPr/>
        </p:nvCxnSpPr>
        <p:spPr>
          <a:xfrm>
            <a:off x="5082041" y="2743200"/>
            <a:ext cx="1723571" cy="914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3"/>
            <a:endCxn id="8" idx="1"/>
          </p:cNvCxnSpPr>
          <p:nvPr/>
        </p:nvCxnSpPr>
        <p:spPr>
          <a:xfrm flipV="1">
            <a:off x="5082041" y="2819400"/>
            <a:ext cx="1723571" cy="762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  <a:endCxn id="7" idx="1"/>
          </p:cNvCxnSpPr>
          <p:nvPr/>
        </p:nvCxnSpPr>
        <p:spPr>
          <a:xfrm flipV="1">
            <a:off x="5104606" y="1905000"/>
            <a:ext cx="1676400" cy="2590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4571206" y="1327874"/>
            <a:ext cx="2466571" cy="25474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6552406" y="4455662"/>
            <a:ext cx="1829751" cy="23218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8000206" y="5975128"/>
            <a:ext cx="801404" cy="8276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200606" y="5975128"/>
            <a:ext cx="801404" cy="827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8827775" y="6030321"/>
            <a:ext cx="801404" cy="8276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9600406" y="6030321"/>
            <a:ext cx="801404" cy="8276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0399202" y="5982202"/>
            <a:ext cx="801404" cy="8276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7498"/>
          <a:stretch/>
        </p:blipFill>
        <p:spPr>
          <a:xfrm>
            <a:off x="3994741" y="1204853"/>
            <a:ext cx="3619500" cy="3076694"/>
          </a:xfrm>
          <a:prstGeom prst="rect">
            <a:avLst/>
          </a:prstGeom>
        </p:spPr>
      </p:pic>
      <p:pic>
        <p:nvPicPr>
          <p:cNvPr id="2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19806" y="2057400"/>
            <a:ext cx="609600" cy="609600"/>
          </a:xfrm>
          <a:prstGeom prst="rect">
            <a:avLst/>
          </a:prstGeom>
        </p:spPr>
      </p:pic>
      <p:pic>
        <p:nvPicPr>
          <p:cNvPr id="29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24606" y="1458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13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1.6763E-6 L 0.46771 0.45364 " pathEditMode="relative" rAng="0" ptsTypes="AA">
                                      <p:cBhvr>
                                        <p:cTn id="13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2268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750"/>
                            </p:stCondLst>
                            <p:childTnLst>
                              <p:par>
                                <p:cTn id="17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17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17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17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18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18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18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436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41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196" y="26504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206" y="914400"/>
            <a:ext cx="11201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1. Một hôm, mẹ tết cho Hà hai bím tóc nhỏ, mỗi bím buộc một cái nơ. Khi Hà đến trường, mấy bạn gái reo lên: “Bím tóc đẹp quá!”. Nhưng Tuấn bỗng sấn tới, nắm bím tóc và nói: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Tớ mệt quá. Cho tớ vịn vào nó một lúc.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Mỗi lần Tuấn kéo bím tóc, Hà lại loạng choạng và cuối cùng ngã phịch xuống đất. Hà oà khóc, chạy đi mách thầy.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2. Thầy giáo nhìn hai bím tóc của Hà, vui vẻ nói: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Đừng khóc! Tóc em đẹp lắm!</a:t>
            </a:r>
          </a:p>
        </p:txBody>
      </p:sp>
    </p:spTree>
    <p:extLst>
      <p:ext uri="{BB962C8B-B14F-4D97-AF65-F5344CB8AC3E}">
        <p14:creationId xmlns:p14="http://schemas.microsoft.com/office/powerpoint/2010/main" val="1485975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606" y="1066800"/>
            <a:ext cx="10820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Hà ngước khuôn mặt đầm đìa nước mắt lên hỏi: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Thật không ạ?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Thật chứ!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Nghe thầy nói thế, Hà nín hẳn.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3. Tan học, Tuấn đến trước mặt Hà, ngượng nghịu: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Tớ xin lỗi. Thầy giáo đã phê bình tớ. Thầy bảo phải đối xử tốt với các bạn gái.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Phỏng theo Ku-rô-y-a-na-gi (Phí Văn Gừng dịch)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6" b="89435" l="2000" r="96000">
                        <a14:foregroundMark x1="34333" y1="11548" x2="28667" y2="11548"/>
                        <a14:foregroundMark x1="21000" y1="30221" x2="32000" y2="41769"/>
                        <a14:foregroundMark x1="19000" y1="27518" x2="12000" y2="25061"/>
                        <a14:foregroundMark x1="15333" y1="33661" x2="14333" y2="40049"/>
                        <a14:foregroundMark x1="34667" y1="32924" x2="38333" y2="37838"/>
                        <a14:foregroundMark x1="40667" y1="28747" x2="40667" y2="41523"/>
                        <a14:foregroundMark x1="31667" y1="43735" x2="28000" y2="53071"/>
                        <a14:foregroundMark x1="23000" y1="40295" x2="25000" y2="56757"/>
                        <a14:foregroundMark x1="28667" y1="43243" x2="32000" y2="47174"/>
                        <a14:foregroundMark x1="16000" y1="41523" x2="10667" y2="33907"/>
                        <a14:foregroundMark x1="34667" y1="40049" x2="37667" y2="47420"/>
                        <a14:foregroundMark x1="36333" y1="49386" x2="33333" y2="68059"/>
                        <a14:foregroundMark x1="24000" y1="62408" x2="20333" y2="80835"/>
                        <a14:foregroundMark x1="24667" y1="83784" x2="29667" y2="86732"/>
                        <a14:foregroundMark x1="28667" y1="77396" x2="32000" y2="84029"/>
                        <a14:foregroundMark x1="34333" y1="84521" x2="35667" y2="84521"/>
                        <a14:foregroundMark x1="68667" y1="57985" x2="77000" y2="70762"/>
                        <a14:foregroundMark x1="78000" y1="20885" x2="74667" y2="11057"/>
                        <a14:foregroundMark x1="81000" y1="18182" x2="83000" y2="19656"/>
                        <a14:foregroundMark x1="85000" y1="31450" x2="86000" y2="35135"/>
                        <a14:foregroundMark x1="84333" y1="30221" x2="90667" y2="30221"/>
                        <a14:foregroundMark x1="70667" y1="30221" x2="64000" y2="53563"/>
                        <a14:foregroundMark x1="66333" y1="32924" x2="55667" y2="54545"/>
                        <a14:foregroundMark x1="64667" y1="32432" x2="68667" y2="27518"/>
                        <a14:foregroundMark x1="73667" y1="29484" x2="76000" y2="63636"/>
                        <a14:foregroundMark x1="73333" y1="33170" x2="82000" y2="36609"/>
                        <a14:foregroundMark x1="57000" y1="47174" x2="60000" y2="34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606" y="0"/>
            <a:ext cx="3082169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3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0606" y="2286000"/>
            <a:ext cx="47244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</a:t>
            </a:r>
            <a:endParaRPr lang="vi-VN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06" y="-15240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37778" r="64858" b="40000"/>
          <a:stretch/>
        </p:blipFill>
        <p:spPr>
          <a:xfrm>
            <a:off x="1370806" y="4419600"/>
            <a:ext cx="14478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3" t="67670" r="10106" b="10108"/>
          <a:stretch/>
        </p:blipFill>
        <p:spPr>
          <a:xfrm>
            <a:off x="8076406" y="5053781"/>
            <a:ext cx="1447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7891" y="1851645"/>
            <a:ext cx="379463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Commerce" pitchFamily="2" charset="0"/>
              </a:rPr>
              <a:t>Vieát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Commer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06" y="323671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Nghe – viết</a:t>
            </a:r>
            <a:r>
              <a:rPr lang="vi-VN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Câu chuyện bó đũa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(từ ‘‘Người cha liền bào...’’ đến hết)</a:t>
            </a:r>
            <a:endParaRPr lang="vi-VN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06" y="2286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2.Viết 4 – 5 câu về một bạn ở trường em.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- Ở trường, em chơi thân với bạn nào ?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- Hình dáng, tính nết bạn đó như thế nào?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- Em thích điều gì ở bạn?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- Tình cảm giữa bạn ấy vói em như thế nào?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2606" y="1143000"/>
            <a:ext cx="533400" cy="2590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Gợi ý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" b="100000" l="2378" r="93367">
                        <a14:foregroundMark x1="21151" y1="43132" x2="24155" y2="56319"/>
                        <a14:foregroundMark x1="26033" y1="41758" x2="27785" y2="49725"/>
                        <a14:foregroundMark x1="15645" y1="48901" x2="18273" y2="38462"/>
                        <a14:foregroundMark x1="22028" y1="87912" x2="22028" y2="89011"/>
                        <a14:foregroundMark x1="37171" y1="45055" x2="37171" y2="28297"/>
                        <a14:foregroundMark x1="40426" y1="31319" x2="42303" y2="32967"/>
                        <a14:foregroundMark x1="32165" y1="31593" x2="33542" y2="27198"/>
                        <a14:foregroundMark x1="50563" y1="28846" x2="50563" y2="43132"/>
                        <a14:foregroundMark x1="52941" y1="31319" x2="54068" y2="29670"/>
                        <a14:foregroundMark x1="47309" y1="28846" x2="43429" y2="32418"/>
                        <a14:foregroundMark x1="67710" y1="26374" x2="64831" y2="23626"/>
                        <a14:foregroundMark x1="70588" y1="14011" x2="70588" y2="2280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771">
            <a:off x="5732186" y="3485706"/>
            <a:ext cx="6895827" cy="314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890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32489">
            <a:off x="1817434" y="2541571"/>
            <a:ext cx="2031534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21190"/>
              </a:avLst>
            </a:prstTxWarp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DẶN DÒ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5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3606" y="3657600"/>
            <a:ext cx="7620000" cy="2743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r>
              <a:rPr lang="en-US" sz="11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Tạm</a:t>
            </a:r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động tạm biệt - Tìm với Google | Cute gif, Cute dinosaur, Cute  stick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06" y="411480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82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6806" y="2587052"/>
            <a:ext cx="5082515" cy="2286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0" y="-130748"/>
            <a:ext cx="2329543" cy="271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06" y="3582406"/>
            <a:ext cx="2971800" cy="3258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4566">
            <a:off x="8766375" y="878228"/>
            <a:ext cx="3146292" cy="31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7196" y="26504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360" y="748635"/>
            <a:ext cx="112776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1. Một hôm, mẹ tết cho Hà hai bím tóc nhỏ, mỗi bím buộc một cái nơ. Khi Hà đến trường, mấy bạn gái reo lên: “Bím tóc đẹp quá!”. Nhưng Tuấn bỗng sấn tới, nắm bím tóc và nói:</a:t>
            </a:r>
          </a:p>
          <a:p>
            <a:pPr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Tớ mệt quá. Cho tớ vịn vào nó một lúc.</a:t>
            </a:r>
          </a:p>
          <a:p>
            <a:pPr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Mỗi lần Tuấn kéo bím tóc, Hà lại loạng choạng và cuối cùng ngã phịch xuống đất. Hà oà khóc, chạy đi mách thầy.</a:t>
            </a:r>
          </a:p>
          <a:p>
            <a:pPr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 Thầy giáo nhìn hai bím tóc của Hà, vui vẻ nói:</a:t>
            </a:r>
          </a:p>
          <a:p>
            <a:pPr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Đừng khóc! Tóc em đẹp lắm!</a:t>
            </a:r>
          </a:p>
          <a:p>
            <a:pPr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Hà ngước khuôn mặt đầm đìa nước mắt lên hỏi:</a:t>
            </a:r>
          </a:p>
          <a:p>
            <a:pPr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Thật không ạ?</a:t>
            </a:r>
          </a:p>
          <a:p>
            <a:pPr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Thật chứ!</a:t>
            </a:r>
          </a:p>
          <a:p>
            <a:pPr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Nghe thầy nói thế, Hà nín hẳn.</a:t>
            </a:r>
          </a:p>
          <a:p>
            <a:pPr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3. Tan học, Tuấn đến trước mặt Hà, ngượng nghịu:</a:t>
            </a:r>
          </a:p>
          <a:p>
            <a:pPr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Tớ xin lỗi. Thầy giáo đã phê bình tớ. Thầy bảo phải đối xử tốt với các bạn gái.</a:t>
            </a:r>
          </a:p>
          <a:p>
            <a:pPr algn="r">
              <a:spcBef>
                <a:spcPts val="600"/>
              </a:spcBef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Phỏng theo Ku-rô-y-a-na-gi (Phí Văn Gừng dịch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6" b="89435" l="2000" r="96000">
                        <a14:foregroundMark x1="34333" y1="11548" x2="28667" y2="11548"/>
                        <a14:foregroundMark x1="21000" y1="30221" x2="32000" y2="41769"/>
                        <a14:foregroundMark x1="19000" y1="27518" x2="12000" y2="25061"/>
                        <a14:foregroundMark x1="15333" y1="33661" x2="14333" y2="40049"/>
                        <a14:foregroundMark x1="34667" y1="32924" x2="38333" y2="37838"/>
                        <a14:foregroundMark x1="40667" y1="28747" x2="40667" y2="41523"/>
                        <a14:foregroundMark x1="31667" y1="43735" x2="28000" y2="53071"/>
                        <a14:foregroundMark x1="23000" y1="40295" x2="25000" y2="56757"/>
                        <a14:foregroundMark x1="28667" y1="43243" x2="32000" y2="47174"/>
                        <a14:foregroundMark x1="16000" y1="41523" x2="10667" y2="33907"/>
                        <a14:foregroundMark x1="34667" y1="40049" x2="37667" y2="47420"/>
                        <a14:foregroundMark x1="36333" y1="49386" x2="33333" y2="68059"/>
                        <a14:foregroundMark x1="24000" y1="62408" x2="20333" y2="80835"/>
                        <a14:foregroundMark x1="24667" y1="83784" x2="29667" y2="86732"/>
                        <a14:foregroundMark x1="28667" y1="77396" x2="32000" y2="84029"/>
                        <a14:foregroundMark x1="34333" y1="84521" x2="35667" y2="84521"/>
                        <a14:foregroundMark x1="68667" y1="57985" x2="77000" y2="70762"/>
                        <a14:foregroundMark x1="78000" y1="20885" x2="74667" y2="11057"/>
                        <a14:foregroundMark x1="81000" y1="18182" x2="83000" y2="19656"/>
                        <a14:foregroundMark x1="85000" y1="31450" x2="86000" y2="35135"/>
                        <a14:foregroundMark x1="84333" y1="30221" x2="90667" y2="30221"/>
                        <a14:foregroundMark x1="70667" y1="30221" x2="64000" y2="53563"/>
                        <a14:foregroundMark x1="66333" y1="32924" x2="55667" y2="54545"/>
                        <a14:foregroundMark x1="64667" y1="32432" x2="68667" y2="27518"/>
                        <a14:foregroundMark x1="73667" y1="29484" x2="76000" y2="63636"/>
                        <a14:foregroundMark x1="73333" y1="33170" x2="82000" y2="36609"/>
                        <a14:foregroundMark x1="57000" y1="47174" x2="60000" y2="34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098" y="2590800"/>
            <a:ext cx="2688999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Terminator 2"/>
          <p:cNvSpPr/>
          <p:nvPr/>
        </p:nvSpPr>
        <p:spPr>
          <a:xfrm>
            <a:off x="442360" y="0"/>
            <a:ext cx="2071446" cy="734390"/>
          </a:xfrm>
          <a:prstGeom prst="flowChartTerminator">
            <a:avLst/>
          </a:prstGeom>
          <a:solidFill>
            <a:srgbClr val="3C80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5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7196" y="26504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260" y="1295400"/>
            <a:ext cx="1135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1. Một hôm, mẹ tết cho Hà hai bím tóc nhỏ, mỗi bím buộc một cái nơ. Khi Hà đến trường, mấy bạn gái reo lên: “Bím tóc đẹp quá!”. Nhưng Tuấn bỗng sấn tới, nắm bím tóc và nói: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Tớ mệt quá. Cho tớ vịn vào nó một lúc.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Mỗi lần Tuấn kéo bím tóc, Hà lại loạng choạng và cuối cùng ngã phịch xuống đất. Hà oà khóc, chạy đi mách thầy.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2. Thầy giáo nhìn hai bím tóc của Hà, vui vẻ nói: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Đừng khóc! Tóc em đẹp lắm!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70960" y="0"/>
            <a:ext cx="2452446" cy="1143000"/>
          </a:xfrm>
          <a:prstGeom prst="flowChartTerminator">
            <a:avLst/>
          </a:prstGeom>
          <a:solidFill>
            <a:srgbClr val="1511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4089" y="2286000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sấn tới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1945" y="1777425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reo 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3024" y="3259961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loạng choạng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435" y="5410200"/>
            <a:ext cx="10788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Mỗi lần Tuấn kéo bím tóc, Hà lại loạng choạng và cuối cùng ngã phịch xuống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569781" y="5562600"/>
            <a:ext cx="160439" cy="447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684581" y="5562600"/>
            <a:ext cx="160439" cy="447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16760" y="6019978"/>
            <a:ext cx="160439" cy="447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96979" y="6019978"/>
            <a:ext cx="160439" cy="447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87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animBg="1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806" y="1176754"/>
            <a:ext cx="10820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Hà ngước khuôn mặt đầm đìa nước mắt lên hỏi: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Thật không ạ?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Thật chứ!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Nghe thầy nói thế, Hà nín hẳn.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3. Tan học, Tuấn đến trước mặt Hà, ngượng nghịu: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Tớ xin lỗi. Thầy giáo đã phê bình tớ. Thầy bảo phải đối xử tốt với các bạn gái.</a:t>
            </a:r>
          </a:p>
          <a:p>
            <a:pPr algn="r">
              <a:spcBef>
                <a:spcPts val="600"/>
              </a:spcBef>
            </a:pP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Phỏng theo Ku-rô-y-a-na-gi (Phí Văn Gừng dịch)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6" b="89435" l="2000" r="96000">
                        <a14:foregroundMark x1="34333" y1="11548" x2="28667" y2="11548"/>
                        <a14:foregroundMark x1="21000" y1="30221" x2="32000" y2="41769"/>
                        <a14:foregroundMark x1="19000" y1="27518" x2="12000" y2="25061"/>
                        <a14:foregroundMark x1="15333" y1="33661" x2="14333" y2="40049"/>
                        <a14:foregroundMark x1="34667" y1="32924" x2="38333" y2="37838"/>
                        <a14:foregroundMark x1="40667" y1="28747" x2="40667" y2="41523"/>
                        <a14:foregroundMark x1="31667" y1="43735" x2="28000" y2="53071"/>
                        <a14:foregroundMark x1="23000" y1="40295" x2="25000" y2="56757"/>
                        <a14:foregroundMark x1="28667" y1="43243" x2="32000" y2="47174"/>
                        <a14:foregroundMark x1="16000" y1="41523" x2="10667" y2="33907"/>
                        <a14:foregroundMark x1="34667" y1="40049" x2="37667" y2="47420"/>
                        <a14:foregroundMark x1="36333" y1="49386" x2="33333" y2="68059"/>
                        <a14:foregroundMark x1="24000" y1="62408" x2="20333" y2="80835"/>
                        <a14:foregroundMark x1="24667" y1="83784" x2="29667" y2="86732"/>
                        <a14:foregroundMark x1="28667" y1="77396" x2="32000" y2="84029"/>
                        <a14:foregroundMark x1="34333" y1="84521" x2="35667" y2="84521"/>
                        <a14:foregroundMark x1="68667" y1="57985" x2="77000" y2="70762"/>
                        <a14:foregroundMark x1="78000" y1="20885" x2="74667" y2="11057"/>
                        <a14:foregroundMark x1="81000" y1="18182" x2="83000" y2="19656"/>
                        <a14:foregroundMark x1="85000" y1="31450" x2="86000" y2="35135"/>
                        <a14:foregroundMark x1="84333" y1="30221" x2="90667" y2="30221"/>
                        <a14:foregroundMark x1="70667" y1="30221" x2="64000" y2="53563"/>
                        <a14:foregroundMark x1="66333" y1="32924" x2="55667" y2="54545"/>
                        <a14:foregroundMark x1="64667" y1="32432" x2="68667" y2="27518"/>
                        <a14:foregroundMark x1="73667" y1="29484" x2="76000" y2="63636"/>
                        <a14:foregroundMark x1="73333" y1="33170" x2="82000" y2="36609"/>
                        <a14:foregroundMark x1="57000" y1="47174" x2="60000" y2="34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6" y="0"/>
            <a:ext cx="3082169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12699" y="3657600"/>
            <a:ext cx="2768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ngượng nghịu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h tết tóc đuôi sam kiểu Pháp đơn giản, dễ làm - Wiki Cách Là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94" y="4305215"/>
            <a:ext cx="3833009" cy="2552785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6294" y="2243112"/>
            <a:ext cx="37438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Bím tóc đuôi sam: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tóc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tết th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ành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dải như đuôi con sam, một loài động vật ở biển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06" y="4060826"/>
            <a:ext cx="3448843" cy="2759074"/>
          </a:xfrm>
          <a:prstGeom prst="snip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87219" y="2451233"/>
            <a:ext cx="3503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Tết: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vi-VN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kết hợp nhiều sợi thành dải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56" y="262606"/>
            <a:ext cx="4916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Broad" pitchFamily="2" charset="0"/>
              </a:rPr>
              <a:t>Chuù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Broad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Broad" pitchFamily="2" charset="0"/>
              </a:rPr>
              <a:t>thích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roa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Đi đứng loạng choạng là dấu hiệu bệnh gì? có nguy hiểm? -  Hoidapvisuckhoe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7" b="97333" l="63563" r="95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28"/>
          <a:stretch/>
        </p:blipFill>
        <p:spPr bwMode="auto">
          <a:xfrm>
            <a:off x="2519136" y="2819400"/>
            <a:ext cx="189967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1805" y="1476830"/>
            <a:ext cx="3276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Loạng choạng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đứng không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vững.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006" y="1524000"/>
            <a:ext cx="3276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Ngượng nghịu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(vẻ mặt, cử chỉ) không tự nhiên.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442" t="23958" r="9004" b="29166"/>
          <a:stretch/>
        </p:blipFill>
        <p:spPr>
          <a:xfrm>
            <a:off x="6856413" y="3352800"/>
            <a:ext cx="3582194" cy="273218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9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196" y="26504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360" y="748635"/>
            <a:ext cx="112776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1. Một hôm, mẹ tết cho Hà hai bím tóc nhỏ, mỗi bím buộc một cái nơ. Khi Hà đến trường, mấy bạn gái reo lên: “Bím tóc đẹp quá!”. Nhưng Tuấn bỗng sấn tới, nắm bím tóc và nói: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Tớ mệt quá. Cho tớ vịn vào nó một lúc.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Mỗi lần Tuấn kéo bím tóc, Hà lại loạng choạng và cuối cùng ngã phịch xuống đất. Hà oà khóc, chạy đi mách thầy.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 Thầy giáo nhìn hai bím tóc của Hà, vui vẻ nói: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Đừng khóc! Tóc em đẹp lắm!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Hà ngước khuôn mặt đầm đìa nước mắt lên hỏi: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Thật không ạ?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Thật chứ!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Nghe thầy nói thế, Hà nín hẳn.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3. Tan học, Tuấn đến trước mặt Hà, ngượng nghịu: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Tớ xin lỗi. Thầy giáo đã phê bình tớ. Thầy bảo phải đối xử tốt với các bạn gái.</a:t>
            </a:r>
          </a:p>
          <a:p>
            <a:pPr algn="r">
              <a:spcBef>
                <a:spcPts val="600"/>
              </a:spcBef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Phỏng theo Ku-rô-y-a-na-gi (Phí Văn Gừng dịch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006" y="748635"/>
            <a:ext cx="0" cy="20707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006" y="2971800"/>
            <a:ext cx="0" cy="2362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006" y="5562600"/>
            <a:ext cx="0" cy="685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Terminator 9"/>
          <p:cNvSpPr/>
          <p:nvPr/>
        </p:nvSpPr>
        <p:spPr>
          <a:xfrm>
            <a:off x="7085806" y="3353262"/>
            <a:ext cx="4114800" cy="1599276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6573" y="680007"/>
            <a:ext cx="442763" cy="443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2360" y="2819400"/>
            <a:ext cx="433664" cy="443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9131" y="5512489"/>
            <a:ext cx="433664" cy="443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9409310" y="-44411"/>
            <a:ext cx="2705696" cy="793046"/>
          </a:xfrm>
          <a:prstGeom prst="flowChartTerminator">
            <a:avLst/>
          </a:prstGeom>
          <a:solidFill>
            <a:srgbClr val="325C5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1426</Words>
  <Application>Microsoft Office PowerPoint</Application>
  <PresentationFormat>Custom</PresentationFormat>
  <Paragraphs>134</Paragraphs>
  <Slides>24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VNI-Broad</vt:lpstr>
      <vt:lpstr>VNI-Commerce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Bím đuôi sam</dc:title>
  <dc:creator>Huy Duẩn</dc:creator>
  <cp:lastModifiedBy>HUY DUẨN</cp:lastModifiedBy>
  <cp:revision>42</cp:revision>
  <dcterms:created xsi:type="dcterms:W3CDTF">2021-07-23T09:08:47Z</dcterms:created>
  <dcterms:modified xsi:type="dcterms:W3CDTF">2021-08-22T17:51:36Z</dcterms:modified>
</cp:coreProperties>
</file>