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4" r:id="rId8"/>
    <p:sldId id="263" r:id="rId9"/>
    <p:sldId id="266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4F3EF"/>
    <a:srgbClr val="FC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1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3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DA1C-035F-49A8-8C6E-3649B2D41190}" type="datetimeFigureOut">
              <a:rPr lang="en-US" smtClean="0"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4CFB-1355-4C9A-9073-8562CC7B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086" y="2071762"/>
            <a:ext cx="9144000" cy="1904321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BÀI 5: LỚP, PHÂN LỚP VÀ CẤU HÌNH ELECTRON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0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658124whpyrk7hc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-315611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1" y="84488"/>
            <a:ext cx="10975686" cy="12798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III. DỰ ĐOÁN TÍNH CHẤT HÓA HỌC CƠ BẢN CỦA NGUYÊN TỐ DỰA THEO CẤU HÌNH ELECTRON CỦA NGUYÊN TỬ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37" y="1364343"/>
            <a:ext cx="11441933" cy="4908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trưng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electron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 electron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0729" y="2644198"/>
            <a:ext cx="2875671" cy="4061402"/>
            <a:chOff x="70729" y="2644198"/>
            <a:chExt cx="2875671" cy="4061402"/>
          </a:xfrm>
        </p:grpSpPr>
        <p:sp>
          <p:nvSpPr>
            <p:cNvPr id="6" name="Rounded Rectangle 5"/>
            <p:cNvSpPr/>
            <p:nvPr/>
          </p:nvSpPr>
          <p:spPr>
            <a:xfrm>
              <a:off x="70730" y="4673600"/>
              <a:ext cx="2875670" cy="203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1,2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hoặc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3e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ngoài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cùng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thường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nguyên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tử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nguyên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tố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kim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loại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.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0729" y="2644198"/>
              <a:ext cx="2875669" cy="202940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102165" y="2644198"/>
            <a:ext cx="2945048" cy="4077195"/>
            <a:chOff x="3102165" y="2644198"/>
            <a:chExt cx="2945048" cy="4077195"/>
          </a:xfrm>
        </p:grpSpPr>
        <p:sp>
          <p:nvSpPr>
            <p:cNvPr id="4" name="Rounded Rectangle 3"/>
            <p:cNvSpPr/>
            <p:nvPr/>
          </p:nvSpPr>
          <p:spPr>
            <a:xfrm>
              <a:off x="3102165" y="4689393"/>
              <a:ext cx="2931169" cy="203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5,6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hoặc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7e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ngoài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cùng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thường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nguyên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tử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nguyên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tố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phi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kim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.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042" y="2644198"/>
              <a:ext cx="2931171" cy="20294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189099" y="2644198"/>
            <a:ext cx="2905333" cy="4077195"/>
            <a:chOff x="6189099" y="2644198"/>
            <a:chExt cx="2905333" cy="4077195"/>
          </a:xfrm>
        </p:grpSpPr>
        <p:sp>
          <p:nvSpPr>
            <p:cNvPr id="7" name="Rounded Rectangle 6"/>
            <p:cNvSpPr/>
            <p:nvPr/>
          </p:nvSpPr>
          <p:spPr>
            <a:xfrm>
              <a:off x="6189099" y="4689393"/>
              <a:ext cx="2875670" cy="203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8e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ngoài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cùng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thường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nguyên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tử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nguyên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tố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khí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hiếm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Trừ</a:t>
              </a:r>
              <a:r>
                <a:rPr lang="en-US" sz="2400" dirty="0" smtClean="0">
                  <a:solidFill>
                    <a:schemeClr val="tx1"/>
                  </a:solidFill>
                </a:rPr>
                <a:t> He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</a:rPr>
                <a:t> 2e)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7815" y="2644198"/>
              <a:ext cx="2816617" cy="192780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220534" y="2644198"/>
            <a:ext cx="2875670" cy="4061402"/>
            <a:chOff x="9220534" y="2644198"/>
            <a:chExt cx="2875670" cy="4061402"/>
          </a:xfrm>
        </p:grpSpPr>
        <p:sp>
          <p:nvSpPr>
            <p:cNvPr id="12" name="Rounded Rectangle 11"/>
            <p:cNvSpPr/>
            <p:nvPr/>
          </p:nvSpPr>
          <p:spPr>
            <a:xfrm>
              <a:off x="9220534" y="4673600"/>
              <a:ext cx="2875670" cy="2032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4e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ngoài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cùng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nguyên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tố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thể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kim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loại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hoặc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phi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kim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Silic và hợp chất của Silic: Chi tiết tính chất và ứng dụ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612" y="2644198"/>
              <a:ext cx="2786591" cy="1927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6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1975" y="1683656"/>
            <a:ext cx="4010025" cy="27527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5297" y="519916"/>
            <a:ext cx="3575350" cy="887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IV. LUYỆN TẬP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1683656"/>
            <a:ext cx="4362450" cy="368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3656"/>
            <a:ext cx="3910163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39403"/>
            <a:ext cx="10605247" cy="47867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</a:rPr>
              <a:t>Câu 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f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endParaRPr lang="en-US" sz="32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 smtClean="0">
                <a:cs typeface="Times New Roman" panose="02020603050405020304" pitchFamily="18" charset="0"/>
              </a:rPr>
              <a:t>	A</a:t>
            </a:r>
            <a:r>
              <a:rPr lang="pt-BR" sz="3200" dirty="0">
                <a:cs typeface="Times New Roman" panose="02020603050405020304" pitchFamily="18" charset="0"/>
              </a:rPr>
              <a:t>. </a:t>
            </a:r>
            <a:r>
              <a:rPr lang="en-US" sz="3200" dirty="0">
                <a:cs typeface="Times New Roman" panose="02020603050405020304" pitchFamily="18" charset="0"/>
              </a:rPr>
              <a:t>10e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14e				</a:t>
            </a:r>
            <a:r>
              <a:rPr lang="pt-BR" sz="3200" dirty="0" smtClean="0">
                <a:cs typeface="Times New Roman" panose="02020603050405020304" pitchFamily="18" charset="0"/>
              </a:rPr>
              <a:t>B</a:t>
            </a:r>
            <a:r>
              <a:rPr lang="pt-BR" sz="3200" dirty="0">
                <a:cs typeface="Times New Roman" panose="02020603050405020304" pitchFamily="18" charset="0"/>
              </a:rPr>
              <a:t>. </a:t>
            </a:r>
            <a:r>
              <a:rPr lang="en-US" sz="3200" dirty="0">
                <a:cs typeface="Times New Roman" panose="02020603050405020304" pitchFamily="18" charset="0"/>
              </a:rPr>
              <a:t>14e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6e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cs typeface="Times New Roman" panose="02020603050405020304" pitchFamily="18" charset="0"/>
              </a:rPr>
              <a:t>C</a:t>
            </a:r>
            <a:r>
              <a:rPr lang="en-US" sz="3200" dirty="0">
                <a:cs typeface="Times New Roman" panose="02020603050405020304" pitchFamily="18" charset="0"/>
              </a:rPr>
              <a:t>.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6e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14e				D.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10e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18e</a:t>
            </a:r>
          </a:p>
        </p:txBody>
      </p:sp>
      <p:sp>
        <p:nvSpPr>
          <p:cNvPr id="4" name="Oval 3"/>
          <p:cNvSpPr/>
          <p:nvPr/>
        </p:nvSpPr>
        <p:spPr>
          <a:xfrm>
            <a:off x="6908689" y="2362435"/>
            <a:ext cx="577032" cy="6181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36800" y="290286"/>
            <a:ext cx="7184571" cy="9434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LUYỆN TẬP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170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3263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1 e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indent="-514350">
              <a:lnSpc>
                <a:spcPct val="150000"/>
              </a:lnSpc>
              <a:buAutoNum type="alphaUcPeriod"/>
            </a:pPr>
            <a:r>
              <a:rPr lang="en-US" sz="3200" dirty="0" smtClean="0">
                <a:cs typeface="Times New Roman" panose="02020603050405020304" pitchFamily="18" charset="0"/>
              </a:rPr>
              <a:t>1s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cs typeface="Times New Roman" panose="02020603050405020304" pitchFamily="18" charset="0"/>
              </a:rPr>
              <a:t>3s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3p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</a:p>
          <a:p>
            <a:pPr marL="3200400" indent="-514350">
              <a:lnSpc>
                <a:spcPct val="150000"/>
              </a:lnSpc>
              <a:buAutoNum type="alphaUcPeriod"/>
            </a:pPr>
            <a:r>
              <a:rPr lang="en-US" sz="3200" dirty="0" smtClean="0">
                <a:cs typeface="Times New Roman" panose="02020603050405020304" pitchFamily="18" charset="0"/>
              </a:rPr>
              <a:t>1s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cs typeface="Times New Roman" panose="02020603050405020304" pitchFamily="18" charset="0"/>
              </a:rPr>
              <a:t>3s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3p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3</a:t>
            </a:r>
          </a:p>
          <a:p>
            <a:pPr marL="3200400" indent="-514350">
              <a:lnSpc>
                <a:spcPct val="150000"/>
              </a:lnSpc>
              <a:buAutoNum type="alphaUcPeriod"/>
            </a:pPr>
            <a:r>
              <a:rPr lang="en-US" sz="3200" dirty="0" smtClean="0">
                <a:cs typeface="Times New Roman" panose="02020603050405020304" pitchFamily="18" charset="0"/>
              </a:rPr>
              <a:t>1s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cs typeface="Times New Roman" panose="02020603050405020304" pitchFamily="18" charset="0"/>
              </a:rPr>
              <a:t>3s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3p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4</a:t>
            </a:r>
          </a:p>
          <a:p>
            <a:pPr marL="3200400" indent="-514350">
              <a:lnSpc>
                <a:spcPct val="150000"/>
              </a:lnSpc>
              <a:buAutoNum type="alphaUcPeriod"/>
            </a:pPr>
            <a:r>
              <a:rPr lang="en-US" sz="3200" dirty="0">
                <a:cs typeface="Times New Roman" panose="02020603050405020304" pitchFamily="18" charset="0"/>
              </a:rPr>
              <a:t>1s</a:t>
            </a:r>
            <a:r>
              <a:rPr lang="en-US" sz="3200" baseline="30000" dirty="0">
                <a:cs typeface="Times New Roman" panose="02020603050405020304" pitchFamily="18" charset="0"/>
              </a:rPr>
              <a:t>2</a:t>
            </a:r>
            <a:r>
              <a:rPr lang="en-US" sz="3200" dirty="0">
                <a:cs typeface="Times New Roman" panose="02020603050405020304" pitchFamily="18" charset="0"/>
              </a:rPr>
              <a:t>2s</a:t>
            </a:r>
            <a:r>
              <a:rPr lang="en-US" sz="3200" baseline="30000" dirty="0">
                <a:cs typeface="Times New Roman" panose="02020603050405020304" pitchFamily="18" charset="0"/>
              </a:rPr>
              <a:t>2</a:t>
            </a:r>
            <a:r>
              <a:rPr lang="en-US" sz="3200" dirty="0">
                <a:cs typeface="Times New Roman" panose="02020603050405020304" pitchFamily="18" charset="0"/>
              </a:rPr>
              <a:t>2p</a:t>
            </a:r>
            <a:r>
              <a:rPr lang="en-US" sz="3200" baseline="30000" dirty="0">
                <a:cs typeface="Times New Roman" panose="02020603050405020304" pitchFamily="18" charset="0"/>
              </a:rPr>
              <a:t>6</a:t>
            </a:r>
            <a:r>
              <a:rPr lang="en-US" sz="3200" dirty="0">
                <a:cs typeface="Times New Roman" panose="02020603050405020304" pitchFamily="18" charset="0"/>
              </a:rPr>
              <a:t>3s</a:t>
            </a:r>
            <a:r>
              <a:rPr lang="en-US" sz="3200" baseline="30000" dirty="0">
                <a:cs typeface="Times New Roman" panose="02020603050405020304" pitchFamily="18" charset="0"/>
              </a:rPr>
              <a:t>2</a:t>
            </a:r>
            <a:r>
              <a:rPr lang="en-US" sz="3200" dirty="0">
                <a:cs typeface="Times New Roman" panose="02020603050405020304" pitchFamily="18" charset="0"/>
              </a:rPr>
              <a:t>3p</a:t>
            </a:r>
            <a:r>
              <a:rPr lang="en-US" sz="3200" baseline="30000" dirty="0">
                <a:cs typeface="Times New Roman" panose="02020603050405020304" pitchFamily="18" charset="0"/>
              </a:rPr>
              <a:t>5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6297" y="4567531"/>
            <a:ext cx="605118" cy="6589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043" y="893477"/>
            <a:ext cx="10972800" cy="169703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18e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58200"/>
              </p:ext>
            </p:extLst>
          </p:nvPr>
        </p:nvGraphicFramePr>
        <p:xfrm>
          <a:off x="2564574" y="2454364"/>
          <a:ext cx="7355542" cy="2062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n = 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200" b="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 = 2</a:t>
                      </a:r>
                      <a:endParaRPr lang="en-US" sz="3200" b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2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200" b="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 = 3</a:t>
                      </a:r>
                      <a:endParaRPr lang="en-US" sz="3200" b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 = 4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431515" y="3465601"/>
            <a:ext cx="59167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2976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4.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e ở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trạng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thái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085976"/>
            <a:ext cx="10972800" cy="4525963"/>
          </a:xfrm>
        </p:spPr>
        <p:txBody>
          <a:bodyPr>
            <a:normAutofit/>
          </a:bodyPr>
          <a:lstStyle/>
          <a:p>
            <a:pPr marL="3028950" indent="-514350">
              <a:lnSpc>
                <a:spcPct val="150000"/>
              </a:lnSpc>
              <a:buAutoNum type="alphaUcPeriod"/>
            </a:pPr>
            <a:r>
              <a:rPr lang="en-US" sz="3200" dirty="0" smtClean="0">
                <a:cs typeface="Times New Roman" panose="02020603050405020304" pitchFamily="18" charset="0"/>
              </a:rPr>
              <a:t>1s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1p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cs typeface="Times New Roman" panose="02020603050405020304" pitchFamily="18" charset="0"/>
              </a:rPr>
              <a:t>2s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</a:p>
          <a:p>
            <a:pPr marL="3028950" indent="-514350">
              <a:lnSpc>
                <a:spcPct val="150000"/>
              </a:lnSpc>
              <a:buAutoNum type="alphaUcPeriod"/>
            </a:pPr>
            <a:r>
              <a:rPr lang="en-US" sz="3200" dirty="0" smtClean="0">
                <a:cs typeface="Times New Roman" panose="02020603050405020304" pitchFamily="18" charset="0"/>
              </a:rPr>
              <a:t>1s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cs typeface="Times New Roman" panose="02020603050405020304" pitchFamily="18" charset="0"/>
              </a:rPr>
              <a:t>2p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6</a:t>
            </a:r>
          </a:p>
          <a:p>
            <a:pPr marL="3028950" indent="-514350">
              <a:lnSpc>
                <a:spcPct val="150000"/>
              </a:lnSpc>
              <a:buAutoNum type="alphaUcPeriod"/>
            </a:pPr>
            <a:r>
              <a:rPr lang="en-US" sz="3200" dirty="0" smtClean="0">
                <a:cs typeface="Times New Roman" panose="02020603050405020304" pitchFamily="18" charset="0"/>
              </a:rPr>
              <a:t>1s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cs typeface="Times New Roman" panose="02020603050405020304" pitchFamily="18" charset="0"/>
              </a:rPr>
              <a:t>2p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cs typeface="Times New Roman" panose="02020603050405020304" pitchFamily="18" charset="0"/>
              </a:rPr>
              <a:t>3s</a:t>
            </a:r>
            <a:r>
              <a:rPr lang="en-US" sz="3200" baseline="30000" dirty="0" smtClean="0">
                <a:cs typeface="Times New Roman" panose="02020603050405020304" pitchFamily="18" charset="0"/>
              </a:rPr>
              <a:t>1</a:t>
            </a:r>
          </a:p>
          <a:p>
            <a:pPr marL="3028950" indent="-514350">
              <a:lnSpc>
                <a:spcPct val="150000"/>
              </a:lnSpc>
              <a:buAutoNum type="alphaUcPeriod"/>
            </a:pPr>
            <a:r>
              <a:rPr lang="en-US" sz="3200" dirty="0">
                <a:cs typeface="Times New Roman" panose="02020603050405020304" pitchFamily="18" charset="0"/>
              </a:rPr>
              <a:t>1s</a:t>
            </a:r>
            <a:r>
              <a:rPr lang="en-US" sz="3200" baseline="30000" dirty="0">
                <a:cs typeface="Times New Roman" panose="02020603050405020304" pitchFamily="18" charset="0"/>
              </a:rPr>
              <a:t>2</a:t>
            </a:r>
            <a:r>
              <a:rPr lang="en-US" sz="3200" dirty="0">
                <a:cs typeface="Times New Roman" panose="02020603050405020304" pitchFamily="18" charset="0"/>
              </a:rPr>
              <a:t>2s</a:t>
            </a:r>
            <a:r>
              <a:rPr lang="en-US" sz="3200" baseline="30000" dirty="0">
                <a:cs typeface="Times New Roman" panose="02020603050405020304" pitchFamily="18" charset="0"/>
              </a:rPr>
              <a:t>2</a:t>
            </a:r>
            <a:r>
              <a:rPr lang="en-US" sz="3200" dirty="0">
                <a:cs typeface="Times New Roman" panose="02020603050405020304" pitchFamily="18" charset="0"/>
              </a:rPr>
              <a:t>2p</a:t>
            </a:r>
            <a:r>
              <a:rPr lang="en-US" sz="3200" baseline="30000" dirty="0">
                <a:cs typeface="Times New Roman" panose="02020603050405020304" pitchFamily="18" charset="0"/>
              </a:rPr>
              <a:t>6</a:t>
            </a:r>
            <a:r>
              <a:rPr lang="en-US" sz="3200" dirty="0">
                <a:cs typeface="Times New Roman" panose="02020603050405020304" pitchFamily="18" charset="0"/>
              </a:rPr>
              <a:t>3d</a:t>
            </a:r>
            <a:r>
              <a:rPr lang="en-US" sz="3200" baseline="30000" dirty="0">
                <a:cs typeface="Times New Roman" panose="02020603050405020304" pitchFamily="18" charset="0"/>
              </a:rPr>
              <a:t>1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02217" y="3942826"/>
            <a:ext cx="605118" cy="63795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9684"/>
            <a:ext cx="10972800" cy="14463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Calcium (Z=20)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1s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2s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2p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3s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3p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4s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2124"/>
            <a:ext cx="10972800" cy="3861501"/>
          </a:xfrm>
        </p:spPr>
        <p:txBody>
          <a:bodyPr>
            <a:normAutofit/>
          </a:bodyPr>
          <a:lstStyle/>
          <a:p>
            <a:pPr marL="2628900" indent="-514350">
              <a:lnSpc>
                <a:spcPct val="150000"/>
              </a:lnSpc>
              <a:buAutoNum type="alphaUcPeriod"/>
            </a:pPr>
            <a:r>
              <a:rPr lang="en-US" sz="3200" err="1" smtClean="0">
                <a:cs typeface="Times New Roman" panose="02020603050405020304" pitchFamily="18" charset="0"/>
              </a:rPr>
              <a:t>Lớp</a:t>
            </a:r>
            <a:r>
              <a:rPr lang="en-US" sz="3200" smtClean="0">
                <a:cs typeface="Times New Roman" panose="02020603050405020304" pitchFamily="18" charset="0"/>
              </a:rPr>
              <a:t> </a:t>
            </a:r>
            <a:r>
              <a:rPr lang="en-US" sz="3200">
                <a:cs typeface="Times New Roman" panose="02020603050405020304" pitchFamily="18" charset="0"/>
              </a:rPr>
              <a:t>K </a:t>
            </a:r>
            <a:r>
              <a:rPr lang="en-US" sz="3200" err="1">
                <a:cs typeface="Times New Roman" panose="02020603050405020304" pitchFamily="18" charset="0"/>
              </a:rPr>
              <a:t>có</a:t>
            </a:r>
            <a:r>
              <a:rPr lang="en-US" sz="3200">
                <a:cs typeface="Times New Roman" panose="02020603050405020304" pitchFamily="18" charset="0"/>
              </a:rPr>
              <a:t> 2 </a:t>
            </a:r>
            <a:r>
              <a:rPr lang="en-US" sz="3200" smtClean="0">
                <a:cs typeface="Times New Roman" panose="02020603050405020304" pitchFamily="18" charset="0"/>
              </a:rPr>
              <a:t>e</a:t>
            </a:r>
          </a:p>
          <a:p>
            <a:pPr marL="2628900" indent="-514350">
              <a:lnSpc>
                <a:spcPct val="150000"/>
              </a:lnSpc>
              <a:buAutoNum type="alphaUcPeriod"/>
            </a:pPr>
            <a:r>
              <a:rPr lang="en-US" sz="3200" err="1">
                <a:cs typeface="Times New Roman" panose="02020603050405020304" pitchFamily="18" charset="0"/>
              </a:rPr>
              <a:t>lớp</a:t>
            </a:r>
            <a:r>
              <a:rPr lang="en-US" sz="3200">
                <a:cs typeface="Times New Roman" panose="02020603050405020304" pitchFamily="18" charset="0"/>
              </a:rPr>
              <a:t> L </a:t>
            </a:r>
            <a:r>
              <a:rPr lang="en-US" sz="3200" err="1">
                <a:cs typeface="Times New Roman" panose="02020603050405020304" pitchFamily="18" charset="0"/>
              </a:rPr>
              <a:t>có</a:t>
            </a:r>
            <a:r>
              <a:rPr lang="en-US" sz="3200">
                <a:cs typeface="Times New Roman" panose="02020603050405020304" pitchFamily="18" charset="0"/>
              </a:rPr>
              <a:t> </a:t>
            </a:r>
            <a:r>
              <a:rPr lang="en-US" sz="3200" smtClean="0">
                <a:cs typeface="Times New Roman" panose="02020603050405020304" pitchFamily="18" charset="0"/>
              </a:rPr>
              <a:t>8e</a:t>
            </a:r>
          </a:p>
          <a:p>
            <a:pPr marL="2628900" indent="-514350">
              <a:lnSpc>
                <a:spcPct val="150000"/>
              </a:lnSpc>
              <a:buAutoNum type="alphaUcPeriod"/>
            </a:pPr>
            <a:r>
              <a:rPr lang="en-US" sz="3200" smtClean="0">
                <a:cs typeface="Times New Roman" panose="02020603050405020304" pitchFamily="18" charset="0"/>
              </a:rPr>
              <a:t>lớp M có 6e</a:t>
            </a:r>
          </a:p>
          <a:p>
            <a:pPr marL="2628900" indent="-514350">
              <a:lnSpc>
                <a:spcPct val="150000"/>
              </a:lnSpc>
              <a:buAutoNum type="alphaUcPeriod"/>
            </a:pPr>
            <a:r>
              <a:rPr lang="en-US" sz="3200" smtClean="0">
                <a:cs typeface="Times New Roman" panose="02020603050405020304" pitchFamily="18" charset="0"/>
              </a:rPr>
              <a:t>lớp N có 2e</a:t>
            </a:r>
            <a:endParaRPr lang="en-US" sz="3200"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41175" y="3281999"/>
            <a:ext cx="605118" cy="6589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846138"/>
            <a:ext cx="109728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 6: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4 electron,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49923"/>
              </p:ext>
            </p:extLst>
          </p:nvPr>
        </p:nvGraphicFramePr>
        <p:xfrm>
          <a:off x="868680" y="2571748"/>
          <a:ext cx="10904220" cy="2143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Kim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B. Phi Kim</a:t>
                      </a:r>
                    </a:p>
                    <a:p>
                      <a:endParaRPr lang="en-US" sz="3200" b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C. Kim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D. Kim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kim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963197" y="3643311"/>
            <a:ext cx="605118" cy="6589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81" y="691534"/>
            <a:ext cx="113919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7: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diễn</a:t>
            </a:r>
            <a:endParaRPr lang="en-US" sz="3200" b="1" dirty="0">
              <a:solidFill>
                <a:srgbClr val="FF0000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0089" y="2859110"/>
            <a:ext cx="605118" cy="6589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43" y="2080194"/>
            <a:ext cx="11306175" cy="3657600"/>
          </a:xfrm>
        </p:spPr>
        <p:txBody>
          <a:bodyPr>
            <a:normAutofit lnSpcReduction="10000"/>
          </a:bodyPr>
          <a:lstStyle/>
          <a:p>
            <a:pPr marL="914400" lvl="1" indent="-514350">
              <a:buAutoNum type="alphaUcPeriod"/>
            </a:pPr>
            <a:r>
              <a:rPr lang="en-US" sz="3200" dirty="0" err="1" smtClean="0"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tự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các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mức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phân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mức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năng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lượng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914400" lvl="1" indent="-514350">
              <a:buAutoNum type="alphaUcPeriod"/>
            </a:pPr>
            <a:endParaRPr lang="en-US" sz="3200" dirty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B</a:t>
            </a:r>
            <a:r>
              <a:rPr lang="en-US" sz="3200" dirty="0"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cs typeface="Times New Roman" panose="02020603050405020304" pitchFamily="18" charset="0"/>
              </a:rPr>
              <a:t>sự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phân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bố</a:t>
            </a:r>
            <a:r>
              <a:rPr lang="en-US" sz="3200" dirty="0"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cs typeface="Times New Roman" panose="02020603050405020304" pitchFamily="18" charset="0"/>
              </a:rPr>
              <a:t>trên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các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phân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lớp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thuộc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các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lớp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khác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nhau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sz="3200" dirty="0" smtClean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C</a:t>
            </a:r>
            <a:r>
              <a:rPr lang="en-US" sz="3200" dirty="0"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cs typeface="Times New Roman" panose="02020603050405020304" pitchFamily="18" charset="0"/>
              </a:rPr>
              <a:t>thứ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tự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các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lớp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phân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lớp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cs typeface="Times New Roman" panose="02020603050405020304" pitchFamily="18" charset="0"/>
              </a:rPr>
              <a:t>electron</a:t>
            </a:r>
          </a:p>
          <a:p>
            <a:pPr marL="400050" lvl="1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D</a:t>
            </a:r>
            <a:r>
              <a:rPr lang="en-US" sz="3200" dirty="0"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cs typeface="Times New Roman" panose="02020603050405020304" pitchFamily="18" charset="0"/>
              </a:rPr>
              <a:t>sự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động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của</a:t>
            </a:r>
            <a:r>
              <a:rPr lang="en-US" sz="3200" dirty="0"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cs typeface="Times New Roman" panose="02020603050405020304" pitchFamily="18" charset="0"/>
              </a:rPr>
              <a:t>trong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nguyên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tử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8: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electron ở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9, X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39031"/>
              </p:ext>
            </p:extLst>
          </p:nvPr>
        </p:nvGraphicFramePr>
        <p:xfrm>
          <a:off x="1600200" y="2222127"/>
          <a:ext cx="9672918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s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200" b="0" kern="120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="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baseline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200" b="0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p</a:t>
                      </a:r>
                      <a:endParaRPr lang="en-US" sz="3200" b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n-US" sz="3200" b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d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f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901766" y="2222127"/>
            <a:ext cx="605118" cy="65890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579" y="1468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Cho </a:t>
            </a:r>
            <a:r>
              <a:rPr lang="en-US" sz="3600" b="1" dirty="0" err="1" smtClean="0">
                <a:latin typeface="+mn-lt"/>
              </a:rPr>
              <a:t>biết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sự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phân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bố</a:t>
            </a:r>
            <a:r>
              <a:rPr lang="en-US" sz="3600" b="1" dirty="0" smtClean="0">
                <a:latin typeface="+mn-lt"/>
              </a:rPr>
              <a:t> electron </a:t>
            </a:r>
            <a:r>
              <a:rPr lang="en-US" sz="3600" b="1" dirty="0" err="1" smtClean="0">
                <a:latin typeface="+mn-lt"/>
              </a:rPr>
              <a:t>theo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lớp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của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các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nguyên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tử</a:t>
            </a:r>
            <a:r>
              <a:rPr lang="en-US" sz="3600" b="1" dirty="0" smtClean="0">
                <a:latin typeface="+mn-lt"/>
              </a:rPr>
              <a:t> H, He, Li </a:t>
            </a:r>
            <a:r>
              <a:rPr lang="en-US" sz="3600" b="1" dirty="0" err="1" smtClean="0">
                <a:latin typeface="+mn-lt"/>
              </a:rPr>
              <a:t>như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sau</a:t>
            </a:r>
            <a:r>
              <a:rPr lang="en-US" sz="3600" b="1" dirty="0" smtClean="0">
                <a:latin typeface="+mn-lt"/>
              </a:rPr>
              <a:t>:</a:t>
            </a:r>
            <a:endParaRPr lang="en-US" sz="3600" b="1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38200" y="1521282"/>
            <a:ext cx="1669143" cy="1749439"/>
            <a:chOff x="1204683" y="1937189"/>
            <a:chExt cx="1669143" cy="1749439"/>
          </a:xfrm>
        </p:grpSpPr>
        <p:sp>
          <p:nvSpPr>
            <p:cNvPr id="4" name="Oval 3"/>
            <p:cNvSpPr/>
            <p:nvPr/>
          </p:nvSpPr>
          <p:spPr>
            <a:xfrm>
              <a:off x="1204683" y="2031999"/>
              <a:ext cx="1669143" cy="1654629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94733" y="2534730"/>
              <a:ext cx="689042" cy="649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04892" y="2665632"/>
              <a:ext cx="868723" cy="38736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+1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30394" y="1937189"/>
              <a:ext cx="217717" cy="1936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81484" y="1411680"/>
            <a:ext cx="1669143" cy="1846785"/>
            <a:chOff x="4738910" y="1854820"/>
            <a:chExt cx="1669143" cy="1846785"/>
          </a:xfrm>
        </p:grpSpPr>
        <p:sp>
          <p:nvSpPr>
            <p:cNvPr id="11" name="Oval 10"/>
            <p:cNvSpPr/>
            <p:nvPr/>
          </p:nvSpPr>
          <p:spPr>
            <a:xfrm>
              <a:off x="4738910" y="1966686"/>
              <a:ext cx="1669143" cy="1654629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28960" y="2469417"/>
              <a:ext cx="689042" cy="64916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39119" y="2600319"/>
              <a:ext cx="868723" cy="38736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+2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64621" y="3507924"/>
              <a:ext cx="217717" cy="1936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479129" y="1854820"/>
              <a:ext cx="217717" cy="1936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42950" y="2375479"/>
            <a:ext cx="1157459" cy="392509"/>
            <a:chOff x="2429302" y="2375479"/>
            <a:chExt cx="1157459" cy="392509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429302" y="2375479"/>
              <a:ext cx="323015" cy="39250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733024" y="2375479"/>
              <a:ext cx="85373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2613554" y="1964671"/>
            <a:ext cx="1096837" cy="396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Lớp</a:t>
            </a:r>
            <a:r>
              <a:rPr lang="en-US" sz="2400" b="1" dirty="0" smtClean="0"/>
              <a:t> K</a:t>
            </a:r>
            <a:endParaRPr lang="en-US" sz="2400" b="1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956333" y="2403832"/>
            <a:ext cx="291529" cy="3460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53919" y="2408769"/>
            <a:ext cx="85373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065293" y="1935603"/>
            <a:ext cx="1096837" cy="396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Lớp</a:t>
            </a:r>
            <a:r>
              <a:rPr lang="en-US" sz="2400" b="1" dirty="0" smtClean="0"/>
              <a:t> K</a:t>
            </a:r>
            <a:endParaRPr lang="en-US" sz="24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7844458" y="1199483"/>
            <a:ext cx="3756569" cy="2394856"/>
            <a:chOff x="7844458" y="1562333"/>
            <a:chExt cx="3756569" cy="2394856"/>
          </a:xfrm>
        </p:grpSpPr>
        <p:grpSp>
          <p:nvGrpSpPr>
            <p:cNvPr id="28" name="Group 27"/>
            <p:cNvGrpSpPr/>
            <p:nvPr/>
          </p:nvGrpSpPr>
          <p:grpSpPr>
            <a:xfrm>
              <a:off x="7844458" y="1562333"/>
              <a:ext cx="2423887" cy="2394856"/>
              <a:chOff x="7663542" y="1582058"/>
              <a:chExt cx="2423887" cy="239485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048167" y="1953038"/>
                <a:ext cx="1669143" cy="1654629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538217" y="2469417"/>
                <a:ext cx="689042" cy="64916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8448376" y="2600319"/>
                <a:ext cx="868723" cy="38736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+3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795639" y="1884132"/>
                <a:ext cx="217717" cy="1936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795639" y="3507923"/>
                <a:ext cx="217717" cy="1936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63542" y="1582058"/>
                <a:ext cx="2423887" cy="2394856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537683" y="1746018"/>
                <a:ext cx="217717" cy="1936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9892486" y="2168772"/>
              <a:ext cx="611704" cy="43854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504190" y="2168772"/>
              <a:ext cx="85373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0239988" y="2774274"/>
              <a:ext cx="398468" cy="27452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25674" y="2771946"/>
              <a:ext cx="85373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0332633" y="1728340"/>
              <a:ext cx="1096837" cy="3963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/>
                <a:t>Lớp</a:t>
              </a:r>
              <a:r>
                <a:rPr lang="en-US" sz="2400" b="1" dirty="0" smtClean="0"/>
                <a:t> K</a:t>
              </a:r>
              <a:endParaRPr lang="en-US" sz="24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04190" y="2351000"/>
              <a:ext cx="1096837" cy="3963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Lớp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L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124350" y="3547817"/>
            <a:ext cx="1096837" cy="396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a. H</a:t>
            </a:r>
            <a:endParaRPr lang="en-US" sz="2800" b="1" dirty="0"/>
          </a:p>
        </p:txBody>
      </p:sp>
      <p:sp>
        <p:nvSpPr>
          <p:cNvPr id="52" name="Rectangle 51"/>
          <p:cNvSpPr/>
          <p:nvPr/>
        </p:nvSpPr>
        <p:spPr>
          <a:xfrm>
            <a:off x="4573284" y="3547817"/>
            <a:ext cx="1096837" cy="396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b. He</a:t>
            </a:r>
            <a:endParaRPr lang="en-US" sz="2800" b="1" dirty="0"/>
          </a:p>
        </p:txBody>
      </p:sp>
      <p:sp>
        <p:nvSpPr>
          <p:cNvPr id="53" name="Rectangle 52"/>
          <p:cNvSpPr/>
          <p:nvPr/>
        </p:nvSpPr>
        <p:spPr>
          <a:xfrm>
            <a:off x="8536994" y="3547817"/>
            <a:ext cx="1096837" cy="396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c. Li</a:t>
            </a:r>
            <a:endParaRPr lang="en-US" sz="2800" b="1" dirty="0"/>
          </a:p>
        </p:txBody>
      </p:sp>
      <p:sp>
        <p:nvSpPr>
          <p:cNvPr id="56" name="Round Diagonal Corner Rectangle 55"/>
          <p:cNvSpPr/>
          <p:nvPr/>
        </p:nvSpPr>
        <p:spPr>
          <a:xfrm>
            <a:off x="136478" y="3927806"/>
            <a:ext cx="11955438" cy="282783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electron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ở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K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nguyên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tử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hiệu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nguyên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tử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Z ≥ 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bao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nhiêu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 tự phân bố electron vào lớp vỏ nguyên tử như thế nào?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59" y="466772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9: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electron ở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11.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9772"/>
            <a:ext cx="10972800" cy="4525963"/>
          </a:xfrm>
        </p:spPr>
        <p:txBody>
          <a:bodyPr>
            <a:normAutofit/>
          </a:bodyPr>
          <a:lstStyle/>
          <a:p>
            <a:pPr marL="1314450" lvl="2" indent="-514350">
              <a:lnSpc>
                <a:spcPct val="150000"/>
              </a:lnSpc>
              <a:buAutoNum type="alphaUcPeriod"/>
            </a:pPr>
            <a:r>
              <a:rPr lang="en-US" sz="3200" dirty="0" err="1" smtClean="0">
                <a:cs typeface="Times New Roman" panose="02020603050405020304" pitchFamily="18" charset="0"/>
              </a:rPr>
              <a:t>kim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loại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1314450" lvl="2" indent="-514350">
              <a:lnSpc>
                <a:spcPct val="150000"/>
              </a:lnSpc>
              <a:buAutoNum type="alphaUcPeriod"/>
            </a:pPr>
            <a:r>
              <a:rPr lang="en-US" sz="3200" dirty="0">
                <a:cs typeface="Times New Roman" panose="02020603050405020304" pitchFamily="18" charset="0"/>
              </a:rPr>
              <a:t>phi </a:t>
            </a:r>
            <a:r>
              <a:rPr lang="en-US" sz="3200" dirty="0" err="1" smtClean="0">
                <a:cs typeface="Times New Roman" panose="02020603050405020304" pitchFamily="18" charset="0"/>
              </a:rPr>
              <a:t>kim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1314450" lvl="2" indent="-514350">
              <a:lnSpc>
                <a:spcPct val="150000"/>
              </a:lnSpc>
              <a:buAutoNum type="alphaUcPeriod"/>
            </a:pPr>
            <a:r>
              <a:rPr lang="en-US" sz="3200" dirty="0" err="1">
                <a:cs typeface="Times New Roman" panose="02020603050405020304" pitchFamily="18" charset="0"/>
              </a:rPr>
              <a:t>khí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hiếm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1314450" lvl="2" indent="-514350">
              <a:lnSpc>
                <a:spcPct val="150000"/>
              </a:lnSpc>
              <a:buAutoNum type="alphaUcPeriod"/>
            </a:pPr>
            <a:r>
              <a:rPr lang="en-US" sz="3200" dirty="0" err="1">
                <a:cs typeface="Times New Roman" panose="02020603050405020304" pitchFamily="18" charset="0"/>
              </a:rPr>
              <a:t>kim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loại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tiếp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8639" y="2560320"/>
            <a:ext cx="605118" cy="65939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7224"/>
            <a:ext cx="10972800" cy="184626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10: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2503486"/>
            <a:ext cx="10972800" cy="432593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A.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Nguyên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tử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8 electron.                                               </a:t>
            </a:r>
          </a:p>
          <a:p>
            <a:pPr marL="400050" lvl="1" indent="0">
              <a:buNone/>
            </a:pPr>
            <a:endParaRPr lang="en-US" sz="3200" b="1" dirty="0" smtClean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3200" b="1" dirty="0" smtClean="0">
                <a:cs typeface="Times New Roman" panose="02020603050405020304" pitchFamily="18" charset="0"/>
              </a:rPr>
              <a:t>B</a:t>
            </a:r>
            <a:r>
              <a:rPr lang="en-US" sz="3200" b="1" dirty="0">
                <a:cs typeface="Times New Roman" panose="02020603050405020304" pitchFamily="18" charset="0"/>
              </a:rPr>
              <a:t>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Nguyên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tử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2 electron </a:t>
            </a:r>
            <a:r>
              <a:rPr lang="en-US" sz="3200" dirty="0" err="1">
                <a:cs typeface="Times New Roman" panose="02020603050405020304" pitchFamily="18" charset="0"/>
              </a:rPr>
              <a:t>độc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thân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C.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Nguyên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tử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là</a:t>
            </a:r>
            <a:r>
              <a:rPr lang="en-US" sz="3200" dirty="0">
                <a:cs typeface="Times New Roman" panose="02020603050405020304" pitchFamily="18" charset="0"/>
              </a:rPr>
              <a:t> phi </a:t>
            </a:r>
            <a:r>
              <a:rPr lang="en-US" sz="3200" dirty="0" err="1" smtClean="0">
                <a:cs typeface="Times New Roman" panose="02020603050405020304" pitchFamily="18" charset="0"/>
              </a:rPr>
              <a:t>kim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D.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Lớp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ngoài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cùng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4 electron</a:t>
            </a:r>
          </a:p>
        </p:txBody>
      </p:sp>
      <p:sp>
        <p:nvSpPr>
          <p:cNvPr id="4" name="Oval 3"/>
          <p:cNvSpPr/>
          <p:nvPr/>
        </p:nvSpPr>
        <p:spPr>
          <a:xfrm>
            <a:off x="1115673" y="5470935"/>
            <a:ext cx="605118" cy="6379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9631"/>
              </p:ext>
            </p:extLst>
          </p:nvPr>
        </p:nvGraphicFramePr>
        <p:xfrm>
          <a:off x="7488087" y="2347579"/>
          <a:ext cx="3185372" cy="540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7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11690" y="6043343"/>
            <a:ext cx="7980524" cy="562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1" y="84487"/>
            <a:ext cx="7572774" cy="66538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I. LỚP VÀ PHÂN LỚP ELECTRON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37" y="873413"/>
            <a:ext cx="11441933" cy="5399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CCFF"/>
                </a:solidFill>
              </a:rPr>
              <a:t>1. </a:t>
            </a:r>
            <a:r>
              <a:rPr lang="en-US" sz="3600" b="1" dirty="0" err="1" smtClean="0">
                <a:solidFill>
                  <a:srgbClr val="00CCFF"/>
                </a:solidFill>
              </a:rPr>
              <a:t>Lớp</a:t>
            </a:r>
            <a:r>
              <a:rPr lang="en-US" sz="3600" b="1" dirty="0" smtClean="0">
                <a:solidFill>
                  <a:srgbClr val="00CCFF"/>
                </a:solidFill>
              </a:rPr>
              <a:t> electron</a:t>
            </a:r>
          </a:p>
          <a:p>
            <a:pPr>
              <a:buFontTx/>
              <a:buChar char="-"/>
            </a:pPr>
            <a:r>
              <a:rPr lang="en-US" sz="3600" dirty="0" err="1" smtClean="0"/>
              <a:t>Các</a:t>
            </a:r>
            <a:r>
              <a:rPr lang="en-US" sz="3600" dirty="0" smtClean="0"/>
              <a:t> electron </a:t>
            </a:r>
            <a:r>
              <a:rPr lang="en-US" sz="3600" dirty="0" err="1" smtClean="0"/>
              <a:t>trên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mức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lượng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bằng</a:t>
            </a:r>
            <a:r>
              <a:rPr lang="en-US" sz="3600" b="1" dirty="0" smtClean="0"/>
              <a:t> </a:t>
            </a:r>
            <a:r>
              <a:rPr lang="en-US" sz="3600" dirty="0" err="1" smtClean="0"/>
              <a:t>nhau</a:t>
            </a:r>
            <a:endParaRPr lang="en-US" sz="3600" dirty="0" smtClean="0"/>
          </a:p>
          <a:p>
            <a:pPr>
              <a:buFontTx/>
              <a:buChar char="-"/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Số electron và số AO trong lớp electron thứ n (n ≤ 4) được ghi nhớ theo quy tắc 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Lớp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thứ n có n</a:t>
            </a:r>
            <a:r>
              <a:rPr lang="vi-VN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AO</a:t>
            </a:r>
          </a:p>
          <a:p>
            <a:pPr marL="0" indent="0">
              <a:buNone/>
            </a:pP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       + </a:t>
            </a:r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Lớp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thứ n có tối đa 2n</a:t>
            </a:r>
            <a:r>
              <a:rPr lang="vi-VN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electron.</a:t>
            </a:r>
          </a:p>
          <a:p>
            <a:pPr>
              <a:buFontTx/>
              <a:buChar char="-"/>
            </a:pPr>
            <a:endParaRPr 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7" descr="658124whpyrk7hc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-315611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8967" y="4420719"/>
            <a:ext cx="8243247" cy="1622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electron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3007" y="4252568"/>
            <a:ext cx="11687050" cy="2524835"/>
            <a:chOff x="256421" y="4210364"/>
            <a:chExt cx="11687050" cy="2524835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56421" y="4210364"/>
              <a:ext cx="11687050" cy="2524835"/>
            </a:xfrm>
            <a:prstGeom prst="round2Diag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087" y="4351991"/>
              <a:ext cx="1596787" cy="231448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2740491" y="4414265"/>
            <a:ext cx="8591535" cy="217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hãy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nhận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xét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mức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năng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lượng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electron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390" y="4352571"/>
            <a:ext cx="9656399" cy="230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Dựa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bảng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5.1 SGK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hãy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nhận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xét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mối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quan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hệ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giữa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lượng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AO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electron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Rút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ra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quy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tắc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xác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định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electron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AO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lớp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electron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n (n≤4)?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813" y="4203510"/>
            <a:ext cx="11955438" cy="2654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84" y="4414265"/>
            <a:ext cx="8584441" cy="23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3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658124whpyrk7hc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-315611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1" y="84487"/>
            <a:ext cx="7572774" cy="66538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I. LỚP VÀ PHÂN LỚP ELECTRON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37" y="873413"/>
            <a:ext cx="11441933" cy="5399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CCFF"/>
                </a:solidFill>
              </a:rPr>
              <a:t>2</a:t>
            </a:r>
            <a:r>
              <a:rPr lang="en-US" sz="3600" b="1" dirty="0" smtClean="0">
                <a:solidFill>
                  <a:srgbClr val="00CCFF"/>
                </a:solidFill>
              </a:rPr>
              <a:t>. </a:t>
            </a:r>
            <a:r>
              <a:rPr lang="en-US" sz="3600" b="1" dirty="0" err="1" smtClean="0">
                <a:solidFill>
                  <a:srgbClr val="00CCFF"/>
                </a:solidFill>
              </a:rPr>
              <a:t>Phân</a:t>
            </a:r>
            <a:r>
              <a:rPr lang="en-US" sz="3600" b="1" dirty="0" smtClean="0">
                <a:solidFill>
                  <a:srgbClr val="00CCFF"/>
                </a:solidFill>
              </a:rPr>
              <a:t> </a:t>
            </a:r>
            <a:r>
              <a:rPr lang="en-US" sz="3600" b="1" dirty="0" err="1" smtClean="0">
                <a:solidFill>
                  <a:srgbClr val="00CCFF"/>
                </a:solidFill>
              </a:rPr>
              <a:t>lớp</a:t>
            </a:r>
            <a:r>
              <a:rPr lang="en-US" sz="3600" b="1" dirty="0" smtClean="0">
                <a:solidFill>
                  <a:srgbClr val="00CCFF"/>
                </a:solidFill>
              </a:rPr>
              <a:t> electron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s, p, d, f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6421" y="4252568"/>
            <a:ext cx="11687050" cy="2524835"/>
            <a:chOff x="256421" y="4210364"/>
            <a:chExt cx="11687050" cy="2524835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256421" y="4210364"/>
              <a:ext cx="11687050" cy="2524835"/>
            </a:xfrm>
            <a:prstGeom prst="round2Diag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087" y="4351991"/>
              <a:ext cx="1596787" cy="231448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717583" y="4914820"/>
            <a:ext cx="8186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hận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 </a:t>
            </a:r>
            <a:r>
              <a:rPr lang="vi-V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 năng lượng của các electron trên một phân </a:t>
            </a:r>
            <a:r>
              <a:rPr lang="vi-VN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658124whpyrk7hc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-315611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690444"/>
              </p:ext>
            </p:extLst>
          </p:nvPr>
        </p:nvGraphicFramePr>
        <p:xfrm>
          <a:off x="395787" y="1364778"/>
          <a:ext cx="11150218" cy="4157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592">
                  <a:extLst>
                    <a:ext uri="{9D8B030D-6E8A-4147-A177-3AD203B41FA5}">
                      <a16:colId xmlns:a16="http://schemas.microsoft.com/office/drawing/2014/main" val="99463141"/>
                    </a:ext>
                  </a:extLst>
                </a:gridCol>
                <a:gridCol w="3780430">
                  <a:extLst>
                    <a:ext uri="{9D8B030D-6E8A-4147-A177-3AD203B41FA5}">
                      <a16:colId xmlns:a16="http://schemas.microsoft.com/office/drawing/2014/main" val="311932981"/>
                    </a:ext>
                  </a:extLst>
                </a:gridCol>
                <a:gridCol w="3326352">
                  <a:extLst>
                    <a:ext uri="{9D8B030D-6E8A-4147-A177-3AD203B41FA5}">
                      <a16:colId xmlns:a16="http://schemas.microsoft.com/office/drawing/2014/main" val="1613484234"/>
                    </a:ext>
                  </a:extLst>
                </a:gridCol>
                <a:gridCol w="2787844">
                  <a:extLst>
                    <a:ext uri="{9D8B030D-6E8A-4147-A177-3AD203B41FA5}">
                      <a16:colId xmlns:a16="http://schemas.microsoft.com/office/drawing/2014/main" val="988303058"/>
                    </a:ext>
                  </a:extLst>
                </a:gridCol>
              </a:tblGrid>
              <a:tr h="7833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</a:t>
                      </a:r>
                      <a:endParaRPr lang="en-US" sz="2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dirty="0" smtClean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n=?</a:t>
                      </a:r>
                      <a:endParaRPr lang="en-US" sz="2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</a:t>
                      </a:r>
                      <a:endParaRPr lang="en-US" sz="2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Kí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hiệu</a:t>
                      </a:r>
                      <a:endParaRPr lang="en-US" sz="2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418755"/>
                  </a:ext>
                </a:extLst>
              </a:tr>
              <a:tr h="7833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42222"/>
                  </a:ext>
                </a:extLst>
              </a:tr>
              <a:tr h="7833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2s, 2p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66134"/>
                  </a:ext>
                </a:extLst>
              </a:tr>
              <a:tr h="7833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3s, 3p, 3d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12047"/>
                  </a:ext>
                </a:extLst>
              </a:tr>
              <a:tr h="7833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4s, 4p, 4d, 4f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7863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" y="0"/>
            <a:ext cx="1473959" cy="1241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7729" y="315795"/>
            <a:ext cx="8186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6979" y="2442949"/>
            <a:ext cx="600502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36979" y="3269558"/>
            <a:ext cx="600502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4275" y="4081026"/>
            <a:ext cx="600502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95554" y="4870219"/>
            <a:ext cx="600502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07223" y="2410502"/>
            <a:ext cx="692765" cy="6584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02677" y="4765083"/>
            <a:ext cx="669876" cy="6103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152633" y="3304481"/>
            <a:ext cx="600502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02677" y="3289014"/>
            <a:ext cx="873456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207223" y="4081026"/>
            <a:ext cx="873457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04747" y="2442949"/>
            <a:ext cx="678833" cy="6006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748817" y="3269558"/>
            <a:ext cx="600502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670485" y="3985144"/>
            <a:ext cx="600502" cy="55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48817" y="4829043"/>
            <a:ext cx="600502" cy="5463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833495" y="2442949"/>
            <a:ext cx="600502" cy="464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586837" y="3195290"/>
            <a:ext cx="1521444" cy="5925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373023" y="3985144"/>
            <a:ext cx="1735257" cy="6022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952931" y="4836092"/>
            <a:ext cx="2381819" cy="6321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5787" y="5845629"/>
            <a:ext cx="1154600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658124whpyrk7hc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-315611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1" y="84487"/>
            <a:ext cx="7572774" cy="66538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I. LỚP VÀ PHÂN LỚP ELECTRON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37" y="873413"/>
            <a:ext cx="11441933" cy="5399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CCFF"/>
                </a:solidFill>
              </a:rPr>
              <a:t>2</a:t>
            </a:r>
            <a:r>
              <a:rPr lang="en-US" sz="3600" b="1" dirty="0" smtClean="0">
                <a:solidFill>
                  <a:srgbClr val="00CCFF"/>
                </a:solidFill>
              </a:rPr>
              <a:t>. </a:t>
            </a:r>
            <a:r>
              <a:rPr lang="en-US" sz="3600" b="1" dirty="0" err="1" smtClean="0">
                <a:solidFill>
                  <a:srgbClr val="00CCFF"/>
                </a:solidFill>
              </a:rPr>
              <a:t>Phân</a:t>
            </a:r>
            <a:r>
              <a:rPr lang="en-US" sz="3600" b="1" dirty="0" smtClean="0">
                <a:solidFill>
                  <a:srgbClr val="00CCFF"/>
                </a:solidFill>
              </a:rPr>
              <a:t> </a:t>
            </a:r>
            <a:r>
              <a:rPr lang="en-US" sz="3600" b="1" dirty="0" err="1" smtClean="0">
                <a:solidFill>
                  <a:srgbClr val="00CCFF"/>
                </a:solidFill>
              </a:rPr>
              <a:t>lớp</a:t>
            </a:r>
            <a:r>
              <a:rPr lang="en-US" sz="3600" b="1" dirty="0" smtClean="0">
                <a:solidFill>
                  <a:srgbClr val="00CCFF"/>
                </a:solidFill>
              </a:rPr>
              <a:t> electron</a:t>
            </a:r>
          </a:p>
          <a:p>
            <a:pPr>
              <a:buFontTx/>
              <a:buChar char="-"/>
            </a:pP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lượng</a:t>
            </a:r>
            <a:r>
              <a:rPr lang="en-US" sz="3600" b="1" dirty="0" smtClean="0"/>
              <a:t> AO </a:t>
            </a:r>
            <a:r>
              <a:rPr lang="en-US" sz="3600" b="1" dirty="0" err="1" smtClean="0"/>
              <a:t>trong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mỗi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lớp</a:t>
            </a:r>
            <a:endParaRPr lang="en-US" sz="3600" b="1" dirty="0" smtClean="0"/>
          </a:p>
          <a:p>
            <a:pPr>
              <a:buFontTx/>
              <a:buChar char="-"/>
            </a:pPr>
            <a:endParaRPr lang="en-US" sz="3600" b="1" dirty="0" smtClean="0">
              <a:solidFill>
                <a:srgbClr val="00CC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325" y="4232731"/>
            <a:ext cx="11687050" cy="2524835"/>
            <a:chOff x="378978" y="4252566"/>
            <a:chExt cx="11687050" cy="2524835"/>
          </a:xfrm>
        </p:grpSpPr>
        <p:grpSp>
          <p:nvGrpSpPr>
            <p:cNvPr id="15" name="Group 14"/>
            <p:cNvGrpSpPr/>
            <p:nvPr/>
          </p:nvGrpSpPr>
          <p:grpSpPr>
            <a:xfrm>
              <a:off x="378978" y="4252566"/>
              <a:ext cx="11687050" cy="2524835"/>
              <a:chOff x="256421" y="4210364"/>
              <a:chExt cx="11687050" cy="2524835"/>
            </a:xfrm>
          </p:grpSpPr>
          <p:sp>
            <p:nvSpPr>
              <p:cNvPr id="7" name="Round Diagonal Corner Rectangle 6"/>
              <p:cNvSpPr/>
              <p:nvPr/>
            </p:nvSpPr>
            <p:spPr>
              <a:xfrm>
                <a:off x="256421" y="4210364"/>
                <a:ext cx="11687050" cy="2524835"/>
              </a:xfrm>
              <a:prstGeom prst="round2Diag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087" y="4351991"/>
                <a:ext cx="1596787" cy="2314480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2717583" y="4914820"/>
              <a:ext cx="81869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AO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630696" y="2277030"/>
            <a:ext cx="805218" cy="6687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583975" y="2279176"/>
            <a:ext cx="2476372" cy="668740"/>
            <a:chOff x="5517755" y="2279176"/>
            <a:chExt cx="2476372" cy="668740"/>
          </a:xfrm>
        </p:grpSpPr>
        <p:sp>
          <p:nvSpPr>
            <p:cNvPr id="10" name="Rectangle 9"/>
            <p:cNvSpPr/>
            <p:nvPr/>
          </p:nvSpPr>
          <p:spPr>
            <a:xfrm>
              <a:off x="5517755" y="2279176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53870" y="2279176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88909" y="2279176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37445" y="3069307"/>
            <a:ext cx="2391719" cy="56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6839" y="3102324"/>
            <a:ext cx="2391719" cy="56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np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0078" y="4904283"/>
            <a:ext cx="2391719" cy="56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nd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698125" y="3975528"/>
            <a:ext cx="5807500" cy="674572"/>
            <a:chOff x="5517755" y="2278421"/>
            <a:chExt cx="5807500" cy="674572"/>
          </a:xfrm>
        </p:grpSpPr>
        <p:sp>
          <p:nvSpPr>
            <p:cNvPr id="28" name="Rectangle 27"/>
            <p:cNvSpPr/>
            <p:nvPr/>
          </p:nvSpPr>
          <p:spPr>
            <a:xfrm>
              <a:off x="5517755" y="2279176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53870" y="2279176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88909" y="2279176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18902" y="2279176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855005" y="2278421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91120" y="2278421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520037" y="2284253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1537" y="3947392"/>
            <a:ext cx="4156232" cy="669281"/>
            <a:chOff x="501537" y="3947392"/>
            <a:chExt cx="4156232" cy="669281"/>
          </a:xfrm>
        </p:grpSpPr>
        <p:grpSp>
          <p:nvGrpSpPr>
            <p:cNvPr id="18" name="Group 17"/>
            <p:cNvGrpSpPr/>
            <p:nvPr/>
          </p:nvGrpSpPr>
          <p:grpSpPr>
            <a:xfrm>
              <a:off x="501537" y="3947933"/>
              <a:ext cx="3320433" cy="668740"/>
              <a:chOff x="5517755" y="2279176"/>
              <a:chExt cx="3320433" cy="6687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517755" y="2279176"/>
                <a:ext cx="805218" cy="6687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353870" y="2279176"/>
                <a:ext cx="805218" cy="6687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88909" y="2279176"/>
                <a:ext cx="805218" cy="6687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032970" y="2279176"/>
                <a:ext cx="805218" cy="6687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852551" y="3947392"/>
              <a:ext cx="805218" cy="6687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668628" y="4954357"/>
            <a:ext cx="2391719" cy="5638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nf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2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7690" y="935459"/>
            <a:ext cx="10153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vi-VN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</a:t>
            </a: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lượng electron tối đa trong mỗi phân </a:t>
            </a:r>
            <a:r>
              <a:rPr lang="vi-VN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192"/>
            <a:ext cx="1340005" cy="1340005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92280"/>
              </p:ext>
            </p:extLst>
          </p:nvPr>
        </p:nvGraphicFramePr>
        <p:xfrm>
          <a:off x="1009353" y="1628404"/>
          <a:ext cx="10612274" cy="241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574">
                  <a:extLst>
                    <a:ext uri="{9D8B030D-6E8A-4147-A177-3AD203B41FA5}">
                      <a16:colId xmlns:a16="http://schemas.microsoft.com/office/drawing/2014/main" val="2979716690"/>
                    </a:ext>
                  </a:extLst>
                </a:gridCol>
                <a:gridCol w="2122675">
                  <a:extLst>
                    <a:ext uri="{9D8B030D-6E8A-4147-A177-3AD203B41FA5}">
                      <a16:colId xmlns:a16="http://schemas.microsoft.com/office/drawing/2014/main" val="675904932"/>
                    </a:ext>
                  </a:extLst>
                </a:gridCol>
                <a:gridCol w="2122675">
                  <a:extLst>
                    <a:ext uri="{9D8B030D-6E8A-4147-A177-3AD203B41FA5}">
                      <a16:colId xmlns:a16="http://schemas.microsoft.com/office/drawing/2014/main" val="943269149"/>
                    </a:ext>
                  </a:extLst>
                </a:gridCol>
                <a:gridCol w="2122675">
                  <a:extLst>
                    <a:ext uri="{9D8B030D-6E8A-4147-A177-3AD203B41FA5}">
                      <a16:colId xmlns:a16="http://schemas.microsoft.com/office/drawing/2014/main" val="2314259684"/>
                    </a:ext>
                  </a:extLst>
                </a:gridCol>
                <a:gridCol w="2122675">
                  <a:extLst>
                    <a:ext uri="{9D8B030D-6E8A-4147-A177-3AD203B41FA5}">
                      <a16:colId xmlns:a16="http://schemas.microsoft.com/office/drawing/2014/main" val="664097636"/>
                    </a:ext>
                  </a:extLst>
                </a:gridCol>
              </a:tblGrid>
              <a:tr h="103406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41713"/>
                  </a:ext>
                </a:extLst>
              </a:tr>
              <a:tr h="138044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64201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44027" y="4907569"/>
            <a:ext cx="11277600" cy="1581150"/>
            <a:chOff x="344027" y="4564669"/>
            <a:chExt cx="11277600" cy="1581150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344027" y="4564669"/>
              <a:ext cx="11277600" cy="1581150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735" y="4659919"/>
              <a:ext cx="1382065" cy="13906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058383" y="5193140"/>
            <a:ext cx="897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 biết số electron trong mỗi phân lớp được biểu diễn như thế </a:t>
            </a:r>
            <a:r>
              <a:rPr lang="vi-VN" sz="3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3928" y="4671081"/>
            <a:ext cx="10477797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phía</a:t>
            </a:r>
            <a:r>
              <a:rPr lang="en-US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743928" y="155482"/>
            <a:ext cx="7572774" cy="66538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I. LỚP VÀ PHÂN LỚP ELECTRON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15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20871"/>
            <a:ext cx="10515600" cy="5148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endParaRPr lang="en-US" sz="36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3928" y="155482"/>
            <a:ext cx="8552472" cy="6653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II. CẤU HÌNH ELECTRON NGUYÊN TỬ</a:t>
            </a:r>
            <a:endParaRPr lang="en-US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87104" y="1344320"/>
            <a:ext cx="10267950" cy="1409700"/>
            <a:chOff x="990600" y="1676400"/>
            <a:chExt cx="10267950" cy="14097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990600" y="1676400"/>
              <a:ext cx="10267950" cy="1409700"/>
            </a:xfrm>
            <a:prstGeom prst="round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4477" y="1790700"/>
              <a:ext cx="875262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Em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hãy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làm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việc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theo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cặp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hoàn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thành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phiếu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học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tập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số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1 ?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078" y="1724918"/>
              <a:ext cx="1137313" cy="1295400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887104" y="2535838"/>
            <a:ext cx="10619096" cy="316318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viết cấu hình electron nguyên tử: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 tắc 1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Điền electron theo thứ tự các mức năng lượng từ thấp đến cao: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4d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6s ...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(n)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p, d, f.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7355" y="5699024"/>
            <a:ext cx="10122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a typeface="Calibri" panose="020F0502020204030204" pitchFamily="34" charset="0"/>
              </a:rPr>
              <a:t>- </a:t>
            </a:r>
            <a:r>
              <a:rPr lang="en-US" sz="3200" dirty="0" err="1" smtClean="0">
                <a:ea typeface="Calibri" panose="020F0502020204030204" pitchFamily="34" charset="0"/>
              </a:rPr>
              <a:t>Cấu</a:t>
            </a:r>
            <a:r>
              <a:rPr lang="en-US" sz="3200" dirty="0" smtClean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hình</a:t>
            </a:r>
            <a:r>
              <a:rPr lang="en-US" sz="3200" dirty="0">
                <a:ea typeface="Calibri" panose="020F0502020204030204" pitchFamily="34" charset="0"/>
              </a:rPr>
              <a:t> electron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biết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thứ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mức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năng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lượng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electron </a:t>
            </a:r>
            <a:r>
              <a:rPr lang="en-US" sz="3200" dirty="0" err="1">
                <a:ea typeface="Calibri" panose="020F0502020204030204" pitchFamily="34" charset="0"/>
              </a:rPr>
              <a:t>giữa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phân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a typeface="Calibri" panose="020F0502020204030204" pitchFamily="34" charset="0"/>
              </a:rPr>
              <a:t>lớp</a:t>
            </a:r>
            <a:r>
              <a:rPr lang="en-US" sz="3200" dirty="0" smtClean="0"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0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20871"/>
            <a:ext cx="10515600" cy="542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6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orbital</a:t>
            </a:r>
          </a:p>
          <a:p>
            <a:pPr>
              <a:buFontTx/>
              <a:buChar char="-"/>
            </a:pP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3928" y="155482"/>
            <a:ext cx="8552472" cy="6653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II. CẤU HÌNH ELECTRON NGUYÊN TỬ</a:t>
            </a:r>
            <a:endParaRPr lang="en-US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3928" y="1486260"/>
            <a:ext cx="10267950" cy="1409700"/>
            <a:chOff x="990600" y="1676400"/>
            <a:chExt cx="10267950" cy="140970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990600" y="1676400"/>
              <a:ext cx="10267950" cy="1409700"/>
            </a:xfrm>
            <a:prstGeom prst="round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4477" y="1790700"/>
              <a:ext cx="875262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Em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hãy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làm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việc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theo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cặp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hoàn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thành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phiếu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học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tập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số</a:t>
              </a:r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</a:rPr>
                <a:t> 2 ?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078" y="1724918"/>
              <a:ext cx="1137313" cy="1295400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770891" y="1429402"/>
            <a:ext cx="10854173" cy="393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orbital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AO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AO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AO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AO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AO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electron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0891" y="5554639"/>
            <a:ext cx="10952536" cy="1161394"/>
            <a:chOff x="770891" y="5554639"/>
            <a:chExt cx="10952536" cy="1161394"/>
          </a:xfrm>
        </p:grpSpPr>
        <p:sp>
          <p:nvSpPr>
            <p:cNvPr id="6" name="Rounded Rectangle 5"/>
            <p:cNvSpPr/>
            <p:nvPr/>
          </p:nvSpPr>
          <p:spPr>
            <a:xfrm>
              <a:off x="770891" y="5554639"/>
              <a:ext cx="10952536" cy="116139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406" y="5638815"/>
              <a:ext cx="103688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/>
                <a:t>- </a:t>
              </a:r>
              <a:r>
                <a:rPr lang="en-US" sz="3200" b="1" dirty="0" err="1"/>
                <a:t>Biểu</a:t>
              </a:r>
              <a:r>
                <a:rPr lang="en-US" sz="3200" b="1" dirty="0"/>
                <a:t> </a:t>
              </a:r>
              <a:r>
                <a:rPr lang="en-US" sz="3200" b="1" dirty="0" err="1"/>
                <a:t>diễn</a:t>
              </a:r>
              <a:r>
                <a:rPr lang="en-US" sz="3200" b="1" dirty="0"/>
                <a:t> </a:t>
              </a:r>
              <a:r>
                <a:rPr lang="en-US" sz="3200" b="1" dirty="0" err="1"/>
                <a:t>cấu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electron </a:t>
              </a:r>
              <a:r>
                <a:rPr lang="en-US" sz="3200" b="1" dirty="0" err="1"/>
                <a:t>theo</a:t>
              </a:r>
              <a:r>
                <a:rPr lang="en-US" sz="3200" b="1" dirty="0"/>
                <a:t> ô orbital </a:t>
              </a:r>
              <a:r>
                <a:rPr lang="en-US" sz="3200" b="1" dirty="0" err="1"/>
                <a:t>cho</a:t>
              </a:r>
              <a:r>
                <a:rPr lang="en-US" sz="3200" b="1" dirty="0"/>
                <a:t> </a:t>
              </a:r>
              <a:r>
                <a:rPr lang="en-US" sz="3200" b="1" dirty="0" err="1"/>
                <a:t>biết</a:t>
              </a:r>
              <a:r>
                <a:rPr lang="en-US" sz="3200" b="1" dirty="0"/>
                <a:t> </a:t>
              </a:r>
              <a:r>
                <a:rPr lang="en-US" sz="3200" b="1" dirty="0" err="1"/>
                <a:t>số</a:t>
              </a:r>
              <a:r>
                <a:rPr lang="en-US" sz="3200" b="1" dirty="0"/>
                <a:t> electron </a:t>
              </a:r>
              <a:r>
                <a:rPr lang="en-US" sz="3200" b="1" dirty="0" err="1"/>
                <a:t>độc</a:t>
              </a:r>
              <a:r>
                <a:rPr lang="en-US" sz="3200" b="1" dirty="0"/>
                <a:t> </a:t>
              </a:r>
              <a:r>
                <a:rPr lang="en-US" sz="3200" b="1" dirty="0" err="1"/>
                <a:t>thân</a:t>
              </a:r>
              <a:r>
                <a:rPr lang="en-US" sz="3200" b="1" dirty="0"/>
                <a:t> </a:t>
              </a:r>
              <a:r>
                <a:rPr lang="en-US" sz="3200" b="1" dirty="0" err="1"/>
                <a:t>của</a:t>
              </a:r>
              <a:r>
                <a:rPr lang="en-US" sz="3200" b="1" dirty="0"/>
                <a:t> </a:t>
              </a:r>
              <a:r>
                <a:rPr lang="en-US" sz="3200" b="1" dirty="0" err="1"/>
                <a:t>nguyên</a:t>
              </a:r>
              <a:r>
                <a:rPr lang="en-US" sz="3200" b="1" dirty="0"/>
                <a:t> </a:t>
              </a:r>
              <a:r>
                <a:rPr lang="en-US" sz="3200" b="1" dirty="0" err="1"/>
                <a:t>tử</a:t>
              </a:r>
              <a:r>
                <a:rPr lang="en-US" sz="3200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1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1262</Words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BÀI 5: LỚP, PHÂN LỚP VÀ CẤU HÌNH ELECTRON</vt:lpstr>
      <vt:lpstr>Cho biết sự phân bố electron theo lớp của các nguyên tử H, He, Li như sau:</vt:lpstr>
      <vt:lpstr>I. LỚP VÀ PHÂN LỚP ELECTRON</vt:lpstr>
      <vt:lpstr>I. LỚP VÀ PHÂN LỚP ELECTRON</vt:lpstr>
      <vt:lpstr>PowerPoint Presentation</vt:lpstr>
      <vt:lpstr>I. LỚP VÀ PHÂN LỚP ELECTRON</vt:lpstr>
      <vt:lpstr>I. LỚP VÀ PHÂN LỚP ELECTRON</vt:lpstr>
      <vt:lpstr>PowerPoint Presentation</vt:lpstr>
      <vt:lpstr>PowerPoint Presentation</vt:lpstr>
      <vt:lpstr>III. DỰ ĐOÁN TÍNH CHẤT HÓA HỌC CƠ BẢN CỦA NGUYÊN TỐ DỰA THEO CẤU HÌNH ELECTRON CỦA NGUYÊN TỬ</vt:lpstr>
      <vt:lpstr>PowerPoint Presentation</vt:lpstr>
      <vt:lpstr>PowerPoint Presentation</vt:lpstr>
      <vt:lpstr>Câu 2: Nguyên tử nào dưới đây có 1 e độc thân?</vt:lpstr>
      <vt:lpstr>Câu 3: Lớp electron nào có tối đa là 18e</vt:lpstr>
      <vt:lpstr>Câu 4. Cấu hình e ở trạng thái cơ bản nào được viết đúng:</vt:lpstr>
      <vt:lpstr>Câu 5: Cấu hình e của nguyên tố Calcium (Z=20) là 1s22s22p63s23p64s2.  Phát biểu sai là</vt:lpstr>
      <vt:lpstr>Câu 6: Lớp electron ngoài cùng của nguyên tử có 4 electron, nguyên tử tương ứng là</vt:lpstr>
      <vt:lpstr>Câu 7: Cấu hình electron của nguyên tử biểu diễn</vt:lpstr>
      <vt:lpstr>Câu 8: Một số nguyên tử X có tổng số electron ở các phân lớp p là 9, X có 3 lớp electron nguyên tố X là</vt:lpstr>
      <vt:lpstr>Câu 9: Một nguyên tử X có tổng số electron ở các phân lớp p là 11. Nguyên tố X là</vt:lpstr>
      <vt:lpstr>Câu 10: Cấu hình của nguyên tử sau biểu diễn bằng ô lượng tử. Nhận định nào sau đây không đúng khi nói về cấu hình đã cho?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2022-08-09T02:12:08Z</dcterms:created>
  <dcterms:modified xsi:type="dcterms:W3CDTF">2022-09-20T17:31:37Z</dcterms:modified>
</cp:coreProperties>
</file>