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697" r:id="rId4"/>
  </p:sldMasterIdLst>
  <p:notesMasterIdLst>
    <p:notesMasterId r:id="rId24"/>
  </p:notesMasterIdLst>
  <p:sldIdLst>
    <p:sldId id="269" r:id="rId5"/>
    <p:sldId id="257" r:id="rId6"/>
    <p:sldId id="259" r:id="rId7"/>
    <p:sldId id="270" r:id="rId8"/>
    <p:sldId id="271" r:id="rId9"/>
    <p:sldId id="272" r:id="rId10"/>
    <p:sldId id="273" r:id="rId11"/>
    <p:sldId id="274" r:id="rId12"/>
    <p:sldId id="275" r:id="rId13"/>
    <p:sldId id="258" r:id="rId14"/>
    <p:sldId id="276" r:id="rId15"/>
    <p:sldId id="260" r:id="rId16"/>
    <p:sldId id="261" r:id="rId17"/>
    <p:sldId id="265" r:id="rId18"/>
    <p:sldId id="264" r:id="rId19"/>
    <p:sldId id="277" r:id="rId20"/>
    <p:sldId id="267" r:id="rId21"/>
    <p:sldId id="268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90" d="100"/>
          <a:sy n="90" d="100"/>
        </p:scale>
        <p:origin x="-690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CF0F9-435D-4C38-AFEC-C28161BA1F48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982AD4-8F40-4D45-8EC1-FDCD696270E8}">
      <dgm:prSet phldrT="[Text]"/>
      <dgm:spPr/>
      <dgm:t>
        <a:bodyPr/>
        <a:lstStyle/>
        <a:p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rơi</a:t>
          </a:r>
          <a:r>
            <a:rPr lang="en-US" dirty="0" smtClean="0"/>
            <a:t> </a:t>
          </a:r>
          <a:r>
            <a:rPr lang="en-US" dirty="0" err="1" smtClean="0"/>
            <a:t>tự</a:t>
          </a:r>
          <a:r>
            <a:rPr lang="en-US" dirty="0" smtClean="0"/>
            <a:t> do</a:t>
          </a:r>
          <a:endParaRPr lang="en-US" dirty="0"/>
        </a:p>
      </dgm:t>
    </dgm:pt>
    <dgm:pt modelId="{B24DF409-12B1-49D6-99BE-EC144CB07F66}" type="parTrans" cxnId="{A275DEE2-7E72-461D-BA88-C50383A545E6}">
      <dgm:prSet/>
      <dgm:spPr/>
      <dgm:t>
        <a:bodyPr/>
        <a:lstStyle/>
        <a:p>
          <a:endParaRPr lang="en-US"/>
        </a:p>
      </dgm:t>
    </dgm:pt>
    <dgm:pt modelId="{903F1A27-99E7-44EB-8C16-DAA47E0B693F}" type="sibTrans" cxnId="{A275DEE2-7E72-461D-BA88-C50383A545E6}">
      <dgm:prSet/>
      <dgm:spPr/>
      <dgm:t>
        <a:bodyPr/>
        <a:lstStyle/>
        <a:p>
          <a:endParaRPr lang="en-US"/>
        </a:p>
      </dgm:t>
    </dgm:pt>
    <dgm:pt modelId="{8D890931-46A4-4B0C-8A06-4221CEED74C5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Yếu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tố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nào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ảnh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hưởng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đến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sự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rơi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nhanh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chậm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của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các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vật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khác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nhau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trong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không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khí</a:t>
          </a:r>
          <a:r>
            <a:rPr lang="en-US" sz="2000" dirty="0" smtClean="0">
              <a:solidFill>
                <a:schemeClr val="tx1"/>
              </a:solidFill>
            </a:rPr>
            <a:t>?</a:t>
          </a:r>
        </a:p>
      </dgm:t>
    </dgm:pt>
    <dgm:pt modelId="{A8C3306D-BA72-474E-AEF7-82C9CEF481A6}" type="parTrans" cxnId="{5CD0747E-1994-435E-ADCF-BAC989371BB5}">
      <dgm:prSet/>
      <dgm:spPr/>
      <dgm:t>
        <a:bodyPr/>
        <a:lstStyle/>
        <a:p>
          <a:endParaRPr lang="en-US"/>
        </a:p>
      </dgm:t>
    </dgm:pt>
    <dgm:pt modelId="{EFC564A0-829E-415C-BDE1-184FEA4C7833}" type="sibTrans" cxnId="{5CD0747E-1994-435E-ADCF-BAC989371BB5}">
      <dgm:prSet/>
      <dgm:spPr/>
      <dgm:t>
        <a:bodyPr/>
        <a:lstStyle/>
        <a:p>
          <a:endParaRPr lang="en-US"/>
        </a:p>
      </dgm:t>
    </dgm:pt>
    <dgm:pt modelId="{5DF1A037-DE04-4671-A395-1089BB10A4E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Nếu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loại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bỏ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được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ảnh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hưởng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của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không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khí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các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vật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sẽ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rơi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như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thế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nào</a:t>
          </a:r>
          <a:r>
            <a:rPr lang="en-US" dirty="0" smtClean="0">
              <a:solidFill>
                <a:schemeClr val="tx1"/>
              </a:solidFill>
            </a:rPr>
            <a:t> ?</a:t>
          </a:r>
          <a:endParaRPr lang="en-US" dirty="0">
            <a:solidFill>
              <a:schemeClr val="tx1"/>
            </a:solidFill>
          </a:endParaRPr>
        </a:p>
      </dgm:t>
    </dgm:pt>
    <dgm:pt modelId="{3895409F-DCCC-4AD9-ABBA-E042BBBFF8ED}" type="parTrans" cxnId="{AAEF4EF6-6D0B-42EC-A4B2-2FFAC103D67A}">
      <dgm:prSet/>
      <dgm:spPr/>
      <dgm:t>
        <a:bodyPr/>
        <a:lstStyle/>
        <a:p>
          <a:endParaRPr lang="en-US"/>
        </a:p>
      </dgm:t>
    </dgm:pt>
    <dgm:pt modelId="{437BC78F-EDFA-4805-BB20-FCFF06DD181A}" type="sibTrans" cxnId="{AAEF4EF6-6D0B-42EC-A4B2-2FFAC103D67A}">
      <dgm:prSet/>
      <dgm:spPr/>
      <dgm:t>
        <a:bodyPr/>
        <a:lstStyle/>
        <a:p>
          <a:endParaRPr lang="en-US"/>
        </a:p>
      </dgm:t>
    </dgm:pt>
    <dgm:pt modelId="{1BC01139-3794-47DA-8D11-7E08192CA6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Sự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rơi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tự</a:t>
          </a:r>
          <a:r>
            <a:rPr lang="en-US" dirty="0" smtClean="0">
              <a:solidFill>
                <a:schemeClr val="tx1"/>
              </a:solidFill>
            </a:rPr>
            <a:t> do </a:t>
          </a:r>
          <a:r>
            <a:rPr lang="en-US" dirty="0" err="1" smtClean="0">
              <a:solidFill>
                <a:schemeClr val="tx1"/>
              </a:solidFill>
            </a:rPr>
            <a:t>là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gì</a:t>
          </a:r>
          <a:r>
            <a:rPr lang="en-US" dirty="0" smtClean="0">
              <a:solidFill>
                <a:schemeClr val="tx1"/>
              </a:solidFill>
            </a:rPr>
            <a:t> ?</a:t>
          </a:r>
        </a:p>
        <a:p>
          <a:endParaRPr lang="en-US" dirty="0" smtClean="0">
            <a:solidFill>
              <a:schemeClr val="tx1"/>
            </a:solidFill>
          </a:endParaRPr>
        </a:p>
      </dgm:t>
    </dgm:pt>
    <dgm:pt modelId="{D99B483D-D897-48A3-876E-D9B29E316FCF}" type="parTrans" cxnId="{5FE04E46-D56C-475D-ABC7-4395078A8A4A}">
      <dgm:prSet/>
      <dgm:spPr/>
      <dgm:t>
        <a:bodyPr/>
        <a:lstStyle/>
        <a:p>
          <a:endParaRPr lang="en-US"/>
        </a:p>
      </dgm:t>
    </dgm:pt>
    <dgm:pt modelId="{C89FCF35-EC61-4A2A-B96F-266B692C4A33}" type="sibTrans" cxnId="{5FE04E46-D56C-475D-ABC7-4395078A8A4A}">
      <dgm:prSet/>
      <dgm:spPr/>
      <dgm:t>
        <a:bodyPr/>
        <a:lstStyle/>
        <a:p>
          <a:endParaRPr lang="en-US"/>
        </a:p>
      </dgm:t>
    </dgm:pt>
    <dgm:pt modelId="{6FB99596-4194-42E6-871A-FC1E314431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Làm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bài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tập</a:t>
          </a:r>
          <a:r>
            <a:rPr lang="en-US" dirty="0" smtClean="0">
              <a:solidFill>
                <a:schemeClr val="tx1"/>
              </a:solidFill>
            </a:rPr>
            <a:t> 10/</a:t>
          </a:r>
          <a:r>
            <a:rPr lang="en-US" dirty="0" err="1" smtClean="0">
              <a:solidFill>
                <a:schemeClr val="tx1"/>
              </a:solidFill>
            </a:rPr>
            <a:t>sgk</a:t>
          </a:r>
          <a:endParaRPr lang="en-US" dirty="0" smtClean="0">
            <a:solidFill>
              <a:schemeClr val="tx1"/>
            </a:solidFill>
          </a:endParaRPr>
        </a:p>
        <a:p>
          <a:endParaRPr lang="en-US" dirty="0">
            <a:solidFill>
              <a:schemeClr val="tx1"/>
            </a:solidFill>
          </a:endParaRPr>
        </a:p>
      </dgm:t>
    </dgm:pt>
    <dgm:pt modelId="{E32C8DCF-D83E-4ADC-A51B-1E24862716EA}" type="parTrans" cxnId="{CAE5AAEA-DD48-42EA-9A30-7D4E8E1C191E}">
      <dgm:prSet/>
      <dgm:spPr/>
      <dgm:t>
        <a:bodyPr/>
        <a:lstStyle/>
        <a:p>
          <a:endParaRPr lang="en-US"/>
        </a:p>
      </dgm:t>
    </dgm:pt>
    <dgm:pt modelId="{DDA76EEC-3F40-41DA-9D82-D107CBE1FA5E}" type="sibTrans" cxnId="{CAE5AAEA-DD48-42EA-9A30-7D4E8E1C191E}">
      <dgm:prSet/>
      <dgm:spPr/>
      <dgm:t>
        <a:bodyPr/>
        <a:lstStyle/>
        <a:p>
          <a:endParaRPr lang="en-US"/>
        </a:p>
      </dgm:t>
    </dgm:pt>
    <dgm:pt modelId="{456283BE-B895-4E96-9ABE-0234689ED3A4}" type="pres">
      <dgm:prSet presAssocID="{8A0CF0F9-435D-4C38-AFEC-C28161BA1F4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807415-1A86-402A-B7EF-2C2FD8415D7F}" type="pres">
      <dgm:prSet presAssocID="{8A0CF0F9-435D-4C38-AFEC-C28161BA1F48}" presName="matrix" presStyleCnt="0"/>
      <dgm:spPr/>
    </dgm:pt>
    <dgm:pt modelId="{37A4A87D-BA2F-40A6-B702-CC3FA5848DDD}" type="pres">
      <dgm:prSet presAssocID="{8A0CF0F9-435D-4C38-AFEC-C28161BA1F48}" presName="tile1" presStyleLbl="node1" presStyleIdx="0" presStyleCnt="4"/>
      <dgm:spPr/>
      <dgm:t>
        <a:bodyPr/>
        <a:lstStyle/>
        <a:p>
          <a:endParaRPr lang="en-US"/>
        </a:p>
      </dgm:t>
    </dgm:pt>
    <dgm:pt modelId="{E0710E74-798F-4A28-85FD-2A13CB2D7CAB}" type="pres">
      <dgm:prSet presAssocID="{8A0CF0F9-435D-4C38-AFEC-C28161BA1F4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7279A-5D51-48C2-93F2-FFE6404F03EA}" type="pres">
      <dgm:prSet presAssocID="{8A0CF0F9-435D-4C38-AFEC-C28161BA1F48}" presName="tile2" presStyleLbl="node1" presStyleIdx="1" presStyleCnt="4"/>
      <dgm:spPr/>
      <dgm:t>
        <a:bodyPr/>
        <a:lstStyle/>
        <a:p>
          <a:endParaRPr lang="en-US"/>
        </a:p>
      </dgm:t>
    </dgm:pt>
    <dgm:pt modelId="{DDA738AB-EF92-415D-95EB-6226CF79688E}" type="pres">
      <dgm:prSet presAssocID="{8A0CF0F9-435D-4C38-AFEC-C28161BA1F4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84645-4487-455C-8E6D-C1F035E89723}" type="pres">
      <dgm:prSet presAssocID="{8A0CF0F9-435D-4C38-AFEC-C28161BA1F48}" presName="tile3" presStyleLbl="node1" presStyleIdx="2" presStyleCnt="4"/>
      <dgm:spPr/>
      <dgm:t>
        <a:bodyPr/>
        <a:lstStyle/>
        <a:p>
          <a:endParaRPr lang="en-US"/>
        </a:p>
      </dgm:t>
    </dgm:pt>
    <dgm:pt modelId="{E9CA4CDA-D47B-4299-B82D-D6CC573380E0}" type="pres">
      <dgm:prSet presAssocID="{8A0CF0F9-435D-4C38-AFEC-C28161BA1F4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41B3B-E954-42A3-879C-2F0E71FD709D}" type="pres">
      <dgm:prSet presAssocID="{8A0CF0F9-435D-4C38-AFEC-C28161BA1F48}" presName="tile4" presStyleLbl="node1" presStyleIdx="3" presStyleCnt="4"/>
      <dgm:spPr/>
      <dgm:t>
        <a:bodyPr/>
        <a:lstStyle/>
        <a:p>
          <a:endParaRPr lang="en-US"/>
        </a:p>
      </dgm:t>
    </dgm:pt>
    <dgm:pt modelId="{6D44B43A-DC5C-463F-BE18-62C5CAE60999}" type="pres">
      <dgm:prSet presAssocID="{8A0CF0F9-435D-4C38-AFEC-C28161BA1F4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0E2CE-D5EB-4D87-A3E4-C2D116837492}" type="pres">
      <dgm:prSet presAssocID="{8A0CF0F9-435D-4C38-AFEC-C28161BA1F48}" presName="centerTile" presStyleLbl="fgShp" presStyleIdx="0" presStyleCnt="1" custScaleY="6466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489EB7E-FD1D-4264-9E77-B457950DA40B}" type="presOf" srcId="{8D890931-46A4-4B0C-8A06-4221CEED74C5}" destId="{E0710E74-798F-4A28-85FD-2A13CB2D7CAB}" srcOrd="1" destOrd="0" presId="urn:microsoft.com/office/officeart/2005/8/layout/matrix1"/>
    <dgm:cxn modelId="{5FE04E46-D56C-475D-ABC7-4395078A8A4A}" srcId="{DD982AD4-8F40-4D45-8EC1-FDCD696270E8}" destId="{1BC01139-3794-47DA-8D11-7E08192CA6E1}" srcOrd="2" destOrd="0" parTransId="{D99B483D-D897-48A3-876E-D9B29E316FCF}" sibTransId="{C89FCF35-EC61-4A2A-B96F-266B692C4A33}"/>
    <dgm:cxn modelId="{04C852B2-1A72-48EC-B931-0F0D72B1FCC5}" type="presOf" srcId="{1BC01139-3794-47DA-8D11-7E08192CA6E1}" destId="{5D784645-4487-455C-8E6D-C1F035E89723}" srcOrd="0" destOrd="0" presId="urn:microsoft.com/office/officeart/2005/8/layout/matrix1"/>
    <dgm:cxn modelId="{1BA4F088-AACA-4856-9874-25338C560CB3}" type="presOf" srcId="{5DF1A037-DE04-4671-A395-1089BB10A4EB}" destId="{DDA738AB-EF92-415D-95EB-6226CF79688E}" srcOrd="1" destOrd="0" presId="urn:microsoft.com/office/officeart/2005/8/layout/matrix1"/>
    <dgm:cxn modelId="{6EC20424-090F-4FA2-8BF4-90E2FF84669D}" type="presOf" srcId="{5DF1A037-DE04-4671-A395-1089BB10A4EB}" destId="{D737279A-5D51-48C2-93F2-FFE6404F03EA}" srcOrd="0" destOrd="0" presId="urn:microsoft.com/office/officeart/2005/8/layout/matrix1"/>
    <dgm:cxn modelId="{128FBA29-B4A6-4620-AC22-5785F3F2667C}" type="presOf" srcId="{6FB99596-4194-42E6-871A-FC1E314431CF}" destId="{6D44B43A-DC5C-463F-BE18-62C5CAE60999}" srcOrd="1" destOrd="0" presId="urn:microsoft.com/office/officeart/2005/8/layout/matrix1"/>
    <dgm:cxn modelId="{CAE5AAEA-DD48-42EA-9A30-7D4E8E1C191E}" srcId="{DD982AD4-8F40-4D45-8EC1-FDCD696270E8}" destId="{6FB99596-4194-42E6-871A-FC1E314431CF}" srcOrd="3" destOrd="0" parTransId="{E32C8DCF-D83E-4ADC-A51B-1E24862716EA}" sibTransId="{DDA76EEC-3F40-41DA-9D82-D107CBE1FA5E}"/>
    <dgm:cxn modelId="{D4A66C66-728E-4DB4-84FC-B07EC3445E0C}" type="presOf" srcId="{8D890931-46A4-4B0C-8A06-4221CEED74C5}" destId="{37A4A87D-BA2F-40A6-B702-CC3FA5848DDD}" srcOrd="0" destOrd="0" presId="urn:microsoft.com/office/officeart/2005/8/layout/matrix1"/>
    <dgm:cxn modelId="{3C734E6A-79DB-4784-9514-8E1B378F3212}" type="presOf" srcId="{DD982AD4-8F40-4D45-8EC1-FDCD696270E8}" destId="{32B0E2CE-D5EB-4D87-A3E4-C2D116837492}" srcOrd="0" destOrd="0" presId="urn:microsoft.com/office/officeart/2005/8/layout/matrix1"/>
    <dgm:cxn modelId="{64BB74D9-2C5E-46D2-93F6-CD908553DA3A}" type="presOf" srcId="{1BC01139-3794-47DA-8D11-7E08192CA6E1}" destId="{E9CA4CDA-D47B-4299-B82D-D6CC573380E0}" srcOrd="1" destOrd="0" presId="urn:microsoft.com/office/officeart/2005/8/layout/matrix1"/>
    <dgm:cxn modelId="{516DA811-9746-4635-85D7-7DC837C3C66F}" type="presOf" srcId="{6FB99596-4194-42E6-871A-FC1E314431CF}" destId="{7FD41B3B-E954-42A3-879C-2F0E71FD709D}" srcOrd="0" destOrd="0" presId="urn:microsoft.com/office/officeart/2005/8/layout/matrix1"/>
    <dgm:cxn modelId="{A275DEE2-7E72-461D-BA88-C50383A545E6}" srcId="{8A0CF0F9-435D-4C38-AFEC-C28161BA1F48}" destId="{DD982AD4-8F40-4D45-8EC1-FDCD696270E8}" srcOrd="0" destOrd="0" parTransId="{B24DF409-12B1-49D6-99BE-EC144CB07F66}" sibTransId="{903F1A27-99E7-44EB-8C16-DAA47E0B693F}"/>
    <dgm:cxn modelId="{AAEF4EF6-6D0B-42EC-A4B2-2FFAC103D67A}" srcId="{DD982AD4-8F40-4D45-8EC1-FDCD696270E8}" destId="{5DF1A037-DE04-4671-A395-1089BB10A4EB}" srcOrd="1" destOrd="0" parTransId="{3895409F-DCCC-4AD9-ABBA-E042BBBFF8ED}" sibTransId="{437BC78F-EDFA-4805-BB20-FCFF06DD181A}"/>
    <dgm:cxn modelId="{5CD0747E-1994-435E-ADCF-BAC989371BB5}" srcId="{DD982AD4-8F40-4D45-8EC1-FDCD696270E8}" destId="{8D890931-46A4-4B0C-8A06-4221CEED74C5}" srcOrd="0" destOrd="0" parTransId="{A8C3306D-BA72-474E-AEF7-82C9CEF481A6}" sibTransId="{EFC564A0-829E-415C-BDE1-184FEA4C7833}"/>
    <dgm:cxn modelId="{1FFAA732-9F95-4B3D-A154-C5D81C291CC3}" type="presOf" srcId="{8A0CF0F9-435D-4C38-AFEC-C28161BA1F48}" destId="{456283BE-B895-4E96-9ABE-0234689ED3A4}" srcOrd="0" destOrd="0" presId="urn:microsoft.com/office/officeart/2005/8/layout/matrix1"/>
    <dgm:cxn modelId="{CA140C53-40F3-4111-AE00-C88A1FE44D77}" type="presParOf" srcId="{456283BE-B895-4E96-9ABE-0234689ED3A4}" destId="{D4807415-1A86-402A-B7EF-2C2FD8415D7F}" srcOrd="0" destOrd="0" presId="urn:microsoft.com/office/officeart/2005/8/layout/matrix1"/>
    <dgm:cxn modelId="{04BE6AF7-154F-49AE-944C-36950943068F}" type="presParOf" srcId="{D4807415-1A86-402A-B7EF-2C2FD8415D7F}" destId="{37A4A87D-BA2F-40A6-B702-CC3FA5848DDD}" srcOrd="0" destOrd="0" presId="urn:microsoft.com/office/officeart/2005/8/layout/matrix1"/>
    <dgm:cxn modelId="{09BB5C71-B28C-4B2C-B3B5-41C685D0BB67}" type="presParOf" srcId="{D4807415-1A86-402A-B7EF-2C2FD8415D7F}" destId="{E0710E74-798F-4A28-85FD-2A13CB2D7CAB}" srcOrd="1" destOrd="0" presId="urn:microsoft.com/office/officeart/2005/8/layout/matrix1"/>
    <dgm:cxn modelId="{F7F58EFC-F4D3-4273-963B-971AD9F9BE3B}" type="presParOf" srcId="{D4807415-1A86-402A-B7EF-2C2FD8415D7F}" destId="{D737279A-5D51-48C2-93F2-FFE6404F03EA}" srcOrd="2" destOrd="0" presId="urn:microsoft.com/office/officeart/2005/8/layout/matrix1"/>
    <dgm:cxn modelId="{1C66D3B4-E288-4F45-A4B8-68A9A77D5B7E}" type="presParOf" srcId="{D4807415-1A86-402A-B7EF-2C2FD8415D7F}" destId="{DDA738AB-EF92-415D-95EB-6226CF79688E}" srcOrd="3" destOrd="0" presId="urn:microsoft.com/office/officeart/2005/8/layout/matrix1"/>
    <dgm:cxn modelId="{F62D205B-0035-4B36-9AD3-DDBCACA9296B}" type="presParOf" srcId="{D4807415-1A86-402A-B7EF-2C2FD8415D7F}" destId="{5D784645-4487-455C-8E6D-C1F035E89723}" srcOrd="4" destOrd="0" presId="urn:microsoft.com/office/officeart/2005/8/layout/matrix1"/>
    <dgm:cxn modelId="{F3DF1294-5055-412D-BD73-0C946D3463C3}" type="presParOf" srcId="{D4807415-1A86-402A-B7EF-2C2FD8415D7F}" destId="{E9CA4CDA-D47B-4299-B82D-D6CC573380E0}" srcOrd="5" destOrd="0" presId="urn:microsoft.com/office/officeart/2005/8/layout/matrix1"/>
    <dgm:cxn modelId="{0FB854E2-452C-495F-9A69-85FCE8E1016F}" type="presParOf" srcId="{D4807415-1A86-402A-B7EF-2C2FD8415D7F}" destId="{7FD41B3B-E954-42A3-879C-2F0E71FD709D}" srcOrd="6" destOrd="0" presId="urn:microsoft.com/office/officeart/2005/8/layout/matrix1"/>
    <dgm:cxn modelId="{D7ABD85F-627C-4A85-896F-3D04772681CE}" type="presParOf" srcId="{D4807415-1A86-402A-B7EF-2C2FD8415D7F}" destId="{6D44B43A-DC5C-463F-BE18-62C5CAE60999}" srcOrd="7" destOrd="0" presId="urn:microsoft.com/office/officeart/2005/8/layout/matrix1"/>
    <dgm:cxn modelId="{75C7434F-73D6-47EB-AB4C-D980D380C77F}" type="presParOf" srcId="{456283BE-B895-4E96-9ABE-0234689ED3A4}" destId="{32B0E2CE-D5EB-4D87-A3E4-C2D11683749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4A87D-BA2F-40A6-B702-CC3FA5848DDD}">
      <dsp:nvSpPr>
        <dsp:cNvPr id="0" name=""/>
        <dsp:cNvSpPr/>
      </dsp:nvSpPr>
      <dsp:spPr>
        <a:xfrm rot="16200000">
          <a:off x="774700" y="-774700"/>
          <a:ext cx="2032000" cy="35814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Yếu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tố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nào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ảnh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hưởng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đến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sự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rơi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nhanh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chậm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của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các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vật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khác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nhau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trong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không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khí</a:t>
          </a:r>
          <a:r>
            <a:rPr lang="en-US" sz="2000" kern="1200" dirty="0" smtClean="0">
              <a:solidFill>
                <a:schemeClr val="tx1"/>
              </a:solidFill>
            </a:rPr>
            <a:t>?</a:t>
          </a:r>
        </a:p>
      </dsp:txBody>
      <dsp:txXfrm rot="5400000">
        <a:off x="0" y="0"/>
        <a:ext cx="3581400" cy="1524000"/>
      </dsp:txXfrm>
    </dsp:sp>
    <dsp:sp modelId="{D737279A-5D51-48C2-93F2-FFE6404F03EA}">
      <dsp:nvSpPr>
        <dsp:cNvPr id="0" name=""/>
        <dsp:cNvSpPr/>
      </dsp:nvSpPr>
      <dsp:spPr>
        <a:xfrm>
          <a:off x="3581400" y="0"/>
          <a:ext cx="3581400" cy="2032000"/>
        </a:xfrm>
        <a:prstGeom prst="round1Rect">
          <a:avLst/>
        </a:prstGeom>
        <a:gradFill rotWithShape="0">
          <a:gsLst>
            <a:gs pos="0">
              <a:schemeClr val="accent5">
                <a:hueOff val="2723985"/>
                <a:satOff val="1859"/>
                <a:lumOff val="-522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2723985"/>
                <a:satOff val="1859"/>
                <a:lumOff val="-5228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2723985"/>
              <a:satOff val="1859"/>
              <a:lumOff val="-5228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Nếu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loại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bỏ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được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ảnh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hưởng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của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không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khí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các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vật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sẽ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rơi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như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thế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nào</a:t>
          </a:r>
          <a:r>
            <a:rPr lang="en-US" sz="2400" kern="1200" dirty="0" smtClean="0">
              <a:solidFill>
                <a:schemeClr val="tx1"/>
              </a:solidFill>
            </a:rPr>
            <a:t> ?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581400" y="0"/>
        <a:ext cx="3581400" cy="1524000"/>
      </dsp:txXfrm>
    </dsp:sp>
    <dsp:sp modelId="{5D784645-4487-455C-8E6D-C1F035E89723}">
      <dsp:nvSpPr>
        <dsp:cNvPr id="0" name=""/>
        <dsp:cNvSpPr/>
      </dsp:nvSpPr>
      <dsp:spPr>
        <a:xfrm rot="10800000">
          <a:off x="0" y="2032000"/>
          <a:ext cx="3581400" cy="2032000"/>
        </a:xfrm>
        <a:prstGeom prst="round1Rect">
          <a:avLst/>
        </a:prstGeom>
        <a:gradFill rotWithShape="0">
          <a:gsLst>
            <a:gs pos="0">
              <a:schemeClr val="accent5">
                <a:hueOff val="5447971"/>
                <a:satOff val="3718"/>
                <a:lumOff val="-1045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5447971"/>
                <a:satOff val="3718"/>
                <a:lumOff val="-10457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5447971"/>
              <a:satOff val="3718"/>
              <a:lumOff val="-10457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Sự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rơi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tự</a:t>
          </a:r>
          <a:r>
            <a:rPr lang="en-US" sz="2400" kern="1200" dirty="0" smtClean="0">
              <a:solidFill>
                <a:schemeClr val="tx1"/>
              </a:solidFill>
            </a:rPr>
            <a:t> do </a:t>
          </a:r>
          <a:r>
            <a:rPr lang="en-US" sz="2400" kern="1200" dirty="0" err="1" smtClean="0">
              <a:solidFill>
                <a:schemeClr val="tx1"/>
              </a:solidFill>
            </a:rPr>
            <a:t>là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gì</a:t>
          </a:r>
          <a:r>
            <a:rPr lang="en-US" sz="2400" kern="1200" dirty="0" smtClean="0">
              <a:solidFill>
                <a:schemeClr val="tx1"/>
              </a:solidFill>
            </a:rPr>
            <a:t>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</a:endParaRPr>
        </a:p>
      </dsp:txBody>
      <dsp:txXfrm rot="10800000">
        <a:off x="0" y="2539999"/>
        <a:ext cx="3581400" cy="1524000"/>
      </dsp:txXfrm>
    </dsp:sp>
    <dsp:sp modelId="{7FD41B3B-E954-42A3-879C-2F0E71FD709D}">
      <dsp:nvSpPr>
        <dsp:cNvPr id="0" name=""/>
        <dsp:cNvSpPr/>
      </dsp:nvSpPr>
      <dsp:spPr>
        <a:xfrm rot="5400000">
          <a:off x="4356100" y="1257299"/>
          <a:ext cx="2032000" cy="3581400"/>
        </a:xfrm>
        <a:prstGeom prst="round1Rect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8171956"/>
              <a:satOff val="5577"/>
              <a:lumOff val="-15685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Làm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bài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tập</a:t>
          </a:r>
          <a:r>
            <a:rPr lang="en-US" sz="2400" kern="1200" dirty="0" smtClean="0">
              <a:solidFill>
                <a:schemeClr val="tx1"/>
              </a:solidFill>
            </a:rPr>
            <a:t> 10/</a:t>
          </a:r>
          <a:r>
            <a:rPr lang="en-US" sz="2400" kern="1200" dirty="0" err="1" smtClean="0">
              <a:solidFill>
                <a:schemeClr val="tx1"/>
              </a:solidFill>
            </a:rPr>
            <a:t>sgk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 rot="-5400000">
        <a:off x="3581400" y="2539999"/>
        <a:ext cx="3581400" cy="1524000"/>
      </dsp:txXfrm>
    </dsp:sp>
    <dsp:sp modelId="{32B0E2CE-D5EB-4D87-A3E4-C2D116837492}">
      <dsp:nvSpPr>
        <dsp:cNvPr id="0" name=""/>
        <dsp:cNvSpPr/>
      </dsp:nvSpPr>
      <dsp:spPr>
        <a:xfrm>
          <a:off x="2506979" y="1703486"/>
          <a:ext cx="2148840" cy="657026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tint val="4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Sự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rơi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tự</a:t>
          </a:r>
          <a:r>
            <a:rPr lang="en-US" sz="2400" kern="1200" dirty="0" smtClean="0"/>
            <a:t> do</a:t>
          </a:r>
          <a:endParaRPr lang="en-US" sz="2400" kern="1200" dirty="0"/>
        </a:p>
      </dsp:txBody>
      <dsp:txXfrm>
        <a:off x="2539052" y="1735559"/>
        <a:ext cx="2084694" cy="592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82C9E-9D65-4619-B502-D7A9978EE0B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7959-6C09-4B26-9ED3-731919A58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5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7959-6C09-4B26-9ED3-731919A581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98F9991-09FC-42FF-9DFF-096FD7C5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228601"/>
            <a:ext cx="8001000" cy="912019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C3DCCD2-CF16-4372-B841-409310688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314450"/>
            <a:ext cx="3924300" cy="32004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D9073F8-DB73-4338-A704-1275965543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3438" y="1314450"/>
            <a:ext cx="3924300" cy="154305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97C384BC-2574-49BF-9FB4-BCAC476EB8F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3438" y="2971800"/>
            <a:ext cx="3924300" cy="154305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EE42A57-37A6-487F-81B4-4FD9A5D62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F64EFFF-D6FE-4FEA-9BBC-92D6E9B67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03FEFCF3-BB4F-41FF-8274-EE92AD2E4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BFA13-4990-4292-B116-23ADCDADB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7560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1" y="3152695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7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4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5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3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6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2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3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8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3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44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67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76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58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4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7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81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5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56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5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21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667"/>
            <a:ext cx="8229600" cy="130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261F-C04B-4856-9C93-2C72D29027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9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8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ùa Xuân Dễ Dàng Lông Chim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285750"/>
            <a:ext cx="4436533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 sắt luyện tập chính hãng Pháp giá cực tốt | Pocasport.vn Dụng Cụ Thể  Thao | pocasportvn-dung-cu-the-tha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t="26421" r="1398" b="-429"/>
          <a:stretch/>
        </p:blipFill>
        <p:spPr bwMode="auto">
          <a:xfrm>
            <a:off x="5678671" y="285751"/>
            <a:ext cx="3200400" cy="31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-50432"/>
            <a:ext cx="3733800" cy="381694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8600" y="3220820"/>
            <a:ext cx="4114800" cy="1636931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</a:rPr>
              <a:t>Khi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thả</a:t>
            </a:r>
            <a:r>
              <a:rPr lang="en-US" sz="2200" b="1" dirty="0">
                <a:solidFill>
                  <a:schemeClr val="tx1"/>
                </a:solidFill>
              </a:rPr>
              <a:t> ở </a:t>
            </a:r>
            <a:r>
              <a:rPr lang="en-US" sz="2200" b="1" dirty="0" err="1">
                <a:solidFill>
                  <a:schemeClr val="tx1"/>
                </a:solidFill>
              </a:rPr>
              <a:t>cùng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một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độ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cao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Lông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vũ</a:t>
            </a:r>
            <a:r>
              <a:rPr lang="en-US" sz="2200" b="1" dirty="0">
                <a:solidFill>
                  <a:schemeClr val="tx1"/>
                </a:solidFill>
              </a:rPr>
              <a:t> hay </a:t>
            </a:r>
            <a:r>
              <a:rPr lang="en-US" sz="2200" b="1" dirty="0" err="1">
                <a:solidFill>
                  <a:schemeClr val="tx1"/>
                </a:solidFill>
              </a:rPr>
              <a:t>Quả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cầu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sắt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sẽ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rơi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nhanh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hơn</a:t>
            </a:r>
            <a:r>
              <a:rPr lang="en-US" sz="22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4876800" y="3562350"/>
            <a:ext cx="3886200" cy="1447800"/>
          </a:xfrm>
          <a:prstGeom prst="flowChartMagnetic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Vật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nặng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luôn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nhẹ</a:t>
            </a:r>
            <a:r>
              <a:rPr lang="en-US" sz="2400" b="1" dirty="0" smtClean="0"/>
              <a:t>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11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" t="3971" r="2500" b="505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49776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400" dirty="0" smtClean="0">
                <a:solidFill>
                  <a:srgbClr val="FFC000"/>
                </a:solidFill>
              </a:rPr>
              <a:t>SỰ RƠI TRONG KHÔNG KHÍ VÀ SỰ RƠI TỰ DO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2.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rơi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vật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chân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rơi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tự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do).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pPr marL="514350" indent="-514350"/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335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SỰ RƠI TỰ DO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2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90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tx2"/>
                </a:solidFill>
              </a:rPr>
              <a:t>a)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Ống</a:t>
            </a:r>
            <a:r>
              <a:rPr lang="en-US" sz="2000" b="1" u="sng" dirty="0" smtClean="0">
                <a:solidFill>
                  <a:schemeClr val="tx2"/>
                </a:solidFill>
              </a:rPr>
              <a:t>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Niu-tơn</a:t>
            </a:r>
            <a:endParaRPr lang="en-US" sz="2000" b="1" u="sng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0614" y="655082"/>
            <a:ext cx="4229986" cy="443126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Niu-tơn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nghiệm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ống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thủy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4.1.SGK)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hòn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chì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lông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-Cho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ống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còn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khí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thì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hòn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chì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lông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Hút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khí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ống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ống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thì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thấy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55082"/>
            <a:ext cx="2959100" cy="39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953000" y="2190750"/>
            <a:ext cx="609600" cy="5334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5562600" y="655082"/>
            <a:ext cx="3200400" cy="3745468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*KẾT LUẬN: 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Nếu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loại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ảnh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hưởng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khí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mọi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sẽ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nhanh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rơi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0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" t="3971" r="2500" b="505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6442" y="81915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400" dirty="0" smtClean="0">
                <a:solidFill>
                  <a:srgbClr val="FFC000"/>
                </a:solidFill>
              </a:rPr>
              <a:t>SỰ RƠI TRONG KHÔNG KHÍ VÀ SỰ RƠI TỰ DO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2.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rơi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vật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chân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rơi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tự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do).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pPr marL="514350" indent="-514350"/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0955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SỰ RƠI TỰ DO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6695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endParaRPr lang="en-US" sz="1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/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" t="3971" r="2500" b="505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808499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II. NGHIÊN CỨU SỰ RƠI TỰ DO CỦA CÁC VẬT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đặc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chuyển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động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rơi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tự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do.</a:t>
            </a:r>
          </a:p>
          <a:p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541463"/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</a:rPr>
              <a:t>Phương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thẳng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đứng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1541463"/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</a:rPr>
              <a:t>Chiều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từ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xuống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dưới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1541463"/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</a:rPr>
              <a:t>Chuyển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là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chuyển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thẳng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nhanh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dần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đều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pPr marL="514350" indent="-514350"/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0509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SỰ RƠI TỰ DO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7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Times" pitchFamily="2" charset="0"/>
              </a:rPr>
              <a:t>  SÖÏ </a:t>
            </a:r>
            <a:r>
              <a:rPr lang="en-US" altLang="vi-VN" sz="3400" dirty="0">
                <a:solidFill>
                  <a:schemeClr val="accent6">
                    <a:lumMod val="20000"/>
                    <a:lumOff val="80000"/>
                  </a:schemeClr>
                </a:solidFill>
                <a:latin typeface="VNI-Times" pitchFamily="2" charset="0"/>
              </a:rPr>
              <a:t>RÔI TÖÏ DO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81000" y="571500"/>
            <a:ext cx="8229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" y="1085850"/>
            <a:ext cx="7391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" y="1123950"/>
            <a:ext cx="36957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6738" y="1428750"/>
                <a:ext cx="3924300" cy="3200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Ta </a:t>
                </a:r>
                <a:r>
                  <a:rPr lang="en-US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𝑎𝑡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Mà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Gia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tốc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rơi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dirty="0">
                    <a:solidFill>
                      <a:schemeClr val="tx1"/>
                    </a:solidFill>
                  </a:rPr>
                  <a:t> do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6738" y="1428750"/>
                <a:ext cx="3924300" cy="3200400"/>
              </a:xfrm>
              <a:blipFill rotWithShape="1">
                <a:blip r:embed="rId3"/>
                <a:stretch>
                  <a:fillRect l="-3571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4953000" y="2266950"/>
            <a:ext cx="6096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019800" y="2169647"/>
                <a:ext cx="1295400" cy="651808"/>
              </a:xfrm>
              <a:prstGeom prst="round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𝑔𝑡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169646"/>
                <a:ext cx="1295400" cy="65180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1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NI-Times" pitchFamily="2" charset="0"/>
              </a:rPr>
              <a:t>SÖÏ </a:t>
            </a:r>
            <a:r>
              <a:rPr lang="en-US" altLang="vi-VN" sz="3400" dirty="0">
                <a:solidFill>
                  <a:schemeClr val="tx2">
                    <a:lumMod val="20000"/>
                    <a:lumOff val="80000"/>
                  </a:schemeClr>
                </a:solidFill>
                <a:latin typeface="VNI-Times" pitchFamily="2" charset="0"/>
              </a:rPr>
              <a:t>RÔI TÖÏ DO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81000" y="571500"/>
            <a:ext cx="8229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*</a:t>
            </a:r>
            <a:r>
              <a:rPr lang="en-US" altLang="vi-VN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Công</a:t>
            </a:r>
            <a:r>
              <a:rPr lang="en-US" alt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alt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tính</a:t>
            </a:r>
            <a:r>
              <a:rPr lang="en-US" alt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quãng</a:t>
            </a:r>
            <a:r>
              <a:rPr lang="en-US" alt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alt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đi</a:t>
            </a:r>
            <a:r>
              <a:rPr lang="en-US" alt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endParaRPr lang="en-US" altLang="vi-VN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972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719140" y="1428750"/>
          <a:ext cx="1608137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837836" imgH="863225" progId="Equation.3">
                  <p:embed/>
                </p:oleObj>
              </mc:Choice>
              <mc:Fallback>
                <p:oleObj name="Equation" r:id="rId3" imgW="837836" imgH="863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40" y="1428750"/>
                        <a:ext cx="1608137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92565" y="1525589"/>
          <a:ext cx="19954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787400" imgH="228600" progId="Equation.3">
                  <p:embed/>
                </p:oleObj>
              </mc:Choice>
              <mc:Fallback>
                <p:oleObj name="Equation" r:id="rId5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5" y="1525589"/>
                        <a:ext cx="199548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2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24221868"/>
              </p:ext>
            </p:extLst>
          </p:nvPr>
        </p:nvGraphicFramePr>
        <p:xfrm>
          <a:off x="828677" y="2514601"/>
          <a:ext cx="131286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7" imgW="672808" imgH="418918" progId="Equation.3">
                  <p:embed/>
                </p:oleObj>
              </mc:Choice>
              <mc:Fallback>
                <p:oleObj name="Equation" r:id="rId7" imgW="67280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7" y="2514601"/>
                        <a:ext cx="1312863" cy="8175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671163" y="1600205"/>
            <a:ext cx="914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 sz="3200">
                <a:latin typeface="Times New Roman" pitchFamily="18" charset="0"/>
              </a:rPr>
              <a:t>Với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" y="1085850"/>
            <a:ext cx="7391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" y="1123950"/>
            <a:ext cx="36957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" t="3971" r="2500" b="505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808499"/>
                <a:ext cx="8229600" cy="5130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II. NGHIÊN CỨU SỰ RƠI TỰ DO CỦA CÁC VẬT.</a:t>
                </a:r>
              </a:p>
              <a:p>
                <a:pPr marL="514350" indent="-514350">
                  <a:buAutoNum type="romanUcPeriod"/>
                </a:pPr>
                <a:endParaRPr lang="en-US" sz="2400" dirty="0" smtClean="0">
                  <a:solidFill>
                    <a:srgbClr val="FFC000"/>
                  </a:solidFill>
                </a:endParaRPr>
              </a:p>
              <a:p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   1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Những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đặc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điểm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chuyển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động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rơi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tự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do.</a:t>
                </a:r>
              </a:p>
              <a:p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1541463"/>
                <a:r>
                  <a:rPr lang="en-US" sz="2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Phương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: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đứng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1541463"/>
                <a:r>
                  <a:rPr lang="en-US" sz="2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Chiều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: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trên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xuống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dưới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1541463"/>
                <a:r>
                  <a:rPr lang="en-US" sz="2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Chuyển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động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rơi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tự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do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chuyển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động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</a:rPr>
                  <a:t>thẳng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</a:rPr>
                  <a:t>nhanh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</a:rPr>
                  <a:t>dần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</a:rPr>
                  <a:t>đều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.</a:t>
                </a:r>
              </a:p>
              <a:p>
                <a:pPr marL="1541463"/>
                <a:r>
                  <a:rPr lang="en-US" sz="2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Công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thức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vận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tốc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𝑔𝑡</m:t>
                    </m:r>
                  </m:oMath>
                </a14:m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1541463"/>
                <a:r>
                  <a:rPr lang="en-US" sz="2400" dirty="0" smtClean="0">
                    <a:solidFill>
                      <a:schemeClr val="bg1"/>
                    </a:solidFill>
                  </a:rPr>
                  <a:t>-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Công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thức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quãng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được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400" dirty="0" smtClean="0">
                  <a:solidFill>
                    <a:srgbClr val="FFC000"/>
                  </a:solidFill>
                </a:endParaRPr>
              </a:p>
              <a:p>
                <a:pPr marL="514350" indent="-514350"/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8499"/>
                <a:ext cx="8229600" cy="5130379"/>
              </a:xfrm>
              <a:prstGeom prst="rect">
                <a:avLst/>
              </a:prstGeom>
              <a:blipFill rotWithShape="1">
                <a:blip r:embed="rId3"/>
                <a:stretch>
                  <a:fillRect l="-1185" t="-95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09800" y="20509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SỰ RƠI TỰ DO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9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" t="3971" r="2500" b="505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1" y="808499"/>
            <a:ext cx="85184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II. NGHIÊN CỨU SỰ RƠI TỰ DO CỦA CÁC VẬT.</a:t>
            </a:r>
          </a:p>
          <a:p>
            <a:pPr marL="514350" indent="-514350">
              <a:buAutoNum type="romanUcPeriod"/>
            </a:pP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2.Gia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tốc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rơi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tự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do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44538" indent="339725">
              <a:tabLst>
                <a:tab pos="862013" algn="l"/>
              </a:tabLst>
            </a:pP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0509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SỰ RƠI TỰ DO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533400" y="3486150"/>
                <a:ext cx="8366052" cy="9906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 smtClean="0"/>
              </a:p>
              <a:p>
                <a:pPr algn="ctr"/>
                <a:r>
                  <a:rPr lang="en-US" sz="2200" b="1" dirty="0" err="1" smtClean="0"/>
                  <a:t>Nếu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không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đòi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hỏi</a:t>
                </a:r>
                <a:r>
                  <a:rPr lang="en-US" sz="2200" b="1" dirty="0"/>
                  <a:t> </a:t>
                </a:r>
                <a:r>
                  <a:rPr lang="en-US" sz="2200" b="1" dirty="0" err="1" smtClean="0"/>
                  <a:t>độ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chính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xác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cao</a:t>
                </a:r>
                <a:r>
                  <a:rPr lang="en-US" sz="2200" b="1" dirty="0" smtClean="0"/>
                  <a:t>, ta </a:t>
                </a:r>
                <a:r>
                  <a:rPr lang="en-US" sz="2200" b="1" dirty="0" err="1" smtClean="0"/>
                  <a:t>có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thể</a:t>
                </a:r>
                <a:r>
                  <a:rPr lang="en-US" sz="2200" b="1" dirty="0" smtClean="0"/>
                  <a:t> </a:t>
                </a:r>
                <a:r>
                  <a:rPr lang="en-US" sz="2200" b="1" dirty="0" err="1" smtClean="0"/>
                  <a:t>lấy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𝒈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 smtClean="0"/>
                  <a:t> hoặc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</a:rPr>
                      <m:t>𝒈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dirty="0"/>
              </a:p>
              <a:p>
                <a:pPr algn="ctr"/>
                <a:endParaRPr lang="en-US" sz="2200" b="1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86150"/>
                <a:ext cx="8366052" cy="990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0955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CỦNG CỐ BÀI HỌC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1205868"/>
              </p:ext>
            </p:extLst>
          </p:nvPr>
        </p:nvGraphicFramePr>
        <p:xfrm>
          <a:off x="1219200" y="796532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203835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khí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03834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 smtClean="0">
                <a:solidFill>
                  <a:schemeClr val="bg1"/>
                </a:solidFill>
              </a:rPr>
              <a:t>Sẽ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nhanh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nhau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486150"/>
            <a:ext cx="2895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sự</a:t>
            </a:r>
            <a:r>
              <a:rPr lang="en-US" sz="2200" dirty="0" smtClean="0"/>
              <a:t> </a:t>
            </a:r>
            <a:r>
              <a:rPr lang="en-US" sz="2200" dirty="0" err="1" smtClean="0"/>
              <a:t>rơi</a:t>
            </a:r>
            <a:r>
              <a:rPr lang="en-US" sz="2200" dirty="0" smtClean="0"/>
              <a:t> </a:t>
            </a:r>
            <a:r>
              <a:rPr lang="en-US" sz="2200" dirty="0" err="1" smtClean="0"/>
              <a:t>chỉ</a:t>
            </a:r>
            <a:r>
              <a:rPr lang="en-US" sz="2200" dirty="0" smtClean="0"/>
              <a:t> </a:t>
            </a:r>
            <a:r>
              <a:rPr lang="en-US" sz="2200" dirty="0" err="1" smtClean="0"/>
              <a:t>dưới</a:t>
            </a:r>
            <a:r>
              <a:rPr lang="en-US" sz="2200" dirty="0" smtClean="0"/>
              <a:t> </a:t>
            </a:r>
            <a:r>
              <a:rPr lang="en-US" sz="2200" dirty="0" err="1" smtClean="0"/>
              <a:t>tác</a:t>
            </a:r>
            <a:r>
              <a:rPr lang="en-US" sz="2200" dirty="0" smtClean="0"/>
              <a:t> </a:t>
            </a:r>
            <a:r>
              <a:rPr lang="en-US" sz="2200" dirty="0" err="1" smtClean="0"/>
              <a:t>dụng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trọng</a:t>
            </a:r>
            <a:r>
              <a:rPr lang="en-US" sz="2200" dirty="0" smtClean="0"/>
              <a:t> </a:t>
            </a:r>
            <a:r>
              <a:rPr lang="en-US" sz="2200" dirty="0" err="1" smtClean="0"/>
              <a:t>lực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6800" y="2952750"/>
                <a:ext cx="3429000" cy="186762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1400" b="1" dirty="0" err="1" smtClean="0">
                    <a:latin typeface="Cambria Math"/>
                  </a:rPr>
                  <a:t>Thời</a:t>
                </a:r>
                <a:r>
                  <a:rPr lang="en-US" sz="1400" b="1" dirty="0" smtClean="0">
                    <a:latin typeface="Cambria Math"/>
                  </a:rPr>
                  <a:t> </a:t>
                </a:r>
                <a:r>
                  <a:rPr lang="en-US" sz="1400" b="1" dirty="0" err="1" smtClean="0">
                    <a:latin typeface="Cambria Math"/>
                  </a:rPr>
                  <a:t>gian</a:t>
                </a:r>
                <a:r>
                  <a:rPr lang="en-US" sz="1400" b="1" dirty="0" smtClean="0">
                    <a:latin typeface="Cambria Math"/>
                  </a:rPr>
                  <a:t> </a:t>
                </a:r>
                <a:r>
                  <a:rPr lang="en-US" sz="1400" b="1" dirty="0" err="1" smtClean="0">
                    <a:latin typeface="Cambria Math"/>
                  </a:rPr>
                  <a:t>rơi</a:t>
                </a:r>
                <a:r>
                  <a:rPr lang="en-US" sz="1400" b="1" dirty="0" smtClean="0">
                    <a:latin typeface="Cambria Math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/>
                        </a:rPr>
                        <m:t>=</m:t>
                      </m:r>
                      <m:r>
                        <a:rPr lang="en-US" sz="1400" b="1" i="1" dirty="0" smtClean="0">
                          <a:latin typeface="Cambria Math"/>
                        </a:rPr>
                        <m:t>𝒔</m:t>
                      </m:r>
                      <m:r>
                        <a:rPr lang="en-US" sz="14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dirty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dirty="0" smtClean="0">
                          <a:latin typeface="Cambria Math"/>
                        </a:rPr>
                        <m:t>𝒈</m:t>
                      </m:r>
                      <m:sSup>
                        <m:sSupPr>
                          <m:ctrlPr>
                            <a:rPr lang="en-US" sz="14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14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400" b="1" i="0" dirty="0" smtClean="0">
                          <a:latin typeface="Cambria Math"/>
                        </a:rPr>
                        <m:t>    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→ 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</m:den>
                          </m:f>
                        </m:e>
                      </m:ra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𝒔</m:t>
                      </m:r>
                    </m:oMath>
                  </m:oMathPara>
                </a14:m>
                <a:endParaRPr lang="en-US" sz="1400" b="1" dirty="0" smtClean="0">
                  <a:ea typeface="Cambria Math"/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b="1" dirty="0" err="1" smtClean="0">
                    <a:ea typeface="Cambria Math"/>
                  </a:rPr>
                  <a:t>Vận</a:t>
                </a:r>
                <a:r>
                  <a:rPr lang="en-US" sz="1400" b="1" dirty="0" smtClean="0">
                    <a:ea typeface="Cambria Math"/>
                  </a:rPr>
                  <a:t> </a:t>
                </a:r>
                <a:r>
                  <a:rPr lang="en-US" sz="1400" b="1" dirty="0" err="1" smtClean="0">
                    <a:ea typeface="Cambria Math"/>
                  </a:rPr>
                  <a:t>tốc</a:t>
                </a:r>
                <a:r>
                  <a:rPr lang="en-US" sz="1400" b="1" dirty="0" smtClean="0">
                    <a:ea typeface="Cambria Math"/>
                  </a:rPr>
                  <a:t> </a:t>
                </a:r>
                <a:r>
                  <a:rPr lang="en-US" sz="1400" b="1" dirty="0" err="1" smtClean="0">
                    <a:ea typeface="Cambria Math"/>
                  </a:rPr>
                  <a:t>khi</a:t>
                </a:r>
                <a:r>
                  <a:rPr lang="en-US" sz="1400" b="1" dirty="0" smtClean="0">
                    <a:ea typeface="Cambria Math"/>
                  </a:rPr>
                  <a:t> </a:t>
                </a:r>
                <a:r>
                  <a:rPr lang="en-US" sz="1400" b="1" dirty="0" err="1" smtClean="0">
                    <a:ea typeface="Cambria Math"/>
                  </a:rPr>
                  <a:t>chạm</a:t>
                </a:r>
                <a:r>
                  <a:rPr lang="en-US" sz="1400" b="1" dirty="0" smtClean="0">
                    <a:ea typeface="Cambria Math"/>
                  </a:rPr>
                  <a:t> </a:t>
                </a:r>
                <a:r>
                  <a:rPr lang="en-US" sz="1400" b="1" dirty="0" err="1" smtClean="0">
                    <a:ea typeface="Cambria Math"/>
                  </a:rPr>
                  <a:t>đất</a:t>
                </a:r>
                <a:r>
                  <a:rPr lang="en-US" sz="1400" b="1" dirty="0" smtClean="0">
                    <a:ea typeface="Cambria Math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𝒈𝒕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𝒔</m:t>
                      </m:r>
                    </m:oMath>
                  </m:oMathPara>
                </a14:m>
                <a:endParaRPr lang="en-US" sz="1400" b="1" dirty="0" smtClean="0">
                  <a:ea typeface="Cambria Math"/>
                </a:endParaRPr>
              </a:p>
              <a:p>
                <a:endParaRPr lang="en-US" sz="1400" b="1" dirty="0" smtClean="0">
                  <a:ea typeface="Cambria Math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952750"/>
                <a:ext cx="3429000" cy="1867627"/>
              </a:xfrm>
              <a:prstGeom prst="rect">
                <a:avLst/>
              </a:prstGeom>
              <a:blipFill rotWithShape="1">
                <a:blip r:embed="rId7"/>
                <a:stretch>
                  <a:fillRect t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4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19621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đây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là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thúc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Hẹn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gặp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lại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ở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sau</a:t>
            </a:r>
            <a:endParaRPr lang="en-US" sz="3600" b="1" dirty="0" smtClean="0">
              <a:ln w="11430"/>
              <a:solidFill>
                <a:prstClr val="white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b="1" dirty="0" smtClean="0">
                <a:ln w="11430"/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CHÚC CÁC EM HỌC TỐT !</a:t>
            </a:r>
            <a:endParaRPr lang="en-US" sz="3600" b="1" dirty="0">
              <a:ln w="11430"/>
              <a:solidFill>
                <a:prstClr val="white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9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pt-bang-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0495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Bài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SỰ RƠI TỰ DO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" t="3971" r="2500" b="505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08958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400" dirty="0" smtClean="0">
                <a:solidFill>
                  <a:srgbClr val="FFC000"/>
                </a:solidFill>
              </a:rPr>
              <a:t>SỰ RƠI TRONG KHÔNG KHÍ VÀ SỰ RƠI TỰ DO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1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rơi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vật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khí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pPr marL="514350" indent="-514350"/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335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SỰ RƠI TỰ DO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6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3790950"/>
            <a:ext cx="7086600" cy="685800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Sau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minh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.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295400" y="361950"/>
            <a:ext cx="6629400" cy="2743200"/>
          </a:xfrm>
          <a:prstGeom prst="round2DiagRect">
            <a:avLst/>
          </a:prstGeom>
          <a:ln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17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828800" y="1428750"/>
            <a:ext cx="3352800" cy="342900"/>
          </a:xfrm>
          <a:prstGeom prst="parallelogram">
            <a:avLst>
              <a:gd name="adj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5715000" y="1543050"/>
            <a:ext cx="304800" cy="228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4800" y="971550"/>
            <a:ext cx="2057400" cy="628650"/>
            <a:chOff x="480" y="288"/>
            <a:chExt cx="1296" cy="528"/>
          </a:xfrm>
        </p:grpSpPr>
        <p:sp>
          <p:nvSpPr>
            <p:cNvPr id="9228" name="Text Box 6"/>
            <p:cNvSpPr txBox="1">
              <a:spLocks noChangeArrowheads="1"/>
            </p:cNvSpPr>
            <p:nvPr/>
          </p:nvSpPr>
          <p:spPr bwMode="auto">
            <a:xfrm>
              <a:off x="480" y="288"/>
              <a:ext cx="1104" cy="388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/>
                <a:t>Tôø giaáy</a:t>
              </a:r>
            </a:p>
          </p:txBody>
        </p:sp>
        <p:sp>
          <p:nvSpPr>
            <p:cNvPr id="9229" name="Line 7"/>
            <p:cNvSpPr>
              <a:spLocks noChangeShapeType="1"/>
            </p:cNvSpPr>
            <p:nvPr/>
          </p:nvSpPr>
          <p:spPr bwMode="auto">
            <a:xfrm>
              <a:off x="1584" y="5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6096000" y="1085850"/>
            <a:ext cx="2438400" cy="514350"/>
            <a:chOff x="3840" y="288"/>
            <a:chExt cx="1536" cy="672"/>
          </a:xfrm>
        </p:grpSpPr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4272" y="288"/>
              <a:ext cx="1104" cy="603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/>
                <a:t>Vieân soûi</a:t>
              </a:r>
            </a:p>
          </p:txBody>
        </p:sp>
        <p:sp>
          <p:nvSpPr>
            <p:cNvPr id="9227" name="Line 10"/>
            <p:cNvSpPr>
              <a:spLocks noChangeShapeType="1"/>
            </p:cNvSpPr>
            <p:nvPr/>
          </p:nvSpPr>
          <p:spPr bwMode="auto">
            <a:xfrm flipH="1">
              <a:off x="3840" y="576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81000" y="4857750"/>
            <a:ext cx="8458200" cy="228600"/>
          </a:xfrm>
          <a:prstGeom prst="flowChartProcess">
            <a:avLst/>
          </a:prstGeom>
          <a:solidFill>
            <a:srgbClr val="C8C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1800"/>
              <a:t>MẶT ĐẤT</a:t>
            </a: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xmlns="" id="{DBFB2397-E5CE-4C57-AAFD-47E8F9E44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4800">
                <a:latin typeface="VNI-Times" pitchFamily="2" charset="0"/>
              </a:rPr>
              <a:t>SÖÏ RÔI TÖÏ DO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-609600" y="400050"/>
            <a:ext cx="2971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US" altLang="vi-VN" b="1" u="sng" dirty="0" err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Thí</a:t>
            </a:r>
            <a:r>
              <a:rPr lang="en-US" altLang="vi-VN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altLang="vi-VN" b="1" u="sng" dirty="0" err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nghieäm</a:t>
            </a:r>
            <a:r>
              <a:rPr lang="en-US" altLang="vi-VN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1: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0" y="2686050"/>
            <a:ext cx="4419600" cy="1371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Nhận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xét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gì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sự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rơi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endParaRPr lang="en-US" altLang="vi-VN" sz="32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vật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vi-VN" sz="3200" dirty="0" err="1">
                <a:solidFill>
                  <a:srgbClr val="000000"/>
                </a:solidFill>
                <a:latin typeface="Times New Roman" pitchFamily="18" charset="0"/>
              </a:rPr>
              <a:t>này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55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3319E-6 L 3.33333E-6 0.5913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8.82171E-7 C 0.00903 0.01758 0.00504 0.00925 0.01198 0.02313 C 0.01441 0.02807 0.0158 0.0367 0.01841 0.04164 C 0.01945 0.04349 0.02049 0.04534 0.02153 0.04719 C 0.02396 0.05799 0.02657 0.06416 0.03021 0.07125 C 0.03056 0.07434 0.03056 0.07773 0.03125 0.07989 C 0.03212 0.08297 0.03455 0.08266 0.03455 0.08637 C 0.03455 0.09253 0.02587 0.095 0.02587 0.09531 C 0.02119 0.0987 0.01615 0.10333 0.01198 0.11012 C 0.01077 0.11166 0.00973 0.11413 0.00869 0.11629 C 0.0073 0.11875 0.00591 0.12245 0.00435 0.12492 C 0.00018 0.13171 -0.00503 0.13603 -0.0085 0.14559 C -0.0118 0.15484 -0.01302 0.16317 -0.01718 0.16687 C -0.01909 0.17273 -0.02152 0.17674 -0.02361 0.18199 C -0.0309 0.20173 -0.02013 0.18075 -0.02899 0.1971 C -0.02968 0.20018 -0.03159 0.20265 -0.03107 0.20574 C -0.03055 0.21067 -0.02812 0.21098 -0.0269 0.21468 C -0.02291 0.22579 -0.01927 0.24244 -0.01388 0.24769 C -0.00989 0.25848 -0.00781 0.25663 -0.00416 0.26866 C -0.00069 0.28007 0.00191 0.29334 0.0066 0.30166 C 0.00851 0.31832 0.00608 0.30259 0.01077 0.31925 C 0.02066 0.35441 0.01042 0.32418 0.01841 0.3467 C 0.02119 0.36891 0.01702 0.34176 0.02275 0.3612 C 0.02865 0.38186 0.01737 0.35873 0.02691 0.37631 C 0.0224 0.38464 0.01771 0.38495 0.01303 0.39142 C 0.01181 0.39266 0.01094 0.39605 0.00973 0.39698 C 0.00539 0.40222 0.00348 0.39821 -0.00104 0.40623 C -0.0052 0.41394 -0.00295 0.41117 -0.00746 0.41456 C -0.01076 0.42104 -0.01388 0.42165 -0.01718 0.42659 C -0.01944 0.43029 -0.02361 0.43831 -0.02361 0.43862 C -0.02829 0.45867 -0.02291 0.43985 -0.02899 0.45096 C -0.0302 0.45311 -0.03107 0.45682 -0.03211 0.4599 C -0.02065 0.4926 -0.00625 0.51141 0.00539 0.54349 C 0.0073 0.54873 0.00973 0.55182 0.01198 0.55583 C 0.01441 0.56046 0.01945 0.57094 0.01945 0.57125 C 0.02084 0.58236 0.0198 0.57773 0.02275 0.58575 " pathEditMode="relative" rAng="0" ptsTypes="fffffffffffffffffffffffffffffffffffA">
                                      <p:cBhvr>
                                        <p:cTn id="40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9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7" grpId="0" build="allAtOnce"/>
      <p:bldP spid="235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5562600" y="1123950"/>
            <a:ext cx="533400" cy="4000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096000" y="585788"/>
            <a:ext cx="2438400" cy="557213"/>
            <a:chOff x="3840" y="492"/>
            <a:chExt cx="1536" cy="468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4272" y="492"/>
              <a:ext cx="1104" cy="388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dirty="0" err="1"/>
                <a:t>Vieân</a:t>
              </a:r>
              <a:r>
                <a:rPr lang="en-US" altLang="vi-VN" sz="2400" dirty="0"/>
                <a:t> </a:t>
              </a:r>
              <a:r>
                <a:rPr lang="en-US" altLang="vi-VN" sz="2400" dirty="0" err="1"/>
                <a:t>soûi</a:t>
              </a:r>
              <a:endParaRPr lang="en-US" altLang="vi-VN" sz="2400" dirty="0"/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 flipH="1">
              <a:off x="3840" y="67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81000" y="4457700"/>
            <a:ext cx="8458200" cy="228600"/>
          </a:xfrm>
          <a:prstGeom prst="flowChartProcess">
            <a:avLst/>
          </a:prstGeom>
          <a:solidFill>
            <a:srgbClr val="C8C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1800"/>
              <a:t>MẶT ĐẤT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810000" y="1200150"/>
            <a:ext cx="533400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0" y="800100"/>
            <a:ext cx="3581400" cy="571500"/>
            <a:chOff x="288" y="240"/>
            <a:chExt cx="1853" cy="672"/>
          </a:xfrm>
        </p:grpSpPr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88" y="240"/>
              <a:ext cx="1584" cy="543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/>
                <a:t>Tôø giaáy ñaõ vo troøn</a:t>
              </a: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872" y="576"/>
              <a:ext cx="26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9" name="Rectangle 13">
            <a:extLst>
              <a:ext uri="{FF2B5EF4-FFF2-40B4-BE49-F238E27FC236}">
                <a16:creationId xmlns:a16="http://schemas.microsoft.com/office/drawing/2014/main" xmlns="" id="{0006C481-B201-4CF6-B22E-EEC316203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4800">
                <a:latin typeface="VNI-Times" pitchFamily="2" charset="0"/>
              </a:rPr>
              <a:t>SÖÏ RÔI TÖÏ DO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-609600" y="361950"/>
            <a:ext cx="2971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US" altLang="vi-VN" b="1" u="sng" dirty="0" err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Thí</a:t>
            </a:r>
            <a:r>
              <a:rPr lang="en-US" altLang="vi-VN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altLang="vi-VN" b="1" u="sng" dirty="0" err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nghieäm</a:t>
            </a:r>
            <a:r>
              <a:rPr lang="en-US" altLang="vi-VN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814061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555E-6 L -0.00416 0.5493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4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774 L -0.00417 0.5655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905000" y="1314450"/>
            <a:ext cx="3124200" cy="406004"/>
          </a:xfrm>
          <a:prstGeom prst="parallelogram">
            <a:avLst>
              <a:gd name="adj" fmla="val 1442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562600" y="1276350"/>
            <a:ext cx="533400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381000" y="857250"/>
            <a:ext cx="2057400" cy="628650"/>
            <a:chOff x="480" y="288"/>
            <a:chExt cx="1296" cy="528"/>
          </a:xfrm>
        </p:grpSpPr>
        <p:sp>
          <p:nvSpPr>
            <p:cNvPr id="11276" name="Text Box 6"/>
            <p:cNvSpPr txBox="1">
              <a:spLocks noChangeArrowheads="1"/>
            </p:cNvSpPr>
            <p:nvPr/>
          </p:nvSpPr>
          <p:spPr bwMode="auto">
            <a:xfrm>
              <a:off x="480" y="288"/>
              <a:ext cx="1104" cy="388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/>
                <a:t>Tôø giaáy</a:t>
              </a:r>
            </a:p>
          </p:txBody>
        </p:sp>
        <p:sp>
          <p:nvSpPr>
            <p:cNvPr id="11277" name="Line 7"/>
            <p:cNvSpPr>
              <a:spLocks noChangeShapeType="1"/>
            </p:cNvSpPr>
            <p:nvPr/>
          </p:nvSpPr>
          <p:spPr bwMode="auto">
            <a:xfrm>
              <a:off x="1584" y="5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6172201" y="597694"/>
            <a:ext cx="2722563" cy="831056"/>
            <a:chOff x="3778" y="314"/>
            <a:chExt cx="1715" cy="698"/>
          </a:xfrm>
        </p:grpSpPr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4032" y="314"/>
              <a:ext cx="1461" cy="698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dirty="0" err="1"/>
                <a:t>Tôø</a:t>
              </a:r>
              <a:r>
                <a:rPr lang="en-US" altLang="vi-VN" sz="2400" dirty="0"/>
                <a:t> </a:t>
              </a:r>
              <a:r>
                <a:rPr lang="en-US" altLang="vi-VN" sz="2400" dirty="0" err="1"/>
                <a:t>giaáy</a:t>
              </a:r>
              <a:r>
                <a:rPr lang="en-US" altLang="vi-VN" sz="2400" dirty="0"/>
                <a:t> </a:t>
              </a:r>
              <a:r>
                <a:rPr lang="en-US" altLang="vi-VN" sz="2400" dirty="0" err="1"/>
                <a:t>ñaõ</a:t>
              </a:r>
              <a:r>
                <a:rPr lang="en-US" altLang="vi-VN" sz="2400" dirty="0"/>
                <a:t> </a:t>
              </a:r>
              <a:r>
                <a:rPr lang="en-US" altLang="vi-VN" sz="2400" dirty="0" err="1"/>
                <a:t>vo</a:t>
              </a:r>
              <a:r>
                <a:rPr lang="en-US" altLang="vi-VN" sz="2400" dirty="0"/>
                <a:t> </a:t>
              </a:r>
              <a:r>
                <a:rPr lang="en-US" altLang="vi-VN" sz="2400" dirty="0" err="1"/>
                <a:t>troøn</a:t>
              </a:r>
              <a:endParaRPr lang="en-US" altLang="vi-VN" sz="2400" dirty="0"/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 flipH="1">
              <a:off x="3778" y="658"/>
              <a:ext cx="267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0" y="4857750"/>
            <a:ext cx="9144000" cy="285750"/>
          </a:xfrm>
          <a:prstGeom prst="flowChartProcess">
            <a:avLst/>
          </a:prstGeom>
          <a:solidFill>
            <a:srgbClr val="C8C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1800"/>
              <a:t>MẶT ĐẤT</a:t>
            </a:r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xmlns="" id="{EED2C77F-9A5A-44C5-AFC3-0E0E206BB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4800">
                <a:latin typeface="VNI-Times" pitchFamily="2" charset="0"/>
              </a:rPr>
              <a:t>SÖÏ RÔI TÖÏ DO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-609600" y="361950"/>
            <a:ext cx="2971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US" altLang="vi-VN" b="1" u="sng" dirty="0" err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Thí</a:t>
            </a:r>
            <a:r>
              <a:rPr lang="en-US" altLang="vi-VN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altLang="vi-VN" b="1" u="sng" dirty="0" err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nghieäm</a:t>
            </a:r>
            <a:r>
              <a:rPr lang="en-US" altLang="vi-VN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963170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263E-6 L -0.00417 0.57927 " pathEditMode="relative" rAng="0" ptsTypes="AA">
                                      <p:cBhvr>
                                        <p:cTn id="40" dur="175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896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913E-6 C 0.02257 0.03023 -0.01163 -0.0148 0.01545 0.01758 C 0.02657 0.03054 0.03855 0.05182 0.0533 0.05799 C 0.06355 0.07866 0.07414 0.09871 0.08438 0.11906 C 0.08594 0.12215 0.08733 0.12492 0.08889 0.12801 C 0.0915 0.13294 0.09323 0.14528 0.09323 0.14559 C 0.08455 0.14929 0.07552 0.15083 0.06667 0.15423 C 0.06216 0.15608 0.0533 0.15978 0.0533 0.16009 C 0.04618 0.16626 0.03889 0.16965 0.03108 0.17459 C 0.01997 0.18939 0.00434 0.20358 -0.00885 0.2153 C -0.01406 0.21993 -0.01718 0.22764 -0.02222 0.23257 C -0.04392 0.25478 -0.01857 0.23011 -0.0401 0.24738 C -0.04461 0.25108 -0.0533 0.25941 -0.0533 0.25972 C -0.05885 0.26959 -0.06354 0.27021 -0.06666 0.28224 C -0.06597 0.28717 -0.06649 0.29272 -0.06441 0.29673 C -0.0625 0.30105 -0.05833 0.30228 -0.05555 0.30568 C -0.04097 0.32233 -0.05677 0.30784 -0.04218 0.32017 C -0.03281 0.3393 -0.04444 0.31771 -0.02673 0.34053 C -0.01145 0.36027 -0.03368 0.33899 -0.01562 0.35503 C -0.01406 0.35811 -0.01302 0.3612 -0.01111 0.36397 C -0.0092 0.36613 -0.00625 0.36675 -0.00451 0.36953 C -0.00312 0.37199 -0.00382 0.37631 -0.00225 0.37847 C 0.00157 0.3831 0.01111 0.39019 0.01111 0.3905 C 0.02257 0.41271 0.00747 0.38526 0.02223 0.40469 C 0.02414 0.40716 0.02466 0.41117 0.02657 0.41333 C 0.03056 0.41765 0.03993 0.42474 0.03993 0.42505 C 0.0415 0.42782 0.04254 0.43122 0.04445 0.43399 C 0.04636 0.43615 0.04931 0.43677 0.05105 0.43955 C 0.05313 0.44294 0.0533 0.44818 0.05556 0.45127 C 0.05834 0.45466 0.07205 0.46669 0.07778 0.47162 C 0.05782 0.47594 0.07084 0.47193 0.0533 0.48026 C 0.04896 0.48211 0.03993 0.48612 0.03993 0.48674 C 0.03073 0.50432 0.02726 0.5108 0.01111 0.51789 C 0.00799 0.52992 0.0033 0.53455 -0.00451 0.54103 C -0.00746 0.5472 -0.01041 0.55306 -0.01336 0.55861 C -0.01649 0.56509 -3.33333E-6 0.57341 -3.33333E-6 0.57372 " pathEditMode="relative" rAng="0" ptsTypes="fffffffffffffffffffffffffffffffffffA">
                                      <p:cBhvr>
                                        <p:cTn id="42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79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447800" y="1028701"/>
            <a:ext cx="3810000" cy="498872"/>
          </a:xfrm>
          <a:prstGeom prst="parallelogram">
            <a:avLst>
              <a:gd name="adj" fmla="val 118616"/>
            </a:avLst>
          </a:prstGeom>
          <a:solidFill>
            <a:srgbClr val="FF00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867400" y="1143000"/>
            <a:ext cx="304800" cy="228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 sz="1800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0" y="857250"/>
            <a:ext cx="2133600" cy="628650"/>
            <a:chOff x="480" y="288"/>
            <a:chExt cx="1296" cy="528"/>
          </a:xfrm>
        </p:grpSpPr>
        <p:sp>
          <p:nvSpPr>
            <p:cNvPr id="12300" name="Text Box 6"/>
            <p:cNvSpPr txBox="1">
              <a:spLocks noChangeArrowheads="1"/>
            </p:cNvSpPr>
            <p:nvPr/>
          </p:nvSpPr>
          <p:spPr bwMode="auto">
            <a:xfrm>
              <a:off x="480" y="288"/>
              <a:ext cx="1104" cy="388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/>
                <a:t>Taám bìa</a:t>
              </a:r>
            </a:p>
          </p:txBody>
        </p:sp>
        <p:sp>
          <p:nvSpPr>
            <p:cNvPr id="12301" name="Line 7"/>
            <p:cNvSpPr>
              <a:spLocks noChangeShapeType="1"/>
            </p:cNvSpPr>
            <p:nvPr/>
          </p:nvSpPr>
          <p:spPr bwMode="auto">
            <a:xfrm>
              <a:off x="1584" y="5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6019800" y="571500"/>
            <a:ext cx="3124200" cy="628650"/>
            <a:chOff x="3648" y="186"/>
            <a:chExt cx="1824" cy="604"/>
          </a:xfrm>
        </p:grpSpPr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3744" y="186"/>
              <a:ext cx="1728" cy="444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/>
                <a:t>Vieân bi xe ñaïp</a:t>
              </a:r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 rot="20053147" flipH="1">
              <a:off x="3648" y="536"/>
              <a:ext cx="316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381000" y="4462463"/>
            <a:ext cx="8458200" cy="228600"/>
          </a:xfrm>
          <a:prstGeom prst="flowChartProcess">
            <a:avLst/>
          </a:prstGeom>
          <a:solidFill>
            <a:srgbClr val="C8C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1800"/>
              <a:t>MẶT ĐẤT</a:t>
            </a:r>
          </a:p>
        </p:txBody>
      </p:sp>
      <p:sp>
        <p:nvSpPr>
          <p:cNvPr id="26638" name="Rectangle 14">
            <a:extLst>
              <a:ext uri="{FF2B5EF4-FFF2-40B4-BE49-F238E27FC236}">
                <a16:creationId xmlns:a16="http://schemas.microsoft.com/office/drawing/2014/main" xmlns="" id="{F57FA54C-FDAE-4E2E-8819-607D96150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4800">
                <a:latin typeface="VNI-Times" pitchFamily="2" charset="0"/>
              </a:rPr>
              <a:t>SÖÏ RÔI TÖÏ DO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-685800" y="400050"/>
            <a:ext cx="2971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US" altLang="vi-VN" b="1" u="sng" dirty="0" err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Thí</a:t>
            </a:r>
            <a:r>
              <a:rPr lang="en-US" altLang="vi-VN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altLang="vi-VN" b="1" u="sng" dirty="0" err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nghieäm</a:t>
            </a:r>
            <a:r>
              <a:rPr lang="en-US" altLang="vi-VN" b="1" u="sng" dirty="0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354107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619E-6 L -3.33333E-6 0.6051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5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6362E-6 L 0.00017 0.589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5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601 C 0.00746 0.02704 0.01389 0.05362 0.01788 0.07697 C 0.02326 0.10887 0.02031 0.095 0.02673 0.12228 C 0.02743 0.12552 0.02899 0.13176 0.02899 0.13199 C 0.0283 0.17706 0.02812 0.22237 0.02673 0.26745 C 0.02639 0.27646 0.01718 0.29334 0.01562 0.29657 C 0.01354 0.30097 0.00902 0.30952 0.00902 0.30975 C 0.00625 0.32131 0.00139 0.33055 -0.00209 0.34165 C -0.00625 0.35529 -0.00816 0.36985 -0.01111 0.38395 C -0.01285 0.39274 -0.01563 0.40383 -0.01771 0.41285 C -0.01841 0.41608 -0.01997 0.42256 -0.01997 0.42279 C -0.01841 0.46093 -0.01997 0.50554 -0.00434 0.53883 C 0.00121 0.5631 -0.00608 0.53398 0.00225 0.55825 C 0.0033 0.56125 0.00451 0.56796 0.00451 0.56819 " pathEditMode="relative" rAng="0" ptsTypes="fffffffffffffA">
                                      <p:cBhvr>
                                        <p:cTn id="4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28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8" grpId="1" animBg="1"/>
      <p:bldP spid="26635" grpId="0" animBg="1"/>
      <p:bldP spid="266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1195149"/>
            <a:ext cx="2362200" cy="641955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C1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2036"/>
              </p:ext>
            </p:extLst>
          </p:nvPr>
        </p:nvGraphicFramePr>
        <p:xfrm>
          <a:off x="2579262" y="636270"/>
          <a:ext cx="6292269" cy="2621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244269"/>
              </a:tblGrid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a)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Trong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thí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nghiệm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nào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vật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nặng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rơi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nhanh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hơn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vật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nhẹ</a:t>
                      </a:r>
                      <a:r>
                        <a:rPr lang="en-US" b="1" baseline="0" dirty="0" smtClean="0"/>
                        <a:t>? 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b)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Trong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thí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nghiệm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nào</a:t>
                      </a:r>
                      <a:r>
                        <a:rPr lang="en-US" b="1" baseline="0" dirty="0" smtClean="0"/>
                        <a:t> 2 </a:t>
                      </a:r>
                      <a:r>
                        <a:rPr lang="en-US" b="1" baseline="0" dirty="0" err="1" smtClean="0"/>
                        <a:t>vật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nặng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như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nhau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lại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rơi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nhanh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chậm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khác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nhau</a:t>
                      </a:r>
                      <a:r>
                        <a:rPr lang="en-US" b="1" baseline="0" dirty="0" smtClean="0"/>
                        <a:t>?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c)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Trong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thí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nghiệm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nào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hai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vật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nặng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nhẹ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khác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nhau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lại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rơi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nhanh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như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nhau</a:t>
                      </a:r>
                      <a:r>
                        <a:rPr lang="en-US" b="1" baseline="0" dirty="0" smtClean="0"/>
                        <a:t> 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1131" y="775305"/>
            <a:ext cx="33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1: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hòn</a:t>
            </a:r>
            <a:r>
              <a:rPr lang="en-US" dirty="0" smtClean="0"/>
              <a:t> </a:t>
            </a:r>
            <a:r>
              <a:rPr lang="en-US" dirty="0" err="1" smtClean="0"/>
              <a:t>sỏi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7894" y="2465070"/>
            <a:ext cx="332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2:  </a:t>
            </a:r>
            <a:r>
              <a:rPr lang="en-US" dirty="0" err="1" smtClean="0"/>
              <a:t>hòn</a:t>
            </a:r>
            <a:r>
              <a:rPr lang="en-US" dirty="0" smtClean="0"/>
              <a:t> </a:t>
            </a:r>
            <a:r>
              <a:rPr lang="en-US" dirty="0" err="1" smtClean="0"/>
              <a:t>sỏi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             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7893" y="1513939"/>
            <a:ext cx="332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dirty="0" err="1" smtClean="0"/>
              <a:t>Thí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3: 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phẳng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533400" y="2647950"/>
            <a:ext cx="4267200" cy="2133600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nghiệm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thấy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phải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khí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nặng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cũng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rơi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nhanh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nhẹ</a:t>
            </a: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52" y="1138048"/>
            <a:ext cx="3709747" cy="3643502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 flipH="1">
            <a:off x="3276600" y="285750"/>
            <a:ext cx="3657600" cy="211189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Vậy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</a:t>
            </a:r>
            <a:r>
              <a:rPr lang="en-US" b="1" dirty="0" err="1" smtClean="0"/>
              <a:t>tố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hưởng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rơi</a:t>
            </a:r>
            <a:r>
              <a:rPr lang="en-US" b="1" dirty="0" smtClean="0"/>
              <a:t> </a:t>
            </a:r>
            <a:r>
              <a:rPr lang="en-US" b="1" dirty="0" err="1" smtClean="0"/>
              <a:t>nhanh</a:t>
            </a:r>
            <a:r>
              <a:rPr lang="en-US" b="1" dirty="0" smtClean="0"/>
              <a:t> </a:t>
            </a:r>
            <a:r>
              <a:rPr lang="en-US" b="1" dirty="0" err="1" smtClean="0"/>
              <a:t>chậm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khí</a:t>
            </a:r>
            <a:r>
              <a:rPr lang="en-US" b="1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83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506</TotalTime>
  <Words>994</Words>
  <Application>Microsoft Office PowerPoint</Application>
  <PresentationFormat>On-screen Show (16:9)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Office Theme</vt:lpstr>
      <vt:lpstr>Waveform</vt:lpstr>
      <vt:lpstr>1_Office Theme</vt:lpstr>
      <vt:lpstr>2_Office Theme</vt:lpstr>
      <vt:lpstr>Equation</vt:lpstr>
      <vt:lpstr>PowerPoint Presentation</vt:lpstr>
      <vt:lpstr>Bài 4:  SỰ RƠI TỰ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 SỰ RƠI TỰ DO</dc:title>
  <dc:creator>User</dc:creator>
  <cp:lastModifiedBy>User</cp:lastModifiedBy>
  <cp:revision>38</cp:revision>
  <dcterms:created xsi:type="dcterms:W3CDTF">2006-08-16T00:00:00Z</dcterms:created>
  <dcterms:modified xsi:type="dcterms:W3CDTF">2021-08-27T15:09:37Z</dcterms:modified>
</cp:coreProperties>
</file>