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01" r:id="rId2"/>
    <p:sldId id="257" r:id="rId3"/>
    <p:sldId id="284" r:id="rId4"/>
    <p:sldId id="285" r:id="rId5"/>
    <p:sldId id="270" r:id="rId6"/>
    <p:sldId id="321" r:id="rId7"/>
    <p:sldId id="341" r:id="rId8"/>
    <p:sldId id="322" r:id="rId9"/>
    <p:sldId id="325" r:id="rId10"/>
    <p:sldId id="326" r:id="rId11"/>
    <p:sldId id="327" r:id="rId12"/>
    <p:sldId id="328" r:id="rId13"/>
    <p:sldId id="330" r:id="rId14"/>
    <p:sldId id="331" r:id="rId15"/>
    <p:sldId id="332" r:id="rId16"/>
    <p:sldId id="337" r:id="rId17"/>
    <p:sldId id="338" r:id="rId18"/>
    <p:sldId id="339" r:id="rId19"/>
    <p:sldId id="340" r:id="rId20"/>
    <p:sldId id="343" r:id="rId21"/>
    <p:sldId id="348" r:id="rId22"/>
    <p:sldId id="349" r:id="rId23"/>
    <p:sldId id="350" r:id="rId24"/>
    <p:sldId id="344" r:id="rId25"/>
    <p:sldId id="345" r:id="rId26"/>
    <p:sldId id="346" r:id="rId27"/>
    <p:sldId id="347" r:id="rId28"/>
    <p:sldId id="316" r:id="rId29"/>
    <p:sldId id="269" r:id="rId30"/>
    <p:sldId id="295" r:id="rId3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 id="2" name="Admin" initials="A" lastIdx="1" clrIdx="1">
    <p:extLst>
      <p:ext uri="{19B8F6BF-5375-455C-9EA6-DF929625EA0E}">
        <p15:presenceInfo xmlns:p15="http://schemas.microsoft.com/office/powerpoint/2012/main" userId="5425101982ed7c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6296"/>
  </p:normalViewPr>
  <p:slideViewPr>
    <p:cSldViewPr snapToGrid="0" snapToObjects="1">
      <p:cViewPr varScale="1">
        <p:scale>
          <a:sx n="71" d="100"/>
          <a:sy n="71" d="100"/>
        </p:scale>
        <p:origin x="4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7/26/2022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0386" y="1"/>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Unit 6</a:t>
            </a:r>
          </a:p>
        </p:txBody>
      </p:sp>
      <p:sp>
        <p:nvSpPr>
          <p:cNvPr id="17" name="TextBox 16">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3.2</a:t>
            </a:r>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eduhome.com.vn/DHALesson?idGrade=19&amp;idSubject=1&amp;idSeries=117&amp;idTheme=979&amp;IdLevel=1&amp;idThemeServer=63"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1047"/>
          </a:xfrm>
          <a:prstGeom prst="rect">
            <a:avLst/>
          </a:prstGeom>
        </p:spPr>
      </p:pic>
      <p:sp>
        <p:nvSpPr>
          <p:cNvPr id="5" name="Rectangle 4"/>
          <p:cNvSpPr/>
          <p:nvPr/>
        </p:nvSpPr>
        <p:spPr>
          <a:xfrm>
            <a:off x="5107577" y="2626285"/>
            <a:ext cx="6844938" cy="1754326"/>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6: COMMUNITY LIFE</a:t>
            </a:r>
          </a:p>
          <a:p>
            <a:pPr algn="ctr"/>
            <a:r>
              <a:rPr lang="en-US" sz="3200" b="1" dirty="0">
                <a:solidFill>
                  <a:srgbClr val="00B050"/>
                </a:solidFill>
                <a:ea typeface="Times New Roman" panose="02020603050405020304" pitchFamily="18" charset="0"/>
                <a:cs typeface="Arial" panose="020B0604020202020204" pitchFamily="34" charset="0"/>
              </a:rPr>
              <a:t>Lesson 3.2 – Writing &amp; Speaking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55</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4764" y="1189223"/>
            <a:ext cx="6096000" cy="584775"/>
          </a:xfrm>
          <a:prstGeom prst="rect">
            <a:avLst/>
          </a:prstGeom>
        </p:spPr>
        <p:txBody>
          <a:bodyPr>
            <a:spAutoFit/>
          </a:bodyPr>
          <a:lstStyle/>
          <a:p>
            <a:r>
              <a:rPr lang="en-US" sz="3200" dirty="0">
                <a:solidFill>
                  <a:srgbClr val="000000"/>
                </a:solidFill>
              </a:rPr>
              <a:t>1. Many people </a:t>
            </a:r>
            <a:r>
              <a:rPr lang="en-US" sz="3200" dirty="0">
                <a:solidFill>
                  <a:srgbClr val="FF0000"/>
                </a:solidFill>
                <a:sym typeface="Wingdings" panose="05000000000000000000" pitchFamily="2" charset="2"/>
              </a:rPr>
              <a:t></a:t>
            </a:r>
            <a:r>
              <a:rPr lang="en-US" sz="3200" dirty="0">
                <a:solidFill>
                  <a:srgbClr val="FF0000"/>
                </a:solidFill>
              </a:rPr>
              <a:t> they</a:t>
            </a:r>
          </a:p>
        </p:txBody>
      </p:sp>
      <p:sp>
        <p:nvSpPr>
          <p:cNvPr id="6" name="Rectangle 5"/>
          <p:cNvSpPr/>
          <p:nvPr/>
        </p:nvSpPr>
        <p:spPr>
          <a:xfrm>
            <a:off x="2784764" y="4874491"/>
            <a:ext cx="6096000" cy="584775"/>
          </a:xfrm>
          <a:prstGeom prst="rect">
            <a:avLst/>
          </a:prstGeom>
        </p:spPr>
        <p:txBody>
          <a:bodyPr>
            <a:spAutoFit/>
          </a:bodyPr>
          <a:lstStyle/>
          <a:p>
            <a:r>
              <a:rPr lang="en-US" sz="3200" dirty="0">
                <a:solidFill>
                  <a:srgbClr val="000000"/>
                </a:solidFill>
              </a:rPr>
              <a:t>6. air quality </a:t>
            </a:r>
            <a:r>
              <a:rPr lang="en-US" sz="3200" dirty="0">
                <a:solidFill>
                  <a:srgbClr val="FF0000"/>
                </a:solidFill>
                <a:sym typeface="Wingdings" panose="05000000000000000000" pitchFamily="2" charset="2"/>
              </a:rPr>
              <a:t></a:t>
            </a:r>
            <a:r>
              <a:rPr lang="en-US" sz="3200" dirty="0">
                <a:solidFill>
                  <a:srgbClr val="000000"/>
                </a:solidFill>
              </a:rPr>
              <a:t> </a:t>
            </a:r>
            <a:r>
              <a:rPr lang="en-US" sz="3200" dirty="0">
                <a:solidFill>
                  <a:srgbClr val="FF0000"/>
                </a:solidFill>
              </a:rPr>
              <a:t>it</a:t>
            </a:r>
            <a:r>
              <a:rPr lang="en-US" sz="3200" dirty="0"/>
              <a:t> </a:t>
            </a:r>
          </a:p>
        </p:txBody>
      </p:sp>
      <p:sp>
        <p:nvSpPr>
          <p:cNvPr id="7" name="Rectangle 6"/>
          <p:cNvSpPr/>
          <p:nvPr/>
        </p:nvSpPr>
        <p:spPr>
          <a:xfrm>
            <a:off x="2784764" y="1953679"/>
            <a:ext cx="6096000" cy="584775"/>
          </a:xfrm>
          <a:prstGeom prst="rect">
            <a:avLst/>
          </a:prstGeom>
        </p:spPr>
        <p:txBody>
          <a:bodyPr>
            <a:spAutoFit/>
          </a:bodyPr>
          <a:lstStyle/>
          <a:p>
            <a:r>
              <a:rPr lang="en-US" sz="3200" dirty="0">
                <a:solidFill>
                  <a:srgbClr val="000000"/>
                </a:solidFill>
              </a:rPr>
              <a:t>2. more parks </a:t>
            </a:r>
            <a:r>
              <a:rPr lang="en-US" sz="3200" dirty="0">
                <a:solidFill>
                  <a:srgbClr val="FF0000"/>
                </a:solidFill>
                <a:sym typeface="Wingdings" panose="05000000000000000000" pitchFamily="2" charset="2"/>
              </a:rPr>
              <a:t></a:t>
            </a:r>
            <a:r>
              <a:rPr lang="en-US" sz="3200" dirty="0">
                <a:solidFill>
                  <a:srgbClr val="000000"/>
                </a:solidFill>
              </a:rPr>
              <a:t> </a:t>
            </a:r>
            <a:r>
              <a:rPr lang="en-US" sz="3200" dirty="0">
                <a:solidFill>
                  <a:srgbClr val="FF0000"/>
                </a:solidFill>
              </a:rPr>
              <a:t>them</a:t>
            </a:r>
          </a:p>
        </p:txBody>
      </p:sp>
      <p:sp>
        <p:nvSpPr>
          <p:cNvPr id="8" name="Rectangle 7"/>
          <p:cNvSpPr/>
          <p:nvPr/>
        </p:nvSpPr>
        <p:spPr>
          <a:xfrm>
            <a:off x="2784764" y="2689418"/>
            <a:ext cx="4670253" cy="584775"/>
          </a:xfrm>
          <a:prstGeom prst="rect">
            <a:avLst/>
          </a:prstGeom>
        </p:spPr>
        <p:txBody>
          <a:bodyPr wrap="none">
            <a:spAutoFit/>
          </a:bodyPr>
          <a:lstStyle/>
          <a:p>
            <a:r>
              <a:rPr lang="en-US" sz="3200" dirty="0">
                <a:solidFill>
                  <a:srgbClr val="000000"/>
                </a:solidFill>
              </a:rPr>
              <a:t>3. exercise equipment </a:t>
            </a:r>
            <a:r>
              <a:rPr lang="en-US" sz="3200" dirty="0">
                <a:solidFill>
                  <a:srgbClr val="FF0000"/>
                </a:solidFill>
                <a:sym typeface="Wingdings" panose="05000000000000000000" pitchFamily="2" charset="2"/>
              </a:rPr>
              <a:t></a:t>
            </a:r>
            <a:r>
              <a:rPr lang="en-US" sz="3200" dirty="0">
                <a:solidFill>
                  <a:srgbClr val="000000"/>
                </a:solidFill>
              </a:rPr>
              <a:t> </a:t>
            </a:r>
            <a:r>
              <a:rPr lang="en-US" sz="3200" dirty="0">
                <a:solidFill>
                  <a:srgbClr val="FF0000"/>
                </a:solidFill>
              </a:rPr>
              <a:t>it</a:t>
            </a:r>
          </a:p>
        </p:txBody>
      </p:sp>
      <p:sp>
        <p:nvSpPr>
          <p:cNvPr id="9" name="Rectangle 8"/>
          <p:cNvSpPr/>
          <p:nvPr/>
        </p:nvSpPr>
        <p:spPr>
          <a:xfrm>
            <a:off x="2784764" y="3362816"/>
            <a:ext cx="3563989" cy="584775"/>
          </a:xfrm>
          <a:prstGeom prst="rect">
            <a:avLst/>
          </a:prstGeom>
        </p:spPr>
        <p:txBody>
          <a:bodyPr wrap="none">
            <a:spAutoFit/>
          </a:bodyPr>
          <a:lstStyle/>
          <a:p>
            <a:r>
              <a:rPr lang="en-US" sz="3200" dirty="0">
                <a:solidFill>
                  <a:srgbClr val="000000"/>
                </a:solidFill>
              </a:rPr>
              <a:t>4. teenagers </a:t>
            </a:r>
            <a:r>
              <a:rPr lang="en-US" sz="3200" dirty="0">
                <a:solidFill>
                  <a:srgbClr val="FF0000"/>
                </a:solidFill>
                <a:sym typeface="Wingdings" panose="05000000000000000000" pitchFamily="2" charset="2"/>
              </a:rPr>
              <a:t></a:t>
            </a:r>
            <a:r>
              <a:rPr lang="en-US" sz="3200" dirty="0">
                <a:solidFill>
                  <a:srgbClr val="000000"/>
                </a:solidFill>
              </a:rPr>
              <a:t> </a:t>
            </a:r>
            <a:r>
              <a:rPr lang="en-US" sz="3200" dirty="0">
                <a:solidFill>
                  <a:srgbClr val="FF0000"/>
                </a:solidFill>
              </a:rPr>
              <a:t>they</a:t>
            </a:r>
          </a:p>
        </p:txBody>
      </p:sp>
      <p:sp>
        <p:nvSpPr>
          <p:cNvPr id="10" name="Rectangle 9"/>
          <p:cNvSpPr/>
          <p:nvPr/>
        </p:nvSpPr>
        <p:spPr>
          <a:xfrm>
            <a:off x="2784764" y="4133613"/>
            <a:ext cx="4389343" cy="584775"/>
          </a:xfrm>
          <a:prstGeom prst="rect">
            <a:avLst/>
          </a:prstGeom>
        </p:spPr>
        <p:txBody>
          <a:bodyPr wrap="none">
            <a:spAutoFit/>
          </a:bodyPr>
          <a:lstStyle/>
          <a:p>
            <a:r>
              <a:rPr lang="en-US" sz="3200" dirty="0">
                <a:solidFill>
                  <a:srgbClr val="000000"/>
                </a:solidFill>
              </a:rPr>
              <a:t>5. young </a:t>
            </a:r>
            <a:r>
              <a:rPr lang="en-US" sz="3200" dirty="0">
                <a:solidFill>
                  <a:srgbClr val="000000"/>
                </a:solidFill>
                <a:cs typeface="Calibri" panose="020F0502020204030204" pitchFamily="34" charset="0"/>
              </a:rPr>
              <a:t>children</a:t>
            </a:r>
            <a:r>
              <a:rPr lang="en-US" sz="3200" dirty="0">
                <a:solidFill>
                  <a:srgbClr val="000000"/>
                </a:solidFill>
              </a:rPr>
              <a:t> </a:t>
            </a:r>
            <a:r>
              <a:rPr lang="en-US" sz="3200" dirty="0">
                <a:solidFill>
                  <a:srgbClr val="FF0000"/>
                </a:solidFill>
                <a:sym typeface="Wingdings" panose="05000000000000000000" pitchFamily="2" charset="2"/>
              </a:rPr>
              <a:t></a:t>
            </a:r>
            <a:r>
              <a:rPr lang="en-US" sz="3200" dirty="0">
                <a:solidFill>
                  <a:srgbClr val="000000"/>
                </a:solidFill>
              </a:rPr>
              <a:t> </a:t>
            </a:r>
            <a:r>
              <a:rPr lang="en-US" sz="3200" dirty="0">
                <a:solidFill>
                  <a:srgbClr val="FF0000"/>
                </a:solidFill>
              </a:rPr>
              <a:t>they</a:t>
            </a:r>
          </a:p>
        </p:txBody>
      </p:sp>
    </p:spTree>
    <p:extLst>
      <p:ext uri="{BB962C8B-B14F-4D97-AF65-F5344CB8AC3E}">
        <p14:creationId xmlns:p14="http://schemas.microsoft.com/office/powerpoint/2010/main" val="372835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4672" y="956629"/>
            <a:ext cx="10708455" cy="5325689"/>
          </a:xfrm>
          <a:prstGeom prst="rect">
            <a:avLst/>
          </a:prstGeom>
        </p:spPr>
        <p:txBody>
          <a:bodyPr wrap="square">
            <a:spAutoFit/>
          </a:bodyPr>
          <a:lstStyle/>
          <a:p>
            <a:pPr>
              <a:lnSpc>
                <a:spcPct val="107000"/>
              </a:lnSpc>
              <a:spcAft>
                <a:spcPts val="0"/>
              </a:spcAft>
            </a:pPr>
            <a:r>
              <a:rPr lang="en-US" sz="3200" dirty="0">
                <a:solidFill>
                  <a:srgbClr val="242021"/>
                </a:solidFill>
                <a:ea typeface="Times New Roman" panose="02020603050405020304" pitchFamily="18" charset="0"/>
                <a:cs typeface="Times New Roman" panose="02020603050405020304" pitchFamily="18" charset="0"/>
              </a:rPr>
              <a:t>1. The teenagers have nowhere to use their skateboards. </a:t>
            </a:r>
            <a:r>
              <a:rPr lang="en-US" sz="3200" u="sng" dirty="0">
                <a:solidFill>
                  <a:srgbClr val="242021"/>
                </a:solidFill>
                <a:ea typeface="Times New Roman" panose="02020603050405020304" pitchFamily="18" charset="0"/>
                <a:cs typeface="Times New Roman" panose="02020603050405020304" pitchFamily="18" charset="0"/>
              </a:rPr>
              <a:t>The teenagers </a:t>
            </a:r>
            <a:r>
              <a:rPr lang="en-US" sz="3200" dirty="0">
                <a:solidFill>
                  <a:srgbClr val="242021"/>
                </a:solidFill>
                <a:ea typeface="Times New Roman" panose="02020603050405020304" pitchFamily="18" charset="0"/>
                <a:cs typeface="Times New Roman" panose="02020603050405020304" pitchFamily="18" charset="0"/>
              </a:rPr>
              <a:t>want to have more skate parks. </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2. We can buy equipment for people to exercise on. They can use </a:t>
            </a:r>
            <a:r>
              <a:rPr lang="en-US" sz="3200" u="sng" dirty="0">
                <a:solidFill>
                  <a:srgbClr val="242021"/>
                </a:solidFill>
                <a:ea typeface="Times New Roman" panose="02020603050405020304" pitchFamily="18" charset="0"/>
                <a:cs typeface="Times New Roman" panose="02020603050405020304" pitchFamily="18" charset="0"/>
              </a:rPr>
              <a:t>the equipment</a:t>
            </a:r>
            <a:r>
              <a:rPr lang="en-US" sz="3200" dirty="0">
                <a:solidFill>
                  <a:srgbClr val="242021"/>
                </a:solidFill>
                <a:ea typeface="Times New Roman" panose="02020603050405020304" pitchFamily="18" charset="0"/>
                <a:cs typeface="Times New Roman" panose="02020603050405020304" pitchFamily="18" charset="0"/>
              </a:rPr>
              <a:t> for free.</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3. The city doesn't have enough green spaces. </a:t>
            </a:r>
            <a:r>
              <a:rPr lang="en-US" sz="3200" u="sng" dirty="0">
                <a:solidFill>
                  <a:srgbClr val="242021"/>
                </a:solidFill>
                <a:ea typeface="Times New Roman" panose="02020603050405020304" pitchFamily="18" charset="0"/>
                <a:cs typeface="Times New Roman" panose="02020603050405020304" pitchFamily="18" charset="0"/>
              </a:rPr>
              <a:t>The city </a:t>
            </a:r>
            <a:r>
              <a:rPr lang="en-US" sz="3200" dirty="0">
                <a:solidFill>
                  <a:srgbClr val="242021"/>
                </a:solidFill>
                <a:ea typeface="Times New Roman" panose="02020603050405020304" pitchFamily="18" charset="0"/>
                <a:cs typeface="Times New Roman" panose="02020603050405020304" pitchFamily="18" charset="0"/>
              </a:rPr>
              <a:t>needs more parks.</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4. Young children need safe places to play in. They can play </a:t>
            </a:r>
            <a:r>
              <a:rPr lang="en-US" sz="3200" u="sng" dirty="0">
                <a:solidFill>
                  <a:srgbClr val="242021"/>
                </a:solidFill>
                <a:ea typeface="Times New Roman" panose="02020603050405020304" pitchFamily="18" charset="0"/>
                <a:cs typeface="Times New Roman" panose="02020603050405020304" pitchFamily="18" charset="0"/>
              </a:rPr>
              <a:t>in the safe places </a:t>
            </a:r>
            <a:r>
              <a:rPr lang="en-US" sz="3200" dirty="0">
                <a:solidFill>
                  <a:srgbClr val="242021"/>
                </a:solidFill>
                <a:ea typeface="Times New Roman" panose="02020603050405020304" pitchFamily="18" charset="0"/>
                <a:cs typeface="Times New Roman" panose="02020603050405020304" pitchFamily="18" charset="0"/>
              </a:rPr>
              <a:t>while their parents watch.</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5. My friends and I think trees will improve the air quality. </a:t>
            </a:r>
            <a:r>
              <a:rPr lang="en-US" sz="3200" u="sng" dirty="0">
                <a:solidFill>
                  <a:srgbClr val="242021"/>
                </a:solidFill>
                <a:ea typeface="Times New Roman" panose="02020603050405020304" pitchFamily="18" charset="0"/>
                <a:cs typeface="Times New Roman" panose="02020603050405020304" pitchFamily="18" charset="0"/>
              </a:rPr>
              <a:t>My friends and I </a:t>
            </a:r>
            <a:r>
              <a:rPr lang="en-US" sz="3200" dirty="0">
                <a:solidFill>
                  <a:srgbClr val="242021"/>
                </a:solidFill>
                <a:ea typeface="Times New Roman" panose="02020603050405020304" pitchFamily="18" charset="0"/>
                <a:cs typeface="Times New Roman" panose="02020603050405020304" pitchFamily="18" charset="0"/>
              </a:rPr>
              <a:t>think it is very bad in our city.</a:t>
            </a:r>
            <a:endParaRPr lang="en-US" sz="3200" dirty="0">
              <a:effectLst/>
              <a:ea typeface="Calibri" panose="020F0502020204030204" pitchFamily="34" charset="0"/>
              <a:cs typeface="Times New Roman" panose="02020603050405020304" pitchFamily="18" charset="0"/>
            </a:endParaRPr>
          </a:p>
        </p:txBody>
      </p:sp>
      <p:sp>
        <p:nvSpPr>
          <p:cNvPr id="5" name="Rectangle 4"/>
          <p:cNvSpPr/>
          <p:nvPr/>
        </p:nvSpPr>
        <p:spPr>
          <a:xfrm>
            <a:off x="804672" y="388170"/>
            <a:ext cx="10654147" cy="584775"/>
          </a:xfrm>
          <a:prstGeom prst="rect">
            <a:avLst/>
          </a:prstGeom>
        </p:spPr>
        <p:txBody>
          <a:bodyPr wrap="square">
            <a:spAutoFit/>
          </a:bodyPr>
          <a:lstStyle/>
          <a:p>
            <a:r>
              <a:rPr lang="en-US" sz="3200" b="1" dirty="0">
                <a:solidFill>
                  <a:srgbClr val="242021"/>
                </a:solidFill>
                <a:ea typeface="Times New Roman" panose="02020603050405020304" pitchFamily="18" charset="0"/>
                <a:cs typeface="Times New Roman" panose="02020603050405020304" pitchFamily="18" charset="0"/>
              </a:rPr>
              <a:t>b. Replace the underlined words with the correct pronouns.</a:t>
            </a:r>
            <a:endParaRPr lang="en-US" sz="3200" dirty="0"/>
          </a:p>
        </p:txBody>
      </p:sp>
      <p:sp>
        <p:nvSpPr>
          <p:cNvPr id="6" name="Rectangle 5"/>
          <p:cNvSpPr/>
          <p:nvPr/>
        </p:nvSpPr>
        <p:spPr>
          <a:xfrm>
            <a:off x="8339328" y="1449964"/>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They</a:t>
            </a:r>
          </a:p>
        </p:txBody>
      </p:sp>
      <p:sp>
        <p:nvSpPr>
          <p:cNvPr id="7" name="Rectangle 6"/>
          <p:cNvSpPr/>
          <p:nvPr/>
        </p:nvSpPr>
        <p:spPr>
          <a:xfrm>
            <a:off x="8339328" y="2548775"/>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it</a:t>
            </a:r>
          </a:p>
        </p:txBody>
      </p:sp>
      <p:sp>
        <p:nvSpPr>
          <p:cNvPr id="9" name="Rectangle 8"/>
          <p:cNvSpPr/>
          <p:nvPr/>
        </p:nvSpPr>
        <p:spPr>
          <a:xfrm>
            <a:off x="8339328" y="3623849"/>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it</a:t>
            </a:r>
          </a:p>
        </p:txBody>
      </p:sp>
      <p:sp>
        <p:nvSpPr>
          <p:cNvPr id="10" name="Rectangle 9"/>
          <p:cNvSpPr/>
          <p:nvPr/>
        </p:nvSpPr>
        <p:spPr>
          <a:xfrm>
            <a:off x="8339328" y="4644793"/>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them</a:t>
            </a:r>
          </a:p>
        </p:txBody>
      </p:sp>
      <p:sp>
        <p:nvSpPr>
          <p:cNvPr id="11" name="Rectangle 10"/>
          <p:cNvSpPr/>
          <p:nvPr/>
        </p:nvSpPr>
        <p:spPr>
          <a:xfrm>
            <a:off x="8339328" y="5598564"/>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we</a:t>
            </a:r>
          </a:p>
        </p:txBody>
      </p:sp>
    </p:spTree>
    <p:extLst>
      <p:ext uri="{BB962C8B-B14F-4D97-AF65-F5344CB8AC3E}">
        <p14:creationId xmlns:p14="http://schemas.microsoft.com/office/powerpoint/2010/main" val="42650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7619"/>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37</a:t>
            </a:r>
          </a:p>
        </p:txBody>
      </p:sp>
      <p:sp>
        <p:nvSpPr>
          <p:cNvPr id="3" name="Rectangle 2"/>
          <p:cNvSpPr/>
          <p:nvPr/>
        </p:nvSpPr>
        <p:spPr>
          <a:xfrm>
            <a:off x="1993392" y="385171"/>
            <a:ext cx="9985248" cy="584775"/>
          </a:xfrm>
          <a:prstGeom prst="rect">
            <a:avLst/>
          </a:prstGeom>
        </p:spPr>
        <p:txBody>
          <a:bodyPr wrap="square">
            <a:spAutoFit/>
          </a:bodyPr>
          <a:lstStyle/>
          <a:p>
            <a:r>
              <a:rPr lang="en-US" sz="3200" b="1" dirty="0">
                <a:solidFill>
                  <a:srgbClr val="242021"/>
                </a:solidFill>
              </a:rPr>
              <a:t>Replace the underlined words with the correct pronouns.</a:t>
            </a:r>
            <a:r>
              <a:rPr lang="en-US" sz="3200" dirty="0"/>
              <a:t> </a:t>
            </a:r>
          </a:p>
        </p:txBody>
      </p:sp>
      <p:sp>
        <p:nvSpPr>
          <p:cNvPr id="4" name="Rectangle 3"/>
          <p:cNvSpPr/>
          <p:nvPr/>
        </p:nvSpPr>
        <p:spPr>
          <a:xfrm>
            <a:off x="566928" y="1061811"/>
            <a:ext cx="11173968" cy="5016758"/>
          </a:xfrm>
          <a:prstGeom prst="rect">
            <a:avLst/>
          </a:prstGeom>
        </p:spPr>
        <p:txBody>
          <a:bodyPr wrap="square">
            <a:spAutoFit/>
          </a:bodyPr>
          <a:lstStyle/>
          <a:p>
            <a:r>
              <a:rPr lang="en-US" sz="3200" dirty="0">
                <a:solidFill>
                  <a:srgbClr val="242021"/>
                </a:solidFill>
              </a:rPr>
              <a:t>1. Owen Masters wrote an article about ways to make his city better. </a:t>
            </a:r>
            <a:r>
              <a:rPr lang="en-US" sz="3200" u="sng" dirty="0">
                <a:solidFill>
                  <a:srgbClr val="242021"/>
                </a:solidFill>
              </a:rPr>
              <a:t>Owen Masters </a:t>
            </a:r>
            <a:r>
              <a:rPr lang="en-US" sz="3200" dirty="0">
                <a:solidFill>
                  <a:srgbClr val="242021"/>
                </a:solidFill>
              </a:rPr>
              <a:t>suggested three ideas.</a:t>
            </a:r>
            <a:br>
              <a:rPr lang="en-US" sz="3200" dirty="0">
                <a:solidFill>
                  <a:srgbClr val="242021"/>
                </a:solidFill>
              </a:rPr>
            </a:br>
            <a:r>
              <a:rPr lang="en-US" sz="3200" dirty="0">
                <a:solidFill>
                  <a:srgbClr val="242021"/>
                </a:solidFill>
              </a:rPr>
              <a:t>2. Arlington should have more places of entertainment for children. </a:t>
            </a:r>
            <a:r>
              <a:rPr lang="en-US" sz="3200" u="sng" dirty="0">
                <a:solidFill>
                  <a:srgbClr val="242021"/>
                </a:solidFill>
              </a:rPr>
              <a:t>Arlington</a:t>
            </a:r>
            <a:r>
              <a:rPr lang="en-US" sz="3200" dirty="0">
                <a:solidFill>
                  <a:srgbClr val="242021"/>
                </a:solidFill>
              </a:rPr>
              <a:t> needs a free playground.</a:t>
            </a:r>
            <a:br>
              <a:rPr lang="en-US" sz="3200" dirty="0">
                <a:solidFill>
                  <a:srgbClr val="242021"/>
                </a:solidFill>
              </a:rPr>
            </a:br>
            <a:r>
              <a:rPr lang="en-US" sz="3200" dirty="0">
                <a:solidFill>
                  <a:srgbClr val="242021"/>
                </a:solidFill>
              </a:rPr>
              <a:t>3. People don't want to play on the old basketball court anymore. </a:t>
            </a:r>
            <a:r>
              <a:rPr lang="en-US" sz="3200" u="sng" dirty="0">
                <a:solidFill>
                  <a:srgbClr val="242021"/>
                </a:solidFill>
              </a:rPr>
              <a:t>People</a:t>
            </a:r>
            <a:r>
              <a:rPr lang="en-US" sz="3200" dirty="0">
                <a:solidFill>
                  <a:srgbClr val="242021"/>
                </a:solidFill>
              </a:rPr>
              <a:t> want to build a new playground to replace it.</a:t>
            </a:r>
            <a:br>
              <a:rPr lang="en-US" sz="3200" dirty="0">
                <a:solidFill>
                  <a:srgbClr val="242021"/>
                </a:solidFill>
              </a:rPr>
            </a:br>
            <a:r>
              <a:rPr lang="en-US" sz="3200" dirty="0">
                <a:solidFill>
                  <a:srgbClr val="242021"/>
                </a:solidFill>
              </a:rPr>
              <a:t>4. We can give Christmas gifts to sick children in the hospital. The children will be happy to get </a:t>
            </a:r>
            <a:r>
              <a:rPr lang="en-US" sz="3200" u="sng" dirty="0">
                <a:solidFill>
                  <a:srgbClr val="242021"/>
                </a:solidFill>
              </a:rPr>
              <a:t>Christmas gifts.</a:t>
            </a:r>
            <a:br>
              <a:rPr lang="en-US" sz="3200" u="sng" dirty="0">
                <a:solidFill>
                  <a:srgbClr val="242021"/>
                </a:solidFill>
              </a:rPr>
            </a:br>
            <a:r>
              <a:rPr lang="en-US" sz="3200" dirty="0">
                <a:solidFill>
                  <a:srgbClr val="242021"/>
                </a:solidFill>
              </a:rPr>
              <a:t>5. Young people like us should find ways to improve our community. </a:t>
            </a:r>
            <a:r>
              <a:rPr lang="en-US" sz="3200" u="sng" dirty="0">
                <a:solidFill>
                  <a:srgbClr val="242021"/>
                </a:solidFill>
              </a:rPr>
              <a:t>Young people like us </a:t>
            </a:r>
            <a:r>
              <a:rPr lang="en-US" sz="3200" dirty="0">
                <a:solidFill>
                  <a:srgbClr val="242021"/>
                </a:solidFill>
              </a:rPr>
              <a:t>can organize charity events.</a:t>
            </a:r>
            <a:r>
              <a:rPr lang="en-US" sz="3200" dirty="0"/>
              <a:t> </a:t>
            </a:r>
          </a:p>
        </p:txBody>
      </p:sp>
      <p:sp>
        <p:nvSpPr>
          <p:cNvPr id="5" name="Rectangle 4"/>
          <p:cNvSpPr/>
          <p:nvPr/>
        </p:nvSpPr>
        <p:spPr>
          <a:xfrm>
            <a:off x="9363456" y="1526321"/>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He</a:t>
            </a:r>
          </a:p>
        </p:txBody>
      </p:sp>
      <p:sp>
        <p:nvSpPr>
          <p:cNvPr id="6" name="Rectangle 5"/>
          <p:cNvSpPr/>
          <p:nvPr/>
        </p:nvSpPr>
        <p:spPr>
          <a:xfrm>
            <a:off x="9363456" y="2508534"/>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It</a:t>
            </a:r>
          </a:p>
        </p:txBody>
      </p:sp>
      <p:sp>
        <p:nvSpPr>
          <p:cNvPr id="7" name="Rectangle 6"/>
          <p:cNvSpPr/>
          <p:nvPr/>
        </p:nvSpPr>
        <p:spPr>
          <a:xfrm>
            <a:off x="9363456" y="3475066"/>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They</a:t>
            </a:r>
          </a:p>
        </p:txBody>
      </p:sp>
      <p:sp>
        <p:nvSpPr>
          <p:cNvPr id="8" name="Rectangle 7"/>
          <p:cNvSpPr/>
          <p:nvPr/>
        </p:nvSpPr>
        <p:spPr>
          <a:xfrm>
            <a:off x="9363456" y="4485011"/>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Them</a:t>
            </a:r>
          </a:p>
        </p:txBody>
      </p:sp>
      <p:sp>
        <p:nvSpPr>
          <p:cNvPr id="9" name="Rectangle 8"/>
          <p:cNvSpPr/>
          <p:nvPr/>
        </p:nvSpPr>
        <p:spPr>
          <a:xfrm>
            <a:off x="3639312" y="6023705"/>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we</a:t>
            </a:r>
          </a:p>
        </p:txBody>
      </p:sp>
    </p:spTree>
    <p:extLst>
      <p:ext uri="{BB962C8B-B14F-4D97-AF65-F5344CB8AC3E}">
        <p14:creationId xmlns:p14="http://schemas.microsoft.com/office/powerpoint/2010/main" val="12124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8224" y="364480"/>
            <a:ext cx="2581275" cy="600075"/>
          </a:xfrm>
          <a:prstGeom prst="rect">
            <a:avLst/>
          </a:prstGeom>
        </p:spPr>
      </p:pic>
      <p:sp>
        <p:nvSpPr>
          <p:cNvPr id="4" name="Rectangle 3"/>
          <p:cNvSpPr/>
          <p:nvPr/>
        </p:nvSpPr>
        <p:spPr>
          <a:xfrm>
            <a:off x="2019299" y="1167110"/>
            <a:ext cx="9039225" cy="1077218"/>
          </a:xfrm>
          <a:prstGeom prst="rect">
            <a:avLst/>
          </a:prstGeom>
        </p:spPr>
        <p:txBody>
          <a:bodyPr wrap="square">
            <a:spAutoFit/>
          </a:bodyPr>
          <a:lstStyle/>
          <a:p>
            <a:r>
              <a:rPr lang="en-US" sz="3200" b="1" dirty="0">
                <a:solidFill>
                  <a:srgbClr val="242021"/>
                </a:solidFill>
              </a:rPr>
              <a:t>Think about ways you could improve your city.</a:t>
            </a:r>
            <a:br>
              <a:rPr lang="en-US" sz="3200" b="1" dirty="0">
                <a:solidFill>
                  <a:srgbClr val="242021"/>
                </a:solidFill>
              </a:rPr>
            </a:br>
            <a:r>
              <a:rPr lang="en-US" sz="3200" b="1" dirty="0">
                <a:solidFill>
                  <a:srgbClr val="242021"/>
                </a:solidFill>
              </a:rPr>
              <a:t>Write at least three more ideas under each picture.</a:t>
            </a:r>
            <a:r>
              <a:rPr lang="en-US" sz="3200" dirty="0"/>
              <a:t> </a:t>
            </a:r>
          </a:p>
        </p:txBody>
      </p:sp>
      <p:pic>
        <p:nvPicPr>
          <p:cNvPr id="6" name="Picture 5"/>
          <p:cNvPicPr>
            <a:picLocks noChangeAspect="1"/>
          </p:cNvPicPr>
          <p:nvPr/>
        </p:nvPicPr>
        <p:blipFill>
          <a:blip r:embed="rId3"/>
          <a:stretch>
            <a:fillRect/>
          </a:stretch>
        </p:blipFill>
        <p:spPr>
          <a:xfrm>
            <a:off x="1157288" y="2662237"/>
            <a:ext cx="4305300" cy="2847975"/>
          </a:xfrm>
          <a:prstGeom prst="rect">
            <a:avLst/>
          </a:prstGeom>
        </p:spPr>
      </p:pic>
      <p:pic>
        <p:nvPicPr>
          <p:cNvPr id="8" name="Picture 7"/>
          <p:cNvPicPr>
            <a:picLocks noChangeAspect="1"/>
          </p:cNvPicPr>
          <p:nvPr/>
        </p:nvPicPr>
        <p:blipFill>
          <a:blip r:embed="rId4"/>
          <a:stretch>
            <a:fillRect/>
          </a:stretch>
        </p:blipFill>
        <p:spPr>
          <a:xfrm>
            <a:off x="5860038" y="2747961"/>
            <a:ext cx="4438650" cy="2676525"/>
          </a:xfrm>
          <a:prstGeom prst="rect">
            <a:avLst/>
          </a:prstGeom>
        </p:spPr>
      </p:pic>
      <p:sp>
        <p:nvSpPr>
          <p:cNvPr id="5" name="TextBox 4"/>
          <p:cNvSpPr txBox="1"/>
          <p:nvPr/>
        </p:nvSpPr>
        <p:spPr>
          <a:xfrm>
            <a:off x="6097296" y="3435928"/>
            <a:ext cx="5624944" cy="584775"/>
          </a:xfrm>
          <a:prstGeom prst="rect">
            <a:avLst/>
          </a:prstGeom>
          <a:noFill/>
        </p:spPr>
        <p:txBody>
          <a:bodyPr wrap="square" rtlCol="0">
            <a:spAutoFit/>
          </a:bodyPr>
          <a:lstStyle/>
          <a:p>
            <a:r>
              <a:rPr lang="en-US" sz="3200" dirty="0">
                <a:solidFill>
                  <a:srgbClr val="FF0000"/>
                </a:solidFill>
              </a:rPr>
              <a:t>put garbage cans around the city</a:t>
            </a:r>
          </a:p>
        </p:txBody>
      </p:sp>
      <p:sp>
        <p:nvSpPr>
          <p:cNvPr id="9" name="TextBox 8"/>
          <p:cNvSpPr txBox="1"/>
          <p:nvPr/>
        </p:nvSpPr>
        <p:spPr>
          <a:xfrm>
            <a:off x="6097296" y="4076122"/>
            <a:ext cx="5624944" cy="584775"/>
          </a:xfrm>
          <a:prstGeom prst="rect">
            <a:avLst/>
          </a:prstGeom>
          <a:noFill/>
        </p:spPr>
        <p:txBody>
          <a:bodyPr wrap="square" rtlCol="0">
            <a:spAutoFit/>
          </a:bodyPr>
          <a:lstStyle/>
          <a:p>
            <a:r>
              <a:rPr lang="en-US" sz="3200" dirty="0">
                <a:solidFill>
                  <a:srgbClr val="FF0000"/>
                </a:solidFill>
              </a:rPr>
              <a:t>fix up local parks</a:t>
            </a:r>
          </a:p>
        </p:txBody>
      </p:sp>
      <p:sp>
        <p:nvSpPr>
          <p:cNvPr id="11" name="TextBox 10"/>
          <p:cNvSpPr txBox="1"/>
          <p:nvPr/>
        </p:nvSpPr>
        <p:spPr>
          <a:xfrm>
            <a:off x="6138861" y="4722525"/>
            <a:ext cx="5624944" cy="584775"/>
          </a:xfrm>
          <a:prstGeom prst="rect">
            <a:avLst/>
          </a:prstGeom>
          <a:noFill/>
        </p:spPr>
        <p:txBody>
          <a:bodyPr wrap="square" rtlCol="0">
            <a:spAutoFit/>
          </a:bodyPr>
          <a:lstStyle/>
          <a:p>
            <a:r>
              <a:rPr lang="en-US" sz="3200" dirty="0">
                <a:solidFill>
                  <a:srgbClr val="FF0000"/>
                </a:solidFill>
              </a:rPr>
              <a:t>smile, even at strangers </a:t>
            </a:r>
          </a:p>
        </p:txBody>
      </p:sp>
    </p:spTree>
    <p:extLst>
      <p:ext uri="{BB962C8B-B14F-4D97-AF65-F5344CB8AC3E}">
        <p14:creationId xmlns:p14="http://schemas.microsoft.com/office/powerpoint/2010/main" val="402403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4850" y="1647825"/>
            <a:ext cx="4400550" cy="2876550"/>
          </a:xfrm>
          <a:prstGeom prst="rect">
            <a:avLst/>
          </a:prstGeom>
        </p:spPr>
      </p:pic>
      <p:pic>
        <p:nvPicPr>
          <p:cNvPr id="3" name="Picture 2"/>
          <p:cNvPicPr>
            <a:picLocks noChangeAspect="1"/>
          </p:cNvPicPr>
          <p:nvPr/>
        </p:nvPicPr>
        <p:blipFill>
          <a:blip r:embed="rId3"/>
          <a:stretch>
            <a:fillRect/>
          </a:stretch>
        </p:blipFill>
        <p:spPr>
          <a:xfrm>
            <a:off x="5496788" y="1752600"/>
            <a:ext cx="4410075" cy="2667000"/>
          </a:xfrm>
          <a:prstGeom prst="rect">
            <a:avLst/>
          </a:prstGeom>
        </p:spPr>
      </p:pic>
      <p:sp>
        <p:nvSpPr>
          <p:cNvPr id="4" name="TextBox 3"/>
          <p:cNvSpPr txBox="1"/>
          <p:nvPr/>
        </p:nvSpPr>
        <p:spPr>
          <a:xfrm>
            <a:off x="5695513" y="2453413"/>
            <a:ext cx="6191686" cy="584775"/>
          </a:xfrm>
          <a:prstGeom prst="rect">
            <a:avLst/>
          </a:prstGeom>
          <a:noFill/>
        </p:spPr>
        <p:txBody>
          <a:bodyPr wrap="square" rtlCol="0">
            <a:spAutoFit/>
          </a:bodyPr>
          <a:lstStyle/>
          <a:p>
            <a:r>
              <a:rPr lang="en-US" sz="3200" dirty="0">
                <a:solidFill>
                  <a:srgbClr val="FF0000"/>
                </a:solidFill>
              </a:rPr>
              <a:t>make some gardens and plant trees</a:t>
            </a:r>
          </a:p>
        </p:txBody>
      </p:sp>
      <p:sp>
        <p:nvSpPr>
          <p:cNvPr id="5" name="TextBox 4"/>
          <p:cNvSpPr txBox="1"/>
          <p:nvPr/>
        </p:nvSpPr>
        <p:spPr>
          <a:xfrm>
            <a:off x="5695513" y="3087258"/>
            <a:ext cx="6191686" cy="584775"/>
          </a:xfrm>
          <a:prstGeom prst="rect">
            <a:avLst/>
          </a:prstGeom>
          <a:noFill/>
        </p:spPr>
        <p:txBody>
          <a:bodyPr wrap="square" rtlCol="0">
            <a:spAutoFit/>
          </a:bodyPr>
          <a:lstStyle/>
          <a:p>
            <a:r>
              <a:rPr lang="en-US" sz="3200" dirty="0">
                <a:solidFill>
                  <a:srgbClr val="FF0000"/>
                </a:solidFill>
              </a:rPr>
              <a:t>put exercise equipment in the parks</a:t>
            </a:r>
          </a:p>
        </p:txBody>
      </p:sp>
      <p:sp>
        <p:nvSpPr>
          <p:cNvPr id="6" name="TextBox 5"/>
          <p:cNvSpPr txBox="1"/>
          <p:nvPr/>
        </p:nvSpPr>
        <p:spPr>
          <a:xfrm>
            <a:off x="5695513" y="3721103"/>
            <a:ext cx="6191686" cy="584775"/>
          </a:xfrm>
          <a:prstGeom prst="rect">
            <a:avLst/>
          </a:prstGeom>
          <a:noFill/>
        </p:spPr>
        <p:txBody>
          <a:bodyPr wrap="square" rtlCol="0">
            <a:spAutoFit/>
          </a:bodyPr>
          <a:lstStyle/>
          <a:p>
            <a:r>
              <a:rPr lang="en-US" sz="3200" dirty="0">
                <a:solidFill>
                  <a:srgbClr val="FF0000"/>
                </a:solidFill>
              </a:rPr>
              <a:t>put sandboxes in the parks</a:t>
            </a:r>
          </a:p>
        </p:txBody>
      </p:sp>
    </p:spTree>
    <p:extLst>
      <p:ext uri="{BB962C8B-B14F-4D97-AF65-F5344CB8AC3E}">
        <p14:creationId xmlns:p14="http://schemas.microsoft.com/office/powerpoint/2010/main" val="3841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6665" y="1635269"/>
            <a:ext cx="4362450" cy="2867025"/>
          </a:xfrm>
          <a:prstGeom prst="rect">
            <a:avLst/>
          </a:prstGeom>
        </p:spPr>
      </p:pic>
      <p:pic>
        <p:nvPicPr>
          <p:cNvPr id="3" name="Picture 2"/>
          <p:cNvPicPr>
            <a:picLocks noChangeAspect="1"/>
          </p:cNvPicPr>
          <p:nvPr/>
        </p:nvPicPr>
        <p:blipFill>
          <a:blip r:embed="rId3"/>
          <a:stretch>
            <a:fillRect/>
          </a:stretch>
        </p:blipFill>
        <p:spPr>
          <a:xfrm>
            <a:off x="5695513" y="1768045"/>
            <a:ext cx="4400550" cy="2638425"/>
          </a:xfrm>
          <a:prstGeom prst="rect">
            <a:avLst/>
          </a:prstGeom>
        </p:spPr>
      </p:pic>
      <p:sp>
        <p:nvSpPr>
          <p:cNvPr id="4" name="TextBox 3"/>
          <p:cNvSpPr txBox="1"/>
          <p:nvPr/>
        </p:nvSpPr>
        <p:spPr>
          <a:xfrm>
            <a:off x="5861768" y="2484006"/>
            <a:ext cx="6191686" cy="584775"/>
          </a:xfrm>
          <a:prstGeom prst="rect">
            <a:avLst/>
          </a:prstGeom>
          <a:noFill/>
        </p:spPr>
        <p:txBody>
          <a:bodyPr wrap="square" rtlCol="0">
            <a:spAutoFit/>
          </a:bodyPr>
          <a:lstStyle/>
          <a:p>
            <a:r>
              <a:rPr lang="en-US" sz="3200" dirty="0">
                <a:solidFill>
                  <a:srgbClr val="FF0000"/>
                </a:solidFill>
              </a:rPr>
              <a:t>volunteer looking after animals</a:t>
            </a:r>
          </a:p>
        </p:txBody>
      </p:sp>
      <p:sp>
        <p:nvSpPr>
          <p:cNvPr id="5" name="TextBox 4"/>
          <p:cNvSpPr txBox="1"/>
          <p:nvPr/>
        </p:nvSpPr>
        <p:spPr>
          <a:xfrm>
            <a:off x="5861768" y="3132864"/>
            <a:ext cx="6191686" cy="584775"/>
          </a:xfrm>
          <a:prstGeom prst="rect">
            <a:avLst/>
          </a:prstGeom>
          <a:noFill/>
        </p:spPr>
        <p:txBody>
          <a:bodyPr wrap="square" rtlCol="0">
            <a:spAutoFit/>
          </a:bodyPr>
          <a:lstStyle/>
          <a:p>
            <a:r>
              <a:rPr lang="en-US" sz="3200" dirty="0">
                <a:solidFill>
                  <a:srgbClr val="FF0000"/>
                </a:solidFill>
              </a:rPr>
              <a:t>donate (supplies or monetary) </a:t>
            </a:r>
          </a:p>
        </p:txBody>
      </p:sp>
      <p:sp>
        <p:nvSpPr>
          <p:cNvPr id="6" name="TextBox 5"/>
          <p:cNvSpPr txBox="1"/>
          <p:nvPr/>
        </p:nvSpPr>
        <p:spPr>
          <a:xfrm>
            <a:off x="5861768" y="3769667"/>
            <a:ext cx="6191686" cy="584775"/>
          </a:xfrm>
          <a:prstGeom prst="rect">
            <a:avLst/>
          </a:prstGeom>
          <a:noFill/>
        </p:spPr>
        <p:txBody>
          <a:bodyPr wrap="square" rtlCol="0">
            <a:spAutoFit/>
          </a:bodyPr>
          <a:lstStyle/>
          <a:p>
            <a:r>
              <a:rPr lang="en-US" sz="3200" dirty="0">
                <a:solidFill>
                  <a:srgbClr val="FF0000"/>
                </a:solidFill>
              </a:rPr>
              <a:t>adopt an abandoned animal if any</a:t>
            </a:r>
          </a:p>
        </p:txBody>
      </p:sp>
    </p:spTree>
    <p:extLst>
      <p:ext uri="{BB962C8B-B14F-4D97-AF65-F5344CB8AC3E}">
        <p14:creationId xmlns:p14="http://schemas.microsoft.com/office/powerpoint/2010/main" val="60095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272" y="1489064"/>
            <a:ext cx="4044778" cy="717286"/>
          </a:xfrm>
          <a:prstGeom prst="rect">
            <a:avLst/>
          </a:prstGeom>
        </p:spPr>
      </p:pic>
      <p:sp>
        <p:nvSpPr>
          <p:cNvPr id="5" name="Rectangle 4"/>
          <p:cNvSpPr/>
          <p:nvPr/>
        </p:nvSpPr>
        <p:spPr>
          <a:xfrm>
            <a:off x="757238" y="2222499"/>
            <a:ext cx="10929937" cy="2200089"/>
          </a:xfrm>
          <a:prstGeom prst="rect">
            <a:avLst/>
          </a:prstGeom>
        </p:spPr>
        <p:txBody>
          <a:bodyPr wrap="square">
            <a:spAutoFit/>
          </a:bodyPr>
          <a:lstStyle/>
          <a:p>
            <a:pPr>
              <a:lnSpc>
                <a:spcPct val="107000"/>
              </a:lnSpc>
              <a:spcAft>
                <a:spcPts val="0"/>
              </a:spcAft>
            </a:pPr>
            <a:r>
              <a:rPr lang="en-US" sz="3200" b="1" dirty="0">
                <a:solidFill>
                  <a:srgbClr val="242021"/>
                </a:solidFill>
                <a:ea typeface="Times New Roman" panose="02020603050405020304" pitchFamily="18" charset="0"/>
                <a:cs typeface="Times New Roman" panose="02020603050405020304" pitchFamily="18" charset="0"/>
              </a:rPr>
              <a:t>a. You are working on a class project on ways to improve your city. In pairs: Discuss and add two or three more ideas in each column.</a:t>
            </a:r>
            <a:br>
              <a:rPr lang="en-US" sz="3200" b="1" dirty="0">
                <a:solidFill>
                  <a:srgbClr val="242021"/>
                </a:solidFill>
                <a:ea typeface="Times New Roman" panose="02020603050405020304" pitchFamily="18" charset="0"/>
                <a:cs typeface="Times New Roman" panose="02020603050405020304" pitchFamily="18" charset="0"/>
              </a:rPr>
            </a:br>
            <a:endParaRPr lang="en-US" sz="32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8904142" y="472027"/>
            <a:ext cx="1880085" cy="1342918"/>
          </a:xfrm>
          <a:prstGeom prst="rect">
            <a:avLst/>
          </a:prstGeom>
        </p:spPr>
      </p:pic>
    </p:spTree>
    <p:extLst>
      <p:ext uri="{BB962C8B-B14F-4D97-AF65-F5344CB8AC3E}">
        <p14:creationId xmlns:p14="http://schemas.microsoft.com/office/powerpoint/2010/main" val="7149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7745" y="1176337"/>
            <a:ext cx="4314825" cy="3505200"/>
          </a:xfrm>
          <a:prstGeom prst="rect">
            <a:avLst/>
          </a:prstGeom>
        </p:spPr>
      </p:pic>
      <p:pic>
        <p:nvPicPr>
          <p:cNvPr id="3" name="Picture 2"/>
          <p:cNvPicPr>
            <a:picLocks noChangeAspect="1"/>
          </p:cNvPicPr>
          <p:nvPr/>
        </p:nvPicPr>
        <p:blipFill>
          <a:blip r:embed="rId3"/>
          <a:stretch>
            <a:fillRect/>
          </a:stretch>
        </p:blipFill>
        <p:spPr>
          <a:xfrm>
            <a:off x="6332394" y="1357312"/>
            <a:ext cx="4343400" cy="3143250"/>
          </a:xfrm>
          <a:prstGeom prst="rect">
            <a:avLst/>
          </a:prstGeom>
        </p:spPr>
      </p:pic>
    </p:spTree>
    <p:extLst>
      <p:ext uri="{BB962C8B-B14F-4D97-AF65-F5344CB8AC3E}">
        <p14:creationId xmlns:p14="http://schemas.microsoft.com/office/powerpoint/2010/main" val="363788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8435" y="1297997"/>
            <a:ext cx="4305300" cy="3486150"/>
          </a:xfrm>
          <a:prstGeom prst="rect">
            <a:avLst/>
          </a:prstGeom>
        </p:spPr>
      </p:pic>
      <p:pic>
        <p:nvPicPr>
          <p:cNvPr id="3" name="Picture 2"/>
          <p:cNvPicPr>
            <a:picLocks noChangeAspect="1"/>
          </p:cNvPicPr>
          <p:nvPr/>
        </p:nvPicPr>
        <p:blipFill>
          <a:blip r:embed="rId3"/>
          <a:stretch>
            <a:fillRect/>
          </a:stretch>
        </p:blipFill>
        <p:spPr>
          <a:xfrm>
            <a:off x="5902901" y="1483734"/>
            <a:ext cx="4362450" cy="3114675"/>
          </a:xfrm>
          <a:prstGeom prst="rect">
            <a:avLst/>
          </a:prstGeom>
        </p:spPr>
      </p:pic>
      <p:sp>
        <p:nvSpPr>
          <p:cNvPr id="4" name="TextBox 3"/>
          <p:cNvSpPr txBox="1"/>
          <p:nvPr/>
        </p:nvSpPr>
        <p:spPr>
          <a:xfrm>
            <a:off x="6096000" y="3685306"/>
            <a:ext cx="5597237" cy="584775"/>
          </a:xfrm>
          <a:prstGeom prst="rect">
            <a:avLst/>
          </a:prstGeom>
          <a:noFill/>
        </p:spPr>
        <p:txBody>
          <a:bodyPr wrap="square" rtlCol="0">
            <a:spAutoFit/>
          </a:bodyPr>
          <a:lstStyle/>
          <a:p>
            <a:r>
              <a:rPr lang="en-US" sz="3200" dirty="0">
                <a:solidFill>
                  <a:srgbClr val="FF0000"/>
                </a:solidFill>
              </a:rPr>
              <a:t>Put garbage cans around the city</a:t>
            </a:r>
          </a:p>
        </p:txBody>
      </p:sp>
      <p:sp>
        <p:nvSpPr>
          <p:cNvPr id="5" name="Rectangle 4"/>
          <p:cNvSpPr/>
          <p:nvPr/>
        </p:nvSpPr>
        <p:spPr>
          <a:xfrm>
            <a:off x="6096000" y="2977427"/>
            <a:ext cx="6096000" cy="584775"/>
          </a:xfrm>
          <a:prstGeom prst="rect">
            <a:avLst/>
          </a:prstGeom>
        </p:spPr>
        <p:txBody>
          <a:bodyPr>
            <a:spAutoFit/>
          </a:bodyPr>
          <a:lstStyle/>
          <a:p>
            <a:r>
              <a:rPr lang="en-US" sz="3200" dirty="0">
                <a:solidFill>
                  <a:srgbClr val="FF0000"/>
                </a:solidFill>
              </a:rPr>
              <a:t>Put exercise equipment in the parks </a:t>
            </a:r>
          </a:p>
        </p:txBody>
      </p:sp>
      <p:sp>
        <p:nvSpPr>
          <p:cNvPr id="6" name="TextBox 5"/>
          <p:cNvSpPr txBox="1"/>
          <p:nvPr/>
        </p:nvSpPr>
        <p:spPr>
          <a:xfrm>
            <a:off x="6096000" y="2280802"/>
            <a:ext cx="5597237" cy="584775"/>
          </a:xfrm>
          <a:prstGeom prst="rect">
            <a:avLst/>
          </a:prstGeom>
          <a:noFill/>
        </p:spPr>
        <p:txBody>
          <a:bodyPr wrap="square" rtlCol="0">
            <a:spAutoFit/>
          </a:bodyPr>
          <a:lstStyle/>
          <a:p>
            <a:r>
              <a:rPr lang="en-US" sz="3200" dirty="0">
                <a:solidFill>
                  <a:srgbClr val="FF0000"/>
                </a:solidFill>
              </a:rPr>
              <a:t>Build more parks around the city</a:t>
            </a:r>
          </a:p>
        </p:txBody>
      </p:sp>
    </p:spTree>
    <p:extLst>
      <p:ext uri="{BB962C8B-B14F-4D97-AF65-F5344CB8AC3E}">
        <p14:creationId xmlns:p14="http://schemas.microsoft.com/office/powerpoint/2010/main" val="156085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0544" y="1344323"/>
            <a:ext cx="4267200" cy="3476625"/>
          </a:xfrm>
          <a:prstGeom prst="rect">
            <a:avLst/>
          </a:prstGeom>
        </p:spPr>
      </p:pic>
      <p:pic>
        <p:nvPicPr>
          <p:cNvPr id="3" name="Picture 2"/>
          <p:cNvPicPr>
            <a:picLocks noChangeAspect="1"/>
          </p:cNvPicPr>
          <p:nvPr/>
        </p:nvPicPr>
        <p:blipFill>
          <a:blip r:embed="rId3"/>
          <a:stretch>
            <a:fillRect/>
          </a:stretch>
        </p:blipFill>
        <p:spPr>
          <a:xfrm>
            <a:off x="5846184" y="1511010"/>
            <a:ext cx="4295775" cy="3143250"/>
          </a:xfrm>
          <a:prstGeom prst="rect">
            <a:avLst/>
          </a:prstGeom>
        </p:spPr>
      </p:pic>
      <p:sp>
        <p:nvSpPr>
          <p:cNvPr id="5" name="TextBox 4"/>
          <p:cNvSpPr txBox="1"/>
          <p:nvPr/>
        </p:nvSpPr>
        <p:spPr>
          <a:xfrm>
            <a:off x="6096000" y="2005417"/>
            <a:ext cx="5417126" cy="1077218"/>
          </a:xfrm>
          <a:prstGeom prst="rect">
            <a:avLst/>
          </a:prstGeom>
          <a:noFill/>
        </p:spPr>
        <p:txBody>
          <a:bodyPr wrap="square" rtlCol="0">
            <a:spAutoFit/>
          </a:bodyPr>
          <a:lstStyle/>
          <a:p>
            <a:r>
              <a:rPr lang="en-US" sz="3200" dirty="0">
                <a:solidFill>
                  <a:srgbClr val="FF0000"/>
                </a:solidFill>
              </a:rPr>
              <a:t>buy tablets or laptops for students to practice</a:t>
            </a:r>
          </a:p>
        </p:txBody>
      </p:sp>
      <p:sp>
        <p:nvSpPr>
          <p:cNvPr id="6" name="TextBox 5"/>
          <p:cNvSpPr txBox="1"/>
          <p:nvPr/>
        </p:nvSpPr>
        <p:spPr>
          <a:xfrm>
            <a:off x="6096000" y="3165354"/>
            <a:ext cx="5417126" cy="584775"/>
          </a:xfrm>
          <a:prstGeom prst="rect">
            <a:avLst/>
          </a:prstGeom>
          <a:noFill/>
        </p:spPr>
        <p:txBody>
          <a:bodyPr wrap="square" rtlCol="0">
            <a:spAutoFit/>
          </a:bodyPr>
          <a:lstStyle/>
          <a:p>
            <a:r>
              <a:rPr lang="en-US" sz="3200" dirty="0">
                <a:solidFill>
                  <a:srgbClr val="FF0000"/>
                </a:solidFill>
              </a:rPr>
              <a:t>increase practicing hours </a:t>
            </a:r>
          </a:p>
        </p:txBody>
      </p:sp>
      <p:sp>
        <p:nvSpPr>
          <p:cNvPr id="7" name="TextBox 6"/>
          <p:cNvSpPr txBox="1"/>
          <p:nvPr/>
        </p:nvSpPr>
        <p:spPr>
          <a:xfrm>
            <a:off x="6095999" y="3832848"/>
            <a:ext cx="5763491" cy="584775"/>
          </a:xfrm>
          <a:prstGeom prst="rect">
            <a:avLst/>
          </a:prstGeom>
          <a:noFill/>
        </p:spPr>
        <p:txBody>
          <a:bodyPr wrap="square" rtlCol="0">
            <a:spAutoFit/>
          </a:bodyPr>
          <a:lstStyle/>
          <a:p>
            <a:r>
              <a:rPr lang="en-US" sz="3200" dirty="0">
                <a:solidFill>
                  <a:srgbClr val="FF0000"/>
                </a:solidFill>
              </a:rPr>
              <a:t>build a free neighborhood Wi-Fi</a:t>
            </a:r>
          </a:p>
        </p:txBody>
      </p:sp>
    </p:spTree>
    <p:extLst>
      <p:ext uri="{BB962C8B-B14F-4D97-AF65-F5344CB8AC3E}">
        <p14:creationId xmlns:p14="http://schemas.microsoft.com/office/powerpoint/2010/main" val="373049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6627" y="627013"/>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LESSON OUTLINE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373" y="1727921"/>
            <a:ext cx="1920785" cy="570039"/>
          </a:xfrm>
          <a:prstGeom prst="rect">
            <a:avLst/>
          </a:prstGeom>
        </p:spPr>
      </p:pic>
      <p:sp>
        <p:nvSpPr>
          <p:cNvPr id="11" name="Round Diagonal Corner Rectangle 10"/>
          <p:cNvSpPr/>
          <p:nvPr/>
        </p:nvSpPr>
        <p:spPr>
          <a:xfrm>
            <a:off x="1615986" y="5572979"/>
            <a:ext cx="2378633" cy="539496"/>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1394" y="2504165"/>
            <a:ext cx="4012165" cy="711765"/>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781" y="3617009"/>
            <a:ext cx="4044778" cy="717286"/>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6627" y="4548217"/>
            <a:ext cx="3798594" cy="673876"/>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57085" y="481487"/>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690" y="772762"/>
            <a:ext cx="9989128" cy="1146211"/>
          </a:xfrm>
          <a:prstGeom prst="rect">
            <a:avLst/>
          </a:prstGeom>
        </p:spPr>
        <p:txBody>
          <a:bodyPr wrap="square">
            <a:spAutoFit/>
          </a:bodyPr>
          <a:lstStyle/>
          <a:p>
            <a:pPr>
              <a:lnSpc>
                <a:spcPct val="107000"/>
              </a:lnSpc>
              <a:spcAft>
                <a:spcPts val="0"/>
              </a:spcAft>
            </a:pPr>
            <a:r>
              <a:rPr lang="en-US" sz="3200" b="1" dirty="0">
                <a:solidFill>
                  <a:srgbClr val="242021"/>
                </a:solidFill>
                <a:ea typeface="Times New Roman" panose="02020603050405020304" pitchFamily="18" charset="0"/>
                <a:cs typeface="Times New Roman" panose="02020603050405020304" pitchFamily="18" charset="0"/>
              </a:rPr>
              <a:t>b. Join another pair. Choose one of the projects and say why you think it is best.</a:t>
            </a:r>
            <a:endParaRPr lang="en-US" sz="3200" dirty="0">
              <a:ea typeface="Calibri" panose="020F0502020204030204" pitchFamily="34" charset="0"/>
              <a:cs typeface="Times New Roman" panose="02020603050405020304" pitchFamily="18" charset="0"/>
            </a:endParaRPr>
          </a:p>
        </p:txBody>
      </p:sp>
      <p:sp>
        <p:nvSpPr>
          <p:cNvPr id="3" name="Rounded Rectangular Callout 2"/>
          <p:cNvSpPr/>
          <p:nvPr/>
        </p:nvSpPr>
        <p:spPr>
          <a:xfrm>
            <a:off x="886689" y="2299856"/>
            <a:ext cx="6996547" cy="1302326"/>
          </a:xfrm>
          <a:prstGeom prst="wedgeRoundRectCallout">
            <a:avLst>
              <a:gd name="adj1" fmla="val -51458"/>
              <a:gd name="adj2" fmla="val 669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0000"/>
                </a:solidFill>
              </a:rPr>
              <a:t>I think the project Technology in Schools will help to improve our city. </a:t>
            </a:r>
            <a:endParaRPr lang="en-US" sz="3200" dirty="0"/>
          </a:p>
        </p:txBody>
      </p:sp>
      <p:sp>
        <p:nvSpPr>
          <p:cNvPr id="4" name="Rounded Rectangular Callout 3"/>
          <p:cNvSpPr/>
          <p:nvPr/>
        </p:nvSpPr>
        <p:spPr>
          <a:xfrm>
            <a:off x="2812470" y="3969211"/>
            <a:ext cx="6996547" cy="1586461"/>
          </a:xfrm>
          <a:prstGeom prst="wedgeRoundRectCallout">
            <a:avLst>
              <a:gd name="adj1" fmla="val 51908"/>
              <a:gd name="adj2" fmla="val 690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0000"/>
                </a:solidFill>
              </a:rPr>
              <a:t>So do I. With available computers or laptops, students can find out information for their lessons easily … </a:t>
            </a:r>
            <a:endParaRPr lang="en-US" sz="3200" dirty="0"/>
          </a:p>
        </p:txBody>
      </p:sp>
    </p:spTree>
    <p:extLst>
      <p:ext uri="{BB962C8B-B14F-4D97-AF65-F5344CB8AC3E}">
        <p14:creationId xmlns:p14="http://schemas.microsoft.com/office/powerpoint/2010/main" val="653180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0369" y="1410388"/>
            <a:ext cx="2628900" cy="638175"/>
          </a:xfrm>
          <a:prstGeom prst="rect">
            <a:avLst/>
          </a:prstGeom>
        </p:spPr>
      </p:pic>
      <p:sp>
        <p:nvSpPr>
          <p:cNvPr id="5" name="Rectangle 4"/>
          <p:cNvSpPr/>
          <p:nvPr/>
        </p:nvSpPr>
        <p:spPr>
          <a:xfrm>
            <a:off x="942109" y="2229362"/>
            <a:ext cx="10002982" cy="1938992"/>
          </a:xfrm>
          <a:prstGeom prst="rect">
            <a:avLst/>
          </a:prstGeom>
        </p:spPr>
        <p:txBody>
          <a:bodyPr wrap="square">
            <a:spAutoFit/>
          </a:bodyPr>
          <a:lstStyle/>
          <a:p>
            <a:r>
              <a:rPr lang="en-US" sz="3000" b="1" dirty="0">
                <a:solidFill>
                  <a:srgbClr val="242021"/>
                </a:solidFill>
              </a:rPr>
              <a:t>Choose one of the projects and write an article about how to improve the city. Write at least three ideas for your project. Remember to use pronouns to avoid repetition. Write 120 to 150 words.</a:t>
            </a:r>
            <a:r>
              <a:rPr lang="en-US" sz="3000" b="1" dirty="0"/>
              <a:t> </a:t>
            </a:r>
          </a:p>
        </p:txBody>
      </p:sp>
      <p:sp>
        <p:nvSpPr>
          <p:cNvPr id="6" name="TextBox 5"/>
          <p:cNvSpPr txBox="1"/>
          <p:nvPr/>
        </p:nvSpPr>
        <p:spPr>
          <a:xfrm>
            <a:off x="-1" y="387619"/>
            <a:ext cx="1576874" cy="369332"/>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b="1" dirty="0">
                <a:solidFill>
                  <a:schemeClr val="bg1"/>
                </a:solidFill>
              </a:rPr>
              <a:t>While -Writing</a:t>
            </a:r>
          </a:p>
        </p:txBody>
      </p:sp>
    </p:spTree>
    <p:extLst>
      <p:ext uri="{BB962C8B-B14F-4D97-AF65-F5344CB8AC3E}">
        <p14:creationId xmlns:p14="http://schemas.microsoft.com/office/powerpoint/2010/main" val="1964686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6" y="1314081"/>
            <a:ext cx="10681855" cy="4524315"/>
          </a:xfrm>
          <a:prstGeom prst="rect">
            <a:avLst/>
          </a:prstGeom>
        </p:spPr>
        <p:txBody>
          <a:bodyPr wrap="square">
            <a:spAutoFit/>
          </a:bodyPr>
          <a:lstStyle/>
          <a:p>
            <a:r>
              <a:rPr lang="en-US" sz="3200" b="1" dirty="0">
                <a:solidFill>
                  <a:srgbClr val="000000"/>
                </a:solidFill>
              </a:rPr>
              <a:t>Places to Play</a:t>
            </a:r>
            <a:br>
              <a:rPr lang="en-US" sz="3200" b="1" dirty="0">
                <a:solidFill>
                  <a:srgbClr val="000000"/>
                </a:solidFill>
              </a:rPr>
            </a:br>
            <a:r>
              <a:rPr lang="en-US" sz="3200" i="1" dirty="0">
                <a:solidFill>
                  <a:srgbClr val="000000"/>
                </a:solidFill>
              </a:rPr>
              <a:t>Tony Phan, June 10</a:t>
            </a:r>
            <a:br>
              <a:rPr lang="en-US" sz="3200" i="1" dirty="0">
                <a:solidFill>
                  <a:srgbClr val="000000"/>
                </a:solidFill>
              </a:rPr>
            </a:br>
            <a:r>
              <a:rPr lang="en-US" sz="3200" dirty="0">
                <a:solidFill>
                  <a:srgbClr val="000000"/>
                </a:solidFill>
              </a:rPr>
              <a:t>I think Places to Play will improve our city the most. Many people don't have gardens or parks near them. I think we should build more parks in the city for everyone to use. Families can go there on the weekends and play with their children. We can put exercise equipment in the parks for the parents to use. They won't need to pay for a gym. The children can play safely and have fun with their friends. </a:t>
            </a:r>
            <a:endParaRPr lang="en-US" sz="3200" dirty="0"/>
          </a:p>
        </p:txBody>
      </p:sp>
      <p:sp>
        <p:nvSpPr>
          <p:cNvPr id="3" name="Rectangle 2"/>
          <p:cNvSpPr/>
          <p:nvPr/>
        </p:nvSpPr>
        <p:spPr>
          <a:xfrm>
            <a:off x="5256691" y="487580"/>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Sample</a:t>
            </a:r>
          </a:p>
        </p:txBody>
      </p:sp>
    </p:spTree>
    <p:extLst>
      <p:ext uri="{BB962C8B-B14F-4D97-AF65-F5344CB8AC3E}">
        <p14:creationId xmlns:p14="http://schemas.microsoft.com/office/powerpoint/2010/main" val="265190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855" y="1155314"/>
            <a:ext cx="10709563" cy="3539430"/>
          </a:xfrm>
          <a:prstGeom prst="rect">
            <a:avLst/>
          </a:prstGeom>
        </p:spPr>
        <p:txBody>
          <a:bodyPr wrap="square">
            <a:spAutoFit/>
          </a:bodyPr>
          <a:lstStyle/>
          <a:p>
            <a:r>
              <a:rPr lang="en-US" sz="3200" dirty="0">
                <a:solidFill>
                  <a:srgbClr val="000000"/>
                </a:solidFill>
              </a:rPr>
              <a:t>Another thing we can do is make some gardens and plant trees, so people can look at flowers and hear birds. Students can go there to have fun with their classmates. They can do exercise with their teachers. They can also learn about nature and paint pictures. It will help them relax as well.</a:t>
            </a:r>
            <a:br>
              <a:rPr lang="en-US" sz="3200" dirty="0">
                <a:solidFill>
                  <a:srgbClr val="000000"/>
                </a:solidFill>
              </a:rPr>
            </a:br>
            <a:r>
              <a:rPr lang="en-US" sz="3200" dirty="0">
                <a:solidFill>
                  <a:srgbClr val="000000"/>
                </a:solidFill>
              </a:rPr>
              <a:t>Finally, the park can be a great place to have picnics and fun days. People can take photos for their weddings and birthdays.</a:t>
            </a:r>
            <a:r>
              <a:rPr lang="en-US" sz="3200" dirty="0"/>
              <a:t> </a:t>
            </a:r>
          </a:p>
        </p:txBody>
      </p:sp>
    </p:spTree>
    <p:extLst>
      <p:ext uri="{BB962C8B-B14F-4D97-AF65-F5344CB8AC3E}">
        <p14:creationId xmlns:p14="http://schemas.microsoft.com/office/powerpoint/2010/main" val="329667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5837" y="1147248"/>
            <a:ext cx="3609975" cy="704850"/>
          </a:xfrm>
          <a:prstGeom prst="rect">
            <a:avLst/>
          </a:prstGeom>
        </p:spPr>
      </p:pic>
      <p:sp>
        <p:nvSpPr>
          <p:cNvPr id="6" name="Rectangle 5"/>
          <p:cNvSpPr/>
          <p:nvPr/>
        </p:nvSpPr>
        <p:spPr>
          <a:xfrm>
            <a:off x="985837" y="1854851"/>
            <a:ext cx="10186987" cy="2164054"/>
          </a:xfrm>
          <a:prstGeom prst="rect">
            <a:avLst/>
          </a:prstGeom>
        </p:spPr>
        <p:txBody>
          <a:bodyPr wrap="square">
            <a:spAutoFit/>
          </a:bodyPr>
          <a:lstStyle/>
          <a:p>
            <a:pPr>
              <a:lnSpc>
                <a:spcPct val="107000"/>
              </a:lnSpc>
              <a:spcAft>
                <a:spcPts val="0"/>
              </a:spcAft>
            </a:pPr>
            <a:r>
              <a:rPr lang="en-US" sz="3200" b="1" dirty="0">
                <a:solidFill>
                  <a:srgbClr val="242021"/>
                </a:solidFill>
                <a:ea typeface="Times New Roman" panose="02020603050405020304" pitchFamily="18" charset="0"/>
                <a:cs typeface="Times New Roman" panose="02020603050405020304" pitchFamily="18" charset="0"/>
              </a:rPr>
              <a:t>Now, write a letter to the Youth Lead the Change project talking about why you think your project is the best one. Use the Feedback form to help you.</a:t>
            </a:r>
            <a:br>
              <a:rPr lang="en-US" sz="3200" b="1" dirty="0">
                <a:solidFill>
                  <a:srgbClr val="242021"/>
                </a:solidFill>
                <a:ea typeface="Times New Roman" panose="02020603050405020304" pitchFamily="18" charset="0"/>
                <a:cs typeface="Times New Roman" panose="02020603050405020304" pitchFamily="18" charset="0"/>
              </a:rPr>
            </a:br>
            <a:r>
              <a:rPr lang="en-US" sz="3200" b="1" dirty="0">
                <a:solidFill>
                  <a:srgbClr val="242021"/>
                </a:solidFill>
                <a:ea typeface="Times New Roman" panose="02020603050405020304" pitchFamily="18" charset="0"/>
                <a:cs typeface="Times New Roman" panose="02020603050405020304" pitchFamily="18" charset="0"/>
              </a:rPr>
              <a:t>Write 120 to 150 words.</a:t>
            </a:r>
            <a:endParaRPr lang="en-US" sz="3200" dirty="0">
              <a:effectLst/>
              <a:ea typeface="Calibri" panose="020F0502020204030204" pitchFamily="34" charset="0"/>
              <a:cs typeface="Times New Roman" panose="02020603050405020304" pitchFamily="18" charset="0"/>
            </a:endParaRPr>
          </a:p>
        </p:txBody>
      </p:sp>
      <p:sp>
        <p:nvSpPr>
          <p:cNvPr id="4" name="TextBox 3"/>
          <p:cNvSpPr txBox="1"/>
          <p:nvPr/>
        </p:nvSpPr>
        <p:spPr>
          <a:xfrm>
            <a:off x="419877" y="530873"/>
            <a:ext cx="2199497" cy="461665"/>
          </a:xfrm>
          <a:prstGeom prst="rect">
            <a:avLst/>
          </a:prstGeom>
          <a:solidFill>
            <a:srgbClr val="00B050"/>
          </a:solidFill>
        </p:spPr>
        <p:txBody>
          <a:bodyPr wrap="square" rtlCol="0">
            <a:spAutoFit/>
          </a:bodyPr>
          <a:lstStyle/>
          <a:p>
            <a:r>
              <a:rPr lang="en-US" sz="2400" b="1" dirty="0">
                <a:solidFill>
                  <a:schemeClr val="bg1"/>
                </a:solidFill>
              </a:rPr>
              <a:t>While-Writing</a:t>
            </a:r>
          </a:p>
        </p:txBody>
      </p:sp>
    </p:spTree>
    <p:extLst>
      <p:ext uri="{BB962C8B-B14F-4D97-AF65-F5344CB8AC3E}">
        <p14:creationId xmlns:p14="http://schemas.microsoft.com/office/powerpoint/2010/main" val="3212658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1402599"/>
            <a:ext cx="10737273" cy="4031873"/>
          </a:xfrm>
          <a:prstGeom prst="rect">
            <a:avLst/>
          </a:prstGeom>
        </p:spPr>
        <p:txBody>
          <a:bodyPr wrap="square">
            <a:spAutoFit/>
          </a:bodyPr>
          <a:lstStyle/>
          <a:p>
            <a:r>
              <a:rPr lang="en-US" sz="3200" b="1" dirty="0">
                <a:solidFill>
                  <a:srgbClr val="000000"/>
                </a:solidFill>
              </a:rPr>
              <a:t>Technology in Schools</a:t>
            </a:r>
            <a:br>
              <a:rPr lang="en-US" sz="3200" b="1" dirty="0">
                <a:solidFill>
                  <a:srgbClr val="000000"/>
                </a:solidFill>
              </a:rPr>
            </a:br>
            <a:r>
              <a:rPr lang="en-US" sz="3200" dirty="0">
                <a:solidFill>
                  <a:srgbClr val="000000"/>
                </a:solidFill>
              </a:rPr>
              <a:t>Dear Sir/Madam,</a:t>
            </a:r>
            <a:br>
              <a:rPr lang="en-US" sz="3200" dirty="0">
                <a:solidFill>
                  <a:srgbClr val="000000"/>
                </a:solidFill>
              </a:rPr>
            </a:br>
            <a:r>
              <a:rPr lang="en-US" sz="3200" dirty="0">
                <a:solidFill>
                  <a:srgbClr val="000000"/>
                </a:solidFill>
              </a:rPr>
              <a:t>My name is </a:t>
            </a:r>
            <a:r>
              <a:rPr lang="en-US" sz="3200" dirty="0" err="1">
                <a:solidFill>
                  <a:srgbClr val="000000"/>
                </a:solidFill>
              </a:rPr>
              <a:t>Phương</a:t>
            </a:r>
            <a:r>
              <a:rPr lang="en-US" sz="3200" dirty="0">
                <a:solidFill>
                  <a:srgbClr val="000000"/>
                </a:solidFill>
              </a:rPr>
              <a:t> </a:t>
            </a:r>
            <a:r>
              <a:rPr lang="en-US" sz="3200" dirty="0" err="1">
                <a:solidFill>
                  <a:srgbClr val="000000"/>
                </a:solidFill>
              </a:rPr>
              <a:t>Huỳnh</a:t>
            </a:r>
            <a:r>
              <a:rPr lang="en-US" sz="3200" dirty="0">
                <a:solidFill>
                  <a:srgbClr val="000000"/>
                </a:solidFill>
              </a:rPr>
              <a:t> and I think the project Technology in Schools will help students. Many students do not have computers or laptops. They cannot study very easily at school. I think we should use the money from the city budget to buy more computers and laptops for schools.</a:t>
            </a:r>
            <a:br>
              <a:rPr lang="en-US" sz="3200" dirty="0">
                <a:solidFill>
                  <a:srgbClr val="000000"/>
                </a:solidFill>
              </a:rPr>
            </a:br>
            <a:endParaRPr lang="en-US" sz="3200" dirty="0"/>
          </a:p>
        </p:txBody>
      </p:sp>
      <p:sp>
        <p:nvSpPr>
          <p:cNvPr id="3" name="Rectangle 2"/>
          <p:cNvSpPr/>
          <p:nvPr/>
        </p:nvSpPr>
        <p:spPr>
          <a:xfrm>
            <a:off x="5173563" y="493172"/>
            <a:ext cx="1609344" cy="6165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Sample</a:t>
            </a:r>
          </a:p>
        </p:txBody>
      </p:sp>
    </p:spTree>
    <p:extLst>
      <p:ext uri="{BB962C8B-B14F-4D97-AF65-F5344CB8AC3E}">
        <p14:creationId xmlns:p14="http://schemas.microsoft.com/office/powerpoint/2010/main" val="85437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109" y="656733"/>
            <a:ext cx="10418618" cy="4524315"/>
          </a:xfrm>
          <a:prstGeom prst="rect">
            <a:avLst/>
          </a:prstGeom>
        </p:spPr>
        <p:txBody>
          <a:bodyPr wrap="square">
            <a:spAutoFit/>
          </a:bodyPr>
          <a:lstStyle/>
          <a:p>
            <a:r>
              <a:rPr lang="en-US" sz="3200" dirty="0">
                <a:solidFill>
                  <a:srgbClr val="000000"/>
                </a:solidFill>
              </a:rPr>
              <a:t>Students can use the computers to help them plan projects. They can go on the internet to find information for their lessons. We can also buy tablets for students, so they can study at home and do their homework.</a:t>
            </a:r>
            <a:br>
              <a:rPr lang="en-US" sz="3200" dirty="0">
                <a:solidFill>
                  <a:srgbClr val="000000"/>
                </a:solidFill>
              </a:rPr>
            </a:br>
            <a:r>
              <a:rPr lang="en-US" sz="3200" dirty="0">
                <a:solidFill>
                  <a:srgbClr val="000000"/>
                </a:solidFill>
              </a:rPr>
              <a:t>Finally, the students can use the computers and laptops to talk to other students around the world.</a:t>
            </a:r>
            <a:br>
              <a:rPr lang="en-US" sz="3200" dirty="0">
                <a:solidFill>
                  <a:srgbClr val="000000"/>
                </a:solidFill>
              </a:rPr>
            </a:br>
            <a:r>
              <a:rPr lang="en-US" sz="3200" dirty="0">
                <a:solidFill>
                  <a:srgbClr val="000000"/>
                </a:solidFill>
              </a:rPr>
              <a:t>I hope you will consider my suggestion.</a:t>
            </a:r>
            <a:br>
              <a:rPr lang="en-US" sz="3200" dirty="0">
                <a:solidFill>
                  <a:srgbClr val="000000"/>
                </a:solidFill>
              </a:rPr>
            </a:br>
            <a:r>
              <a:rPr lang="en-US" sz="3200" dirty="0">
                <a:solidFill>
                  <a:srgbClr val="000000"/>
                </a:solidFill>
              </a:rPr>
              <a:t>Yours faithfully,</a:t>
            </a:r>
            <a:br>
              <a:rPr lang="en-US" sz="3200" dirty="0">
                <a:solidFill>
                  <a:srgbClr val="000000"/>
                </a:solidFill>
              </a:rPr>
            </a:br>
            <a:r>
              <a:rPr lang="en-US" sz="3200" dirty="0" err="1">
                <a:solidFill>
                  <a:srgbClr val="000000"/>
                </a:solidFill>
              </a:rPr>
              <a:t>Phương</a:t>
            </a:r>
            <a:r>
              <a:rPr lang="en-US" sz="3200" dirty="0">
                <a:solidFill>
                  <a:srgbClr val="000000"/>
                </a:solidFill>
              </a:rPr>
              <a:t> </a:t>
            </a:r>
            <a:r>
              <a:rPr lang="en-US" sz="3200" dirty="0" err="1">
                <a:solidFill>
                  <a:srgbClr val="000000"/>
                </a:solidFill>
              </a:rPr>
              <a:t>Huỳnh</a:t>
            </a:r>
            <a:r>
              <a:rPr lang="en-US" sz="3200" dirty="0"/>
              <a:t> </a:t>
            </a:r>
          </a:p>
        </p:txBody>
      </p:sp>
    </p:spTree>
    <p:extLst>
      <p:ext uri="{BB962C8B-B14F-4D97-AF65-F5344CB8AC3E}">
        <p14:creationId xmlns:p14="http://schemas.microsoft.com/office/powerpoint/2010/main" val="80455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5102" y="541175"/>
            <a:ext cx="2099387" cy="727788"/>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Let’s Play!</a:t>
            </a:r>
          </a:p>
        </p:txBody>
      </p:sp>
      <p:sp>
        <p:nvSpPr>
          <p:cNvPr id="4" name="Rectangle 3"/>
          <p:cNvSpPr/>
          <p:nvPr/>
        </p:nvSpPr>
        <p:spPr>
          <a:xfrm>
            <a:off x="236376" y="544285"/>
            <a:ext cx="2310881" cy="727788"/>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DHA on </a:t>
            </a:r>
            <a:r>
              <a:rPr lang="en-US" sz="2000" b="1" dirty="0" err="1"/>
              <a:t>Eduhome</a:t>
            </a:r>
            <a:endParaRPr lang="en-US" sz="2000" b="1" dirty="0"/>
          </a:p>
        </p:txBody>
      </p:sp>
      <p:sp>
        <p:nvSpPr>
          <p:cNvPr id="5" name="TextBox 4">
            <a:hlinkClick r:id="rId2"/>
          </p:cNvPr>
          <p:cNvSpPr txBox="1"/>
          <p:nvPr/>
        </p:nvSpPr>
        <p:spPr>
          <a:xfrm>
            <a:off x="8649478" y="662473"/>
            <a:ext cx="294676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i="1" dirty="0"/>
              <a:t>Click </a:t>
            </a:r>
            <a:r>
              <a:rPr lang="en-US" i="1" dirty="0">
                <a:solidFill>
                  <a:srgbClr val="FF0000"/>
                </a:solidFill>
              </a:rPr>
              <a:t>here</a:t>
            </a:r>
            <a:r>
              <a:rPr lang="en-US" i="1" dirty="0"/>
              <a:t> to play the games.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9523" y="1554480"/>
            <a:ext cx="10829200" cy="4812284"/>
          </a:xfrm>
          <a:prstGeom prst="rect">
            <a:avLst/>
          </a:prstGeom>
        </p:spPr>
      </p:pic>
    </p:spTree>
    <p:extLst>
      <p:ext uri="{BB962C8B-B14F-4D97-AF65-F5344CB8AC3E}">
        <p14:creationId xmlns:p14="http://schemas.microsoft.com/office/powerpoint/2010/main" val="918836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83224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16" y="475710"/>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2602808" y="1412240"/>
            <a:ext cx="8351520" cy="3416320"/>
          </a:xfrm>
          <a:prstGeom prst="rect">
            <a:avLst/>
          </a:prstGeom>
        </p:spPr>
        <p:txBody>
          <a:bodyPr wrap="square">
            <a:spAutoFit/>
          </a:bodyPr>
          <a:lstStyle/>
          <a:p>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Writing</a:t>
            </a:r>
            <a:r>
              <a:rPr lang="en-US" sz="3600" dirty="0">
                <a:solidFill>
                  <a:srgbClr val="0070C0"/>
                </a:solidFill>
              </a:rPr>
              <a:t>: write a letter about ways to improve community, using pronouns to avoid repetition</a:t>
            </a:r>
          </a:p>
          <a:p>
            <a:pPr marL="457200" indent="-457200">
              <a:buFont typeface="Arial" panose="020B0604020202020204" pitchFamily="34" charset="0"/>
              <a:buChar char="•"/>
            </a:pPr>
            <a:r>
              <a:rPr lang="en-US" sz="3600" dirty="0">
                <a:solidFill>
                  <a:srgbClr val="FF0000"/>
                </a:solidFill>
              </a:rPr>
              <a:t>Speaking</a:t>
            </a:r>
            <a:r>
              <a:rPr lang="en-US" sz="3600" dirty="0">
                <a:solidFill>
                  <a:srgbClr val="0070C0"/>
                </a:solidFill>
              </a:rPr>
              <a:t>: talk about some ways to improve our city</a:t>
            </a:r>
            <a:endParaRPr lang="en-US" sz="3600" dirty="0">
              <a:solidFill>
                <a:srgbClr val="FF0000"/>
              </a:solidFill>
            </a:endParaRPr>
          </a:p>
        </p:txBody>
      </p:sp>
    </p:spTree>
    <p:extLst>
      <p:ext uri="{BB962C8B-B14F-4D97-AF65-F5344CB8AC3E}">
        <p14:creationId xmlns:p14="http://schemas.microsoft.com/office/powerpoint/2010/main" val="58738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871" y="779974"/>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 …</a:t>
            </a:r>
            <a:endParaRPr lang="en-US" sz="4000" b="1" dirty="0">
              <a:solidFill>
                <a:srgbClr val="FF0000"/>
              </a:solidFill>
            </a:endParaRPr>
          </a:p>
        </p:txBody>
      </p:sp>
      <p:sp>
        <p:nvSpPr>
          <p:cNvPr id="6" name="Rectangle 5"/>
          <p:cNvSpPr/>
          <p:nvPr/>
        </p:nvSpPr>
        <p:spPr>
          <a:xfrm>
            <a:off x="678873" y="3385773"/>
            <a:ext cx="11049667" cy="1200329"/>
          </a:xfrm>
          <a:prstGeom prst="rect">
            <a:avLst/>
          </a:prstGeom>
        </p:spPr>
        <p:txBody>
          <a:bodyPr wrap="square">
            <a:spAutoFit/>
          </a:bodyPr>
          <a:lstStyle/>
          <a:p>
            <a:pPr lvl="0"/>
            <a:r>
              <a:rPr lang="en-US" sz="3600" dirty="0">
                <a:solidFill>
                  <a:srgbClr val="002060"/>
                </a:solidFill>
                <a:ea typeface="Calibri" panose="020F0502020204030204" pitchFamily="34" charset="0"/>
                <a:cs typeface="JDCLK L+ Frutiger LT Std"/>
              </a:rPr>
              <a:t>- write a letter about ways to improve community, using pronouns to avoid repetition.</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552" y="427730"/>
            <a:ext cx="3829770" cy="24725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9497"/>
            <a:ext cx="11719571" cy="2862322"/>
          </a:xfrm>
          <a:prstGeom prst="rect">
            <a:avLst/>
          </a:prstGeom>
        </p:spPr>
        <p:txBody>
          <a:bodyPr wrap="square">
            <a:spAutoFit/>
          </a:bodyPr>
          <a:lstStyle/>
          <a:p>
            <a:pPr marL="1028700" indent="-571500">
              <a:buFontTx/>
              <a:buChar char="-"/>
            </a:pPr>
            <a:r>
              <a:rPr lang="en-US" sz="3600" dirty="0">
                <a:solidFill>
                  <a:srgbClr val="0070C0"/>
                </a:solidFill>
                <a:ea typeface="Times New Roman" panose="02020603050405020304" pitchFamily="18" charset="0"/>
              </a:rPr>
              <a:t>Complete the writing notes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Notebook</a:t>
            </a:r>
            <a:r>
              <a:rPr lang="en-US" sz="3600" dirty="0">
                <a:solidFill>
                  <a:srgbClr val="0070C0"/>
                </a:solidFill>
                <a:ea typeface="Times New Roman" panose="02020603050405020304" pitchFamily="18" charset="0"/>
              </a:rPr>
              <a:t> on page 37. </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Prepare the next lesson – Unit 7 on page 56 in </a:t>
            </a:r>
            <a:r>
              <a:rPr lang="en-US" sz="3600" b="1" dirty="0">
                <a:solidFill>
                  <a:srgbClr val="0070C0"/>
                </a:solidFill>
                <a:ea typeface="Times New Roman" panose="02020603050405020304" pitchFamily="18" charset="0"/>
              </a:rPr>
              <a:t>SB</a:t>
            </a:r>
            <a:r>
              <a:rPr lang="en-US" sz="3600" dirty="0">
                <a:solidFill>
                  <a:srgbClr val="0070C0"/>
                </a:solidFill>
                <a:ea typeface="Times New Roman" panose="02020603050405020304" pitchFamily="18" charset="0"/>
              </a:rPr>
              <a:t>.</a:t>
            </a:r>
          </a:p>
          <a:p>
            <a:pPr marL="1028700" marR="0" indent="-571500">
              <a:spcBef>
                <a:spcPts val="0"/>
              </a:spcBef>
              <a:spcAft>
                <a:spcPts val="0"/>
              </a:spcAft>
              <a:buFontTx/>
              <a:buChar char="-"/>
            </a:pPr>
            <a:r>
              <a:rPr lang="en-US" sz="3600" dirty="0">
                <a:solidFill>
                  <a:srgbClr val="0070C0"/>
                </a:solidFill>
                <a:effectLst/>
                <a:ea typeface="Times New Roman" panose="02020603050405020304" pitchFamily="18" charset="0"/>
              </a:rPr>
              <a:t>Play the consolidation games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DHA App </a:t>
            </a:r>
            <a:r>
              <a:rPr lang="en-US" sz="3600" dirty="0">
                <a:solidFill>
                  <a:srgbClr val="0070C0"/>
                </a:solidFill>
                <a:ea typeface="Times New Roman" panose="02020603050405020304" pitchFamily="18" charset="0"/>
              </a:rPr>
              <a:t>on </a:t>
            </a:r>
            <a:r>
              <a:rPr lang="en-US" sz="3600" dirty="0">
                <a:solidFill>
                  <a:srgbClr val="0070C0"/>
                </a:solidFill>
                <a:ea typeface="Times New Roman" panose="02020603050405020304" pitchFamily="18" charset="0"/>
                <a:hlinkClick r:id="rId2"/>
              </a:rPr>
              <a:t>www.eduhome.com.vn</a:t>
            </a:r>
            <a:r>
              <a:rPr lang="en-US" sz="3600" dirty="0">
                <a:solidFill>
                  <a:srgbClr val="0070C0"/>
                </a:solidFill>
                <a:ea typeface="Times New Roman" panose="02020603050405020304" pitchFamily="18" charset="0"/>
              </a:rPr>
              <a:t> </a:t>
            </a:r>
            <a:endParaRPr lang="en-US" sz="3600" dirty="0">
              <a:solidFill>
                <a:srgbClr val="0070C0"/>
              </a:solidFill>
              <a:effectLst/>
              <a:ea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28" y="387927"/>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71463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Rectangle 5"/>
          <p:cNvSpPr/>
          <p:nvPr/>
        </p:nvSpPr>
        <p:spPr>
          <a:xfrm>
            <a:off x="886691" y="2908993"/>
            <a:ext cx="10464932" cy="707886"/>
          </a:xfrm>
          <a:prstGeom prst="rect">
            <a:avLst/>
          </a:prstGeom>
        </p:spPr>
        <p:txBody>
          <a:bodyPr wrap="square">
            <a:spAutoFit/>
          </a:bodyPr>
          <a:lstStyle/>
          <a:p>
            <a:r>
              <a:rPr lang="en-US" sz="4000" b="1" dirty="0">
                <a:solidFill>
                  <a:srgbClr val="000000"/>
                </a:solidFill>
              </a:rPr>
              <a:t>Talk about the best place for children to play</a:t>
            </a: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248" y="0"/>
            <a:ext cx="12593216" cy="685800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855" y="759341"/>
            <a:ext cx="5449902" cy="966822"/>
          </a:xfrm>
          <a:prstGeom prst="rect">
            <a:avLst/>
          </a:prstGeom>
        </p:spPr>
      </p:pic>
    </p:spTree>
    <p:extLst>
      <p:ext uri="{BB962C8B-B14F-4D97-AF65-F5344CB8AC3E}">
        <p14:creationId xmlns:p14="http://schemas.microsoft.com/office/powerpoint/2010/main" val="267552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23929" y="734026"/>
            <a:ext cx="2762250" cy="657225"/>
          </a:xfrm>
          <a:prstGeom prst="rect">
            <a:avLst/>
          </a:prstGeom>
        </p:spPr>
      </p:pic>
      <p:sp>
        <p:nvSpPr>
          <p:cNvPr id="9" name="Rectangle 8"/>
          <p:cNvSpPr/>
          <p:nvPr/>
        </p:nvSpPr>
        <p:spPr>
          <a:xfrm>
            <a:off x="748145" y="2151282"/>
            <a:ext cx="10695710" cy="3046988"/>
          </a:xfrm>
          <a:prstGeom prst="rect">
            <a:avLst/>
          </a:prstGeom>
        </p:spPr>
        <p:txBody>
          <a:bodyPr wrap="square">
            <a:spAutoFit/>
          </a:bodyPr>
          <a:lstStyle/>
          <a:p>
            <a:pPr>
              <a:lnSpc>
                <a:spcPct val="150000"/>
              </a:lnSpc>
            </a:pPr>
            <a:r>
              <a:rPr lang="en-US" sz="3200" b="1" dirty="0">
                <a:solidFill>
                  <a:srgbClr val="242021"/>
                </a:solidFill>
                <a:ea typeface="Times New Roman" panose="02020603050405020304" pitchFamily="18" charset="0"/>
                <a:cs typeface="Times New Roman" panose="02020603050405020304" pitchFamily="18" charset="0"/>
              </a:rPr>
              <a:t>Using pronouns to avoid repetition</a:t>
            </a:r>
            <a:br>
              <a:rPr lang="en-US" sz="3200" b="1"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To stop your writing from being repetitive and uninteresting, you can use pronouns (</a:t>
            </a:r>
            <a:r>
              <a:rPr lang="en-US" sz="3200" i="1" dirty="0">
                <a:solidFill>
                  <a:srgbClr val="242021"/>
                </a:solidFill>
                <a:ea typeface="Times New Roman" panose="02020603050405020304" pitchFamily="18" charset="0"/>
                <a:cs typeface="Times New Roman" panose="02020603050405020304" pitchFamily="18" charset="0"/>
              </a:rPr>
              <a:t>I, me, mine, she, her, hers, </a:t>
            </a:r>
            <a:r>
              <a:rPr lang="en-US" sz="3200" dirty="0">
                <a:solidFill>
                  <a:srgbClr val="242021"/>
                </a:solidFill>
                <a:ea typeface="Times New Roman" panose="02020603050405020304" pitchFamily="18" charset="0"/>
                <a:cs typeface="Times New Roman" panose="02020603050405020304" pitchFamily="18" charset="0"/>
              </a:rPr>
              <a:t>etc.) to</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replace nouns and noun phrases.</a:t>
            </a:r>
            <a:endParaRPr lang="en-US" sz="3200" dirty="0"/>
          </a:p>
        </p:txBody>
      </p:sp>
      <p:sp>
        <p:nvSpPr>
          <p:cNvPr id="3" name="TextBox 2"/>
          <p:cNvSpPr txBox="1"/>
          <p:nvPr/>
        </p:nvSpPr>
        <p:spPr>
          <a:xfrm>
            <a:off x="419878" y="578498"/>
            <a:ext cx="1679510" cy="461665"/>
          </a:xfrm>
          <a:prstGeom prst="rect">
            <a:avLst/>
          </a:prstGeom>
          <a:solidFill>
            <a:srgbClr val="00B050"/>
          </a:solidFill>
        </p:spPr>
        <p:txBody>
          <a:bodyPr wrap="square" rtlCol="0">
            <a:spAutoFit/>
          </a:bodyPr>
          <a:lstStyle/>
          <a:p>
            <a:r>
              <a:rPr lang="en-US" sz="2400" b="1" dirty="0">
                <a:solidFill>
                  <a:schemeClr val="bg1"/>
                </a:solidFill>
              </a:rPr>
              <a:t>Pre-Writing</a:t>
            </a:r>
          </a:p>
        </p:txBody>
      </p:sp>
    </p:spTree>
    <p:extLst>
      <p:ext uri="{BB962C8B-B14F-4D97-AF65-F5344CB8AC3E}">
        <p14:creationId xmlns:p14="http://schemas.microsoft.com/office/powerpoint/2010/main" val="121986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2836" y="517913"/>
            <a:ext cx="10501746" cy="6001643"/>
          </a:xfrm>
          <a:prstGeom prst="rect">
            <a:avLst/>
          </a:prstGeom>
        </p:spPr>
        <p:txBody>
          <a:bodyPr wrap="square">
            <a:spAutoFit/>
          </a:bodyPr>
          <a:lstStyle/>
          <a:p>
            <a:pPr>
              <a:lnSpc>
                <a:spcPct val="150000"/>
              </a:lnSpc>
            </a:pPr>
            <a:r>
              <a:rPr lang="en-US" sz="3200" b="1" dirty="0">
                <a:solidFill>
                  <a:srgbClr val="0070C0"/>
                </a:solidFill>
                <a:ea typeface="Times New Roman" panose="02020603050405020304" pitchFamily="18" charset="0"/>
                <a:cs typeface="Times New Roman" panose="02020603050405020304" pitchFamily="18" charset="0"/>
              </a:rPr>
              <a:t>For example: </a:t>
            </a:r>
          </a:p>
          <a:p>
            <a:pPr>
              <a:lnSpc>
                <a:spcPct val="150000"/>
              </a:lnSpc>
            </a:pPr>
            <a:r>
              <a:rPr lang="en-US" sz="3200" dirty="0">
                <a:solidFill>
                  <a:srgbClr val="242021"/>
                </a:solidFill>
                <a:ea typeface="Times New Roman" panose="02020603050405020304" pitchFamily="18" charset="0"/>
                <a:cs typeface="Times New Roman" panose="02020603050405020304" pitchFamily="18" charset="0"/>
              </a:rPr>
              <a:t>• </a:t>
            </a:r>
            <a:r>
              <a:rPr lang="en-US" sz="3200" i="1" dirty="0">
                <a:solidFill>
                  <a:srgbClr val="242021"/>
                </a:solidFill>
                <a:ea typeface="Times New Roman" panose="02020603050405020304" pitchFamily="18" charset="0"/>
                <a:cs typeface="Times New Roman" panose="02020603050405020304" pitchFamily="18" charset="0"/>
              </a:rPr>
              <a:t>Sophie wrote a letter about a city project. She sent </a:t>
            </a:r>
            <a:r>
              <a:rPr lang="en-US" sz="3200" i="1" u="sng" dirty="0">
                <a:solidFill>
                  <a:srgbClr val="242021"/>
                </a:solidFill>
                <a:ea typeface="Times New Roman" panose="02020603050405020304" pitchFamily="18" charset="0"/>
                <a:cs typeface="Times New Roman" panose="02020603050405020304" pitchFamily="18" charset="0"/>
              </a:rPr>
              <a:t>the letter </a:t>
            </a:r>
            <a:r>
              <a:rPr lang="en-US" sz="3200" i="1" dirty="0">
                <a:solidFill>
                  <a:srgbClr val="242021"/>
                </a:solidFill>
                <a:ea typeface="Times New Roman" panose="02020603050405020304" pitchFamily="18" charset="0"/>
                <a:cs typeface="Times New Roman" panose="02020603050405020304" pitchFamily="18" charset="0"/>
              </a:rPr>
              <a:t>to the city government.</a:t>
            </a:r>
            <a:br>
              <a:rPr lang="en-US" sz="3200" i="1" dirty="0">
                <a:solidFill>
                  <a:srgbClr val="242021"/>
                </a:solidFill>
                <a:ea typeface="Times New Roman" panose="02020603050405020304" pitchFamily="18" charset="0"/>
                <a:cs typeface="Times New Roman" panose="02020603050405020304" pitchFamily="18" charset="0"/>
              </a:rPr>
            </a:br>
            <a:r>
              <a:rPr lang="en-US" sz="3200" i="1" dirty="0">
                <a:solidFill>
                  <a:srgbClr val="242021"/>
                </a:solidFill>
                <a:ea typeface="Times New Roman" panose="02020603050405020304" pitchFamily="18" charset="0"/>
                <a:cs typeface="Times New Roman" panose="02020603050405020304" pitchFamily="18" charset="0"/>
                <a:sym typeface="Wingdings" panose="05000000000000000000" pitchFamily="2" charset="2"/>
              </a:rPr>
              <a:t> </a:t>
            </a:r>
            <a:r>
              <a:rPr lang="en-US" sz="3200" i="1" dirty="0">
                <a:solidFill>
                  <a:srgbClr val="242021"/>
                </a:solidFill>
                <a:ea typeface="Times New Roman" panose="02020603050405020304" pitchFamily="18" charset="0"/>
                <a:cs typeface="Times New Roman" panose="02020603050405020304" pitchFamily="18" charset="0"/>
              </a:rPr>
              <a:t>She sent </a:t>
            </a:r>
            <a:r>
              <a:rPr lang="en-US" sz="3200" b="1" i="1" dirty="0">
                <a:solidFill>
                  <a:srgbClr val="242021"/>
                </a:solidFill>
                <a:ea typeface="Times New Roman" panose="02020603050405020304" pitchFamily="18" charset="0"/>
                <a:cs typeface="Times New Roman" panose="02020603050405020304" pitchFamily="18" charset="0"/>
              </a:rPr>
              <a:t>it </a:t>
            </a:r>
            <a:r>
              <a:rPr lang="en-US" sz="3200" i="1" dirty="0">
                <a:solidFill>
                  <a:srgbClr val="242021"/>
                </a:solidFill>
                <a:ea typeface="Times New Roman" panose="02020603050405020304" pitchFamily="18" charset="0"/>
                <a:cs typeface="Times New Roman" panose="02020603050405020304" pitchFamily="18" charset="0"/>
              </a:rPr>
              <a:t>to the city government.</a:t>
            </a:r>
            <a:br>
              <a:rPr lang="en-US" sz="3200" i="1"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 </a:t>
            </a:r>
            <a:r>
              <a:rPr lang="en-US" sz="3200" i="1" dirty="0">
                <a:solidFill>
                  <a:srgbClr val="242021"/>
                </a:solidFill>
                <a:ea typeface="Times New Roman" panose="02020603050405020304" pitchFamily="18" charset="0"/>
                <a:cs typeface="Times New Roman" panose="02020603050405020304" pitchFamily="18" charset="0"/>
              </a:rPr>
              <a:t>Children have nowhere to play because </a:t>
            </a:r>
            <a:r>
              <a:rPr lang="en-US" sz="3200" i="1" u="sng" dirty="0">
                <a:solidFill>
                  <a:srgbClr val="242021"/>
                </a:solidFill>
                <a:ea typeface="Times New Roman" panose="02020603050405020304" pitchFamily="18" charset="0"/>
                <a:cs typeface="Times New Roman" panose="02020603050405020304" pitchFamily="18" charset="0"/>
              </a:rPr>
              <a:t>the children</a:t>
            </a:r>
            <a:r>
              <a:rPr lang="en-US" sz="3200" i="1" dirty="0">
                <a:solidFill>
                  <a:srgbClr val="242021"/>
                </a:solidFill>
                <a:ea typeface="Times New Roman" panose="02020603050405020304" pitchFamily="18" charset="0"/>
                <a:cs typeface="Times New Roman" panose="02020603050405020304" pitchFamily="18" charset="0"/>
              </a:rPr>
              <a:t> live in apartments and houses with no yards.</a:t>
            </a:r>
            <a:br>
              <a:rPr lang="en-US" sz="3200" i="1" dirty="0">
                <a:solidFill>
                  <a:srgbClr val="242021"/>
                </a:solidFill>
                <a:ea typeface="Times New Roman" panose="02020603050405020304" pitchFamily="18" charset="0"/>
                <a:cs typeface="Times New Roman" panose="02020603050405020304" pitchFamily="18" charset="0"/>
              </a:rPr>
            </a:br>
            <a:r>
              <a:rPr lang="en-US" sz="3200" i="1" dirty="0">
                <a:solidFill>
                  <a:srgbClr val="242021"/>
                </a:solidFill>
                <a:ea typeface="Times New Roman" panose="02020603050405020304" pitchFamily="18" charset="0"/>
                <a:cs typeface="Times New Roman" panose="02020603050405020304" pitchFamily="18" charset="0"/>
                <a:sym typeface="Wingdings" panose="05000000000000000000" pitchFamily="2" charset="2"/>
              </a:rPr>
              <a:t> </a:t>
            </a:r>
            <a:r>
              <a:rPr lang="en-US" sz="3200" i="1" dirty="0">
                <a:solidFill>
                  <a:srgbClr val="242021"/>
                </a:solidFill>
                <a:ea typeface="Times New Roman" panose="02020603050405020304" pitchFamily="18" charset="0"/>
                <a:cs typeface="Times New Roman" panose="02020603050405020304" pitchFamily="18" charset="0"/>
              </a:rPr>
              <a:t>Children have nowhere to play because </a:t>
            </a:r>
            <a:r>
              <a:rPr lang="en-US" sz="3200" b="1" i="1" dirty="0">
                <a:solidFill>
                  <a:srgbClr val="242021"/>
                </a:solidFill>
                <a:ea typeface="Times New Roman" panose="02020603050405020304" pitchFamily="18" charset="0"/>
                <a:cs typeface="Times New Roman" panose="02020603050405020304" pitchFamily="18" charset="0"/>
              </a:rPr>
              <a:t>they </a:t>
            </a:r>
            <a:r>
              <a:rPr lang="en-US" sz="3200" i="1" dirty="0">
                <a:solidFill>
                  <a:srgbClr val="242021"/>
                </a:solidFill>
                <a:ea typeface="Times New Roman" panose="02020603050405020304" pitchFamily="18" charset="0"/>
                <a:cs typeface="Times New Roman" panose="02020603050405020304" pitchFamily="18" charset="0"/>
              </a:rPr>
              <a:t>live in apartments and houses with no yards.</a:t>
            </a:r>
            <a:endParaRPr lang="en-US" sz="3200" dirty="0"/>
          </a:p>
        </p:txBody>
      </p:sp>
    </p:spTree>
    <p:extLst>
      <p:ext uri="{BB962C8B-B14F-4D97-AF65-F5344CB8AC3E}">
        <p14:creationId xmlns:p14="http://schemas.microsoft.com/office/powerpoint/2010/main" val="353927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7" y="406647"/>
            <a:ext cx="10612582" cy="1673150"/>
          </a:xfrm>
          <a:prstGeom prst="rect">
            <a:avLst/>
          </a:prstGeom>
        </p:spPr>
        <p:txBody>
          <a:bodyPr wrap="square">
            <a:spAutoFit/>
          </a:bodyPr>
          <a:lstStyle/>
          <a:p>
            <a:pPr>
              <a:lnSpc>
                <a:spcPct val="107000"/>
              </a:lnSpc>
              <a:spcAft>
                <a:spcPts val="800"/>
              </a:spcAft>
            </a:pPr>
            <a:r>
              <a:rPr lang="en-US" sz="3200" b="1" dirty="0">
                <a:solidFill>
                  <a:srgbClr val="242021"/>
                </a:solidFill>
                <a:ea typeface="Times New Roman" panose="02020603050405020304" pitchFamily="18" charset="0"/>
                <a:cs typeface="Times New Roman" panose="02020603050405020304" pitchFamily="18" charset="0"/>
              </a:rPr>
              <a:t>a. Read about using pronouns to avoid repetition, then read Lisa's letter again and match the words in bold with the pronouns that reference them.</a:t>
            </a:r>
            <a:endParaRPr lang="en-US" sz="3200" dirty="0">
              <a:effectLst/>
              <a:ea typeface="Calibri" panose="020F0502020204030204" pitchFamily="34" charset="0"/>
              <a:cs typeface="Times New Roman" panose="02020603050405020304" pitchFamily="18" charset="0"/>
            </a:endParaRPr>
          </a:p>
        </p:txBody>
      </p:sp>
      <p:sp>
        <p:nvSpPr>
          <p:cNvPr id="3" name="Rectangle 2"/>
          <p:cNvSpPr/>
          <p:nvPr/>
        </p:nvSpPr>
        <p:spPr>
          <a:xfrm>
            <a:off x="748146" y="2232197"/>
            <a:ext cx="10792689" cy="4031873"/>
          </a:xfrm>
          <a:prstGeom prst="rect">
            <a:avLst/>
          </a:prstGeom>
        </p:spPr>
        <p:txBody>
          <a:bodyPr wrap="square">
            <a:spAutoFit/>
          </a:bodyPr>
          <a:lstStyle/>
          <a:p>
            <a:r>
              <a:rPr lang="en-US" sz="3200" dirty="0">
                <a:solidFill>
                  <a:srgbClr val="242021"/>
                </a:solidFill>
                <a:ea typeface="Times New Roman" panose="02020603050405020304" pitchFamily="18" charset="0"/>
                <a:cs typeface="Times New Roman" panose="02020603050405020304" pitchFamily="18" charset="0"/>
              </a:rPr>
              <a:t>Dear Sir/Madam,</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My name is Lisa Bolton and I think the project Green Spaces for All will help improve </a:t>
            </a:r>
            <a:r>
              <a:rPr lang="en-US" sz="3200" dirty="0" err="1">
                <a:solidFill>
                  <a:srgbClr val="242021"/>
                </a:solidFill>
                <a:ea typeface="Times New Roman" panose="02020603050405020304" pitchFamily="18" charset="0"/>
                <a:cs typeface="Times New Roman" panose="02020603050405020304" pitchFamily="18" charset="0"/>
              </a:rPr>
              <a:t>Hartmouth</a:t>
            </a:r>
            <a:r>
              <a:rPr lang="en-US" sz="3200" dirty="0">
                <a:solidFill>
                  <a:srgbClr val="242021"/>
                </a:solidFill>
                <a:ea typeface="Times New Roman" panose="02020603050405020304" pitchFamily="18" charset="0"/>
                <a:cs typeface="Times New Roman" panose="02020603050405020304" pitchFamily="18" charset="0"/>
              </a:rPr>
              <a:t>.</a:t>
            </a:r>
            <a:br>
              <a:rPr lang="en-US" sz="3200" dirty="0">
                <a:solidFill>
                  <a:srgbClr val="242021"/>
                </a:solidFill>
                <a:ea typeface="Times New Roman" panose="02020603050405020304" pitchFamily="18" charset="0"/>
                <a:cs typeface="Times New Roman" panose="02020603050405020304" pitchFamily="18" charset="0"/>
              </a:rPr>
            </a:br>
            <a:r>
              <a:rPr lang="en-US" sz="3200" b="1" dirty="0">
                <a:solidFill>
                  <a:srgbClr val="242021"/>
                </a:solidFill>
                <a:ea typeface="Times New Roman" panose="02020603050405020304" pitchFamily="18" charset="0"/>
                <a:cs typeface="Times New Roman" panose="02020603050405020304" pitchFamily="18" charset="0"/>
              </a:rPr>
              <a:t>Many people </a:t>
            </a:r>
            <a:r>
              <a:rPr lang="en-US" sz="3200" dirty="0">
                <a:solidFill>
                  <a:srgbClr val="242021"/>
                </a:solidFill>
                <a:ea typeface="Times New Roman" panose="02020603050405020304" pitchFamily="18" charset="0"/>
                <a:cs typeface="Times New Roman" panose="02020603050405020304" pitchFamily="18" charset="0"/>
              </a:rPr>
              <a:t>live in apartments or small houses without any yards. There are not enough green spaces for them to use. I think we should use the money from the city budget to build </a:t>
            </a:r>
            <a:r>
              <a:rPr lang="en-US" sz="3200" b="1" dirty="0">
                <a:solidFill>
                  <a:srgbClr val="242021"/>
                </a:solidFill>
                <a:ea typeface="Times New Roman" panose="02020603050405020304" pitchFamily="18" charset="0"/>
                <a:cs typeface="Times New Roman" panose="02020603050405020304" pitchFamily="18" charset="0"/>
              </a:rPr>
              <a:t>more parks </a:t>
            </a:r>
            <a:r>
              <a:rPr lang="en-US" sz="3200" dirty="0">
                <a:solidFill>
                  <a:srgbClr val="242021"/>
                </a:solidFill>
                <a:ea typeface="Times New Roman" panose="02020603050405020304" pitchFamily="18" charset="0"/>
                <a:cs typeface="Times New Roman" panose="02020603050405020304" pitchFamily="18" charset="0"/>
              </a:rPr>
              <a:t>around the city. They can be a safe place for all people to enjoy, and they will make our city's air cleaner.</a:t>
            </a:r>
            <a:endParaRPr lang="en-US" sz="3200" dirty="0"/>
          </a:p>
        </p:txBody>
      </p:sp>
    </p:spTree>
    <p:extLst>
      <p:ext uri="{BB962C8B-B14F-4D97-AF65-F5344CB8AC3E}">
        <p14:creationId xmlns:p14="http://schemas.microsoft.com/office/powerpoint/2010/main" val="3945322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5" y="265419"/>
            <a:ext cx="10945091" cy="6392263"/>
          </a:xfrm>
          <a:prstGeom prst="rect">
            <a:avLst/>
          </a:prstGeom>
        </p:spPr>
        <p:txBody>
          <a:bodyPr wrap="square">
            <a:spAutoFit/>
          </a:bodyPr>
          <a:lstStyle/>
          <a:p>
            <a:pPr>
              <a:lnSpc>
                <a:spcPct val="107000"/>
              </a:lnSpc>
              <a:spcAft>
                <a:spcPts val="0"/>
              </a:spcAft>
            </a:pPr>
            <a:r>
              <a:rPr lang="en-US" sz="3200" dirty="0">
                <a:solidFill>
                  <a:srgbClr val="242021"/>
                </a:solidFill>
                <a:ea typeface="Times New Roman" panose="02020603050405020304" pitchFamily="18" charset="0"/>
                <a:cs typeface="Times New Roman" panose="02020603050405020304" pitchFamily="18" charset="0"/>
              </a:rPr>
              <a:t>We can buy </a:t>
            </a:r>
            <a:r>
              <a:rPr lang="en-US" sz="3200" b="1" dirty="0">
                <a:solidFill>
                  <a:srgbClr val="242021"/>
                </a:solidFill>
                <a:ea typeface="Times New Roman" panose="02020603050405020304" pitchFamily="18" charset="0"/>
                <a:cs typeface="Times New Roman" panose="02020603050405020304" pitchFamily="18" charset="0"/>
              </a:rPr>
              <a:t>exercise equipment </a:t>
            </a:r>
            <a:r>
              <a:rPr lang="en-US" sz="3200" dirty="0">
                <a:solidFill>
                  <a:srgbClr val="242021"/>
                </a:solidFill>
                <a:ea typeface="Times New Roman" panose="02020603050405020304" pitchFamily="18" charset="0"/>
                <a:cs typeface="Times New Roman" panose="02020603050405020304" pitchFamily="18" charset="0"/>
              </a:rPr>
              <a:t>and put it in the parks, then people will not have to pay to use a gym. We can also build basketball courts and skateboard parks. </a:t>
            </a:r>
            <a:r>
              <a:rPr lang="en-US" sz="3200" b="1" dirty="0">
                <a:solidFill>
                  <a:srgbClr val="242021"/>
                </a:solidFill>
                <a:ea typeface="Times New Roman" panose="02020603050405020304" pitchFamily="18" charset="0"/>
                <a:cs typeface="Times New Roman" panose="02020603050405020304" pitchFamily="18" charset="0"/>
              </a:rPr>
              <a:t>Teenagers </a:t>
            </a:r>
            <a:r>
              <a:rPr lang="en-US" sz="3200" dirty="0">
                <a:solidFill>
                  <a:srgbClr val="242021"/>
                </a:solidFill>
                <a:ea typeface="Times New Roman" panose="02020603050405020304" pitchFamily="18" charset="0"/>
                <a:cs typeface="Times New Roman" panose="02020603050405020304" pitchFamily="18" charset="0"/>
              </a:rPr>
              <a:t>can hang out there, so they can have something fun to do.</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The parks can have play equipment and sandboxes for </a:t>
            </a:r>
            <a:r>
              <a:rPr lang="en-US" sz="3200" b="1" dirty="0">
                <a:solidFill>
                  <a:srgbClr val="242021"/>
                </a:solidFill>
                <a:ea typeface="Times New Roman" panose="02020603050405020304" pitchFamily="18" charset="0"/>
                <a:cs typeface="Times New Roman" panose="02020603050405020304" pitchFamily="18" charset="0"/>
              </a:rPr>
              <a:t>young children, </a:t>
            </a:r>
            <a:r>
              <a:rPr lang="en-US" sz="3200" dirty="0">
                <a:solidFill>
                  <a:srgbClr val="242021"/>
                </a:solidFill>
                <a:ea typeface="Times New Roman" panose="02020603050405020304" pitchFamily="18" charset="0"/>
                <a:cs typeface="Times New Roman" panose="02020603050405020304" pitchFamily="18" charset="0"/>
              </a:rPr>
              <a:t>so they can play safely while their parents watch.</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Finally, the parks will make our city a healthier place to live. Studies show that trees and plants improve </a:t>
            </a:r>
            <a:r>
              <a:rPr lang="en-US" sz="3200" b="1" dirty="0">
                <a:solidFill>
                  <a:srgbClr val="242021"/>
                </a:solidFill>
                <a:ea typeface="Times New Roman" panose="02020603050405020304" pitchFamily="18" charset="0"/>
                <a:cs typeface="Times New Roman" panose="02020603050405020304" pitchFamily="18" charset="0"/>
              </a:rPr>
              <a:t>air quality</a:t>
            </a:r>
            <a:r>
              <a:rPr lang="en-US" sz="3200" dirty="0">
                <a:solidFill>
                  <a:srgbClr val="242021"/>
                </a:solidFill>
                <a:ea typeface="Times New Roman" panose="02020603050405020304" pitchFamily="18" charset="0"/>
                <a:cs typeface="Times New Roman" panose="02020603050405020304" pitchFamily="18" charset="0"/>
              </a:rPr>
              <a:t>. It is very bad right now because of the traffic.</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I hope you will consider my suggestion.</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Yours faithfully,</a:t>
            </a:r>
            <a:br>
              <a:rPr lang="en-US" sz="3200" dirty="0">
                <a:solidFill>
                  <a:srgbClr val="242021"/>
                </a:solidFill>
                <a:ea typeface="Times New Roman" panose="02020603050405020304" pitchFamily="18" charset="0"/>
                <a:cs typeface="Times New Roman" panose="02020603050405020304" pitchFamily="18" charset="0"/>
              </a:rPr>
            </a:br>
            <a:r>
              <a:rPr lang="en-US" sz="3200" dirty="0">
                <a:solidFill>
                  <a:srgbClr val="242021"/>
                </a:solidFill>
                <a:ea typeface="Times New Roman" panose="02020603050405020304" pitchFamily="18" charset="0"/>
                <a:cs typeface="Times New Roman" panose="02020603050405020304" pitchFamily="18" charset="0"/>
              </a:rPr>
              <a:t>Lisa Bolton</a:t>
            </a:r>
            <a:endParaRPr lang="en-US" sz="3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8089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4064</TotalTime>
  <Words>1401</Words>
  <Application>Microsoft Office PowerPoint</Application>
  <PresentationFormat>Màn hình rộng</PresentationFormat>
  <Paragraphs>81</Paragraphs>
  <Slides>30</Slides>
  <Notes>0</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30</vt:i4>
      </vt:variant>
    </vt:vector>
  </HeadingPairs>
  <TitlesOfParts>
    <vt:vector size="33" baseType="lpstr">
      <vt:lpstr>Arial</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469</cp:revision>
  <dcterms:created xsi:type="dcterms:W3CDTF">2022-02-12T14:14:43Z</dcterms:created>
  <dcterms:modified xsi:type="dcterms:W3CDTF">2022-07-26T03:58:28Z</dcterms:modified>
</cp:coreProperties>
</file>