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57" r:id="rId3"/>
    <p:sldId id="258" r:id="rId4"/>
    <p:sldId id="280" r:id="rId5"/>
    <p:sldId id="296" r:id="rId6"/>
    <p:sldId id="281" r:id="rId7"/>
    <p:sldId id="266" r:id="rId8"/>
    <p:sldId id="267" r:id="rId9"/>
    <p:sldId id="261" r:id="rId10"/>
    <p:sldId id="262" r:id="rId11"/>
    <p:sldId id="263" r:id="rId12"/>
    <p:sldId id="277" r:id="rId13"/>
    <p:sldId id="291" r:id="rId14"/>
    <p:sldId id="292" r:id="rId15"/>
    <p:sldId id="293" r:id="rId16"/>
    <p:sldId id="264" r:id="rId17"/>
    <p:sldId id="294" r:id="rId18"/>
    <p:sldId id="295" r:id="rId19"/>
    <p:sldId id="268" r:id="rId20"/>
    <p:sldId id="269" r:id="rId21"/>
    <p:sldId id="270" r:id="rId22"/>
    <p:sldId id="272" r:id="rId23"/>
    <p:sldId id="286" r:id="rId24"/>
    <p:sldId id="297" r:id="rId25"/>
    <p:sldId id="287" r:id="rId26"/>
    <p:sldId id="271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4AF9-470A-4304-AABB-24D1A3D8845E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39F09-9D02-483D-B1F9-04F5BF046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5D248E6-C381-461A-9989-6B1ED5A33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60543-B686-4247-8393-3CF920C9233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82494DFB-DC90-415F-B222-9A39C9F04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154A07E6-3966-4EFA-A855-96133485E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9F09-9D02-483D-B1F9-04F5BF0463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AE857B1-CE55-4FD7-A055-891B04C25C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3909EB-630E-4D6B-804B-709F9658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DEDA00-A855-44A3-A4A0-B03FFD31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CA6C4D-6DEA-4C50-8B89-221697E7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E3F35F-8680-4275-92A4-4D4EE8FA7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943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4B6E-0027-4D70-938F-098A477C49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DE1F-48A2-44FB-AEA6-18E6D4D1E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w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wmf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slide" Target="slide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butterflies_flowers_sm_nwm[1]">
            <a:extLst>
              <a:ext uri="{FF2B5EF4-FFF2-40B4-BE49-F238E27FC236}">
                <a16:creationId xmlns="" xmlns:a16="http://schemas.microsoft.com/office/drawing/2014/main" id="{62A722D6-1AAE-47F5-B314-9F32F4F82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8768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atom1">
            <a:extLst>
              <a:ext uri="{FF2B5EF4-FFF2-40B4-BE49-F238E27FC236}">
                <a16:creationId xmlns="" xmlns:a16="http://schemas.microsoft.com/office/drawing/2014/main" id="{737F1717-F081-4F66-A925-6BCF6B5EF9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07" y="228602"/>
            <a:ext cx="673894" cy="95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WordArt 9">
            <a:extLst>
              <a:ext uri="{FF2B5EF4-FFF2-40B4-BE49-F238E27FC236}">
                <a16:creationId xmlns="" xmlns:a16="http://schemas.microsoft.com/office/drawing/2014/main" id="{86BDFB1F-691D-4BA7-A458-EC6E005ADA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514600"/>
            <a:ext cx="60007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§7.  Hình bình hành</a:t>
            </a:r>
          </a:p>
        </p:txBody>
      </p:sp>
      <p:sp>
        <p:nvSpPr>
          <p:cNvPr id="53258" name="WordArt 10">
            <a:extLst>
              <a:ext uri="{FF2B5EF4-FFF2-40B4-BE49-F238E27FC236}">
                <a16:creationId xmlns="" xmlns:a16="http://schemas.microsoft.com/office/drawing/2014/main" id="{354DEA4D-D296-4A66-ACBF-18CA3B8A24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228600"/>
            <a:ext cx="1943100" cy="99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ea typeface="Microsoft Sans Serif" panose="020B0604020202020204" pitchFamily="34" charset="0"/>
                <a:cs typeface="Times New Roman" panose="02020603050405020304" pitchFamily="18" charset="0"/>
              </a:rPr>
              <a:t>HÌNH HỌC 8</a:t>
            </a:r>
          </a:p>
        </p:txBody>
      </p:sp>
      <p:pic>
        <p:nvPicPr>
          <p:cNvPr id="53259" name="Picture 11" descr="FIREWO~1">
            <a:extLst>
              <a:ext uri="{FF2B5EF4-FFF2-40B4-BE49-F238E27FC236}">
                <a16:creationId xmlns="" xmlns:a16="http://schemas.microsoft.com/office/drawing/2014/main" id="{8BDCA98F-7D5A-4F5D-8B00-0B6F55866A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84315"/>
            <a:ext cx="1657350" cy="1258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FIREWO~1">
            <a:extLst>
              <a:ext uri="{FF2B5EF4-FFF2-40B4-BE49-F238E27FC236}">
                <a16:creationId xmlns="" xmlns:a16="http://schemas.microsoft.com/office/drawing/2014/main" id="{B4E40327-BF09-434A-B7EC-7CAF53A4D8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447800"/>
            <a:ext cx="1657350" cy="125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1" name="Picture 13" descr="007">
            <a:extLst>
              <a:ext uri="{FF2B5EF4-FFF2-40B4-BE49-F238E27FC236}">
                <a16:creationId xmlns="" xmlns:a16="http://schemas.microsoft.com/office/drawing/2014/main" id="{2B2B652A-E543-4372-97ED-F20FAA9AA9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6858000" cy="245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2" name="Picture 14" descr="ani07">
            <a:extLst>
              <a:ext uri="{FF2B5EF4-FFF2-40B4-BE49-F238E27FC236}">
                <a16:creationId xmlns="" xmlns:a16="http://schemas.microsoft.com/office/drawing/2014/main" id="{A4E9CF7A-3DAA-4B0E-A754-BC385128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233865"/>
            <a:ext cx="542925" cy="64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ibf1225413187">
            <a:extLst>
              <a:ext uri="{FF2B5EF4-FFF2-40B4-BE49-F238E27FC236}">
                <a16:creationId xmlns="" xmlns:a16="http://schemas.microsoft.com/office/drawing/2014/main" id="{8F3B7A25-5AB6-4F37-BA7B-82A1BB47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rwl1248753058">
            <a:extLst>
              <a:ext uri="{FF2B5EF4-FFF2-40B4-BE49-F238E27FC236}">
                <a16:creationId xmlns="" xmlns:a16="http://schemas.microsoft.com/office/drawing/2014/main" id="{1DD0F68C-B050-402E-B162-518AF407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" y="2286000"/>
            <a:ext cx="45719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bh">
            <a:extLst>
              <a:ext uri="{FF2B5EF4-FFF2-40B4-BE49-F238E27FC236}">
                <a16:creationId xmlns="" xmlns:a16="http://schemas.microsoft.com/office/drawing/2014/main" id="{6529E639-54C6-43EE-9A7B-6C852173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76" y="-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Ứng dụng hình bình hành</a:t>
            </a:r>
            <a:endParaRPr lang="en-US"/>
          </a:p>
        </p:txBody>
      </p:sp>
      <p:pic>
        <p:nvPicPr>
          <p:cNvPr id="7" name="Picture 6" descr="http://fucohanoi.vn/uploads/spaw2/images/cua%20xep%20inox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95399"/>
            <a:ext cx="4800600" cy="49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1DDC-0678-4512-8B8F-6A37F5518B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8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auto">
          <a:xfrm>
            <a:off x="2362200" y="3570288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3505200" y="3589338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2051050" y="55514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934200" y="3201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2362200" y="5551488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5811838" y="3568700"/>
            <a:ext cx="11430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5791200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3581400"/>
            <a:ext cx="3429000" cy="1981200"/>
            <a:chOff x="1776" y="1440"/>
            <a:chExt cx="2160" cy="1248"/>
          </a:xfrm>
        </p:grpSpPr>
        <p:sp>
          <p:nvSpPr>
            <p:cNvPr id="250893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894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2838" y="3581400"/>
            <a:ext cx="4572000" cy="1981200"/>
            <a:chOff x="1776" y="1344"/>
            <a:chExt cx="2880" cy="1248"/>
          </a:xfrm>
        </p:grpSpPr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897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898" name="Line 18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3486150" y="3570288"/>
            <a:ext cx="228600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2387600" y="4579938"/>
            <a:ext cx="2260600" cy="952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>
            <a:off x="3486150" y="3570288"/>
            <a:ext cx="11430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02" name="Text Box 22"/>
          <p:cNvSpPr txBox="1">
            <a:spLocks noChangeArrowheads="1"/>
          </p:cNvSpPr>
          <p:nvPr/>
        </p:nvSpPr>
        <p:spPr bwMode="auto">
          <a:xfrm>
            <a:off x="44196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O</a:t>
            </a:r>
          </a:p>
        </p:txBody>
      </p:sp>
      <p:sp>
        <p:nvSpPr>
          <p:cNvPr id="250910" name="AutoShape 30"/>
          <p:cNvSpPr>
            <a:spLocks noChangeArrowheads="1"/>
          </p:cNvSpPr>
          <p:nvPr/>
        </p:nvSpPr>
        <p:spPr bwMode="auto">
          <a:xfrm>
            <a:off x="2286000" y="304800"/>
            <a:ext cx="47244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hlink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2. TÍNH CHẤT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1371600" y="12954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00FF"/>
                </a:solidFill>
              </a:rPr>
              <a:t>    Quan sát hình ảnh về hình bình hành ABCD và thử phát hiện các tính chất về cạnh, về góc, về đường chéo của hình bình hành.</a:t>
            </a:r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782638" y="1300163"/>
            <a:ext cx="588962" cy="5286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cs typeface="Arial" charset="0"/>
              </a:rPr>
              <a:t>?2</a:t>
            </a: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1965E-6 L 0.12604 -0.290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723E-6 L -0.37084 -0.002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5 L 0.12708 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556 L 0.24792 -0.13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125 0.14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animBg="1"/>
      <p:bldP spid="250889" grpId="1" animBg="1"/>
      <p:bldP spid="250890" grpId="0" animBg="1"/>
      <p:bldP spid="250890" grpId="1" animBg="1"/>
      <p:bldP spid="250900" grpId="0" animBg="1"/>
      <p:bldP spid="250900" grpId="1" animBg="1"/>
      <p:bldP spid="250901" grpId="0" animBg="1"/>
      <p:bldP spid="250901" grpId="1" animBg="1"/>
      <p:bldP spid="250910" grpId="0" animBg="1"/>
      <p:bldP spid="2509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5899150" y="762000"/>
            <a:ext cx="1720850" cy="1308100"/>
          </a:xfrm>
          <a:custGeom>
            <a:avLst/>
            <a:gdLst>
              <a:gd name="T0" fmla="*/ 0 w 1084"/>
              <a:gd name="T1" fmla="*/ 0 h 824"/>
              <a:gd name="T2" fmla="*/ 2147483647 w 1084"/>
              <a:gd name="T3" fmla="*/ 2147483647 h 824"/>
              <a:gd name="T4" fmla="*/ 0 60000 65536"/>
              <a:gd name="T5" fmla="*/ 0 60000 65536"/>
              <a:gd name="T6" fmla="*/ 0 w 1084"/>
              <a:gd name="T7" fmla="*/ 0 h 824"/>
              <a:gd name="T8" fmla="*/ 1084 w 1084"/>
              <a:gd name="T9" fmla="*/ 824 h 8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4" h="824">
                <a:moveTo>
                  <a:pt x="0" y="0"/>
                </a:moveTo>
                <a:lnTo>
                  <a:pt x="1084" y="82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029200" y="762000"/>
            <a:ext cx="3429000" cy="1322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8200" y="381000"/>
            <a:ext cx="4343400" cy="2084388"/>
            <a:chOff x="1296" y="672"/>
            <a:chExt cx="2736" cy="1313"/>
          </a:xfrm>
        </p:grpSpPr>
        <p:sp>
          <p:nvSpPr>
            <p:cNvPr id="19493" name="AutoShape 4"/>
            <p:cNvSpPr>
              <a:spLocks noChangeArrowheads="1"/>
            </p:cNvSpPr>
            <p:nvPr/>
          </p:nvSpPr>
          <p:spPr bwMode="auto">
            <a:xfrm>
              <a:off x="1536" y="912"/>
              <a:ext cx="2160" cy="833"/>
            </a:xfrm>
            <a:prstGeom prst="parallelogram">
              <a:avLst>
                <a:gd name="adj" fmla="val 64826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4" name="Text Box 7"/>
            <p:cNvSpPr txBox="1">
              <a:spLocks noChangeArrowheads="1"/>
            </p:cNvSpPr>
            <p:nvPr/>
          </p:nvSpPr>
          <p:spPr bwMode="auto">
            <a:xfrm>
              <a:off x="1824" y="6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A</a:t>
              </a:r>
            </a:p>
          </p:txBody>
        </p:sp>
        <p:sp>
          <p:nvSpPr>
            <p:cNvPr id="19495" name="Text Box 8"/>
            <p:cNvSpPr txBox="1">
              <a:spLocks noChangeArrowheads="1"/>
            </p:cNvSpPr>
            <p:nvPr/>
          </p:nvSpPr>
          <p:spPr bwMode="auto">
            <a:xfrm>
              <a:off x="3696" y="7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B  </a:t>
              </a:r>
            </a:p>
          </p:txBody>
        </p:sp>
        <p:sp>
          <p:nvSpPr>
            <p:cNvPr id="19496" name="Text Box 9"/>
            <p:cNvSpPr txBox="1">
              <a:spLocks noChangeArrowheads="1"/>
            </p:cNvSpPr>
            <p:nvPr/>
          </p:nvSpPr>
          <p:spPr bwMode="auto">
            <a:xfrm>
              <a:off x="3120" y="1697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C</a:t>
              </a:r>
            </a:p>
          </p:txBody>
        </p:sp>
        <p:sp>
          <p:nvSpPr>
            <p:cNvPr id="19497" name="Text Box 10"/>
            <p:cNvSpPr txBox="1">
              <a:spLocks noChangeArrowheads="1"/>
            </p:cNvSpPr>
            <p:nvPr/>
          </p:nvSpPr>
          <p:spPr bwMode="auto">
            <a:xfrm>
              <a:off x="1296" y="164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D</a:t>
              </a:r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8495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O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81000" y="3352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a/ Về cạnh: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81000" y="38862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Về góc: 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57200" y="441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 Về đường chéo</a:t>
            </a:r>
            <a:r>
              <a:rPr lang="en-US" sz="240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981200" y="3886200"/>
            <a:ext cx="3048000" cy="457200"/>
            <a:chOff x="1152" y="3168"/>
            <a:chExt cx="1920" cy="288"/>
          </a:xfrm>
        </p:grpSpPr>
        <p:sp>
          <p:nvSpPr>
            <p:cNvPr id="19480" name="Text Box 23"/>
            <p:cNvSpPr txBox="1">
              <a:spLocks noChangeArrowheads="1"/>
            </p:cNvSpPr>
            <p:nvPr/>
          </p:nvSpPr>
          <p:spPr bwMode="auto">
            <a:xfrm>
              <a:off x="1152" y="3168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D 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265" y="3168"/>
              <a:ext cx="127" cy="75"/>
              <a:chOff x="960" y="3881"/>
              <a:chExt cx="192" cy="88"/>
            </a:xfrm>
          </p:grpSpPr>
          <p:sp>
            <p:nvSpPr>
              <p:cNvPr id="19491" name="Line 25"/>
              <p:cNvSpPr>
                <a:spLocks noChangeShapeType="1"/>
              </p:cNvSpPr>
              <p:nvPr/>
            </p:nvSpPr>
            <p:spPr bwMode="auto">
              <a:xfrm rot="480000" flipV="1">
                <a:off x="960" y="3881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26"/>
              <p:cNvSpPr>
                <a:spLocks noChangeShapeType="1"/>
              </p:cNvSpPr>
              <p:nvPr/>
            </p:nvSpPr>
            <p:spPr bwMode="auto">
              <a:xfrm rot="-240000">
                <a:off x="1056" y="3888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08" y="3168"/>
              <a:ext cx="127" cy="75"/>
              <a:chOff x="960" y="3881"/>
              <a:chExt cx="192" cy="88"/>
            </a:xfrm>
          </p:grpSpPr>
          <p:sp>
            <p:nvSpPr>
              <p:cNvPr id="19489" name="Line 28"/>
              <p:cNvSpPr>
                <a:spLocks noChangeShapeType="1"/>
              </p:cNvSpPr>
              <p:nvPr/>
            </p:nvSpPr>
            <p:spPr bwMode="auto">
              <a:xfrm rot="480000" flipV="1">
                <a:off x="960" y="3881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29"/>
              <p:cNvSpPr>
                <a:spLocks noChangeShapeType="1"/>
              </p:cNvSpPr>
              <p:nvPr/>
            </p:nvSpPr>
            <p:spPr bwMode="auto">
              <a:xfrm rot="-240000">
                <a:off x="1056" y="3888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872" y="3168"/>
              <a:ext cx="127" cy="75"/>
              <a:chOff x="960" y="3881"/>
              <a:chExt cx="192" cy="88"/>
            </a:xfrm>
          </p:grpSpPr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 rot="480000" flipV="1">
                <a:off x="960" y="3881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 rot="-240000">
                <a:off x="1056" y="3888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632" y="3168"/>
              <a:ext cx="127" cy="75"/>
              <a:chOff x="960" y="3881"/>
              <a:chExt cx="192" cy="88"/>
            </a:xfrm>
          </p:grpSpPr>
          <p:sp>
            <p:nvSpPr>
              <p:cNvPr id="19485" name="Line 34"/>
              <p:cNvSpPr>
                <a:spLocks noChangeShapeType="1"/>
              </p:cNvSpPr>
              <p:nvPr/>
            </p:nvSpPr>
            <p:spPr bwMode="auto">
              <a:xfrm rot="480000" flipV="1">
                <a:off x="960" y="3881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Line 35"/>
              <p:cNvSpPr>
                <a:spLocks noChangeShapeType="1"/>
              </p:cNvSpPr>
              <p:nvPr/>
            </p:nvSpPr>
            <p:spPr bwMode="auto">
              <a:xfrm rot="-240000">
                <a:off x="1056" y="3888"/>
                <a:ext cx="96" cy="8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133600" y="3370263"/>
            <a:ext cx="2687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 = CD, AD = BC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124200" y="4437063"/>
            <a:ext cx="2722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OA = OC, OB = OD</a:t>
            </a: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648200" y="381000"/>
            <a:ext cx="4343400" cy="2084388"/>
            <a:chOff x="1296" y="672"/>
            <a:chExt cx="2736" cy="1313"/>
          </a:xfrm>
        </p:grpSpPr>
        <p:sp>
          <p:nvSpPr>
            <p:cNvPr id="19475" name="AutoShape 72"/>
            <p:cNvSpPr>
              <a:spLocks noChangeArrowheads="1"/>
            </p:cNvSpPr>
            <p:nvPr/>
          </p:nvSpPr>
          <p:spPr bwMode="auto">
            <a:xfrm>
              <a:off x="1536" y="911"/>
              <a:ext cx="2160" cy="833"/>
            </a:xfrm>
            <a:prstGeom prst="parallelogram">
              <a:avLst>
                <a:gd name="adj" fmla="val 64826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6" name="Text Box 73"/>
            <p:cNvSpPr txBox="1">
              <a:spLocks noChangeArrowheads="1"/>
            </p:cNvSpPr>
            <p:nvPr/>
          </p:nvSpPr>
          <p:spPr bwMode="auto">
            <a:xfrm>
              <a:off x="1824" y="6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A</a:t>
              </a:r>
            </a:p>
          </p:txBody>
        </p:sp>
        <p:sp>
          <p:nvSpPr>
            <p:cNvPr id="19477" name="Text Box 74"/>
            <p:cNvSpPr txBox="1">
              <a:spLocks noChangeArrowheads="1"/>
            </p:cNvSpPr>
            <p:nvPr/>
          </p:nvSpPr>
          <p:spPr bwMode="auto">
            <a:xfrm>
              <a:off x="3696" y="7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B  </a:t>
              </a:r>
            </a:p>
          </p:txBody>
        </p:sp>
        <p:sp>
          <p:nvSpPr>
            <p:cNvPr id="19478" name="Text Box 75"/>
            <p:cNvSpPr txBox="1">
              <a:spLocks noChangeArrowheads="1"/>
            </p:cNvSpPr>
            <p:nvPr/>
          </p:nvSpPr>
          <p:spPr bwMode="auto">
            <a:xfrm>
              <a:off x="3120" y="1697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C</a:t>
              </a:r>
            </a:p>
          </p:txBody>
        </p:sp>
        <p:sp>
          <p:nvSpPr>
            <p:cNvPr id="19479" name="Text Box 76"/>
            <p:cNvSpPr txBox="1">
              <a:spLocks noChangeArrowheads="1"/>
            </p:cNvSpPr>
            <p:nvPr/>
          </p:nvSpPr>
          <p:spPr bwMode="auto">
            <a:xfrm>
              <a:off x="1296" y="1649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D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2662238"/>
            <a:ext cx="8153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Hình bình hành ABCD có tính chất </a:t>
            </a:r>
            <a:r>
              <a:rPr lang="en-US" sz="3200" smtClean="0">
                <a:solidFill>
                  <a:srgbClr val="00B050"/>
                </a:solidFill>
              </a:rPr>
              <a:t>:</a:t>
            </a:r>
            <a:endParaRPr lang="en-US" sz="32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AutoShape 5" descr="Papyrus"/>
          <p:cNvSpPr>
            <a:spLocks noChangeArrowheads="1"/>
          </p:cNvSpPr>
          <p:nvPr/>
        </p:nvSpPr>
        <p:spPr bwMode="auto">
          <a:xfrm>
            <a:off x="249238" y="3255963"/>
            <a:ext cx="8686800" cy="2819400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 b="0">
              <a:latin typeface=".VnTime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543300" y="303213"/>
            <a:ext cx="4295775" cy="2386012"/>
            <a:chOff x="1776" y="191"/>
            <a:chExt cx="2128" cy="1362"/>
          </a:xfrm>
        </p:grpSpPr>
        <p:sp>
          <p:nvSpPr>
            <p:cNvPr id="158731" name="Line 11"/>
            <p:cNvSpPr>
              <a:spLocks noChangeShapeType="1"/>
            </p:cNvSpPr>
            <p:nvPr/>
          </p:nvSpPr>
          <p:spPr bwMode="auto">
            <a:xfrm flipH="1">
              <a:off x="2035" y="547"/>
              <a:ext cx="367" cy="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Line 14"/>
            <p:cNvSpPr>
              <a:spLocks noChangeShapeType="1"/>
            </p:cNvSpPr>
            <p:nvPr/>
          </p:nvSpPr>
          <p:spPr bwMode="auto">
            <a:xfrm>
              <a:off x="2402" y="547"/>
              <a:ext cx="1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5" name="Line 15"/>
            <p:cNvSpPr>
              <a:spLocks noChangeShapeType="1"/>
            </p:cNvSpPr>
            <p:nvPr/>
          </p:nvSpPr>
          <p:spPr bwMode="auto">
            <a:xfrm>
              <a:off x="2035" y="1348"/>
              <a:ext cx="13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6" name="Line 16"/>
            <p:cNvSpPr>
              <a:spLocks noChangeShapeType="1"/>
            </p:cNvSpPr>
            <p:nvPr/>
          </p:nvSpPr>
          <p:spPr bwMode="auto">
            <a:xfrm flipH="1">
              <a:off x="3346" y="547"/>
              <a:ext cx="368" cy="8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3696" y="249"/>
              <a:ext cx="208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0"/>
                <a:t>B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3360" y="1257"/>
              <a:ext cx="208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0"/>
                <a:t>C</a:t>
              </a:r>
            </a:p>
          </p:txBody>
        </p:sp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1776" y="1248"/>
              <a:ext cx="219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0"/>
                <a:t>D</a:t>
              </a:r>
            </a:p>
          </p:txBody>
        </p:sp>
        <p:sp>
          <p:nvSpPr>
            <p:cNvPr id="158743" name="Text Box 23"/>
            <p:cNvSpPr txBox="1">
              <a:spLocks noChangeArrowheads="1"/>
            </p:cNvSpPr>
            <p:nvPr/>
          </p:nvSpPr>
          <p:spPr bwMode="auto">
            <a:xfrm>
              <a:off x="2784" y="598"/>
              <a:ext cx="219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0">
                  <a:latin typeface=".VnTime" pitchFamily="34" charset="0"/>
                </a:rPr>
                <a:t>O</a:t>
              </a:r>
            </a:p>
          </p:txBody>
        </p:sp>
        <p:sp>
          <p:nvSpPr>
            <p:cNvPr id="158744" name="Line 24"/>
            <p:cNvSpPr>
              <a:spLocks noChangeShapeType="1"/>
            </p:cNvSpPr>
            <p:nvPr/>
          </p:nvSpPr>
          <p:spPr bwMode="auto">
            <a:xfrm flipH="1">
              <a:off x="2035" y="547"/>
              <a:ext cx="367" cy="80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6" name="Line 26"/>
            <p:cNvSpPr>
              <a:spLocks noChangeShapeType="1"/>
            </p:cNvSpPr>
            <p:nvPr/>
          </p:nvSpPr>
          <p:spPr bwMode="auto">
            <a:xfrm>
              <a:off x="2402" y="547"/>
              <a:ext cx="131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7" name="Line 27"/>
            <p:cNvSpPr>
              <a:spLocks noChangeShapeType="1"/>
            </p:cNvSpPr>
            <p:nvPr/>
          </p:nvSpPr>
          <p:spPr bwMode="auto">
            <a:xfrm>
              <a:off x="2035" y="1348"/>
              <a:ext cx="1309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2402" y="547"/>
              <a:ext cx="472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874" y="948"/>
              <a:ext cx="472" cy="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V="1">
              <a:off x="2035" y="948"/>
              <a:ext cx="839" cy="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ShapeType="1"/>
            </p:cNvSpPr>
            <p:nvPr/>
          </p:nvSpPr>
          <p:spPr bwMode="auto">
            <a:xfrm flipV="1">
              <a:off x="2874" y="547"/>
              <a:ext cx="840" cy="4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5" name="Text Box 35"/>
            <p:cNvSpPr txBox="1">
              <a:spLocks noChangeArrowheads="1"/>
            </p:cNvSpPr>
            <p:nvPr/>
          </p:nvSpPr>
          <p:spPr bwMode="auto">
            <a:xfrm>
              <a:off x="2160" y="191"/>
              <a:ext cx="218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0"/>
                <a:t>A</a:t>
              </a:r>
            </a:p>
          </p:txBody>
        </p:sp>
        <p:sp>
          <p:nvSpPr>
            <p:cNvPr id="158756" name="Line 36"/>
            <p:cNvSpPr>
              <a:spLocks noChangeShapeType="1"/>
            </p:cNvSpPr>
            <p:nvPr/>
          </p:nvSpPr>
          <p:spPr bwMode="auto">
            <a:xfrm>
              <a:off x="2402" y="547"/>
              <a:ext cx="472" cy="401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ShapeType="1"/>
            </p:cNvSpPr>
            <p:nvPr/>
          </p:nvSpPr>
          <p:spPr bwMode="auto">
            <a:xfrm>
              <a:off x="2874" y="948"/>
              <a:ext cx="472" cy="40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ShapeType="1"/>
            </p:cNvSpPr>
            <p:nvPr/>
          </p:nvSpPr>
          <p:spPr bwMode="auto">
            <a:xfrm flipV="1">
              <a:off x="2035" y="948"/>
              <a:ext cx="839" cy="4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62" name="Text Box 42"/>
            <p:cNvSpPr txBox="1">
              <a:spLocks noChangeArrowheads="1"/>
            </p:cNvSpPr>
            <p:nvPr/>
          </p:nvSpPr>
          <p:spPr bwMode="auto">
            <a:xfrm>
              <a:off x="3451" y="1098"/>
              <a:ext cx="91" cy="2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2800" b="0">
                <a:latin typeface=".VnTime" pitchFamily="34" charset="0"/>
              </a:endParaRPr>
            </a:p>
          </p:txBody>
        </p:sp>
      </p:grpSp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457200" y="3052763"/>
            <a:ext cx="1981200" cy="528637"/>
          </a:xfrm>
          <a:prstGeom prst="rect">
            <a:avLst/>
          </a:pr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rgbClr val="3333FF"/>
                </a:solidFill>
              </a:rPr>
              <a:t>Định lí:</a:t>
            </a:r>
          </a:p>
        </p:txBody>
      </p:sp>
      <p:sp>
        <p:nvSpPr>
          <p:cNvPr id="158768" name="Text Box 48"/>
          <p:cNvSpPr txBox="1">
            <a:spLocks noChangeArrowheads="1"/>
          </p:cNvSpPr>
          <p:nvPr/>
        </p:nvSpPr>
        <p:spPr bwMode="auto">
          <a:xfrm>
            <a:off x="685800" y="36576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i="1">
                <a:solidFill>
                  <a:srgbClr val="3333FF"/>
                </a:solidFill>
              </a:rPr>
              <a:t>Trong hình bình hành:</a:t>
            </a: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741363" y="46482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i="1">
                <a:solidFill>
                  <a:srgbClr val="3333FF"/>
                </a:solidFill>
              </a:rPr>
              <a:t>b.</a:t>
            </a:r>
            <a:r>
              <a:rPr lang="en-US" sz="2800" i="1">
                <a:solidFill>
                  <a:srgbClr val="FF0000"/>
                </a:solidFill>
              </a:rPr>
              <a:t> Các góc đối bằng nhau.</a:t>
            </a:r>
          </a:p>
        </p:txBody>
      </p:sp>
      <p:sp>
        <p:nvSpPr>
          <p:cNvPr id="158771" name="Text Box 51"/>
          <p:cNvSpPr txBox="1">
            <a:spLocks noChangeArrowheads="1"/>
          </p:cNvSpPr>
          <p:nvPr/>
        </p:nvSpPr>
        <p:spPr bwMode="auto">
          <a:xfrm>
            <a:off x="720725" y="50847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3333FF"/>
                </a:solidFill>
              </a:rPr>
              <a:t>c.</a:t>
            </a:r>
            <a:r>
              <a:rPr lang="en-US" sz="2800" i="1">
                <a:solidFill>
                  <a:srgbClr val="FF0000"/>
                </a:solidFill>
              </a:rPr>
              <a:t> Hai đường chéo cắt nhau tại trung điểm mỗi đường.</a:t>
            </a:r>
          </a:p>
        </p:txBody>
      </p:sp>
      <p:sp>
        <p:nvSpPr>
          <p:cNvPr id="158773" name="Text Box 53"/>
          <p:cNvSpPr txBox="1">
            <a:spLocks noChangeArrowheads="1"/>
          </p:cNvSpPr>
          <p:nvPr/>
        </p:nvSpPr>
        <p:spPr bwMode="auto">
          <a:xfrm>
            <a:off x="741363" y="4191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i="1">
                <a:solidFill>
                  <a:srgbClr val="3333FF"/>
                </a:solidFill>
              </a:rPr>
              <a:t>a.</a:t>
            </a:r>
            <a:r>
              <a:rPr lang="en-US" sz="2800" i="1">
                <a:solidFill>
                  <a:srgbClr val="FF0000"/>
                </a:solidFill>
              </a:rPr>
              <a:t> Các cạnh đối bằng nhau.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8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67" grpId="0" animBg="1"/>
      <p:bldP spid="158768" grpId="0"/>
      <p:bldP spid="158770" grpId="0"/>
      <p:bldP spid="158771" grpId="0"/>
      <p:bldP spid="1587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t2">
            <a:extLst>
              <a:ext uri="{FF2B5EF4-FFF2-40B4-BE49-F238E27FC236}">
                <a16:creationId xmlns="" xmlns:a16="http://schemas.microsoft.com/office/drawing/2014/main" id="{FB3F967C-FC7E-4EA3-B40B-5E9B5E6B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9" t="3545" r="27385" b="66641"/>
          <a:stretch>
            <a:fillRect/>
          </a:stretch>
        </p:blipFill>
        <p:spPr bwMode="auto">
          <a:xfrm>
            <a:off x="-114300" y="254132"/>
            <a:ext cx="9144000" cy="6070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52400" y="152400"/>
            <a:ext cx="3124200" cy="2166938"/>
            <a:chOff x="192" y="738"/>
            <a:chExt cx="1968" cy="1365"/>
          </a:xfrm>
        </p:grpSpPr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192" y="738"/>
              <a:ext cx="1968" cy="1278"/>
              <a:chOff x="192" y="585"/>
              <a:chExt cx="1968" cy="1278"/>
            </a:xfrm>
          </p:grpSpPr>
          <p:sp>
            <p:nvSpPr>
              <p:cNvPr id="24621" name="AutoShape 4"/>
              <p:cNvSpPr>
                <a:spLocks noChangeArrowheads="1"/>
              </p:cNvSpPr>
              <p:nvPr/>
            </p:nvSpPr>
            <p:spPr bwMode="auto">
              <a:xfrm rot="2191225">
                <a:off x="432" y="939"/>
                <a:ext cx="1296" cy="603"/>
              </a:xfrm>
              <a:prstGeom prst="parallelogram">
                <a:avLst>
                  <a:gd name="adj" fmla="val 53731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Text Box 5"/>
              <p:cNvSpPr txBox="1">
                <a:spLocks noChangeArrowheads="1"/>
              </p:cNvSpPr>
              <p:nvPr/>
            </p:nvSpPr>
            <p:spPr bwMode="auto">
              <a:xfrm>
                <a:off x="192" y="96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A</a:t>
                </a:r>
              </a:p>
            </p:txBody>
          </p:sp>
          <p:sp>
            <p:nvSpPr>
              <p:cNvPr id="24623" name="Text Box 6"/>
              <p:cNvSpPr txBox="1">
                <a:spLocks noChangeArrowheads="1"/>
              </p:cNvSpPr>
              <p:nvPr/>
            </p:nvSpPr>
            <p:spPr bwMode="auto">
              <a:xfrm>
                <a:off x="912" y="585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B</a:t>
                </a:r>
              </a:p>
            </p:txBody>
          </p:sp>
          <p:sp>
            <p:nvSpPr>
              <p:cNvPr id="24624" name="Text Box 7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C</a:t>
                </a:r>
              </a:p>
            </p:txBody>
          </p:sp>
          <p:sp>
            <p:nvSpPr>
              <p:cNvPr id="24625" name="Text Box 8"/>
              <p:cNvSpPr txBox="1">
                <a:spLocks noChangeArrowheads="1"/>
              </p:cNvSpPr>
              <p:nvPr/>
            </p:nvSpPr>
            <p:spPr bwMode="auto">
              <a:xfrm>
                <a:off x="1021" y="163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D</a:t>
                </a:r>
              </a:p>
            </p:txBody>
          </p:sp>
          <p:sp>
            <p:nvSpPr>
              <p:cNvPr id="24626" name="Line 9"/>
              <p:cNvSpPr>
                <a:spLocks noChangeShapeType="1"/>
              </p:cNvSpPr>
              <p:nvPr/>
            </p:nvSpPr>
            <p:spPr bwMode="auto">
              <a:xfrm>
                <a:off x="672" y="838"/>
                <a:ext cx="48" cy="1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Line 10"/>
              <p:cNvSpPr>
                <a:spLocks noChangeShapeType="1"/>
              </p:cNvSpPr>
              <p:nvPr/>
            </p:nvSpPr>
            <p:spPr bwMode="auto">
              <a:xfrm>
                <a:off x="1405" y="1505"/>
                <a:ext cx="48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720" y="1319"/>
                <a:ext cx="144" cy="136"/>
                <a:chOff x="720" y="1719"/>
                <a:chExt cx="144" cy="131"/>
              </a:xfrm>
            </p:grpSpPr>
            <p:sp>
              <p:nvSpPr>
                <p:cNvPr id="2463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226" y="949"/>
                <a:ext cx="144" cy="136"/>
                <a:chOff x="720" y="1719"/>
                <a:chExt cx="144" cy="131"/>
              </a:xfrm>
            </p:grpSpPr>
            <p:sp>
              <p:nvSpPr>
                <p:cNvPr id="2463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620" name="Text Box 67"/>
            <p:cNvSpPr txBox="1">
              <a:spLocks noChangeArrowheads="1"/>
            </p:cNvSpPr>
            <p:nvPr/>
          </p:nvSpPr>
          <p:spPr bwMode="auto">
            <a:xfrm>
              <a:off x="768" y="187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66"/>
                  </a:solidFill>
                </a:rPr>
                <a:t>a)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810000" y="0"/>
            <a:ext cx="1676400" cy="2867025"/>
            <a:chOff x="2304" y="537"/>
            <a:chExt cx="1056" cy="1806"/>
          </a:xfrm>
        </p:grpSpPr>
        <p:grpSp>
          <p:nvGrpSpPr>
            <p:cNvPr id="7" name="Group 74"/>
            <p:cNvGrpSpPr>
              <a:grpSpLocks/>
            </p:cNvGrpSpPr>
            <p:nvPr/>
          </p:nvGrpSpPr>
          <p:grpSpPr bwMode="auto">
            <a:xfrm rot="-181905">
              <a:off x="2352" y="537"/>
              <a:ext cx="1008" cy="1588"/>
              <a:chOff x="2304" y="537"/>
              <a:chExt cx="1008" cy="1588"/>
            </a:xfrm>
          </p:grpSpPr>
          <p:sp>
            <p:nvSpPr>
              <p:cNvPr id="24605" name="Text Box 18"/>
              <p:cNvSpPr txBox="1">
                <a:spLocks noChangeArrowheads="1"/>
              </p:cNvSpPr>
              <p:nvPr/>
            </p:nvSpPr>
            <p:spPr bwMode="auto">
              <a:xfrm>
                <a:off x="2465" y="738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E</a:t>
                </a:r>
              </a:p>
            </p:txBody>
          </p:sp>
          <p:sp>
            <p:nvSpPr>
              <p:cNvPr id="24606" name="Text Box 19"/>
              <p:cNvSpPr txBox="1">
                <a:spLocks noChangeArrowheads="1"/>
              </p:cNvSpPr>
              <p:nvPr/>
            </p:nvSpPr>
            <p:spPr bwMode="auto">
              <a:xfrm>
                <a:off x="3120" y="537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F</a:t>
                </a:r>
              </a:p>
            </p:txBody>
          </p:sp>
          <p:sp>
            <p:nvSpPr>
              <p:cNvPr id="24607" name="Text Box 20"/>
              <p:cNvSpPr txBox="1">
                <a:spLocks noChangeArrowheads="1"/>
              </p:cNvSpPr>
              <p:nvPr/>
            </p:nvSpPr>
            <p:spPr bwMode="auto">
              <a:xfrm>
                <a:off x="2994" y="1702"/>
                <a:ext cx="192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G</a:t>
                </a:r>
              </a:p>
            </p:txBody>
          </p:sp>
          <p:sp>
            <p:nvSpPr>
              <p:cNvPr id="24608" name="Text Box 21"/>
              <p:cNvSpPr txBox="1">
                <a:spLocks noChangeArrowheads="1"/>
              </p:cNvSpPr>
              <p:nvPr/>
            </p:nvSpPr>
            <p:spPr bwMode="auto">
              <a:xfrm>
                <a:off x="2304" y="189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/>
                  <a:t>H</a:t>
                </a:r>
              </a:p>
            </p:txBody>
          </p:sp>
          <p:grpSp>
            <p:nvGrpSpPr>
              <p:cNvPr id="8" name="Group 72"/>
              <p:cNvGrpSpPr>
                <a:grpSpLocks/>
              </p:cNvGrpSpPr>
              <p:nvPr/>
            </p:nvGrpSpPr>
            <p:grpSpPr bwMode="auto">
              <a:xfrm rot="-747260">
                <a:off x="2400" y="671"/>
                <a:ext cx="855" cy="1372"/>
                <a:chOff x="2400" y="671"/>
                <a:chExt cx="855" cy="1372"/>
              </a:xfrm>
            </p:grpSpPr>
            <p:sp>
              <p:nvSpPr>
                <p:cNvPr id="24610" name="AutoShape 17"/>
                <p:cNvSpPr>
                  <a:spLocks noChangeArrowheads="1"/>
                </p:cNvSpPr>
                <p:nvPr/>
              </p:nvSpPr>
              <p:spPr bwMode="auto">
                <a:xfrm rot="17105883" flipH="1">
                  <a:off x="2141" y="1069"/>
                  <a:ext cx="1372" cy="576"/>
                </a:xfrm>
                <a:prstGeom prst="parallelogram">
                  <a:avLst>
                    <a:gd name="adj" fmla="val 59549"/>
                  </a:avLst>
                </a:prstGeom>
                <a:noFill/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2592" y="919"/>
                  <a:ext cx="192" cy="179"/>
                  <a:chOff x="2592" y="1296"/>
                  <a:chExt cx="192" cy="192"/>
                </a:xfrm>
              </p:grpSpPr>
              <p:sp>
                <p:nvSpPr>
                  <p:cNvPr id="24617" name="Freeform 22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44" cy="144"/>
                  </a:xfrm>
                  <a:custGeom>
                    <a:avLst/>
                    <a:gdLst>
                      <a:gd name="T0" fmla="*/ 144 w 144"/>
                      <a:gd name="T1" fmla="*/ 0 h 144"/>
                      <a:gd name="T2" fmla="*/ 96 w 144"/>
                      <a:gd name="T3" fmla="*/ 96 h 144"/>
                      <a:gd name="T4" fmla="*/ 0 w 144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44"/>
                      <a:gd name="T11" fmla="*/ 144 w 14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44">
                        <a:moveTo>
                          <a:pt x="144" y="0"/>
                        </a:moveTo>
                        <a:cubicBezTo>
                          <a:pt x="132" y="36"/>
                          <a:pt x="120" y="72"/>
                          <a:pt x="96" y="96"/>
                        </a:cubicBezTo>
                        <a:cubicBezTo>
                          <a:pt x="72" y="120"/>
                          <a:pt x="36" y="132"/>
                          <a:pt x="0" y="14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8" name="Freeform 23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92" cy="192"/>
                  </a:xfrm>
                  <a:custGeom>
                    <a:avLst/>
                    <a:gdLst>
                      <a:gd name="T0" fmla="*/ 192 w 192"/>
                      <a:gd name="T1" fmla="*/ 0 h 192"/>
                      <a:gd name="T2" fmla="*/ 144 w 192"/>
                      <a:gd name="T3" fmla="*/ 96 h 192"/>
                      <a:gd name="T4" fmla="*/ 0 w 192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92"/>
                      <a:gd name="T11" fmla="*/ 192 w 192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92">
                        <a:moveTo>
                          <a:pt x="192" y="0"/>
                        </a:moveTo>
                        <a:cubicBezTo>
                          <a:pt x="184" y="32"/>
                          <a:pt x="176" y="64"/>
                          <a:pt x="144" y="96"/>
                        </a:cubicBezTo>
                        <a:cubicBezTo>
                          <a:pt x="112" y="128"/>
                          <a:pt x="56" y="160"/>
                          <a:pt x="0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 rot="-10530573">
                  <a:off x="2866" y="1583"/>
                  <a:ext cx="171" cy="228"/>
                  <a:chOff x="2592" y="1296"/>
                  <a:chExt cx="192" cy="192"/>
                </a:xfrm>
              </p:grpSpPr>
              <p:sp>
                <p:nvSpPr>
                  <p:cNvPr id="24615" name="Freeform 26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44" cy="144"/>
                  </a:xfrm>
                  <a:custGeom>
                    <a:avLst/>
                    <a:gdLst>
                      <a:gd name="T0" fmla="*/ 144 w 144"/>
                      <a:gd name="T1" fmla="*/ 0 h 144"/>
                      <a:gd name="T2" fmla="*/ 96 w 144"/>
                      <a:gd name="T3" fmla="*/ 96 h 144"/>
                      <a:gd name="T4" fmla="*/ 0 w 144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44"/>
                      <a:gd name="T11" fmla="*/ 144 w 14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44">
                        <a:moveTo>
                          <a:pt x="144" y="0"/>
                        </a:moveTo>
                        <a:cubicBezTo>
                          <a:pt x="132" y="36"/>
                          <a:pt x="120" y="72"/>
                          <a:pt x="96" y="96"/>
                        </a:cubicBezTo>
                        <a:cubicBezTo>
                          <a:pt x="72" y="120"/>
                          <a:pt x="36" y="132"/>
                          <a:pt x="0" y="14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6" name="Freeform 27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92" cy="192"/>
                  </a:xfrm>
                  <a:custGeom>
                    <a:avLst/>
                    <a:gdLst>
                      <a:gd name="T0" fmla="*/ 192 w 192"/>
                      <a:gd name="T1" fmla="*/ 0 h 192"/>
                      <a:gd name="T2" fmla="*/ 144 w 192"/>
                      <a:gd name="T3" fmla="*/ 96 h 192"/>
                      <a:gd name="T4" fmla="*/ 0 w 192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92"/>
                      <a:gd name="T11" fmla="*/ 192 w 192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92">
                        <a:moveTo>
                          <a:pt x="192" y="0"/>
                        </a:moveTo>
                        <a:cubicBezTo>
                          <a:pt x="184" y="32"/>
                          <a:pt x="176" y="64"/>
                          <a:pt x="144" y="96"/>
                        </a:cubicBezTo>
                        <a:cubicBezTo>
                          <a:pt x="112" y="128"/>
                          <a:pt x="56" y="160"/>
                          <a:pt x="0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13" name="Freeform 28"/>
                <p:cNvSpPr>
                  <a:spLocks/>
                </p:cNvSpPr>
                <p:nvPr/>
              </p:nvSpPr>
              <p:spPr bwMode="auto">
                <a:xfrm>
                  <a:off x="2400" y="1774"/>
                  <a:ext cx="144" cy="120"/>
                </a:xfrm>
                <a:custGeom>
                  <a:avLst/>
                  <a:gdLst>
                    <a:gd name="T0" fmla="*/ 0 w 144"/>
                    <a:gd name="T1" fmla="*/ 19 h 120"/>
                    <a:gd name="T2" fmla="*/ 93 w 144"/>
                    <a:gd name="T3" fmla="*/ 17 h 120"/>
                    <a:gd name="T4" fmla="*/ 144 w 144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20"/>
                    <a:gd name="T11" fmla="*/ 144 w 144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20">
                      <a:moveTo>
                        <a:pt x="0" y="19"/>
                      </a:moveTo>
                      <a:cubicBezTo>
                        <a:pt x="15" y="19"/>
                        <a:pt x="69" y="0"/>
                        <a:pt x="93" y="17"/>
                      </a:cubicBezTo>
                      <a:cubicBezTo>
                        <a:pt x="117" y="34"/>
                        <a:pt x="134" y="99"/>
                        <a:pt x="144" y="12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29"/>
                <p:cNvSpPr>
                  <a:spLocks/>
                </p:cNvSpPr>
                <p:nvPr/>
              </p:nvSpPr>
              <p:spPr bwMode="auto">
                <a:xfrm>
                  <a:off x="3137" y="813"/>
                  <a:ext cx="118" cy="101"/>
                </a:xfrm>
                <a:custGeom>
                  <a:avLst/>
                  <a:gdLst>
                    <a:gd name="T0" fmla="*/ 118 w 118"/>
                    <a:gd name="T1" fmla="*/ 101 h 101"/>
                    <a:gd name="T2" fmla="*/ 19 w 118"/>
                    <a:gd name="T3" fmla="*/ 71 h 101"/>
                    <a:gd name="T4" fmla="*/ 3 w 118"/>
                    <a:gd name="T5" fmla="*/ 0 h 101"/>
                    <a:gd name="T6" fmla="*/ 0 60000 65536"/>
                    <a:gd name="T7" fmla="*/ 0 60000 65536"/>
                    <a:gd name="T8" fmla="*/ 0 60000 65536"/>
                    <a:gd name="T9" fmla="*/ 0 w 118"/>
                    <a:gd name="T10" fmla="*/ 0 h 101"/>
                    <a:gd name="T11" fmla="*/ 118 w 118"/>
                    <a:gd name="T12" fmla="*/ 101 h 1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8" h="101">
                      <a:moveTo>
                        <a:pt x="118" y="101"/>
                      </a:moveTo>
                      <a:cubicBezTo>
                        <a:pt x="102" y="96"/>
                        <a:pt x="38" y="88"/>
                        <a:pt x="19" y="71"/>
                      </a:cubicBezTo>
                      <a:cubicBezTo>
                        <a:pt x="0" y="54"/>
                        <a:pt x="6" y="15"/>
                        <a:pt x="3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604" name="Text Box 68"/>
            <p:cNvSpPr txBox="1">
              <a:spLocks noChangeArrowheads="1"/>
            </p:cNvSpPr>
            <p:nvPr/>
          </p:nvSpPr>
          <p:spPr bwMode="auto">
            <a:xfrm>
              <a:off x="2304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66"/>
                  </a:solidFill>
                </a:rPr>
                <a:t>b)</a:t>
              </a:r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6781800" y="228600"/>
            <a:ext cx="2209800" cy="2805113"/>
            <a:chOff x="4320" y="537"/>
            <a:chExt cx="1392" cy="1767"/>
          </a:xfrm>
        </p:grpSpPr>
        <p:sp>
          <p:nvSpPr>
            <p:cNvPr id="24594" name="AutoShape 30"/>
            <p:cNvSpPr>
              <a:spLocks noChangeArrowheads="1"/>
            </p:cNvSpPr>
            <p:nvPr/>
          </p:nvSpPr>
          <p:spPr bwMode="auto">
            <a:xfrm rot="5274047">
              <a:off x="4152" y="954"/>
              <a:ext cx="1550" cy="784"/>
            </a:xfrm>
            <a:prstGeom prst="parallelogram">
              <a:avLst>
                <a:gd name="adj" fmla="val 4680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Text Box 31"/>
            <p:cNvSpPr txBox="1">
              <a:spLocks noChangeArrowheads="1"/>
            </p:cNvSpPr>
            <p:nvPr/>
          </p:nvSpPr>
          <p:spPr bwMode="auto">
            <a:xfrm>
              <a:off x="4320" y="537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I</a:t>
              </a:r>
            </a:p>
          </p:txBody>
        </p:sp>
        <p:sp>
          <p:nvSpPr>
            <p:cNvPr id="24596" name="Text Box 32"/>
            <p:cNvSpPr txBox="1">
              <a:spLocks noChangeArrowheads="1"/>
            </p:cNvSpPr>
            <p:nvPr/>
          </p:nvSpPr>
          <p:spPr bwMode="auto">
            <a:xfrm>
              <a:off x="5184" y="665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H</a:t>
              </a:r>
            </a:p>
          </p:txBody>
        </p:sp>
        <p:sp>
          <p:nvSpPr>
            <p:cNvPr id="24597" name="Text Box 33"/>
            <p:cNvSpPr txBox="1">
              <a:spLocks noChangeArrowheads="1"/>
            </p:cNvSpPr>
            <p:nvPr/>
          </p:nvSpPr>
          <p:spPr bwMode="auto">
            <a:xfrm>
              <a:off x="5328" y="19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M</a:t>
              </a:r>
            </a:p>
          </p:txBody>
        </p:sp>
        <p:sp>
          <p:nvSpPr>
            <p:cNvPr id="24598" name="Text Box 34"/>
            <p:cNvSpPr txBox="1">
              <a:spLocks noChangeArrowheads="1"/>
            </p:cNvSpPr>
            <p:nvPr/>
          </p:nvSpPr>
          <p:spPr bwMode="auto">
            <a:xfrm>
              <a:off x="4359" y="172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K</a:t>
              </a:r>
            </a:p>
          </p:txBody>
        </p:sp>
        <p:sp>
          <p:nvSpPr>
            <p:cNvPr id="24599" name="Text Box 35"/>
            <p:cNvSpPr txBox="1">
              <a:spLocks noChangeArrowheads="1"/>
            </p:cNvSpPr>
            <p:nvPr/>
          </p:nvSpPr>
          <p:spPr bwMode="auto">
            <a:xfrm>
              <a:off x="4531" y="681"/>
              <a:ext cx="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75</a:t>
              </a:r>
              <a:r>
                <a:rPr lang="en-US" sz="1800" b="0" baseline="30000"/>
                <a:t>0</a:t>
              </a:r>
              <a:endParaRPr lang="en-US" sz="1800" b="0"/>
            </a:p>
          </p:txBody>
        </p:sp>
        <p:sp>
          <p:nvSpPr>
            <p:cNvPr id="24600" name="Text Box 36"/>
            <p:cNvSpPr txBox="1">
              <a:spLocks noChangeArrowheads="1"/>
            </p:cNvSpPr>
            <p:nvPr/>
          </p:nvSpPr>
          <p:spPr bwMode="auto">
            <a:xfrm>
              <a:off x="4499" y="1587"/>
              <a:ext cx="4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110</a:t>
              </a:r>
              <a:r>
                <a:rPr lang="en-US" sz="1800" b="0" baseline="30000"/>
                <a:t>0</a:t>
              </a:r>
              <a:endParaRPr lang="en-US" sz="1800" b="0"/>
            </a:p>
          </p:txBody>
        </p:sp>
        <p:sp>
          <p:nvSpPr>
            <p:cNvPr id="24601" name="Text Box 37"/>
            <p:cNvSpPr txBox="1">
              <a:spLocks noChangeArrowheads="1"/>
            </p:cNvSpPr>
            <p:nvPr/>
          </p:nvSpPr>
          <p:spPr bwMode="auto">
            <a:xfrm>
              <a:off x="5009" y="1768"/>
              <a:ext cx="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70</a:t>
              </a:r>
              <a:r>
                <a:rPr lang="en-US" sz="1800" b="0" baseline="30000"/>
                <a:t>0</a:t>
              </a:r>
              <a:endParaRPr lang="en-US" sz="1800" b="0"/>
            </a:p>
          </p:txBody>
        </p:sp>
        <p:sp>
          <p:nvSpPr>
            <p:cNvPr id="24602" name="Text Box 69"/>
            <p:cNvSpPr txBox="1">
              <a:spLocks noChangeArrowheads="1"/>
            </p:cNvSpPr>
            <p:nvPr/>
          </p:nvSpPr>
          <p:spPr bwMode="auto">
            <a:xfrm>
              <a:off x="4848" y="2073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66"/>
                  </a:solidFill>
                </a:rPr>
                <a:t>c)</a:t>
              </a:r>
            </a:p>
          </p:txBody>
        </p:sp>
      </p:grpSp>
      <p:cxnSp>
        <p:nvCxnSpPr>
          <p:cNvPr id="24581" name="Straight Connector 48"/>
          <p:cNvCxnSpPr>
            <a:cxnSpLocks noChangeShapeType="1"/>
          </p:cNvCxnSpPr>
          <p:nvPr/>
        </p:nvCxnSpPr>
        <p:spPr bwMode="auto">
          <a:xfrm rot="16200000" flipH="1">
            <a:off x="-266700" y="3390900"/>
            <a:ext cx="6858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2" name="Straight Connector 49"/>
          <p:cNvCxnSpPr>
            <a:cxnSpLocks noChangeShapeType="1"/>
          </p:cNvCxnSpPr>
          <p:nvPr/>
        </p:nvCxnSpPr>
        <p:spPr bwMode="auto">
          <a:xfrm rot="16200000" flipH="1">
            <a:off x="2476500" y="3390900"/>
            <a:ext cx="6858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0" y="2362200"/>
            <a:ext cx="3200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0066"/>
                </a:solidFill>
              </a:rPr>
              <a:t>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Tø gi¸c </a:t>
            </a:r>
            <a:r>
              <a:rPr lang="en-US">
                <a:solidFill>
                  <a:srgbClr val="FF0000"/>
                </a:solidFill>
              </a:rPr>
              <a:t>ABCD c</a:t>
            </a:r>
            <a:r>
              <a:rPr lang="vi-VN">
                <a:solidFill>
                  <a:srgbClr val="FF0000"/>
                </a:solidFill>
              </a:rPr>
              <a:t>ó</a:t>
            </a:r>
            <a:r>
              <a:rPr lang="en-US">
                <a:solidFill>
                  <a:srgbClr val="FF0000"/>
                </a:solidFill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AB = CD  (gt)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AD = BC   (gt)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Þ"/>
            </a:pPr>
            <a:r>
              <a:rPr lang="en-US">
                <a:solidFill>
                  <a:srgbClr val="FF0000"/>
                </a:solidFill>
              </a:rPr>
              <a:t>ABCD là hbh ( tứ giác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cã c¸c c¹nh ®èi b»ng nhau lµ hbh )  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3352800" y="3124200"/>
            <a:ext cx="25146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0066"/>
                </a:solidFill>
              </a:rPr>
              <a:t>Tứ giác E</a:t>
            </a:r>
            <a:r>
              <a:rPr lang="vi-VN" sz="2200">
                <a:solidFill>
                  <a:schemeClr val="accent2"/>
                </a:solidFill>
              </a:rPr>
              <a:t>F</a:t>
            </a:r>
            <a:r>
              <a:rPr lang="en-US" sz="2200">
                <a:solidFill>
                  <a:schemeClr val="accent2"/>
                </a:solidFill>
              </a:rPr>
              <a:t>GH c</a:t>
            </a:r>
            <a:r>
              <a:rPr lang="vi-VN" sz="2200">
                <a:solidFill>
                  <a:schemeClr val="accent2"/>
                </a:solidFill>
              </a:rPr>
              <a:t>ó</a:t>
            </a:r>
            <a:r>
              <a:rPr lang="en-US" sz="2200">
                <a:solidFill>
                  <a:schemeClr val="accent2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vi-VN" sz="2200"/>
              <a:t>E</a:t>
            </a:r>
            <a:r>
              <a:rPr lang="en-US" sz="2200"/>
              <a:t> =   G  (gt</a:t>
            </a:r>
            <a:r>
              <a:rPr lang="en-US" sz="2200" smtClean="0"/>
              <a:t>) </a:t>
            </a:r>
            <a:endParaRPr lang="en-US" sz="2200"/>
          </a:p>
          <a:p>
            <a:pPr eaLnBrk="0" hangingPunct="0">
              <a:spcBef>
                <a:spcPct val="50000"/>
              </a:spcBef>
            </a:pPr>
            <a:r>
              <a:rPr lang="en-US" sz="2200"/>
              <a:t>F =   H  (gt)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=&gt;    </a:t>
            </a:r>
            <a:r>
              <a:rPr lang="vi-VN">
                <a:solidFill>
                  <a:schemeClr val="accent2"/>
                </a:solidFill>
              </a:rPr>
              <a:t>EF</a:t>
            </a:r>
            <a:r>
              <a:rPr lang="en-US">
                <a:solidFill>
                  <a:schemeClr val="accent2"/>
                </a:solidFill>
              </a:rPr>
              <a:t>GH l</a:t>
            </a:r>
            <a:r>
              <a:rPr lang="vi-VN">
                <a:solidFill>
                  <a:schemeClr val="accent2"/>
                </a:solidFill>
              </a:rPr>
              <a:t>à</a:t>
            </a:r>
            <a:r>
              <a:rPr lang="en-US">
                <a:solidFill>
                  <a:schemeClr val="accent2"/>
                </a:solidFill>
              </a:rPr>
              <a:t> hbh ( tứ giác có các góc đối bằng nhau)</a:t>
            </a:r>
            <a:endParaRPr lang="vi-VN">
              <a:solidFill>
                <a:schemeClr val="accent2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vi-VN">
              <a:solidFill>
                <a:srgbClr val="FF0066"/>
              </a:solidFill>
            </a:endParaRPr>
          </a:p>
        </p:txBody>
      </p:sp>
      <p:sp>
        <p:nvSpPr>
          <p:cNvPr id="57" name="Line 111"/>
          <p:cNvSpPr>
            <a:spLocks noChangeShapeType="1"/>
          </p:cNvSpPr>
          <p:nvPr/>
        </p:nvSpPr>
        <p:spPr bwMode="auto">
          <a:xfrm rot="480000" flipV="1">
            <a:off x="4092575" y="3516313"/>
            <a:ext cx="165100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12"/>
          <p:cNvSpPr>
            <a:spLocks noChangeShapeType="1"/>
          </p:cNvSpPr>
          <p:nvPr/>
        </p:nvSpPr>
        <p:spPr bwMode="auto">
          <a:xfrm rot="-240000">
            <a:off x="4271963" y="3514725"/>
            <a:ext cx="122237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12"/>
          <p:cNvSpPr>
            <a:spLocks noChangeShapeType="1"/>
          </p:cNvSpPr>
          <p:nvPr/>
        </p:nvSpPr>
        <p:spPr bwMode="auto">
          <a:xfrm rot="-240000">
            <a:off x="3509963" y="4046538"/>
            <a:ext cx="142875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12"/>
          <p:cNvSpPr>
            <a:spLocks noChangeShapeType="1"/>
          </p:cNvSpPr>
          <p:nvPr/>
        </p:nvSpPr>
        <p:spPr bwMode="auto">
          <a:xfrm rot="-240000">
            <a:off x="3509963" y="3514725"/>
            <a:ext cx="198437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12"/>
          <p:cNvSpPr>
            <a:spLocks noChangeShapeType="1"/>
          </p:cNvSpPr>
          <p:nvPr/>
        </p:nvSpPr>
        <p:spPr bwMode="auto">
          <a:xfrm rot="-240000">
            <a:off x="4195763" y="4046538"/>
            <a:ext cx="142875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1"/>
          <p:cNvSpPr>
            <a:spLocks noChangeShapeType="1"/>
          </p:cNvSpPr>
          <p:nvPr/>
        </p:nvSpPr>
        <p:spPr bwMode="auto">
          <a:xfrm rot="480000" flipV="1">
            <a:off x="3362325" y="3495675"/>
            <a:ext cx="165100" cy="150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1"/>
          <p:cNvSpPr>
            <a:spLocks noChangeShapeType="1"/>
          </p:cNvSpPr>
          <p:nvPr/>
        </p:nvSpPr>
        <p:spPr bwMode="auto">
          <a:xfrm rot="480000" flipV="1">
            <a:off x="3363913" y="4030663"/>
            <a:ext cx="130175" cy="16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11"/>
          <p:cNvSpPr>
            <a:spLocks noChangeShapeType="1"/>
          </p:cNvSpPr>
          <p:nvPr/>
        </p:nvSpPr>
        <p:spPr bwMode="auto">
          <a:xfrm rot="480000" flipV="1">
            <a:off x="4048125" y="4051300"/>
            <a:ext cx="133350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096000" y="3429000"/>
            <a:ext cx="28956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solidFill>
                  <a:srgbClr val="FF0066"/>
                </a:solidFill>
              </a:rPr>
              <a:t> Tứ giác IHMK kh</a:t>
            </a:r>
            <a:r>
              <a:rPr lang="vi-VN" sz="2600">
                <a:solidFill>
                  <a:srgbClr val="FF0066"/>
                </a:solidFill>
              </a:rPr>
              <a:t>ô</a:t>
            </a:r>
            <a:r>
              <a:rPr lang="en-US" sz="2600">
                <a:solidFill>
                  <a:srgbClr val="FF0066"/>
                </a:solidFill>
              </a:rPr>
              <a:t>ng l</a:t>
            </a:r>
            <a:r>
              <a:rPr lang="vi-VN" sz="2600">
                <a:solidFill>
                  <a:srgbClr val="FF0066"/>
                </a:solidFill>
              </a:rPr>
              <a:t>à</a:t>
            </a:r>
            <a:r>
              <a:rPr lang="en-US" sz="2600">
                <a:solidFill>
                  <a:srgbClr val="FF0066"/>
                </a:solidFill>
              </a:rPr>
              <a:t> h</a:t>
            </a:r>
            <a:r>
              <a:rPr lang="vi-VN" sz="2600">
                <a:solidFill>
                  <a:srgbClr val="FF0066"/>
                </a:solidFill>
              </a:rPr>
              <a:t>ình </a:t>
            </a:r>
            <a:r>
              <a:rPr lang="en-US" sz="2600">
                <a:solidFill>
                  <a:srgbClr val="FF0066"/>
                </a:solidFill>
              </a:rPr>
              <a:t>bình hành</a:t>
            </a:r>
            <a:r>
              <a:rPr lang="vi-VN" sz="2600">
                <a:solidFill>
                  <a:srgbClr val="FF0066"/>
                </a:solidFill>
              </a:rPr>
              <a:t> vì các </a:t>
            </a:r>
            <a:r>
              <a:rPr lang="en-US" sz="3200">
                <a:solidFill>
                  <a:srgbClr val="00B050"/>
                </a:solidFill>
                <a:latin typeface=".VnTime" pitchFamily="34" charset="0"/>
              </a:rPr>
              <a:t>gãc</a:t>
            </a:r>
            <a:r>
              <a:rPr lang="vi-VN" sz="2600">
                <a:solidFill>
                  <a:srgbClr val="FF0066"/>
                </a:solidFill>
              </a:rPr>
              <a:t> </a:t>
            </a:r>
            <a:r>
              <a:rPr lang="en-US" sz="2600">
                <a:solidFill>
                  <a:srgbClr val="FF0066"/>
                </a:solidFill>
              </a:rPr>
              <a:t>đối </a:t>
            </a:r>
            <a:r>
              <a:rPr lang="en-US" sz="2600">
                <a:solidFill>
                  <a:srgbClr val="00B050"/>
                </a:solidFill>
              </a:rPr>
              <a:t>không </a:t>
            </a:r>
            <a:r>
              <a:rPr lang="en-US" sz="3200">
                <a:solidFill>
                  <a:srgbClr val="00B050"/>
                </a:solidFill>
                <a:latin typeface=".VnTime" pitchFamily="34" charset="0"/>
              </a:rPr>
              <a:t>b»ng nhau</a:t>
            </a:r>
            <a:endParaRPr lang="vi-VN" sz="32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28600" y="304800"/>
            <a:ext cx="3429000" cy="2819400"/>
            <a:chOff x="480" y="2064"/>
            <a:chExt cx="2160" cy="1776"/>
          </a:xfrm>
        </p:grpSpPr>
        <p:sp>
          <p:nvSpPr>
            <p:cNvPr id="25624" name="Text Box 70"/>
            <p:cNvSpPr txBox="1">
              <a:spLocks noChangeArrowheads="1"/>
            </p:cNvSpPr>
            <p:nvPr/>
          </p:nvSpPr>
          <p:spPr bwMode="auto">
            <a:xfrm>
              <a:off x="1440" y="3609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66"/>
                  </a:solidFill>
                </a:rPr>
                <a:t>d)</a:t>
              </a:r>
            </a:p>
          </p:txBody>
        </p:sp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480" y="2064"/>
              <a:ext cx="2160" cy="1526"/>
              <a:chOff x="480" y="2064"/>
              <a:chExt cx="2160" cy="1526"/>
            </a:xfrm>
          </p:grpSpPr>
          <p:sp>
            <p:nvSpPr>
              <p:cNvPr id="25626" name="AutoShape 38"/>
              <p:cNvSpPr>
                <a:spLocks noChangeArrowheads="1"/>
              </p:cNvSpPr>
              <p:nvPr/>
            </p:nvSpPr>
            <p:spPr bwMode="auto">
              <a:xfrm rot="2557484">
                <a:off x="687" y="2456"/>
                <a:ext cx="1603" cy="804"/>
              </a:xfrm>
              <a:prstGeom prst="parallelogram">
                <a:avLst>
                  <a:gd name="adj" fmla="val 47205"/>
                </a:avLst>
              </a:prstGeom>
              <a:noFill/>
              <a:ln w="2857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b="0">
                  <a:solidFill>
                    <a:srgbClr val="800080"/>
                  </a:solidFill>
                </a:endParaRPr>
              </a:p>
            </p:txBody>
          </p:sp>
          <p:sp>
            <p:nvSpPr>
              <p:cNvPr id="25627" name="Freeform 39"/>
              <p:cNvSpPr>
                <a:spLocks/>
              </p:cNvSpPr>
              <p:nvPr/>
            </p:nvSpPr>
            <p:spPr bwMode="auto">
              <a:xfrm>
                <a:off x="1452" y="2272"/>
                <a:ext cx="79" cy="1168"/>
              </a:xfrm>
              <a:custGeom>
                <a:avLst/>
                <a:gdLst>
                  <a:gd name="T0" fmla="*/ 0 w 79"/>
                  <a:gd name="T1" fmla="*/ 0 h 1168"/>
                  <a:gd name="T2" fmla="*/ 79 w 79"/>
                  <a:gd name="T3" fmla="*/ 1168 h 1168"/>
                  <a:gd name="T4" fmla="*/ 0 60000 65536"/>
                  <a:gd name="T5" fmla="*/ 0 60000 65536"/>
                  <a:gd name="T6" fmla="*/ 0 w 79"/>
                  <a:gd name="T7" fmla="*/ 0 h 1168"/>
                  <a:gd name="T8" fmla="*/ 79 w 79"/>
                  <a:gd name="T9" fmla="*/ 1168 h 11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" h="1168">
                    <a:moveTo>
                      <a:pt x="0" y="0"/>
                    </a:moveTo>
                    <a:lnTo>
                      <a:pt x="79" y="116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40"/>
              <p:cNvSpPr>
                <a:spLocks/>
              </p:cNvSpPr>
              <p:nvPr/>
            </p:nvSpPr>
            <p:spPr bwMode="auto">
              <a:xfrm>
                <a:off x="639" y="2604"/>
                <a:ext cx="1681" cy="489"/>
              </a:xfrm>
              <a:custGeom>
                <a:avLst/>
                <a:gdLst>
                  <a:gd name="T0" fmla="*/ 0 w 1681"/>
                  <a:gd name="T1" fmla="*/ 0 h 489"/>
                  <a:gd name="T2" fmla="*/ 1681 w 1681"/>
                  <a:gd name="T3" fmla="*/ 489 h 489"/>
                  <a:gd name="T4" fmla="*/ 0 60000 65536"/>
                  <a:gd name="T5" fmla="*/ 0 60000 65536"/>
                  <a:gd name="T6" fmla="*/ 0 w 1681"/>
                  <a:gd name="T7" fmla="*/ 0 h 489"/>
                  <a:gd name="T8" fmla="*/ 1681 w 1681"/>
                  <a:gd name="T9" fmla="*/ 489 h 4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1" h="489">
                    <a:moveTo>
                      <a:pt x="0" y="0"/>
                    </a:moveTo>
                    <a:lnTo>
                      <a:pt x="1681" y="489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 rot="324017">
                <a:off x="1104" y="2688"/>
                <a:ext cx="144" cy="138"/>
                <a:chOff x="720" y="1719"/>
                <a:chExt cx="144" cy="131"/>
              </a:xfrm>
            </p:grpSpPr>
            <p:sp>
              <p:nvSpPr>
                <p:cNvPr id="2564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 rot="324017">
                <a:off x="1823" y="2893"/>
                <a:ext cx="96" cy="145"/>
                <a:chOff x="720" y="1719"/>
                <a:chExt cx="144" cy="131"/>
              </a:xfrm>
            </p:grpSpPr>
            <p:sp>
              <p:nvSpPr>
                <p:cNvPr id="2563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 rot="324017">
                <a:off x="1392" y="25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 rot="324017">
                <a:off x="1440" y="312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480" y="2400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P</a:t>
                </a:r>
              </a:p>
            </p:txBody>
          </p:sp>
          <p:sp>
            <p:nvSpPr>
              <p:cNvPr id="25634" name="Text Box 50"/>
              <p:cNvSpPr txBox="1">
                <a:spLocks noChangeArrowheads="1"/>
              </p:cNvSpPr>
              <p:nvPr/>
            </p:nvSpPr>
            <p:spPr bwMode="auto">
              <a:xfrm>
                <a:off x="1296" y="3360"/>
                <a:ext cx="28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Q</a:t>
                </a:r>
              </a:p>
            </p:txBody>
          </p:sp>
          <p:sp>
            <p:nvSpPr>
              <p:cNvPr id="25635" name="Text Box 51"/>
              <p:cNvSpPr txBox="1">
                <a:spLocks noChangeArrowheads="1"/>
              </p:cNvSpPr>
              <p:nvPr/>
            </p:nvSpPr>
            <p:spPr bwMode="auto">
              <a:xfrm>
                <a:off x="2352" y="2986"/>
                <a:ext cx="28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R</a:t>
                </a:r>
              </a:p>
            </p:txBody>
          </p:sp>
          <p:sp>
            <p:nvSpPr>
              <p:cNvPr id="25636" name="Text Box 52"/>
              <p:cNvSpPr txBox="1">
                <a:spLocks noChangeArrowheads="1"/>
              </p:cNvSpPr>
              <p:nvPr/>
            </p:nvSpPr>
            <p:spPr bwMode="auto">
              <a:xfrm>
                <a:off x="1418" y="206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S</a:t>
                </a:r>
              </a:p>
            </p:txBody>
          </p:sp>
          <p:sp>
            <p:nvSpPr>
              <p:cNvPr id="25637" name="Text Box 78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O</a:t>
                </a:r>
              </a:p>
            </p:txBody>
          </p:sp>
        </p:grpSp>
      </p:grpSp>
      <p:sp>
        <p:nvSpPr>
          <p:cNvPr id="25603" name="AutoShape 53"/>
          <p:cNvSpPr>
            <a:spLocks noChangeArrowheads="1"/>
          </p:cNvSpPr>
          <p:nvPr/>
        </p:nvSpPr>
        <p:spPr bwMode="auto">
          <a:xfrm rot="4494117">
            <a:off x="4785519" y="812007"/>
            <a:ext cx="2547937" cy="1130300"/>
          </a:xfrm>
          <a:prstGeom prst="parallelogram">
            <a:avLst>
              <a:gd name="adj" fmla="val 53652"/>
            </a:avLst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55"/>
          <p:cNvSpPr>
            <a:spLocks noChangeShapeType="1"/>
          </p:cNvSpPr>
          <p:nvPr/>
        </p:nvSpPr>
        <p:spPr bwMode="auto">
          <a:xfrm rot="1580584" flipV="1">
            <a:off x="5275263" y="1055688"/>
            <a:ext cx="239712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6"/>
          <p:cNvSpPr>
            <a:spLocks noChangeShapeType="1"/>
          </p:cNvSpPr>
          <p:nvPr/>
        </p:nvSpPr>
        <p:spPr bwMode="auto">
          <a:xfrm rot="1580584" flipV="1">
            <a:off x="5286375" y="1158875"/>
            <a:ext cx="2397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58"/>
          <p:cNvSpPr>
            <a:spLocks noChangeShapeType="1"/>
          </p:cNvSpPr>
          <p:nvPr/>
        </p:nvSpPr>
        <p:spPr bwMode="auto">
          <a:xfrm rot="1831783" flipV="1">
            <a:off x="6488113" y="1162050"/>
            <a:ext cx="239712" cy="112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59"/>
          <p:cNvSpPr>
            <a:spLocks noChangeShapeType="1"/>
          </p:cNvSpPr>
          <p:nvPr/>
        </p:nvSpPr>
        <p:spPr bwMode="auto">
          <a:xfrm rot="1831783" flipV="1">
            <a:off x="6500813" y="1254125"/>
            <a:ext cx="238125" cy="111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60"/>
          <p:cNvSpPr txBox="1">
            <a:spLocks noChangeArrowheads="1"/>
          </p:cNvSpPr>
          <p:nvPr/>
        </p:nvSpPr>
        <p:spPr bwMode="auto">
          <a:xfrm>
            <a:off x="4724400" y="2286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V</a:t>
            </a:r>
          </a:p>
        </p:txBody>
      </p:sp>
      <p:sp>
        <p:nvSpPr>
          <p:cNvPr id="25609" name="Text Box 61"/>
          <p:cNvSpPr txBox="1">
            <a:spLocks noChangeArrowheads="1"/>
          </p:cNvSpPr>
          <p:nvPr/>
        </p:nvSpPr>
        <p:spPr bwMode="auto">
          <a:xfrm>
            <a:off x="6324600" y="228600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</a:t>
            </a:r>
          </a:p>
        </p:txBody>
      </p:sp>
      <p:sp>
        <p:nvSpPr>
          <p:cNvPr id="25610" name="Text Box 62"/>
          <p:cNvSpPr txBox="1">
            <a:spLocks noChangeArrowheads="1"/>
          </p:cNvSpPr>
          <p:nvPr/>
        </p:nvSpPr>
        <p:spPr bwMode="auto">
          <a:xfrm>
            <a:off x="6858000" y="2209800"/>
            <a:ext cx="447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Y</a:t>
            </a:r>
          </a:p>
        </p:txBody>
      </p:sp>
      <p:sp>
        <p:nvSpPr>
          <p:cNvPr id="25611" name="Text Box 63"/>
          <p:cNvSpPr txBox="1">
            <a:spLocks noChangeArrowheads="1"/>
          </p:cNvSpPr>
          <p:nvPr/>
        </p:nvSpPr>
        <p:spPr bwMode="auto">
          <a:xfrm>
            <a:off x="5257800" y="1981200"/>
            <a:ext cx="447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X</a:t>
            </a:r>
          </a:p>
        </p:txBody>
      </p:sp>
      <p:sp>
        <p:nvSpPr>
          <p:cNvPr id="25612" name="Text Box 64"/>
          <p:cNvSpPr txBox="1">
            <a:spLocks noChangeArrowheads="1"/>
          </p:cNvSpPr>
          <p:nvPr/>
        </p:nvSpPr>
        <p:spPr bwMode="auto">
          <a:xfrm>
            <a:off x="5634038" y="1836738"/>
            <a:ext cx="80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100</a:t>
            </a:r>
            <a:r>
              <a:rPr lang="en-US" sz="1800" b="0" baseline="30000"/>
              <a:t>0</a:t>
            </a:r>
            <a:endParaRPr lang="en-US" sz="1800" b="0"/>
          </a:p>
        </p:txBody>
      </p:sp>
      <p:sp>
        <p:nvSpPr>
          <p:cNvPr id="25613" name="Text Box 65"/>
          <p:cNvSpPr txBox="1">
            <a:spLocks noChangeArrowheads="1"/>
          </p:cNvSpPr>
          <p:nvPr/>
        </p:nvSpPr>
        <p:spPr bwMode="auto">
          <a:xfrm>
            <a:off x="6389688" y="2057400"/>
            <a:ext cx="100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80</a:t>
            </a:r>
            <a:r>
              <a:rPr lang="en-US" sz="1800" b="0" baseline="30000"/>
              <a:t>0</a:t>
            </a:r>
            <a:endParaRPr lang="en-US" sz="1800" b="0"/>
          </a:p>
        </p:txBody>
      </p:sp>
      <p:sp>
        <p:nvSpPr>
          <p:cNvPr id="25614" name="Text Box 71"/>
          <p:cNvSpPr txBox="1">
            <a:spLocks noChangeArrowheads="1"/>
          </p:cNvSpPr>
          <p:nvPr/>
        </p:nvSpPr>
        <p:spPr bwMode="auto">
          <a:xfrm>
            <a:off x="7315200" y="228600"/>
            <a:ext cx="53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</a:rPr>
              <a:t>e)</a:t>
            </a:r>
          </a:p>
        </p:txBody>
      </p:sp>
      <p:cxnSp>
        <p:nvCxnSpPr>
          <p:cNvPr id="25615" name="Straight Connector 37"/>
          <p:cNvCxnSpPr>
            <a:cxnSpLocks noChangeShapeType="1"/>
          </p:cNvCxnSpPr>
          <p:nvPr/>
        </p:nvCxnSpPr>
        <p:spPr bwMode="auto">
          <a:xfrm rot="16200000" flipH="1">
            <a:off x="1143000" y="3352800"/>
            <a:ext cx="68580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304800" y="3276600"/>
            <a:ext cx="4038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0066"/>
                </a:solidFill>
              </a:rPr>
              <a:t>   Tứ giác PQRS c</a:t>
            </a:r>
            <a:r>
              <a:rPr lang="vi-VN" sz="2200">
                <a:solidFill>
                  <a:srgbClr val="FF0066"/>
                </a:solidFill>
              </a:rPr>
              <a:t>ó</a:t>
            </a:r>
            <a:r>
              <a:rPr lang="en-US" sz="2200">
                <a:solidFill>
                  <a:srgbClr val="FF0066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00B050"/>
                </a:solidFill>
              </a:rPr>
              <a:t>OP = OR (gt)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00B050"/>
                </a:solidFill>
              </a:rPr>
              <a:t>OQ = OS (gt)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0066"/>
                </a:solidFill>
              </a:rPr>
              <a:t>=&gt;   Tứ giác  PQRS là hbh (có hai đ/c cắt nhau tại TĐ mỗi đường)</a:t>
            </a:r>
            <a:endParaRPr lang="vi-VN" sz="2200">
              <a:solidFill>
                <a:srgbClr val="FF0066"/>
              </a:solidFill>
            </a:endParaRP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4876800" y="2514600"/>
            <a:ext cx="42672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200">
              <a:solidFill>
                <a:srgbClr val="FF33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200" smtClean="0">
                <a:solidFill>
                  <a:srgbClr val="0070C0"/>
                </a:solidFill>
              </a:rPr>
              <a:t>Có   </a:t>
            </a:r>
            <a:r>
              <a:rPr lang="en-US" sz="2200">
                <a:solidFill>
                  <a:srgbClr val="0070C0"/>
                </a:solidFill>
              </a:rPr>
              <a:t>X </a:t>
            </a:r>
            <a:r>
              <a:rPr lang="en-US" sz="2200" smtClean="0">
                <a:solidFill>
                  <a:srgbClr val="0070C0"/>
                </a:solidFill>
              </a:rPr>
              <a:t>+ </a:t>
            </a:r>
            <a:r>
              <a:rPr lang="en-US" sz="2200">
                <a:solidFill>
                  <a:srgbClr val="0070C0"/>
                </a:solidFill>
              </a:rPr>
              <a:t>Y = 100</a:t>
            </a:r>
            <a:r>
              <a:rPr lang="en-US" sz="2200" baseline="30000">
                <a:solidFill>
                  <a:srgbClr val="0070C0"/>
                </a:solidFill>
              </a:rPr>
              <a:t>0</a:t>
            </a:r>
            <a:r>
              <a:rPr lang="en-US" sz="2200">
                <a:solidFill>
                  <a:srgbClr val="0070C0"/>
                </a:solidFill>
              </a:rPr>
              <a:t> + 80</a:t>
            </a:r>
            <a:r>
              <a:rPr lang="en-US" sz="2200" baseline="30000">
                <a:solidFill>
                  <a:srgbClr val="0070C0"/>
                </a:solidFill>
              </a:rPr>
              <a:t>0  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0070C0"/>
                </a:solidFill>
              </a:rPr>
              <a:t>Mà hai góc này là hai góc trong cùng phía. </a:t>
            </a:r>
            <a:r>
              <a:rPr lang="en-US" sz="2200">
                <a:solidFill>
                  <a:srgbClr val="0070C0"/>
                </a:solidFill>
                <a:latin typeface=".VnTime" pitchFamily="34" charset="0"/>
              </a:rPr>
              <a:t>Nªn</a:t>
            </a:r>
            <a:r>
              <a:rPr lang="en-US" sz="2200">
                <a:solidFill>
                  <a:srgbClr val="0070C0"/>
                </a:solidFill>
              </a:rPr>
              <a:t> : VX // UY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200" smtClean="0">
                <a:solidFill>
                  <a:srgbClr val="0070C0"/>
                </a:solidFill>
              </a:rPr>
              <a:t>Xét tứ giác UVXY </a:t>
            </a:r>
            <a:r>
              <a:rPr lang="en-US" sz="2200">
                <a:solidFill>
                  <a:srgbClr val="0070C0"/>
                </a:solidFill>
              </a:rPr>
              <a:t>có :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200">
                <a:solidFill>
                  <a:srgbClr val="FF6600"/>
                </a:solidFill>
              </a:rPr>
              <a:t>VX // UY (cmt)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FF6600"/>
                </a:solidFill>
              </a:rPr>
              <a:t>VX = UY (gt)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0070C0"/>
                </a:solidFill>
              </a:rPr>
              <a:t>=&gt;   </a:t>
            </a:r>
            <a:r>
              <a:rPr lang="en-US" sz="2200" smtClean="0">
                <a:solidFill>
                  <a:srgbClr val="0070C0"/>
                </a:solidFill>
              </a:rPr>
              <a:t>Tứ giác </a:t>
            </a:r>
            <a:r>
              <a:rPr lang="en-US" sz="2200">
                <a:solidFill>
                  <a:srgbClr val="0070C0"/>
                </a:solidFill>
              </a:rPr>
              <a:t>UVXY là hbh ( </a:t>
            </a:r>
            <a:r>
              <a:rPr lang="en-US" sz="2200" smtClean="0">
                <a:solidFill>
                  <a:srgbClr val="0070C0"/>
                </a:solidFill>
              </a:rPr>
              <a:t>có </a:t>
            </a:r>
            <a:r>
              <a:rPr lang="en-US" sz="2200">
                <a:solidFill>
                  <a:srgbClr val="0070C0"/>
                </a:solidFill>
              </a:rPr>
              <a:t>hai đối song song và bằng nhau)</a:t>
            </a:r>
            <a:endParaRPr lang="vi-VN" sz="2200">
              <a:solidFill>
                <a:srgbClr val="0070C0"/>
              </a:solidFill>
            </a:endParaRP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5334000" y="2971800"/>
            <a:ext cx="152400" cy="1524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rot="16200000" flipH="1">
            <a:off x="5486400" y="2971800"/>
            <a:ext cx="152400" cy="1524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5867400" y="2971800"/>
            <a:ext cx="152400" cy="1524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rot="16200000" flipH="1">
            <a:off x="6019800" y="2971800"/>
            <a:ext cx="152400" cy="1524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AutoShape 4">
            <a:extLst>
              <a:ext uri="{FF2B5EF4-FFF2-40B4-BE49-F238E27FC236}">
                <a16:creationId xmlns="" xmlns:a16="http://schemas.microsoft.com/office/drawing/2014/main" id="{D515E3E8-B701-48E0-8415-C7EE5C27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609600"/>
            <a:ext cx="462915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317445" name="Text Box 5">
            <a:extLst>
              <a:ext uri="{FF2B5EF4-FFF2-40B4-BE49-F238E27FC236}">
                <a16:creationId xmlns="" xmlns:a16="http://schemas.microsoft.com/office/drawing/2014/main" id="{A27E3D15-ADED-4CBA-96D6-C0B44750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905002"/>
            <a:ext cx="5238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7030A0"/>
                </a:solidFill>
              </a:rPr>
              <a:t>1. Nắm định nghĩa hình bình hành:</a:t>
            </a:r>
          </a:p>
        </p:txBody>
      </p:sp>
      <p:pic>
        <p:nvPicPr>
          <p:cNvPr id="317453" name="Picture 13" descr="tu giac">
            <a:extLst>
              <a:ext uri="{FF2B5EF4-FFF2-40B4-BE49-F238E27FC236}">
                <a16:creationId xmlns="" xmlns:a16="http://schemas.microsoft.com/office/drawing/2014/main" id="{CCF69102-D436-4D1F-9B6B-A534D8DE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2" y="2486462"/>
            <a:ext cx="2488850" cy="3475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54" name="Text Box 14">
            <a:extLst>
              <a:ext uri="{FF2B5EF4-FFF2-40B4-BE49-F238E27FC236}">
                <a16:creationId xmlns="" xmlns:a16="http://schemas.microsoft.com/office/drawing/2014/main" id="{173A55E8-30C4-4F29-A66B-7B71F2EE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904" y="3286780"/>
            <a:ext cx="3457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cạnh đối song song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11E3E7B1-A0EF-45E3-9D78-8E4ABE26B610}"/>
              </a:ext>
            </a:extLst>
          </p:cNvPr>
          <p:cNvGrpSpPr>
            <a:grpSpLocks/>
          </p:cNvGrpSpPr>
          <p:nvPr/>
        </p:nvGrpSpPr>
        <p:grpSpPr bwMode="auto">
          <a:xfrm>
            <a:off x="5155920" y="2577559"/>
            <a:ext cx="3245130" cy="2579207"/>
            <a:chOff x="3356" y="1609"/>
            <a:chExt cx="2356" cy="1353"/>
          </a:xfrm>
        </p:grpSpPr>
        <p:grpSp>
          <p:nvGrpSpPr>
            <p:cNvPr id="3" name="Group 6">
              <a:extLst>
                <a:ext uri="{FF2B5EF4-FFF2-40B4-BE49-F238E27FC236}">
                  <a16:creationId xmlns="" xmlns:a16="http://schemas.microsoft.com/office/drawing/2014/main" id="{7FE54695-F1D8-4396-B0B7-CB8049308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1609"/>
              <a:ext cx="2356" cy="1353"/>
              <a:chOff x="3260" y="745"/>
              <a:chExt cx="2356" cy="1353"/>
            </a:xfrm>
          </p:grpSpPr>
          <p:sp>
            <p:nvSpPr>
              <p:cNvPr id="317447" name="Text Box 7">
                <a:extLst>
                  <a:ext uri="{FF2B5EF4-FFF2-40B4-BE49-F238E27FC236}">
                    <a16:creationId xmlns="" xmlns:a16="http://schemas.microsoft.com/office/drawing/2014/main" id="{A6E0AFB2-A9EE-4678-8E2F-52D6FF8D1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1" y="752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A</a:t>
                </a:r>
              </a:p>
            </p:txBody>
          </p:sp>
          <p:sp>
            <p:nvSpPr>
              <p:cNvPr id="317448" name="Text Box 8">
                <a:extLst>
                  <a:ext uri="{FF2B5EF4-FFF2-40B4-BE49-F238E27FC236}">
                    <a16:creationId xmlns="" xmlns:a16="http://schemas.microsoft.com/office/drawing/2014/main" id="{7677EEEF-8F1E-4B47-B295-DFD7556CA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745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B</a:t>
                </a:r>
              </a:p>
            </p:txBody>
          </p:sp>
          <p:sp>
            <p:nvSpPr>
              <p:cNvPr id="317449" name="Text Box 9">
                <a:extLst>
                  <a:ext uri="{FF2B5EF4-FFF2-40B4-BE49-F238E27FC236}">
                    <a16:creationId xmlns="" xmlns:a16="http://schemas.microsoft.com/office/drawing/2014/main" id="{B3E7FFE5-C64C-4FD4-A574-DEEC7B22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1824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C</a:t>
                </a:r>
              </a:p>
            </p:txBody>
          </p:sp>
          <p:sp>
            <p:nvSpPr>
              <p:cNvPr id="317450" name="Text Box 10">
                <a:extLst>
                  <a:ext uri="{FF2B5EF4-FFF2-40B4-BE49-F238E27FC236}">
                    <a16:creationId xmlns="" xmlns:a16="http://schemas.microsoft.com/office/drawing/2014/main" id="{875D468C-01E6-4EB2-BC2F-65E9EF82D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0" y="1824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0"/>
                  <a:t>D</a:t>
                </a:r>
              </a:p>
            </p:txBody>
          </p:sp>
          <p:sp>
            <p:nvSpPr>
              <p:cNvPr id="317451" name="AutoShape 11">
                <a:extLst>
                  <a:ext uri="{FF2B5EF4-FFF2-40B4-BE49-F238E27FC236}">
                    <a16:creationId xmlns="" xmlns:a16="http://schemas.microsoft.com/office/drawing/2014/main" id="{4FC8A71C-A03C-4823-8445-CD16B8229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2064" cy="864"/>
              </a:xfrm>
              <a:prstGeom prst="parallelogram">
                <a:avLst>
                  <a:gd name="adj" fmla="val 59722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en-US" b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455" name="Text Box 15">
              <a:extLst>
                <a:ext uri="{FF2B5EF4-FFF2-40B4-BE49-F238E27FC236}">
                  <a16:creationId xmlns="" xmlns:a16="http://schemas.microsoft.com/office/drawing/2014/main" id="{CAF3800D-6FF4-4844-90F7-D710B5B6D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131"/>
              <a:ext cx="1536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</a:rPr>
                <a:t>Hình bình hành</a:t>
              </a:r>
            </a:p>
          </p:txBody>
        </p:sp>
      </p:grpSp>
      <p:sp>
        <p:nvSpPr>
          <p:cNvPr id="317452" name="Line 12">
            <a:extLst>
              <a:ext uri="{FF2B5EF4-FFF2-40B4-BE49-F238E27FC236}">
                <a16:creationId xmlns="" xmlns:a16="http://schemas.microsoft.com/office/drawing/2014/main" id="{E7521E5B-CCC3-4961-B20C-4DC9B5370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810000"/>
            <a:ext cx="2747904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  <p:bldP spid="317445" grpId="0"/>
      <p:bldP spid="3174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71" name="Picture 15" descr="tu giac">
            <a:extLst>
              <a:ext uri="{FF2B5EF4-FFF2-40B4-BE49-F238E27FC236}">
                <a16:creationId xmlns="" xmlns:a16="http://schemas.microsoft.com/office/drawing/2014/main" id="{775C3F12-8EEA-425C-8543-DF3CEF5C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3" y="947738"/>
            <a:ext cx="2400300" cy="320040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Text Box 6">
            <a:extLst>
              <a:ext uri="{FF2B5EF4-FFF2-40B4-BE49-F238E27FC236}">
                <a16:creationId xmlns="" xmlns:a16="http://schemas.microsoft.com/office/drawing/2014/main" id="{0CF8D513-0325-43F5-850B-729296E2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677863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0">
              <a:cs typeface="Times New Roman" panose="02020603050405020304" pitchFamily="18" charset="0"/>
            </a:endParaRPr>
          </a:p>
        </p:txBody>
      </p:sp>
      <p:pic>
        <p:nvPicPr>
          <p:cNvPr id="173063" name="Picture 7" descr="hinh thang">
            <a:extLst>
              <a:ext uri="{FF2B5EF4-FFF2-40B4-BE49-F238E27FC236}">
                <a16:creationId xmlns="" xmlns:a16="http://schemas.microsoft.com/office/drawing/2014/main" id="{D369660E-4E00-4A16-86F2-3DB78C2F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6" y="1055033"/>
            <a:ext cx="3741656" cy="2016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4" name="Text Box 8">
            <a:extLst>
              <a:ext uri="{FF2B5EF4-FFF2-40B4-BE49-F238E27FC236}">
                <a16:creationId xmlns="" xmlns:a16="http://schemas.microsoft.com/office/drawing/2014/main" id="{82F2082E-4BF3-4CAA-A317-A81FCB74B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 b="0">
              <a:cs typeface="Times New Roman" panose="02020603050405020304" pitchFamily="18" charset="0"/>
            </a:endParaRPr>
          </a:p>
        </p:txBody>
      </p:sp>
      <p:pic>
        <p:nvPicPr>
          <p:cNvPr id="173065" name="Picture 9" descr="thang can">
            <a:extLst>
              <a:ext uri="{FF2B5EF4-FFF2-40B4-BE49-F238E27FC236}">
                <a16:creationId xmlns="" xmlns:a16="http://schemas.microsoft.com/office/drawing/2014/main" id="{CB588881-56AF-4C6A-A427-BBEEA4D1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97" y="5029201"/>
            <a:ext cx="2387003" cy="166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6" name="Text Box 10">
            <a:extLst>
              <a:ext uri="{FF2B5EF4-FFF2-40B4-BE49-F238E27FC236}">
                <a16:creationId xmlns="" xmlns:a16="http://schemas.microsoft.com/office/drawing/2014/main" id="{DB1BDBC6-94A4-440B-883B-74CE0409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94" y="55403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400" b="0">
              <a:cs typeface="Times New Roman" panose="02020603050405020304" pitchFamily="18" charset="0"/>
            </a:endParaRPr>
          </a:p>
        </p:txBody>
      </p:sp>
      <p:sp>
        <p:nvSpPr>
          <p:cNvPr id="173069" name="Text Box 13">
            <a:extLst>
              <a:ext uri="{FF2B5EF4-FFF2-40B4-BE49-F238E27FC236}">
                <a16:creationId xmlns="" xmlns:a16="http://schemas.microsoft.com/office/drawing/2014/main" id="{FE4C36CD-E01F-4DC7-AFAA-A56E03CF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598" y="2959100"/>
            <a:ext cx="13202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Hai đường chéo bằng nhau</a:t>
            </a:r>
          </a:p>
        </p:txBody>
      </p:sp>
      <p:sp>
        <p:nvSpPr>
          <p:cNvPr id="173070" name="Text Box 14">
            <a:extLst>
              <a:ext uri="{FF2B5EF4-FFF2-40B4-BE49-F238E27FC236}">
                <a16:creationId xmlns="" xmlns:a16="http://schemas.microsoft.com/office/drawing/2014/main" id="{C3880D67-68D3-4837-A2E9-7520B1CE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59100"/>
            <a:ext cx="10419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Hai góc kề một đáy b</a:t>
            </a:r>
            <a:r>
              <a:rPr lang="en-US" altLang="en-US" sz="2000" i="1">
                <a:solidFill>
                  <a:srgbClr val="FF5050"/>
                </a:solidFill>
                <a:cs typeface="Times New Roman" panose="02020603050405020304" pitchFamily="18" charset="0"/>
              </a:rPr>
              <a:t>ằ</a:t>
            </a:r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ng nhau</a:t>
            </a:r>
          </a:p>
        </p:txBody>
      </p:sp>
      <p:sp>
        <p:nvSpPr>
          <p:cNvPr id="173075" name="Text Box 19">
            <a:extLst>
              <a:ext uri="{FF2B5EF4-FFF2-40B4-BE49-F238E27FC236}">
                <a16:creationId xmlns="" xmlns:a16="http://schemas.microsoft.com/office/drawing/2014/main" id="{016AAA6D-935C-44FC-9A2A-D309EA72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295402"/>
            <a:ext cx="171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b="0">
              <a:cs typeface="Times New Roman" panose="02020603050405020304" pitchFamily="18" charset="0"/>
            </a:endParaRPr>
          </a:p>
        </p:txBody>
      </p:sp>
      <p:sp>
        <p:nvSpPr>
          <p:cNvPr id="173076" name="Text Box 20">
            <a:extLst>
              <a:ext uri="{FF2B5EF4-FFF2-40B4-BE49-F238E27FC236}">
                <a16:creationId xmlns="" xmlns:a16="http://schemas.microsoft.com/office/drawing/2014/main" id="{B416A819-F8AF-46E8-91AC-3B707D4F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004888"/>
            <a:ext cx="331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  <a:cs typeface="Times New Roman" panose="02020603050405020304" pitchFamily="18" charset="0"/>
              </a:rPr>
              <a:t>Điền vào sơ đồ sau: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="" xmlns:a16="http://schemas.microsoft.com/office/drawing/2014/main" id="{A1A6B62E-89F8-473B-B80B-546E4C2FD36E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163513"/>
            <a:ext cx="4857750" cy="660400"/>
            <a:chOff x="720" y="103"/>
            <a:chExt cx="4080" cy="416"/>
          </a:xfrm>
        </p:grpSpPr>
        <p:sp>
          <p:nvSpPr>
            <p:cNvPr id="173081" name="AutoShape 25">
              <a:extLst>
                <a:ext uri="{FF2B5EF4-FFF2-40B4-BE49-F238E27FC236}">
                  <a16:creationId xmlns="" xmlns:a16="http://schemas.microsoft.com/office/drawing/2014/main" id="{485943E1-1C1F-4C0B-8EAA-659DEE01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3"/>
              <a:ext cx="4080" cy="416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3082" name="Text Box 26">
              <a:extLst>
                <a:ext uri="{FF2B5EF4-FFF2-40B4-BE49-F238E27FC236}">
                  <a16:creationId xmlns="" xmlns:a16="http://schemas.microsoft.com/office/drawing/2014/main" id="{EBA3D246-F759-4C0E-B4C0-F8AF00769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" y="144"/>
              <a:ext cx="28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pic>
        <p:nvPicPr>
          <p:cNvPr id="173084" name="Picture 28" descr="Cau hoi">
            <a:extLst>
              <a:ext uri="{FF2B5EF4-FFF2-40B4-BE49-F238E27FC236}">
                <a16:creationId xmlns="" xmlns:a16="http://schemas.microsoft.com/office/drawing/2014/main" id="{A5C069F2-1C0B-4FAF-8230-01C6C6E05B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3830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85" name="Picture 29" descr="Cau hoi">
            <a:extLst>
              <a:ext uri="{FF2B5EF4-FFF2-40B4-BE49-F238E27FC236}">
                <a16:creationId xmlns="" xmlns:a16="http://schemas.microsoft.com/office/drawing/2014/main" id="{25762BE6-C559-41A6-A241-A3D1E8DD0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48" y="346710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86" name="Line 30">
            <a:extLst>
              <a:ext uri="{FF2B5EF4-FFF2-40B4-BE49-F238E27FC236}">
                <a16:creationId xmlns="" xmlns:a16="http://schemas.microsoft.com/office/drawing/2014/main" id="{BF6FE8F1-A042-4236-9448-7358C546E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2438400"/>
            <a:ext cx="211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3087" name="Line 31">
            <a:extLst>
              <a:ext uri="{FF2B5EF4-FFF2-40B4-BE49-F238E27FC236}">
                <a16:creationId xmlns="" xmlns:a16="http://schemas.microsoft.com/office/drawing/2014/main" id="{22ADF385-EF28-4400-A9C7-5A265A04B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1298" y="3048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3060" name="Text Box 4">
            <a:extLst>
              <a:ext uri="{FF2B5EF4-FFF2-40B4-BE49-F238E27FC236}">
                <a16:creationId xmlns="" xmlns:a16="http://schemas.microsoft.com/office/drawing/2014/main" id="{9DBC6325-65E4-4339-B5CF-31C173D0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572" y="19050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i="1">
                <a:solidFill>
                  <a:srgbClr val="FF5050"/>
                </a:solidFill>
                <a:cs typeface="Times New Roman" panose="02020603050405020304" pitchFamily="18" charset="0"/>
              </a:rPr>
              <a:t>  Hai cạnh đối song song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9" grpId="0"/>
      <p:bldP spid="173070" grpId="0"/>
      <p:bldP spid="173076" grpId="0"/>
      <p:bldP spid="1730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AutoShape 4">
            <a:extLst>
              <a:ext uri="{FF2B5EF4-FFF2-40B4-BE49-F238E27FC236}">
                <a16:creationId xmlns="" xmlns:a16="http://schemas.microsoft.com/office/drawing/2014/main" id="{98BB33BD-EDAF-4D84-B56E-6369ACF4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533400"/>
            <a:ext cx="462915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318469" name="Text Box 5">
            <a:extLst>
              <a:ext uri="{FF2B5EF4-FFF2-40B4-BE49-F238E27FC236}">
                <a16:creationId xmlns="" xmlns:a16="http://schemas.microsoft.com/office/drawing/2014/main" id="{DCF09881-8D7D-4836-BF7C-9159C484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2"/>
            <a:ext cx="4514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7030A0"/>
                </a:solidFill>
              </a:rPr>
              <a:t>2. Nắm tính chất của hình bình hành: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E5BD8B51-7BC0-4A5F-8937-082C6A7F3236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2057400"/>
            <a:ext cx="3343275" cy="2209800"/>
            <a:chOff x="2688" y="96"/>
            <a:chExt cx="2808" cy="1392"/>
          </a:xfrm>
        </p:grpSpPr>
        <p:sp>
          <p:nvSpPr>
            <p:cNvPr id="318471" name="Line 7">
              <a:extLst>
                <a:ext uri="{FF2B5EF4-FFF2-40B4-BE49-F238E27FC236}">
                  <a16:creationId xmlns="" xmlns:a16="http://schemas.microsoft.com/office/drawing/2014/main" id="{3B8949FF-445E-4D6F-BFA6-4F1ECA7A4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557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2" name="Line 8">
              <a:extLst>
                <a:ext uri="{FF2B5EF4-FFF2-40B4-BE49-F238E27FC236}">
                  <a16:creationId xmlns="" xmlns:a16="http://schemas.microsoft.com/office/drawing/2014/main" id="{4A9B820D-48FD-48AF-BB42-50CEF4F98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1247"/>
              <a:ext cx="1767" cy="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3" name="Line 9">
              <a:extLst>
                <a:ext uri="{FF2B5EF4-FFF2-40B4-BE49-F238E27FC236}">
                  <a16:creationId xmlns="" xmlns:a16="http://schemas.microsoft.com/office/drawing/2014/main" id="{5DD173DF-C1BE-4622-90AE-A198CE28B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7" y="392"/>
              <a:ext cx="569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4" name="Line 10">
              <a:extLst>
                <a:ext uri="{FF2B5EF4-FFF2-40B4-BE49-F238E27FC236}">
                  <a16:creationId xmlns="" xmlns:a16="http://schemas.microsoft.com/office/drawing/2014/main" id="{C6179851-A781-4268-8A6B-2DB8DB0A8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92"/>
              <a:ext cx="1210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5" name="Line 11">
              <a:extLst>
                <a:ext uri="{FF2B5EF4-FFF2-40B4-BE49-F238E27FC236}">
                  <a16:creationId xmlns="" xmlns:a16="http://schemas.microsoft.com/office/drawing/2014/main" id="{E74CA0AB-68D6-4E15-86E2-3000750F6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0" y="392"/>
              <a:ext cx="2336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6" name="Oval 12">
              <a:extLst>
                <a:ext uri="{FF2B5EF4-FFF2-40B4-BE49-F238E27FC236}">
                  <a16:creationId xmlns="" xmlns:a16="http://schemas.microsoft.com/office/drawing/2014/main" id="{A10D6C9E-C31C-4B5B-A472-C3E7FA5B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797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77" name="Rectangle 13">
              <a:extLst>
                <a:ext uri="{FF2B5EF4-FFF2-40B4-BE49-F238E27FC236}">
                  <a16:creationId xmlns="" xmlns:a16="http://schemas.microsoft.com/office/drawing/2014/main" id="{0C1CD242-4A9D-484B-80E8-A24B0088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528"/>
              <a:ext cx="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0">
                  <a:solidFill>
                    <a:srgbClr val="000000"/>
                  </a:solidFill>
                </a:rPr>
                <a:t>I</a:t>
              </a:r>
              <a:endParaRPr lang="en-US" altLang="en-US" sz="2400"/>
            </a:p>
          </p:txBody>
        </p:sp>
        <p:sp>
          <p:nvSpPr>
            <p:cNvPr id="318478" name="Oval 14">
              <a:extLst>
                <a:ext uri="{FF2B5EF4-FFF2-40B4-BE49-F238E27FC236}">
                  <a16:creationId xmlns="" xmlns:a16="http://schemas.microsoft.com/office/drawing/2014/main" id="{67987A5D-7774-43D2-8929-88DC8143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" y="370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79" name="Oval 15">
              <a:extLst>
                <a:ext uri="{FF2B5EF4-FFF2-40B4-BE49-F238E27FC236}">
                  <a16:creationId xmlns="" xmlns:a16="http://schemas.microsoft.com/office/drawing/2014/main" id="{A17A75AA-FC3B-4CA9-8B69-87ED7974D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318480" name="Oval 16">
              <a:extLst>
                <a:ext uri="{FF2B5EF4-FFF2-40B4-BE49-F238E27FC236}">
                  <a16:creationId xmlns="" xmlns:a16="http://schemas.microsoft.com/office/drawing/2014/main" id="{96EC1511-A72D-4E8B-80A1-DC7B05C3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3" name="Group 17">
              <a:extLst>
                <a:ext uri="{FF2B5EF4-FFF2-40B4-BE49-F238E27FC236}">
                  <a16:creationId xmlns="" xmlns:a16="http://schemas.microsoft.com/office/drawing/2014/main" id="{9267DA93-1D2D-4798-B0B1-0E32BD1EA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6"/>
              <a:ext cx="2808" cy="1392"/>
              <a:chOff x="2688" y="96"/>
              <a:chExt cx="2808" cy="1392"/>
            </a:xfrm>
          </p:grpSpPr>
          <p:grpSp>
            <p:nvGrpSpPr>
              <p:cNvPr id="4" name="Group 18">
                <a:extLst>
                  <a:ext uri="{FF2B5EF4-FFF2-40B4-BE49-F238E27FC236}">
                    <a16:creationId xmlns="" xmlns:a16="http://schemas.microsoft.com/office/drawing/2014/main" id="{62F9A7B5-B453-4562-82D2-2EE24DB52D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96"/>
                <a:ext cx="2808" cy="1392"/>
                <a:chOff x="2688" y="96"/>
                <a:chExt cx="2808" cy="1392"/>
              </a:xfrm>
            </p:grpSpPr>
            <p:grpSp>
              <p:nvGrpSpPr>
                <p:cNvPr id="5" name="Group 19">
                  <a:extLst>
                    <a:ext uri="{FF2B5EF4-FFF2-40B4-BE49-F238E27FC236}">
                      <a16:creationId xmlns="" xmlns:a16="http://schemas.microsoft.com/office/drawing/2014/main" id="{5FAA1ADC-0871-430E-B0DC-A6F4F41CD5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88" y="96"/>
                  <a:ext cx="2808" cy="1392"/>
                  <a:chOff x="2688" y="96"/>
                  <a:chExt cx="2808" cy="1392"/>
                </a:xfrm>
              </p:grpSpPr>
              <p:sp>
                <p:nvSpPr>
                  <p:cNvPr id="318484" name="AutoShape 20">
                    <a:extLst>
                      <a:ext uri="{FF2B5EF4-FFF2-40B4-BE49-F238E27FC236}">
                        <a16:creationId xmlns="" xmlns:a16="http://schemas.microsoft.com/office/drawing/2014/main" id="{25B36FB0-74D7-4A38-932E-2A184FCC2341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88" y="96"/>
                    <a:ext cx="2808" cy="13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85" name="Line 21">
                    <a:extLst>
                      <a:ext uri="{FF2B5EF4-FFF2-40B4-BE49-F238E27FC236}">
                        <a16:creationId xmlns="" xmlns:a16="http://schemas.microsoft.com/office/drawing/2014/main" id="{CBB0E472-30D6-47B2-990B-1D074865FA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7" y="392"/>
                    <a:ext cx="1779" cy="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86" name="Oval 22">
                    <a:extLst>
                      <a:ext uri="{FF2B5EF4-FFF2-40B4-BE49-F238E27FC236}">
                        <a16:creationId xmlns="" xmlns:a16="http://schemas.microsoft.com/office/drawing/2014/main" id="{A42220B5-DDAC-46E7-A485-3C17298664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370"/>
                    <a:ext cx="60" cy="5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487" name="Rectangle 23">
                  <a:extLst>
                    <a:ext uri="{FF2B5EF4-FFF2-40B4-BE49-F238E27FC236}">
                      <a16:creationId xmlns="" xmlns:a16="http://schemas.microsoft.com/office/drawing/2014/main" id="{794A5588-E0F0-4DCB-A9C2-A80BE9CB1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" y="154"/>
                  <a:ext cx="14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400" b="0">
                      <a:solidFill>
                        <a:srgbClr val="000000"/>
                      </a:solidFill>
                    </a:rPr>
                    <a:t>A</a:t>
                  </a:r>
                  <a:endParaRPr lang="en-US" altLang="en-US" sz="2400"/>
                </a:p>
              </p:txBody>
            </p:sp>
          </p:grpSp>
          <p:sp>
            <p:nvSpPr>
              <p:cNvPr id="318488" name="Rectangle 24">
                <a:extLst>
                  <a:ext uri="{FF2B5EF4-FFF2-40B4-BE49-F238E27FC236}">
                    <a16:creationId xmlns="" xmlns:a16="http://schemas.microsoft.com/office/drawing/2014/main" id="{8160F714-ECA3-40C2-AB13-123F6E586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28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B</a:t>
                </a:r>
                <a:endParaRPr lang="en-US" altLang="en-US" sz="2400"/>
              </a:p>
            </p:txBody>
          </p:sp>
          <p:sp>
            <p:nvSpPr>
              <p:cNvPr id="318489" name="Rectangle 25">
                <a:extLst>
                  <a:ext uri="{FF2B5EF4-FFF2-40B4-BE49-F238E27FC236}">
                    <a16:creationId xmlns="" xmlns:a16="http://schemas.microsoft.com/office/drawing/2014/main" id="{58CCF249-B0CF-4E1F-8535-1CF897B07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66"/>
                <a:ext cx="1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D</a:t>
                </a:r>
                <a:endParaRPr lang="en-US" altLang="en-US" sz="2400"/>
              </a:p>
            </p:txBody>
          </p:sp>
          <p:sp>
            <p:nvSpPr>
              <p:cNvPr id="318490" name="Rectangle 26">
                <a:extLst>
                  <a:ext uri="{FF2B5EF4-FFF2-40B4-BE49-F238E27FC236}">
                    <a16:creationId xmlns="" xmlns:a16="http://schemas.microsoft.com/office/drawing/2014/main" id="{6165AF3E-0847-4C12-824B-11B9B205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214"/>
                <a:ext cx="13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400" b="0">
                    <a:solidFill>
                      <a:srgbClr val="000000"/>
                    </a:solidFill>
                  </a:rPr>
                  <a:t>C</a:t>
                </a:r>
                <a:endParaRPr lang="en-US" altLang="en-US" sz="2400"/>
              </a:p>
            </p:txBody>
          </p:sp>
        </p:grpSp>
      </p:grpSp>
      <p:sp>
        <p:nvSpPr>
          <p:cNvPr id="318491" name="Text Box 27">
            <a:extLst>
              <a:ext uri="{FF2B5EF4-FFF2-40B4-BE49-F238E27FC236}">
                <a16:creationId xmlns="" xmlns:a16="http://schemas.microsoft.com/office/drawing/2014/main" id="{AEFB7FEB-B07B-4E51-B5F6-863862C5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049840"/>
            <a:ext cx="1600200" cy="1200329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Các cạnh đối bằng nhau.</a:t>
            </a:r>
          </a:p>
        </p:txBody>
      </p:sp>
      <p:sp>
        <p:nvSpPr>
          <p:cNvPr id="318492" name="Text Box 28">
            <a:extLst>
              <a:ext uri="{FF2B5EF4-FFF2-40B4-BE49-F238E27FC236}">
                <a16:creationId xmlns="" xmlns:a16="http://schemas.microsoft.com/office/drawing/2014/main" id="{4A36FAED-3604-4CDB-9667-0DED45F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049840"/>
            <a:ext cx="1428750" cy="1200329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Các góc đối bằng nhau.</a:t>
            </a:r>
          </a:p>
        </p:txBody>
      </p:sp>
      <p:sp>
        <p:nvSpPr>
          <p:cNvPr id="318493" name="Text Box 29">
            <a:extLst>
              <a:ext uri="{FF2B5EF4-FFF2-40B4-BE49-F238E27FC236}">
                <a16:creationId xmlns="" xmlns:a16="http://schemas.microsoft.com/office/drawing/2014/main" id="{8A8B21A1-0CC6-4163-B4D7-F6A6308A7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5029200"/>
            <a:ext cx="2514600" cy="1569660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Hai đường chéo cắt nhau tại trung điểm của mỗi đường.</a:t>
            </a:r>
          </a:p>
        </p:txBody>
      </p:sp>
      <p:sp>
        <p:nvSpPr>
          <p:cNvPr id="318495" name="Line 31">
            <a:extLst>
              <a:ext uri="{FF2B5EF4-FFF2-40B4-BE49-F238E27FC236}">
                <a16:creationId xmlns="" xmlns:a16="http://schemas.microsoft.com/office/drawing/2014/main" id="{539840C6-4AD6-43E9-97C8-A411335ADA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0350" y="3962400"/>
            <a:ext cx="15430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6" name="Line 32">
            <a:extLst>
              <a:ext uri="{FF2B5EF4-FFF2-40B4-BE49-F238E27FC236}">
                <a16:creationId xmlns="" xmlns:a16="http://schemas.microsoft.com/office/drawing/2014/main" id="{CB3B7E99-F12F-42AE-8CF7-6D826596C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62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7" name="Line 33">
            <a:extLst>
              <a:ext uri="{FF2B5EF4-FFF2-40B4-BE49-F238E27FC236}">
                <a16:creationId xmlns="" xmlns:a16="http://schemas.microsoft.com/office/drawing/2014/main" id="{EF6C2663-6A1A-4BA1-8275-3ABBF7024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962400"/>
            <a:ext cx="188595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8498" name="Picture 34" descr="happyface2">
            <a:extLst>
              <a:ext uri="{FF2B5EF4-FFF2-40B4-BE49-F238E27FC236}">
                <a16:creationId xmlns="" xmlns:a16="http://schemas.microsoft.com/office/drawing/2014/main" id="{CCEE1963-B1BC-438B-801C-61EF4813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53543"/>
            <a:ext cx="839391" cy="932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1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8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1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91" grpId="0" animBg="1"/>
      <p:bldP spid="318492" grpId="0" animBg="1"/>
      <p:bldP spid="318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>
            <a:extLst>
              <a:ext uri="{FF2B5EF4-FFF2-40B4-BE49-F238E27FC236}">
                <a16:creationId xmlns="" xmlns:a16="http://schemas.microsoft.com/office/drawing/2014/main" id="{5D210424-6590-4CF7-954D-2A367851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838575"/>
            <a:ext cx="1981200" cy="1295400"/>
          </a:xfrm>
          <a:prstGeom prst="parallelogram">
            <a:avLst>
              <a:gd name="adj" fmla="val 5098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/>
              <a:t>HÌNH </a:t>
            </a:r>
          </a:p>
          <a:p>
            <a:pPr algn="ctr" eaLnBrk="1" hangingPunct="1"/>
            <a:r>
              <a:rPr lang="en-US" altLang="en-US" sz="2000"/>
              <a:t>BÌNH HÀNH</a:t>
            </a:r>
          </a:p>
        </p:txBody>
      </p:sp>
      <p:sp>
        <p:nvSpPr>
          <p:cNvPr id="146436" name="Line 4">
            <a:extLst>
              <a:ext uri="{FF2B5EF4-FFF2-40B4-BE49-F238E27FC236}">
                <a16:creationId xmlns="" xmlns:a16="http://schemas.microsoft.com/office/drawing/2014/main" id="{DDBFCEBF-4B91-452C-8D8C-9A8F32785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4450" y="3686175"/>
            <a:ext cx="542925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7" name="Line 5">
            <a:extLst>
              <a:ext uri="{FF2B5EF4-FFF2-40B4-BE49-F238E27FC236}">
                <a16:creationId xmlns="" xmlns:a16="http://schemas.microsoft.com/office/drawing/2014/main" id="{27B3B096-AAB9-4EAE-BF51-23C73146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4925" y="4549775"/>
            <a:ext cx="695325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8" name="Line 6">
            <a:extLst>
              <a:ext uri="{FF2B5EF4-FFF2-40B4-BE49-F238E27FC236}">
                <a16:creationId xmlns="" xmlns:a16="http://schemas.microsoft.com/office/drawing/2014/main" id="{46CB6343-ED60-47DF-86A6-34C7ED81A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6203" y="4498975"/>
            <a:ext cx="632222" cy="13573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>
            <a:extLst>
              <a:ext uri="{FF2B5EF4-FFF2-40B4-BE49-F238E27FC236}">
                <a16:creationId xmlns="" xmlns:a16="http://schemas.microsoft.com/office/drawing/2014/main" id="{C3B5B772-5C6D-4DB3-B768-E47EAA5EA2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44279" y="3690938"/>
            <a:ext cx="80010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6440" name="AutoShape 8">
            <a:extLst>
              <a:ext uri="{FF2B5EF4-FFF2-40B4-BE49-F238E27FC236}">
                <a16:creationId xmlns="" xmlns:a16="http://schemas.microsoft.com/office/drawing/2014/main" id="{1199DEC0-BF17-4A2B-BD7F-DF43004812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8425" y="4471990"/>
            <a:ext cx="328612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1" name="AutoShape 9">
            <a:extLst>
              <a:ext uri="{FF2B5EF4-FFF2-40B4-BE49-F238E27FC236}">
                <a16:creationId xmlns="" xmlns:a16="http://schemas.microsoft.com/office/drawing/2014/main" id="{0874FC97-FA5B-428C-B830-BA62C1E7E9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210844" y="1285081"/>
            <a:ext cx="827088" cy="5572125"/>
          </a:xfrm>
          <a:prstGeom prst="bentConnector4">
            <a:avLst>
              <a:gd name="adj1" fmla="val -102880"/>
              <a:gd name="adj2" fmla="val 10752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2" name="AutoShape 10">
            <a:extLst>
              <a:ext uri="{FF2B5EF4-FFF2-40B4-BE49-F238E27FC236}">
                <a16:creationId xmlns="" xmlns:a16="http://schemas.microsoft.com/office/drawing/2014/main" id="{702A04CA-E4E1-4074-A8A2-3A3E2CE36332}"/>
              </a:ext>
            </a:extLst>
          </p:cNvPr>
          <p:cNvCxnSpPr>
            <a:cxnSpLocks noChangeShapeType="1"/>
            <a:stCxn id="146439" idx="1"/>
            <a:endCxn id="146435" idx="0"/>
          </p:cNvCxnSpPr>
          <p:nvPr/>
        </p:nvCxnSpPr>
        <p:spPr bwMode="auto">
          <a:xfrm rot="5400000" flipV="1">
            <a:off x="4298753" y="1222177"/>
            <a:ext cx="161925" cy="5070872"/>
          </a:xfrm>
          <a:prstGeom prst="bentConnector3">
            <a:avLst>
              <a:gd name="adj1" fmla="val -1323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3" name="AutoShape 11">
            <a:extLst>
              <a:ext uri="{FF2B5EF4-FFF2-40B4-BE49-F238E27FC236}">
                <a16:creationId xmlns="" xmlns:a16="http://schemas.microsoft.com/office/drawing/2014/main" id="{E03D9317-2963-44DB-A1C3-BA1DDFE863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053681" y="2567780"/>
            <a:ext cx="1246188" cy="5353050"/>
          </a:xfrm>
          <a:prstGeom prst="bentConnector4">
            <a:avLst>
              <a:gd name="adj1" fmla="val -66245"/>
              <a:gd name="adj2" fmla="val 99995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444" name="AutoShape 12">
            <a:extLst>
              <a:ext uri="{FF2B5EF4-FFF2-40B4-BE49-F238E27FC236}">
                <a16:creationId xmlns="" xmlns:a16="http://schemas.microsoft.com/office/drawing/2014/main" id="{DBE3BFFF-E5B7-402C-A744-B8D3B31093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080470" y="3102358"/>
            <a:ext cx="598488" cy="4610100"/>
          </a:xfrm>
          <a:prstGeom prst="bentConnector3">
            <a:avLst>
              <a:gd name="adj1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445" name="Text Box 13">
            <a:extLst>
              <a:ext uri="{FF2B5EF4-FFF2-40B4-BE49-F238E27FC236}">
                <a16:creationId xmlns="" xmlns:a16="http://schemas.microsoft.com/office/drawing/2014/main" id="{8A75397B-33D9-460E-A790-2512F039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97377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/>
              <a:t>TỨ GIÁC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="" xmlns:a16="http://schemas.microsoft.com/office/drawing/2014/main" id="{66BE819E-CD77-4564-8572-05ED0E7D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6" y="2413000"/>
            <a:ext cx="31361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cạnh đối song song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="" xmlns:a16="http://schemas.microsoft.com/office/drawing/2014/main" id="{05FF32B7-6C5F-455D-BDB5-C7A16B00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1" y="3068638"/>
            <a:ext cx="31361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cạnh đối bằng nhau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="" xmlns:a16="http://schemas.microsoft.com/office/drawing/2014/main" id="{308EAF5A-E6C0-4D76-8F73-DF99AD62E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4017963"/>
            <a:ext cx="31361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các góc đối bằng nhau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="" xmlns:a16="http://schemas.microsoft.com/office/drawing/2014/main" id="{341E1E28-920D-4824-ADC0-C0DFEB3C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1" y="5295900"/>
            <a:ext cx="38981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hai cạnh đối song song và bằng nhau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="" xmlns:a16="http://schemas.microsoft.com/office/drawing/2014/main" id="{9613CDBD-1571-441E-BF34-B5B02E87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6" y="6096000"/>
            <a:ext cx="53554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i="1">
                <a:solidFill>
                  <a:srgbClr val="FF00FF"/>
                </a:solidFill>
              </a:rPr>
              <a:t>2 đường chéo cắt nhau tại trung điểm của mỗi đường</a:t>
            </a:r>
          </a:p>
        </p:txBody>
      </p:sp>
      <p:sp>
        <p:nvSpPr>
          <p:cNvPr id="146453" name="AutoShape 21">
            <a:extLst>
              <a:ext uri="{FF2B5EF4-FFF2-40B4-BE49-F238E27FC236}">
                <a16:creationId xmlns="" xmlns:a16="http://schemas.microsoft.com/office/drawing/2014/main" id="{8DAE34ED-87BA-4FE9-A73B-0F6A6210F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"/>
            <a:ext cx="462915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chemeClr val="tx2"/>
                </a:solidFill>
              </a:rPr>
              <a:t>CỦNG CỐ - DẶN DÒ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="" xmlns:a16="http://schemas.microsoft.com/office/drawing/2014/main" id="{1E02E9DC-CF05-4257-8BED-0263D6D0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479" y="1563274"/>
            <a:ext cx="641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7030A0"/>
                </a:solidFill>
              </a:rPr>
              <a:t>3. Nắm các dấu hiệu nhận biết hình bình hành.</a:t>
            </a:r>
          </a:p>
        </p:txBody>
      </p:sp>
    </p:spTree>
  </p:cSld>
  <p:clrMapOvr>
    <a:masterClrMapping/>
  </p:clrMapOvr>
  <p:transition spd="slow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45" grpId="0"/>
      <p:bldP spid="146446" grpId="0"/>
      <p:bldP spid="146447" grpId="0"/>
      <p:bldP spid="146448" grpId="0"/>
      <p:bldP spid="146449" grpId="0"/>
      <p:bldP spid="146450" grpId="0"/>
      <p:bldP spid="1464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2">
            <a:extLst>
              <a:ext uri="{FF2B5EF4-FFF2-40B4-BE49-F238E27FC236}">
                <a16:creationId xmlns="" xmlns:a16="http://schemas.microsoft.com/office/drawing/2014/main" id="{849800F8-9B8A-46AC-BAFE-F96F4397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7045"/>
            <a:ext cx="6702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i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3200" i="1" u="sng" dirty="0">
                <a:solidFill>
                  <a:srgbClr val="0000FF"/>
                </a:solidFill>
                <a:latin typeface=".VnTime" panose="020B7200000000000000" pitchFamily="34" charset="0"/>
              </a:rPr>
              <a:t> 46: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.VnTimeH" panose="020B7200000000000000" pitchFamily="34" charset="0"/>
              </a:rPr>
              <a:t>c</a:t>
            </a:r>
            <a:r>
              <a:rPr lang="en-US" altLang="en-US" sz="3200" i="1" dirty="0" err="1">
                <a:solidFill>
                  <a:srgbClr val="0000FF"/>
                </a:solidFill>
                <a:latin typeface=".VnTime" panose="020B7200000000000000" pitchFamily="34" charset="0"/>
              </a:rPr>
              <a:t>¸c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.VnTime" panose="020B7200000000000000" pitchFamily="34" charset="0"/>
              </a:rPr>
              <a:t>mÖnh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 ®Ò </a:t>
            </a:r>
            <a:r>
              <a:rPr lang="en-US" altLang="en-US" sz="3200" i="1" dirty="0" err="1">
                <a:solidFill>
                  <a:srgbClr val="0000FF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3200" i="1" dirty="0" err="1">
                <a:solidFill>
                  <a:srgbClr val="0000FF"/>
                </a:solidFill>
                <a:latin typeface=".VnTime" panose="020B7200000000000000" pitchFamily="34" charset="0"/>
              </a:rPr>
              <a:t>óng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 hay </a:t>
            </a:r>
            <a:r>
              <a:rPr lang="en-US" altLang="en-US" sz="3200" i="1" dirty="0" err="1">
                <a:solidFill>
                  <a:srgbClr val="0000FF"/>
                </a:solidFill>
                <a:latin typeface=".VnTime" panose="020B7200000000000000" pitchFamily="34" charset="0"/>
              </a:rPr>
              <a:t>sai</a:t>
            </a:r>
            <a:r>
              <a:rPr lang="en-US" altLang="en-US" sz="3200" i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472067" name="Text Box 3">
            <a:extLst>
              <a:ext uri="{FF2B5EF4-FFF2-40B4-BE49-F238E27FC236}">
                <a16:creationId xmlns="" xmlns:a16="http://schemas.microsoft.com/office/drawing/2014/main" id="{2B602119-AAD4-4F97-A31F-51B5A2BE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56" y="1219200"/>
            <a:ext cx="533995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thang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c¹nh ®¸y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b×nh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hµnh</a:t>
            </a:r>
            <a:endParaRPr lang="en-US" altLang="en-US" sz="3200" b="0" dirty="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472068" name="Text Box 4">
            <a:extLst>
              <a:ext uri="{FF2B5EF4-FFF2-40B4-BE49-F238E27FC236}">
                <a16:creationId xmlns="" xmlns:a16="http://schemas.microsoft.com/office/drawing/2014/main" id="{ED1EE6A6-428A-49EA-94F9-FF5F6A0D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3416302"/>
            <a:ext cx="822722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0">
                <a:latin typeface=".VnTimeH" panose="020B7200000000000000" pitchFamily="34" charset="0"/>
              </a:rPr>
              <a:t>s</a:t>
            </a:r>
            <a:r>
              <a:rPr lang="en-US" altLang="en-US" sz="3200" b="0">
                <a:latin typeface=".VnTime" panose="020B7200000000000000" pitchFamily="34" charset="0"/>
              </a:rPr>
              <a:t>ai</a:t>
            </a:r>
          </a:p>
        </p:txBody>
      </p:sp>
      <p:sp>
        <p:nvSpPr>
          <p:cNvPr id="472069" name="Text Box 5">
            <a:extLst>
              <a:ext uri="{FF2B5EF4-FFF2-40B4-BE49-F238E27FC236}">
                <a16:creationId xmlns="" xmlns:a16="http://schemas.microsoft.com/office/drawing/2014/main" id="{8020255B-005E-41BE-95B7-76C032C70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56" y="3263900"/>
            <a:ext cx="5434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c</a:t>
            </a:r>
            <a:r>
              <a:rPr lang="en-US" altLang="en-US" sz="3200" b="0" dirty="0" smtClean="0">
                <a:solidFill>
                  <a:srgbClr val="009900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3200" b="0" dirty="0" err="1" smtClean="0">
                <a:solidFill>
                  <a:srgbClr val="009900"/>
                </a:solidFill>
                <a:latin typeface=".VnTime" panose="020B7200000000000000" pitchFamily="34" charset="0"/>
              </a:rPr>
              <a:t>Tø</a:t>
            </a:r>
            <a:r>
              <a:rPr lang="en-US" altLang="en-US" sz="3200" b="0" dirty="0" smtClean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c¹nh ®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èi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>
                <a:solidFill>
                  <a:srgbClr val="009900"/>
                </a:solidFill>
                <a:latin typeface=".VnTime" panose="020B7200000000000000" pitchFamily="34" charset="0"/>
              </a:rPr>
              <a:t>lµ </a:t>
            </a:r>
            <a:r>
              <a:rPr lang="en-US" altLang="en-US" sz="3200" b="0" smtClean="0">
                <a:solidFill>
                  <a:srgbClr val="009900"/>
                </a:solidFill>
                <a:latin typeface=".VnTime" panose="020B7200000000000000" pitchFamily="34" charset="0"/>
              </a:rPr>
              <a:t>h×nh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b×nh</a:t>
            </a:r>
            <a:r>
              <a:rPr lang="en-US" altLang="en-US" sz="3200" b="0" dirty="0">
                <a:solidFill>
                  <a:srgbClr val="0099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dirty="0" err="1">
                <a:solidFill>
                  <a:srgbClr val="009900"/>
                </a:solidFill>
                <a:latin typeface=".VnTime" panose="020B7200000000000000" pitchFamily="34" charset="0"/>
              </a:rPr>
              <a:t>hµnh</a:t>
            </a:r>
            <a:endParaRPr lang="en-US" altLang="en-US" sz="3200" b="0" dirty="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472070" name="Text Box 6">
            <a:extLst>
              <a:ext uri="{FF2B5EF4-FFF2-40B4-BE49-F238E27FC236}">
                <a16:creationId xmlns="" xmlns:a16="http://schemas.microsoft.com/office/drawing/2014/main" id="{45D09380-2BEA-477A-9162-3AB0BC99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60502"/>
            <a:ext cx="1600199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b="0">
                <a:latin typeface=".VnTimeH" panose="020B7200000000000000" pitchFamily="34" charset="0"/>
              </a:rPr>
              <a:t>®</a:t>
            </a:r>
            <a:r>
              <a:rPr lang="en-US" altLang="en-US" sz="3200" b="0">
                <a:latin typeface=".VnTime" panose="020B7200000000000000" pitchFamily="34" charset="0"/>
              </a:rPr>
              <a:t>óng</a:t>
            </a:r>
          </a:p>
        </p:txBody>
      </p:sp>
      <p:sp>
        <p:nvSpPr>
          <p:cNvPr id="472071" name="Text Box 7">
            <a:extLst>
              <a:ext uri="{FF2B5EF4-FFF2-40B4-BE49-F238E27FC236}">
                <a16:creationId xmlns="" xmlns:a16="http://schemas.microsoft.com/office/drawing/2014/main" id="{BCA5D1EC-AE98-4EC7-B936-7F6CEA53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56" y="2209800"/>
            <a:ext cx="533995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009900"/>
                </a:solidFill>
                <a:latin typeface=".VnTime" panose="020B7200000000000000" pitchFamily="34" charset="0"/>
              </a:rPr>
              <a:t>b. H×nh thang cã hai c¹nh bªn song song lµ h×nh b×nh hµnh</a:t>
            </a:r>
          </a:p>
        </p:txBody>
      </p:sp>
      <p:sp>
        <p:nvSpPr>
          <p:cNvPr id="472072" name="Text Box 8">
            <a:extLst>
              <a:ext uri="{FF2B5EF4-FFF2-40B4-BE49-F238E27FC236}">
                <a16:creationId xmlns="" xmlns:a16="http://schemas.microsoft.com/office/drawing/2014/main" id="{B5929E94-8CC4-43DB-B4D9-A3BCC8ED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56" y="4368800"/>
            <a:ext cx="533995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009900"/>
                </a:solidFill>
                <a:latin typeface=".VnTime" panose="020B7200000000000000" pitchFamily="34" charset="0"/>
              </a:rPr>
              <a:t>d. H×nh thang cã hai c¹nh bªn b»ng nhau lµ h×nh b×nh hµnh</a:t>
            </a:r>
          </a:p>
        </p:txBody>
      </p:sp>
      <p:sp>
        <p:nvSpPr>
          <p:cNvPr id="472073" name="Text Box 9">
            <a:extLst>
              <a:ext uri="{FF2B5EF4-FFF2-40B4-BE49-F238E27FC236}">
                <a16:creationId xmlns="" xmlns:a16="http://schemas.microsoft.com/office/drawing/2014/main" id="{E2C509B0-6861-453A-BF34-DAC20B84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413002"/>
            <a:ext cx="1600199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b="0">
                <a:latin typeface=".VnTimeH" panose="020B7200000000000000" pitchFamily="34" charset="0"/>
              </a:rPr>
              <a:t>®</a:t>
            </a:r>
            <a:r>
              <a:rPr lang="en-US" altLang="en-US" sz="3200" b="0">
                <a:latin typeface=".VnTime" panose="020B7200000000000000" pitchFamily="34" charset="0"/>
              </a:rPr>
              <a:t>óng</a:t>
            </a:r>
          </a:p>
        </p:txBody>
      </p:sp>
      <p:sp>
        <p:nvSpPr>
          <p:cNvPr id="472074" name="Text Box 10">
            <a:extLst>
              <a:ext uri="{FF2B5EF4-FFF2-40B4-BE49-F238E27FC236}">
                <a16:creationId xmlns="" xmlns:a16="http://schemas.microsoft.com/office/drawing/2014/main" id="{48722D00-3462-4FDF-9881-AE6582BC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508502"/>
            <a:ext cx="822722" cy="6397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b="0">
                <a:latin typeface=".VnTimeH" panose="020B7200000000000000" pitchFamily="34" charset="0"/>
              </a:rPr>
              <a:t>s</a:t>
            </a:r>
            <a:r>
              <a:rPr lang="en-US" altLang="en-US" sz="3200" b="0">
                <a:latin typeface=".VnTime" panose="020B7200000000000000" pitchFamily="34" charset="0"/>
              </a:rPr>
              <a:t>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  <p:bldP spid="472067" grpId="0"/>
      <p:bldP spid="472068" grpId="0" animBg="1"/>
      <p:bldP spid="472069" grpId="0"/>
      <p:bldP spid="472070" grpId="0" animBg="1"/>
      <p:bldP spid="472071" grpId="0"/>
      <p:bldP spid="472072" grpId="0"/>
      <p:bldP spid="472073" grpId="0" animBg="1"/>
      <p:bldP spid="4720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288"/>
            <a:ext cx="8153400" cy="1233488"/>
          </a:xfrm>
          <a:ln w="57150" cmpd="thinThick">
            <a:solidFill>
              <a:schemeClr val="tx1"/>
            </a:solidFill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Học thuộc định nghĩa, tính chất, dấu hiệu nhận biết hình bình hành.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Làm bài tập 44 đến 49 (SGK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solidFill>
                  <a:srgbClr val="0000FF"/>
                </a:solidFill>
              </a:rPr>
              <a:t>Tiết sau luyện tập</a:t>
            </a:r>
          </a:p>
          <a:p>
            <a:pPr>
              <a:lnSpc>
                <a:spcPct val="90000"/>
              </a:lnSpc>
            </a:pPr>
            <a:endParaRPr lang="en-US" b="1" smtClean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9700" name="Picture 5" descr="AD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12445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AD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flower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8138" y="6108700"/>
            <a:ext cx="52022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0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42938" y="4800600"/>
            <a:ext cx="1285876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6532E-6 L 0.73333 -0.0060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8610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AD, F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minh: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BEDF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AC, BD, EF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LcParenR"/>
              <a:defRPr/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2027238"/>
            <a:ext cx="254158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2052638"/>
            <a:ext cx="2463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2062163"/>
            <a:ext cx="31099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" y="2062163"/>
            <a:ext cx="25415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" y="2087563"/>
            <a:ext cx="21748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" y="1597025"/>
            <a:ext cx="213201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7113" y="1362075"/>
            <a:ext cx="28130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00725" y="4000500"/>
            <a:ext cx="23590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3113" y="5249863"/>
            <a:ext cx="22542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3113" y="5407025"/>
            <a:ext cx="195738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5513" y="3101975"/>
            <a:ext cx="13716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9350" y="0"/>
            <a:ext cx="1870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9675" y="1381125"/>
            <a:ext cx="24114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08525" y="1249363"/>
            <a:ext cx="18256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90950" y="2620963"/>
            <a:ext cx="22447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8400" y="4343400"/>
            <a:ext cx="1565275" cy="396875"/>
            <a:chOff x="1740" y="3638"/>
            <a:chExt cx="986" cy="25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784" y="3648"/>
              <a:ext cx="848" cy="56"/>
              <a:chOff x="1784" y="3248"/>
              <a:chExt cx="848" cy="56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784" y="3256"/>
                <a:ext cx="96" cy="48"/>
                <a:chOff x="816" y="3704"/>
                <a:chExt cx="96" cy="48"/>
              </a:xfrm>
            </p:grpSpPr>
            <p:sp>
              <p:nvSpPr>
                <p:cNvPr id="3076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0" name="Line 21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536" y="3256"/>
                <a:ext cx="96" cy="48"/>
                <a:chOff x="816" y="3704"/>
                <a:chExt cx="96" cy="48"/>
              </a:xfrm>
            </p:grpSpPr>
            <p:sp>
              <p:nvSpPr>
                <p:cNvPr id="3076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8" name="Line 24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248" y="3248"/>
                <a:ext cx="96" cy="48"/>
                <a:chOff x="816" y="3704"/>
                <a:chExt cx="96" cy="48"/>
              </a:xfrm>
            </p:grpSpPr>
            <p:sp>
              <p:nvSpPr>
                <p:cNvPr id="307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6" name="Line 27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2064" y="3256"/>
                <a:ext cx="96" cy="48"/>
                <a:chOff x="816" y="3704"/>
                <a:chExt cx="96" cy="48"/>
              </a:xfrm>
            </p:grpSpPr>
            <p:sp>
              <p:nvSpPr>
                <p:cNvPr id="3076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4" name="Line 30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740" y="3638"/>
              <a:ext cx="9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6600FF"/>
                  </a:solidFill>
                </a:rPr>
                <a:t>A = C; B = D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435725" y="5003800"/>
            <a:ext cx="1565275" cy="396875"/>
            <a:chOff x="1718" y="3638"/>
            <a:chExt cx="986" cy="250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1784" y="3648"/>
              <a:ext cx="848" cy="56"/>
              <a:chOff x="1784" y="3248"/>
              <a:chExt cx="848" cy="56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784" y="3256"/>
                <a:ext cx="96" cy="48"/>
                <a:chOff x="816" y="3704"/>
                <a:chExt cx="96" cy="48"/>
              </a:xfrm>
            </p:grpSpPr>
            <p:sp>
              <p:nvSpPr>
                <p:cNvPr id="307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6" name="Line 36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536" y="3256"/>
                <a:ext cx="96" cy="48"/>
                <a:chOff x="816" y="3704"/>
                <a:chExt cx="96" cy="48"/>
              </a:xfrm>
            </p:grpSpPr>
            <p:sp>
              <p:nvSpPr>
                <p:cNvPr id="3075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4" name="Line 39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2248" y="3248"/>
                <a:ext cx="96" cy="48"/>
                <a:chOff x="816" y="3704"/>
                <a:chExt cx="96" cy="48"/>
              </a:xfrm>
            </p:grpSpPr>
            <p:sp>
              <p:nvSpPr>
                <p:cNvPr id="3075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2" name="Line 42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064" y="3256"/>
                <a:ext cx="96" cy="48"/>
                <a:chOff x="816" y="3704"/>
                <a:chExt cx="96" cy="48"/>
              </a:xfrm>
            </p:grpSpPr>
            <p:sp>
              <p:nvSpPr>
                <p:cNvPr id="3074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816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Line 45"/>
                <p:cNvSpPr>
                  <a:spLocks noChangeShapeType="1"/>
                </p:cNvSpPr>
                <p:nvPr/>
              </p:nvSpPr>
              <p:spPr bwMode="auto">
                <a:xfrm>
                  <a:off x="864" y="370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44" name="Text Box 46"/>
            <p:cNvSpPr txBox="1">
              <a:spLocks noChangeArrowheads="1"/>
            </p:cNvSpPr>
            <p:nvPr/>
          </p:nvSpPr>
          <p:spPr bwMode="auto">
            <a:xfrm>
              <a:off x="1718" y="3638"/>
              <a:ext cx="9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A = C; B = D</a:t>
              </a:r>
            </a:p>
          </p:txBody>
        </p:sp>
      </p:grpSp>
      <p:pic>
        <p:nvPicPr>
          <p:cNvPr id="41007" name="Picture 4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86550" y="533400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8" name="Picture 4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00200" y="4905375"/>
            <a:ext cx="178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Text Box 19"/>
          <p:cNvSpPr txBox="1">
            <a:spLocks noChangeArrowheads="1"/>
          </p:cNvSpPr>
          <p:nvPr/>
        </p:nvSpPr>
        <p:spPr bwMode="auto">
          <a:xfrm>
            <a:off x="1066800" y="55626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    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0742" name="Right Arrow 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0" y="6297613"/>
            <a:ext cx="457200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6" name="Picture 8" descr="SIM1235">
            <a:extLst>
              <a:ext uri="{FF2B5EF4-FFF2-40B4-BE49-F238E27FC236}">
                <a16:creationId xmlns="" xmlns:a16="http://schemas.microsoft.com/office/drawing/2014/main" id="{BE9A5E4C-5877-4E74-AF99-1B1CB759A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429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6" descr="dozen roses">
            <a:extLst>
              <a:ext uri="{FF2B5EF4-FFF2-40B4-BE49-F238E27FC236}">
                <a16:creationId xmlns="" xmlns:a16="http://schemas.microsoft.com/office/drawing/2014/main" id="{5E0C1CEE-5795-433B-A625-A71B6EAD0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724400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7" descr="dozen roses">
            <a:extLst>
              <a:ext uri="{FF2B5EF4-FFF2-40B4-BE49-F238E27FC236}">
                <a16:creationId xmlns="" xmlns:a16="http://schemas.microsoft.com/office/drawing/2014/main" id="{0B0B14D7-8C7A-4743-8F58-A28F3BFF4F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953000"/>
            <a:ext cx="1314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8" descr="cayuoncong">
            <a:extLst>
              <a:ext uri="{FF2B5EF4-FFF2-40B4-BE49-F238E27FC236}">
                <a16:creationId xmlns="" xmlns:a16="http://schemas.microsoft.com/office/drawing/2014/main" id="{BA240468-6837-44CA-BDC9-0053B8A87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038727"/>
            <a:ext cx="1657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Picture 9" descr="canary 3">
            <a:extLst>
              <a:ext uri="{FF2B5EF4-FFF2-40B4-BE49-F238E27FC236}">
                <a16:creationId xmlns="" xmlns:a16="http://schemas.microsoft.com/office/drawing/2014/main" id="{C36BBF63-27BF-43F6-9E1E-FAD5E770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04" y="4648200"/>
            <a:ext cx="60721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 descr="POINSET2">
            <a:extLst>
              <a:ext uri="{FF2B5EF4-FFF2-40B4-BE49-F238E27FC236}">
                <a16:creationId xmlns="" xmlns:a16="http://schemas.microsoft.com/office/drawing/2014/main" id="{3ED2A3A7-DC3B-496E-BBC9-127181BB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6623" y="-775097"/>
            <a:ext cx="1819275" cy="3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0" descr="POINSET2">
            <a:extLst>
              <a:ext uri="{FF2B5EF4-FFF2-40B4-BE49-F238E27FC236}">
                <a16:creationId xmlns="" xmlns:a16="http://schemas.microsoft.com/office/drawing/2014/main" id="{C08754DE-7034-4B6D-9CA2-56913394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43450" y="5334000"/>
            <a:ext cx="325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11" descr="POINSET2">
            <a:extLst>
              <a:ext uri="{FF2B5EF4-FFF2-40B4-BE49-F238E27FC236}">
                <a16:creationId xmlns="" xmlns:a16="http://schemas.microsoft.com/office/drawing/2014/main" id="{84B21481-FD1F-4976-BF8B-890A5F38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314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0" name="Picture 12" descr="POINSET2">
            <a:extLst>
              <a:ext uri="{FF2B5EF4-FFF2-40B4-BE49-F238E27FC236}">
                <a16:creationId xmlns="" xmlns:a16="http://schemas.microsoft.com/office/drawing/2014/main" id="{705F02E1-9BDA-4A7D-B9A4-FD97A6E6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6884" y="4278909"/>
            <a:ext cx="1679575" cy="3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002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Cho hình bình hành ABCD. Gọi E là trung điểm của AD, F là trung điểm của BC. </a:t>
            </a:r>
          </a:p>
          <a:p>
            <a:r>
              <a:rPr lang="en-US" smtClean="0"/>
              <a:t>a/ Chứng minh tứ giác EBFD là hình bình hành.</a:t>
            </a:r>
          </a:p>
          <a:p>
            <a:r>
              <a:rPr lang="en-US" smtClean="0"/>
              <a:t>b/ Chứng minh BE = DF.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738562" cy="23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41" name="Picture 41" descr="tu giac">
            <a:extLst>
              <a:ext uri="{FF2B5EF4-FFF2-40B4-BE49-F238E27FC236}">
                <a16:creationId xmlns="" xmlns:a16="http://schemas.microsoft.com/office/drawing/2014/main" id="{2CC22BF7-1FFC-4C67-B620-94761498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251109" cy="3001479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25" name="Text Box 25">
            <a:extLst>
              <a:ext uri="{FF2B5EF4-FFF2-40B4-BE49-F238E27FC236}">
                <a16:creationId xmlns="" xmlns:a16="http://schemas.microsoft.com/office/drawing/2014/main" id="{3E936BEE-2BE6-4180-8320-5082A38D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918" y="2422248"/>
            <a:ext cx="857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bên song song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0DF838FB-9532-43B4-AE16-2893F9C9EB5E}"/>
              </a:ext>
            </a:extLst>
          </p:cNvPr>
          <p:cNvGrpSpPr>
            <a:grpSpLocks/>
          </p:cNvGrpSpPr>
          <p:nvPr/>
        </p:nvGrpSpPr>
        <p:grpSpPr bwMode="auto">
          <a:xfrm>
            <a:off x="4935968" y="4036736"/>
            <a:ext cx="2914650" cy="2347912"/>
            <a:chOff x="3168" y="672"/>
            <a:chExt cx="2448" cy="1479"/>
          </a:xfrm>
        </p:grpSpPr>
        <p:sp>
          <p:nvSpPr>
            <p:cNvPr id="179207" name="Text Box 7">
              <a:extLst>
                <a:ext uri="{FF2B5EF4-FFF2-40B4-BE49-F238E27FC236}">
                  <a16:creationId xmlns="" xmlns:a16="http://schemas.microsoft.com/office/drawing/2014/main" id="{2D16CB2F-50AA-46BA-A17D-2AD6A19E5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9209" name="Text Box 9">
              <a:extLst>
                <a:ext uri="{FF2B5EF4-FFF2-40B4-BE49-F238E27FC236}">
                  <a16:creationId xmlns="" xmlns:a16="http://schemas.microsoft.com/office/drawing/2014/main" id="{1A01A3B1-9DE5-46D5-A737-996114565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9210" name="Text Box 10">
              <a:extLst>
                <a:ext uri="{FF2B5EF4-FFF2-40B4-BE49-F238E27FC236}">
                  <a16:creationId xmlns="" xmlns:a16="http://schemas.microsoft.com/office/drawing/2014/main" id="{EB10027C-CEE6-42C9-83CE-E2CE7847D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79211" name="Text Box 11">
              <a:extLst>
                <a:ext uri="{FF2B5EF4-FFF2-40B4-BE49-F238E27FC236}">
                  <a16:creationId xmlns="" xmlns:a16="http://schemas.microsoft.com/office/drawing/2014/main" id="{8217AB69-20E1-4363-9593-6796DBF1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9214" name="AutoShape 14">
              <a:extLst>
                <a:ext uri="{FF2B5EF4-FFF2-40B4-BE49-F238E27FC236}">
                  <a16:creationId xmlns="" xmlns:a16="http://schemas.microsoft.com/office/drawing/2014/main" id="{30704C5B-B23B-467D-9845-905CE6B7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b="0">
                <a:solidFill>
                  <a:srgbClr val="000099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79221" name="Picture 21" descr="Cau hoi">
            <a:extLst>
              <a:ext uri="{FF2B5EF4-FFF2-40B4-BE49-F238E27FC236}">
                <a16:creationId xmlns="" xmlns:a16="http://schemas.microsoft.com/office/drawing/2014/main" id="{14B056C8-8655-43E9-B6B8-7494D91DCF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7680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24" name="Text Box 24">
            <a:extLst>
              <a:ext uri="{FF2B5EF4-FFF2-40B4-BE49-F238E27FC236}">
                <a16:creationId xmlns="" xmlns:a16="http://schemas.microsoft.com/office/drawing/2014/main" id="{AD820C32-36B0-4870-875D-FF86DED0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19090"/>
            <a:ext cx="2800350" cy="528637"/>
          </a:xfrm>
          <a:prstGeom prst="rect">
            <a:avLst/>
          </a:pr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cs typeface="Times New Roman" panose="02020603050405020304" pitchFamily="18" charset="0"/>
              </a:rPr>
              <a:t>ĐẶT VẤN ĐỀ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="" xmlns:a16="http://schemas.microsoft.com/office/drawing/2014/main" id="{05BE247D-C371-4FD9-9A86-8395A25F6363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3962400"/>
            <a:ext cx="971550" cy="914400"/>
            <a:chOff x="2400" y="1776"/>
            <a:chExt cx="1597" cy="1178"/>
          </a:xfrm>
        </p:grpSpPr>
        <p:sp>
          <p:nvSpPr>
            <p:cNvPr id="179233" name="AutoShape 33">
              <a:extLst>
                <a:ext uri="{FF2B5EF4-FFF2-40B4-BE49-F238E27FC236}">
                  <a16:creationId xmlns="" xmlns:a16="http://schemas.microsoft.com/office/drawing/2014/main" id="{2CF1A26D-002F-4111-8AFF-72BE355A51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4" name="Freeform 34">
              <a:extLst>
                <a:ext uri="{FF2B5EF4-FFF2-40B4-BE49-F238E27FC236}">
                  <a16:creationId xmlns="" xmlns:a16="http://schemas.microsoft.com/office/drawing/2014/main" id="{018805C7-A136-46D8-9456-C1043D5D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5" name="Rectangle 35">
              <a:extLst>
                <a:ext uri="{FF2B5EF4-FFF2-40B4-BE49-F238E27FC236}">
                  <a16:creationId xmlns="" xmlns:a16="http://schemas.microsoft.com/office/drawing/2014/main" id="{F58705DA-A1AB-44CC-99F5-D83B3140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6" name="Oval 36">
              <a:extLst>
                <a:ext uri="{FF2B5EF4-FFF2-40B4-BE49-F238E27FC236}">
                  <a16:creationId xmlns="" xmlns:a16="http://schemas.microsoft.com/office/drawing/2014/main" id="{4C172B68-A087-4346-9764-47B20C68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179237" name="WordArt 37">
              <a:extLst>
                <a:ext uri="{FF2B5EF4-FFF2-40B4-BE49-F238E27FC236}">
                  <a16:creationId xmlns="" xmlns:a16="http://schemas.microsoft.com/office/drawing/2014/main" id="{92BFF7E9-6FA9-49CD-9F9D-B08BDDA58E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79238" name="Picture 21" descr="j0232133">
            <a:extLst>
              <a:ext uri="{FF2B5EF4-FFF2-40B4-BE49-F238E27FC236}">
                <a16:creationId xmlns="" xmlns:a16="http://schemas.microsoft.com/office/drawing/2014/main" id="{8FBFA15D-9BED-484A-B56C-01DF7084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414">
            <a:off x="2114550" y="4648200"/>
            <a:ext cx="137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39" name="Text Box 39">
            <a:extLst>
              <a:ext uri="{FF2B5EF4-FFF2-40B4-BE49-F238E27FC236}">
                <a16:creationId xmlns="" xmlns:a16="http://schemas.microsoft.com/office/drawing/2014/main" id="{7E4A6F7B-5E3D-4E0B-89F2-277B527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722" y="14478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Hai cạnh đối </a:t>
            </a:r>
            <a:r>
              <a:rPr lang="en-US" altLang="en-US" sz="24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song </a:t>
            </a:r>
            <a:r>
              <a:rPr lang="en-US" alt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</a:p>
        </p:txBody>
      </p:sp>
      <p:pic>
        <p:nvPicPr>
          <p:cNvPr id="179240" name="Picture 40" descr="hinh thang">
            <a:extLst>
              <a:ext uri="{FF2B5EF4-FFF2-40B4-BE49-F238E27FC236}">
                <a16:creationId xmlns="" xmlns:a16="http://schemas.microsoft.com/office/drawing/2014/main" id="{9A417683-E204-4B87-9522-279A65A8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62000"/>
            <a:ext cx="3251534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42" name="Line 42">
            <a:extLst>
              <a:ext uri="{FF2B5EF4-FFF2-40B4-BE49-F238E27FC236}">
                <a16:creationId xmlns="" xmlns:a16="http://schemas.microsoft.com/office/drawing/2014/main" id="{EA40EB86-994B-4F5D-8F9B-385989EF4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905000"/>
            <a:ext cx="211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3" name="Line 43">
            <a:extLst>
              <a:ext uri="{FF2B5EF4-FFF2-40B4-BE49-F238E27FC236}">
                <a16:creationId xmlns="" xmlns:a16="http://schemas.microsoft.com/office/drawing/2014/main" id="{3F3CEFD9-AF71-414D-AC20-3E8E02695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618" y="2498448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4" name="Line 44">
            <a:extLst>
              <a:ext uri="{FF2B5EF4-FFF2-40B4-BE49-F238E27FC236}">
                <a16:creationId xmlns="" xmlns:a16="http://schemas.microsoft.com/office/drawing/2014/main" id="{152981C1-4D50-47E9-B62F-E02A7AD85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71800"/>
            <a:ext cx="2686048" cy="19528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79245" name="Text Box 45">
            <a:extLst>
              <a:ext uri="{FF2B5EF4-FFF2-40B4-BE49-F238E27FC236}">
                <a16:creationId xmlns="" xmlns:a16="http://schemas.microsoft.com/office/drawing/2014/main" id="{A485CC87-FBBA-443E-933B-D80136A39E6B}"/>
              </a:ext>
            </a:extLst>
          </p:cNvPr>
          <p:cNvSpPr txBox="1">
            <a:spLocks noChangeArrowheads="1"/>
          </p:cNvSpPr>
          <p:nvPr/>
        </p:nvSpPr>
        <p:spPr bwMode="auto">
          <a:xfrm rot="2025344">
            <a:off x="3060983" y="3546398"/>
            <a:ext cx="2398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cạnh đối song song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7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6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5" grpId="0"/>
      <p:bldP spid="179224" grpId="0" animBg="1"/>
      <p:bldP spid="1792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876800" y="2133600"/>
            <a:ext cx="3886200" cy="2514600"/>
          </a:xfrm>
          <a:prstGeom prst="cloudCallout">
            <a:avLst>
              <a:gd name="adj1" fmla="val -66583"/>
              <a:gd name="adj2" fmla="val -4292"/>
            </a:avLst>
          </a:prstGeom>
          <a:gradFill rotWithShape="1">
            <a:gsLst>
              <a:gs pos="0">
                <a:srgbClr val="DE9AD4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/>
          </a:p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62600" y="2590800"/>
            <a:ext cx="304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  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 đối của tứ giác ABCD </a:t>
            </a:r>
          </a:p>
          <a:p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gì đặc biệt ?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4" name="Equation" r:id="rId3" imgW="114151" imgH="215619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057400"/>
            <a:ext cx="4738688" cy="2590800"/>
            <a:chOff x="1143" y="1488"/>
            <a:chExt cx="2985" cy="163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H="1">
              <a:off x="1143" y="1488"/>
              <a:ext cx="2985" cy="1632"/>
              <a:chOff x="1143" y="1488"/>
              <a:chExt cx="2985" cy="1632"/>
            </a:xfrm>
          </p:grpSpPr>
          <p:sp>
            <p:nvSpPr>
              <p:cNvPr id="1037" name="AutoShape 7"/>
              <p:cNvSpPr>
                <a:spLocks noChangeArrowheads="1"/>
              </p:cNvSpPr>
              <p:nvPr/>
            </p:nvSpPr>
            <p:spPr bwMode="auto">
              <a:xfrm>
                <a:off x="1372" y="1728"/>
                <a:ext cx="2496" cy="1152"/>
              </a:xfrm>
              <a:prstGeom prst="parallelogram">
                <a:avLst>
                  <a:gd name="adj" fmla="val 54167"/>
                </a:avLst>
              </a:prstGeom>
              <a:noFill/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Text Box 8"/>
              <p:cNvSpPr txBox="1">
                <a:spLocks noChangeArrowheads="1"/>
              </p:cNvSpPr>
              <p:nvPr/>
            </p:nvSpPr>
            <p:spPr bwMode="auto">
              <a:xfrm>
                <a:off x="1780" y="148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1039" name="Text Box 9"/>
              <p:cNvSpPr txBox="1">
                <a:spLocks noChangeArrowheads="1"/>
              </p:cNvSpPr>
              <p:nvPr/>
            </p:nvSpPr>
            <p:spPr bwMode="auto">
              <a:xfrm>
                <a:off x="3840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1040" name="Text Box 10"/>
              <p:cNvSpPr txBox="1">
                <a:spLocks noChangeArrowheads="1"/>
              </p:cNvSpPr>
              <p:nvPr/>
            </p:nvSpPr>
            <p:spPr bwMode="auto">
              <a:xfrm>
                <a:off x="3216" y="283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sp>
            <p:nvSpPr>
              <p:cNvPr id="1041" name="Text Box 11"/>
              <p:cNvSpPr txBox="1">
                <a:spLocks noChangeArrowheads="1"/>
              </p:cNvSpPr>
              <p:nvPr/>
            </p:nvSpPr>
            <p:spPr bwMode="auto">
              <a:xfrm>
                <a:off x="1143" y="278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accent2"/>
                    </a:solidFill>
                  </a:rPr>
                  <a:t>C</a:t>
                </a:r>
              </a:p>
            </p:txBody>
          </p:sp>
        </p:grpSp>
        <p:sp>
          <p:nvSpPr>
            <p:cNvPr id="1034" name="Text Box 12"/>
            <p:cNvSpPr txBox="1">
              <a:spLocks noChangeArrowheads="1"/>
            </p:cNvSpPr>
            <p:nvPr/>
          </p:nvSpPr>
          <p:spPr bwMode="auto">
            <a:xfrm>
              <a:off x="1523" y="1733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70</a:t>
              </a:r>
              <a:r>
                <a:rPr lang="en-US" sz="2000" baseline="30000">
                  <a:solidFill>
                    <a:schemeClr val="accent2"/>
                  </a:solidFill>
                </a:rPr>
                <a:t>0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1035" name="Text Box 13"/>
            <p:cNvSpPr txBox="1">
              <a:spLocks noChangeArrowheads="1"/>
            </p:cNvSpPr>
            <p:nvPr/>
          </p:nvSpPr>
          <p:spPr bwMode="auto">
            <a:xfrm>
              <a:off x="2016" y="264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110</a:t>
              </a:r>
              <a:r>
                <a:rPr lang="en-US" sz="2000" baseline="30000">
                  <a:solidFill>
                    <a:schemeClr val="accent2"/>
                  </a:solidFill>
                </a:rPr>
                <a:t>0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1036" name="Text Box 14"/>
            <p:cNvSpPr txBox="1">
              <a:spLocks noChangeArrowheads="1"/>
            </p:cNvSpPr>
            <p:nvPr/>
          </p:nvSpPr>
          <p:spPr bwMode="auto">
            <a:xfrm>
              <a:off x="3456" y="2640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70</a:t>
              </a:r>
              <a:r>
                <a:rPr lang="en-US" sz="2000" baseline="30000">
                  <a:solidFill>
                    <a:schemeClr val="accent2"/>
                  </a:solidFill>
                </a:rPr>
                <a:t>0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</p:grp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63880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// CD, AD // BC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990600" y="30480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547688" y="1676400"/>
            <a:ext cx="6665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bình hành là tứ giác có các cạnh đối song song.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2" grpId="1" animBg="1"/>
      <p:bldP spid="15363" grpId="0"/>
      <p:bldP spid="15363" grpId="1"/>
      <p:bldP spid="15363" grpId="2"/>
      <p:bldP spid="15386" grpId="0"/>
      <p:bldP spid="15386" grpId="1"/>
      <p:bldP spid="15387" grpId="0"/>
      <p:bldP spid="15387" grpId="1"/>
      <p:bldP spid="153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219200" y="762000"/>
            <a:ext cx="655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2500" i="1">
                <a:solidFill>
                  <a:srgbClr val="FF00FF"/>
                </a:solidFill>
                <a:latin typeface="Arial" charset="0"/>
              </a:rPr>
              <a:t>   Từ định nghĩa hình bình hành và hình thang, hình bình hành có phải là hình thang không?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838200" y="3457575"/>
            <a:ext cx="7391400" cy="1800225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u="sng">
                <a:solidFill>
                  <a:srgbClr val="0000FF"/>
                </a:solidFill>
              </a:rPr>
              <a:t>Nhận xét</a:t>
            </a:r>
            <a:r>
              <a:rPr lang="en-US" sz="3200">
                <a:solidFill>
                  <a:srgbClr val="0000FF"/>
                </a:solidFill>
              </a:rPr>
              <a:t>: </a:t>
            </a:r>
            <a:r>
              <a:rPr lang="en-US" sz="3200" i="1">
                <a:solidFill>
                  <a:srgbClr val="FF0000"/>
                </a:solidFill>
              </a:rPr>
              <a:t>Hình bình hành là hình</a:t>
            </a:r>
            <a:br>
              <a:rPr lang="en-US" sz="3200" i="1">
                <a:solidFill>
                  <a:srgbClr val="FF0000"/>
                </a:solidFill>
              </a:rPr>
            </a:br>
            <a:r>
              <a:rPr lang="en-US" sz="3200" i="1">
                <a:solidFill>
                  <a:srgbClr val="FF0000"/>
                </a:solidFill>
              </a:rPr>
              <a:t>thang có hai cạnh bên song song.</a:t>
            </a:r>
          </a:p>
        </p:txBody>
      </p:sp>
      <p:pic>
        <p:nvPicPr>
          <p:cNvPr id="115719" name="Picture 7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3886200" y="2438400"/>
            <a:ext cx="838200" cy="990600"/>
          </a:xfrm>
          <a:prstGeom prst="downArrow">
            <a:avLst>
              <a:gd name="adj1" fmla="val 50000"/>
              <a:gd name="adj2" fmla="val 29545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8" grpId="0" animBg="1"/>
      <p:bldP spid="1157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900113"/>
            <a:ext cx="7315200" cy="5476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990000"/>
                </a:solidFill>
              </a:rPr>
              <a:t> cách vẽ hình bình hành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552700" y="1371600"/>
            <a:ext cx="40767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50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.VnTime" pitchFamily="34" charset="0"/>
              </a:rPr>
              <a:t>D</a:t>
            </a:r>
            <a:r>
              <a:rPr lang="en-US">
                <a:solidFill>
                  <a:srgbClr val="FF0000"/>
                </a:solidFill>
              </a:rPr>
              <a:t>ùng thước hai lề</a:t>
            </a:r>
          </a:p>
        </p:txBody>
      </p:sp>
      <p:sp>
        <p:nvSpPr>
          <p:cNvPr id="83972" name="Rectangle 4" descr="Papyrus"/>
          <p:cNvSpPr>
            <a:spLocks noChangeArrowheads="1"/>
          </p:cNvSpPr>
          <p:nvPr/>
        </p:nvSpPr>
        <p:spPr bwMode="auto">
          <a:xfrm>
            <a:off x="1662113" y="3819525"/>
            <a:ext cx="6119812" cy="600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600200" y="3048000"/>
            <a:ext cx="87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685925" y="3794125"/>
            <a:ext cx="604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612900" y="4500563"/>
            <a:ext cx="87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1752600" y="5257800"/>
            <a:ext cx="6048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Rectangle 9" descr="Papyrus"/>
          <p:cNvSpPr>
            <a:spLocks noChangeArrowheads="1"/>
          </p:cNvSpPr>
          <p:nvPr/>
        </p:nvSpPr>
        <p:spPr bwMode="auto">
          <a:xfrm rot="4394519">
            <a:off x="2251075" y="4410076"/>
            <a:ext cx="4105275" cy="749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6248400" y="2971800"/>
            <a:ext cx="989013" cy="3262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429000" y="2667000"/>
            <a:ext cx="87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398838" y="3065463"/>
            <a:ext cx="1054100" cy="347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46" name="Rectangle 28"/>
          <p:cNvSpPr>
            <a:spLocks noChangeArrowheads="1"/>
          </p:cNvSpPr>
          <p:nvPr/>
        </p:nvSpPr>
        <p:spPr bwMode="auto">
          <a:xfrm>
            <a:off x="0" y="0"/>
            <a:ext cx="74613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29"/>
          <p:cNvSpPr>
            <a:spLocks noChangeArrowheads="1"/>
          </p:cNvSpPr>
          <p:nvPr/>
        </p:nvSpPr>
        <p:spPr bwMode="auto">
          <a:xfrm>
            <a:off x="9145588" y="0"/>
            <a:ext cx="74612" cy="6858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30"/>
          <p:cNvSpPr>
            <a:spLocks noChangeArrowheads="1"/>
          </p:cNvSpPr>
          <p:nvPr/>
        </p:nvSpPr>
        <p:spPr bwMode="auto">
          <a:xfrm rot="5400000" flipV="1">
            <a:off x="4534693" y="-4521993"/>
            <a:ext cx="74613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31"/>
          <p:cNvSpPr>
            <a:spLocks noChangeArrowheads="1"/>
          </p:cNvSpPr>
          <p:nvPr/>
        </p:nvSpPr>
        <p:spPr bwMode="auto">
          <a:xfrm rot="-5400000">
            <a:off x="4610894" y="2324894"/>
            <a:ext cx="74612" cy="9144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096000" y="2209800"/>
            <a:ext cx="83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2853E-6 L 0.62708 -0.0067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374E-6 L 0.00035 0.1213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3934E-6 L 0.63402 0.00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3061E-6 L 0.11041 0.459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0.02451 L 0.23368 0.0268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5183E-6 L 0.12083 0.49191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 animBg="1"/>
      <p:bldP spid="83972" grpId="1" animBg="1"/>
      <p:bldP spid="83972" grpId="2" animBg="1"/>
      <p:bldP spid="83973" grpId="0"/>
      <p:bldP spid="83973" grpId="1"/>
      <p:bldP spid="83973" grpId="2"/>
      <p:bldP spid="83974" grpId="0" animBg="1"/>
      <p:bldP spid="83975" grpId="0"/>
      <p:bldP spid="83975" grpId="1"/>
      <p:bldP spid="83975" grpId="2"/>
      <p:bldP spid="83976" grpId="0" animBg="1"/>
      <p:bldP spid="83977" grpId="0" animBg="1"/>
      <p:bldP spid="83977" grpId="1" animBg="1"/>
      <p:bldP spid="83977" grpId="2" animBg="1"/>
      <p:bldP spid="83979" grpId="0" animBg="1"/>
      <p:bldP spid="83980" grpId="0"/>
      <p:bldP spid="83980" grpId="1"/>
      <p:bldP spid="83980" grpId="2"/>
      <p:bldP spid="83981" grpId="0" animBg="1"/>
      <p:bldP spid="33" grpId="0"/>
      <p:bldP spid="33" grpId="1"/>
      <p:bldP spid="3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>
            <a:extLst>
              <a:ext uri="{FF2B5EF4-FFF2-40B4-BE49-F238E27FC236}">
                <a16:creationId xmlns="" xmlns:a16="http://schemas.microsoft.com/office/drawing/2014/main" id="{2FEB5C19-89F4-47BB-BB86-AEC1EEC54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4" y="1219200"/>
            <a:ext cx="4240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1: Xác định 3 đỉnh A, C, D</a:t>
            </a:r>
          </a:p>
        </p:txBody>
      </p:sp>
      <p:sp>
        <p:nvSpPr>
          <p:cNvPr id="319492" name="Text Box 4">
            <a:extLst>
              <a:ext uri="{FF2B5EF4-FFF2-40B4-BE49-F238E27FC236}">
                <a16:creationId xmlns="" xmlns:a16="http://schemas.microsoft.com/office/drawing/2014/main" id="{CEC39D8A-0661-4B4A-B2F5-94C2B250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5853113"/>
            <a:ext cx="310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19493" name="Text Box 5">
            <a:extLst>
              <a:ext uri="{FF2B5EF4-FFF2-40B4-BE49-F238E27FC236}">
                <a16:creationId xmlns="" xmlns:a16="http://schemas.microsoft.com/office/drawing/2014/main" id="{37F04F61-DDDE-4B76-95DE-7B1BD55F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262313"/>
            <a:ext cx="310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19494" name="Text Box 6">
            <a:extLst>
              <a:ext uri="{FF2B5EF4-FFF2-40B4-BE49-F238E27FC236}">
                <a16:creationId xmlns="" xmlns:a16="http://schemas.microsoft.com/office/drawing/2014/main" id="{E4F905A4-F95A-4CD6-BAC8-326689FA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929313"/>
            <a:ext cx="310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19495" name="Arc 7">
            <a:extLst>
              <a:ext uri="{FF2B5EF4-FFF2-40B4-BE49-F238E27FC236}">
                <a16:creationId xmlns="" xmlns:a16="http://schemas.microsoft.com/office/drawing/2014/main" id="{BAF867F6-B502-4BA9-9572-7FDB4859AB02}"/>
              </a:ext>
            </a:extLst>
          </p:cNvPr>
          <p:cNvSpPr>
            <a:spLocks/>
          </p:cNvSpPr>
          <p:nvPr/>
        </p:nvSpPr>
        <p:spPr bwMode="auto">
          <a:xfrm>
            <a:off x="3062288" y="2347915"/>
            <a:ext cx="3305175" cy="2968625"/>
          </a:xfrm>
          <a:custGeom>
            <a:avLst/>
            <a:gdLst>
              <a:gd name="G0" fmla="+- 0 0 0"/>
              <a:gd name="G1" fmla="+- 7030 0 0"/>
              <a:gd name="G2" fmla="+- 21600 0 0"/>
              <a:gd name="T0" fmla="*/ 20424 w 21600"/>
              <a:gd name="T1" fmla="*/ 0 h 14388"/>
              <a:gd name="T2" fmla="*/ 20308 w 21600"/>
              <a:gd name="T3" fmla="*/ 14388 h 14388"/>
              <a:gd name="T4" fmla="*/ 0 w 21600"/>
              <a:gd name="T5" fmla="*/ 7030 h 1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388" fill="none" extrusionOk="0">
                <a:moveTo>
                  <a:pt x="20423" y="0"/>
                </a:moveTo>
                <a:cubicBezTo>
                  <a:pt x="21202" y="2262"/>
                  <a:pt x="21600" y="4637"/>
                  <a:pt x="21600" y="7030"/>
                </a:cubicBezTo>
                <a:cubicBezTo>
                  <a:pt x="21600" y="9539"/>
                  <a:pt x="21162" y="12029"/>
                  <a:pt x="20308" y="14388"/>
                </a:cubicBezTo>
              </a:path>
              <a:path w="21600" h="14388" stroke="0" extrusionOk="0">
                <a:moveTo>
                  <a:pt x="20423" y="0"/>
                </a:moveTo>
                <a:cubicBezTo>
                  <a:pt x="21202" y="2262"/>
                  <a:pt x="21600" y="4637"/>
                  <a:pt x="21600" y="7030"/>
                </a:cubicBezTo>
                <a:cubicBezTo>
                  <a:pt x="21600" y="9539"/>
                  <a:pt x="21162" y="12029"/>
                  <a:pt x="20308" y="14388"/>
                </a:cubicBezTo>
                <a:lnTo>
                  <a:pt x="0" y="703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Arc 8">
            <a:extLst>
              <a:ext uri="{FF2B5EF4-FFF2-40B4-BE49-F238E27FC236}">
                <a16:creationId xmlns="" xmlns:a16="http://schemas.microsoft.com/office/drawing/2014/main" id="{7AA0E300-289B-410F-A2EE-1320D0A7FECD}"/>
              </a:ext>
            </a:extLst>
          </p:cNvPr>
          <p:cNvSpPr>
            <a:spLocks/>
          </p:cNvSpPr>
          <p:nvPr/>
        </p:nvSpPr>
        <p:spPr bwMode="auto">
          <a:xfrm>
            <a:off x="5469732" y="3436938"/>
            <a:ext cx="1646635" cy="2451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659"/>
              <a:gd name="T1" fmla="*/ 0 h 21600"/>
              <a:gd name="T2" fmla="*/ 19659 w 19659"/>
              <a:gd name="T3" fmla="*/ 12651 h 21600"/>
              <a:gd name="T4" fmla="*/ 0 w 196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59" h="21600" fill="none" extrusionOk="0">
                <a:moveTo>
                  <a:pt x="-1" y="0"/>
                </a:moveTo>
                <a:cubicBezTo>
                  <a:pt x="8465" y="0"/>
                  <a:pt x="16151" y="4945"/>
                  <a:pt x="19658" y="12651"/>
                </a:cubicBezTo>
              </a:path>
              <a:path w="19659" h="21600" stroke="0" extrusionOk="0">
                <a:moveTo>
                  <a:pt x="-1" y="0"/>
                </a:moveTo>
                <a:cubicBezTo>
                  <a:pt x="8465" y="0"/>
                  <a:pt x="16151" y="4945"/>
                  <a:pt x="19658" y="12651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Line 9">
            <a:extLst>
              <a:ext uri="{FF2B5EF4-FFF2-40B4-BE49-F238E27FC236}">
                <a16:creationId xmlns="" xmlns:a16="http://schemas.microsoft.com/office/drawing/2014/main" id="{184A2732-FBCB-41F6-882C-87D9201659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8548" y="4900613"/>
            <a:ext cx="1625203" cy="1104900"/>
          </a:xfrm>
          <a:prstGeom prst="line">
            <a:avLst/>
          </a:prstGeom>
          <a:noFill/>
          <a:ln w="12700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8" name="Text Box 10">
            <a:extLst>
              <a:ext uri="{FF2B5EF4-FFF2-40B4-BE49-F238E27FC236}">
                <a16:creationId xmlns="" xmlns:a16="http://schemas.microsoft.com/office/drawing/2014/main" id="{848B9167-E3EA-40EA-B5B5-93275EC15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98" y="3414713"/>
            <a:ext cx="310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19499" name="Line 11">
            <a:extLst>
              <a:ext uri="{FF2B5EF4-FFF2-40B4-BE49-F238E27FC236}">
                <a16:creationId xmlns="" xmlns:a16="http://schemas.microsoft.com/office/drawing/2014/main" id="{DC49C021-067E-4969-A992-9FBFDF1F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100" y="3043238"/>
            <a:ext cx="3248025" cy="698500"/>
          </a:xfrm>
          <a:prstGeom prst="line">
            <a:avLst/>
          </a:prstGeom>
          <a:noFill/>
          <a:ln w="12700" cap="rnd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0" name="Line 12">
            <a:extLst>
              <a:ext uri="{FF2B5EF4-FFF2-40B4-BE49-F238E27FC236}">
                <a16:creationId xmlns="" xmlns:a16="http://schemas.microsoft.com/office/drawing/2014/main" id="{76C5AEC2-C983-491F-B9C0-57F51D617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005513"/>
            <a:ext cx="3257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1" name="Line 13">
            <a:extLst>
              <a:ext uri="{FF2B5EF4-FFF2-40B4-BE49-F238E27FC236}">
                <a16:creationId xmlns="" xmlns:a16="http://schemas.microsoft.com/office/drawing/2014/main" id="{F6264731-BD56-4687-AF75-B53E146DA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770313"/>
            <a:ext cx="790575" cy="223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2" name="Line 14">
            <a:extLst>
              <a:ext uri="{FF2B5EF4-FFF2-40B4-BE49-F238E27FC236}">
                <a16:creationId xmlns="" xmlns:a16="http://schemas.microsoft.com/office/drawing/2014/main" id="{B599777E-144F-412B-952E-2C63B6780F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550" y="3748088"/>
            <a:ext cx="790575" cy="223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AutoShape 15">
            <a:extLst>
              <a:ext uri="{FF2B5EF4-FFF2-40B4-BE49-F238E27FC236}">
                <a16:creationId xmlns="" xmlns:a16="http://schemas.microsoft.com/office/drawing/2014/main" id="{D4CE58B7-671B-4897-BF2D-A7343CC6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619" y="3719513"/>
            <a:ext cx="5715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4" name="AutoShape 16">
            <a:extLst>
              <a:ext uri="{FF2B5EF4-FFF2-40B4-BE49-F238E27FC236}">
                <a16:creationId xmlns="" xmlns:a16="http://schemas.microsoft.com/office/drawing/2014/main" id="{A7FAA3F2-7921-46F9-ABCF-2166F085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5951538"/>
            <a:ext cx="5715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5" name="AutoShape 17">
            <a:extLst>
              <a:ext uri="{FF2B5EF4-FFF2-40B4-BE49-F238E27FC236}">
                <a16:creationId xmlns="" xmlns:a16="http://schemas.microsoft.com/office/drawing/2014/main" id="{0E4376D4-B94F-4451-A703-153D07BD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881" y="5951538"/>
            <a:ext cx="5715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6" name="AutoShape 18">
            <a:extLst>
              <a:ext uri="{FF2B5EF4-FFF2-40B4-BE49-F238E27FC236}">
                <a16:creationId xmlns="" xmlns:a16="http://schemas.microsoft.com/office/drawing/2014/main" id="{B029D43F-054A-4508-94F7-135938BF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981" y="3719513"/>
            <a:ext cx="5715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7" name="Line 19">
            <a:extLst>
              <a:ext uri="{FF2B5EF4-FFF2-40B4-BE49-F238E27FC236}">
                <a16:creationId xmlns="" xmlns:a16="http://schemas.microsoft.com/office/drawing/2014/main" id="{AE5BDAA8-04BF-4258-B4D6-3E8296526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762" y="3773488"/>
            <a:ext cx="33051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Text Box 21">
            <a:extLst>
              <a:ext uri="{FF2B5EF4-FFF2-40B4-BE49-F238E27FC236}">
                <a16:creationId xmlns="" xmlns:a16="http://schemas.microsoft.com/office/drawing/2014/main" id="{4EE58DFE-86B8-49CA-93DC-8A7055FD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676402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 2: Xác định đỉnh B là giao của cung tròn tâm A, bán kính CD và cung tròn tâm C, bán kính AD</a:t>
            </a:r>
          </a:p>
        </p:txBody>
      </p:sp>
      <p:sp>
        <p:nvSpPr>
          <p:cNvPr id="319510" name="Text Box 22">
            <a:extLst>
              <a:ext uri="{FF2B5EF4-FFF2-40B4-BE49-F238E27FC236}">
                <a16:creationId xmlns="" xmlns:a16="http://schemas.microsoft.com/office/drawing/2014/main" id="{DAD9007E-E4E0-4798-862E-EE52A3D15B97}"/>
              </a:ext>
            </a:extLst>
          </p:cNvPr>
          <p:cNvSpPr txBox="1">
            <a:spLocks noChangeArrowheads="1"/>
          </p:cNvSpPr>
          <p:nvPr/>
        </p:nvSpPr>
        <p:spPr bwMode="auto">
          <a:xfrm rot="20860199">
            <a:off x="4400550" y="28813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CD</a:t>
            </a:r>
          </a:p>
        </p:txBody>
      </p:sp>
      <p:sp>
        <p:nvSpPr>
          <p:cNvPr id="319511" name="Text Box 23">
            <a:extLst>
              <a:ext uri="{FF2B5EF4-FFF2-40B4-BE49-F238E27FC236}">
                <a16:creationId xmlns="" xmlns:a16="http://schemas.microsoft.com/office/drawing/2014/main" id="{CFD36C4F-189C-4FB1-BA05-3AAAEEB3F061}"/>
              </a:ext>
            </a:extLst>
          </p:cNvPr>
          <p:cNvSpPr txBox="1">
            <a:spLocks noChangeArrowheads="1"/>
          </p:cNvSpPr>
          <p:nvPr/>
        </p:nvSpPr>
        <p:spPr bwMode="auto">
          <a:xfrm rot="20116219">
            <a:off x="6187679" y="47926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AD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8B9804AF-9F9A-4E31-9828-3E22CCC5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059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u="sng">
                <a:latin typeface=".VnTime" panose="020B7200000000000000" pitchFamily="34" charset="0"/>
              </a:rPr>
              <a:t>C¸ch </a:t>
            </a:r>
            <a:r>
              <a:rPr lang="en-US" altLang="en-US" sz="3200" u="sng" smtClean="0">
                <a:latin typeface=".VnTime" panose="020B7200000000000000" pitchFamily="34" charset="0"/>
              </a:rPr>
              <a:t>2</a:t>
            </a:r>
            <a:endParaRPr lang="en-US" altLang="en-US" sz="3200" u="sng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9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92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92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92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42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20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42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42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97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970"/>
                            </p:stCondLst>
                            <p:childTnLst>
                              <p:par>
                                <p:cTn id="7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20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397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470"/>
                            </p:stCondLst>
                            <p:childTnLst>
                              <p:par>
                                <p:cTn id="8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6470"/>
                            </p:stCondLst>
                            <p:childTnLst>
                              <p:par>
                                <p:cTn id="9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200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47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470"/>
                            </p:stCondLst>
                            <p:childTnLst>
                              <p:par>
                                <p:cTn id="9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20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247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200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47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/>
      <p:bldP spid="319492" grpId="0"/>
      <p:bldP spid="319493" grpId="0"/>
      <p:bldP spid="319494" grpId="0"/>
      <p:bldP spid="319498" grpId="0"/>
      <p:bldP spid="319509" grpId="0"/>
      <p:bldP spid="319510" grpId="0"/>
      <p:bldP spid="319510" grpId="1"/>
      <p:bldP spid="3195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>
            <a:extLst>
              <a:ext uri="{FF2B5EF4-FFF2-40B4-BE49-F238E27FC236}">
                <a16:creationId xmlns="" xmlns:a16="http://schemas.microsoft.com/office/drawing/2014/main" id="{1A16DD57-6C4D-47A3-A15D-B5B19D1BA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362200"/>
            <a:ext cx="4743450" cy="403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Line 3">
            <a:extLst>
              <a:ext uri="{FF2B5EF4-FFF2-40B4-BE49-F238E27FC236}">
                <a16:creationId xmlns="" xmlns:a16="http://schemas.microsoft.com/office/drawing/2014/main" id="{6FE0F260-BFC6-471F-9686-24EEE7435A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85900" y="2667000"/>
            <a:ext cx="605790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0" name="Oval 4">
            <a:extLst>
              <a:ext uri="{FF2B5EF4-FFF2-40B4-BE49-F238E27FC236}">
                <a16:creationId xmlns="" xmlns:a16="http://schemas.microsoft.com/office/drawing/2014/main" id="{B7555768-9EB4-453A-BC26-715C4043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860800"/>
            <a:ext cx="1143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Arc 5">
            <a:extLst>
              <a:ext uri="{FF2B5EF4-FFF2-40B4-BE49-F238E27FC236}">
                <a16:creationId xmlns="" xmlns:a16="http://schemas.microsoft.com/office/drawing/2014/main" id="{6E9E51ED-83CD-4C7D-A61A-5B127FC52811}"/>
              </a:ext>
            </a:extLst>
          </p:cNvPr>
          <p:cNvSpPr>
            <a:spLocks/>
          </p:cNvSpPr>
          <p:nvPr/>
        </p:nvSpPr>
        <p:spPr bwMode="auto">
          <a:xfrm>
            <a:off x="2552700" y="2032000"/>
            <a:ext cx="1828800" cy="2001838"/>
          </a:xfrm>
          <a:custGeom>
            <a:avLst/>
            <a:gdLst>
              <a:gd name="G0" fmla="+- 21600 0 0"/>
              <a:gd name="G1" fmla="+- 16834 0 0"/>
              <a:gd name="G2" fmla="+- 21600 0 0"/>
              <a:gd name="T0" fmla="*/ 49 w 21600"/>
              <a:gd name="T1" fmla="*/ 18295 h 18295"/>
              <a:gd name="T2" fmla="*/ 8066 w 21600"/>
              <a:gd name="T3" fmla="*/ 0 h 18295"/>
              <a:gd name="T4" fmla="*/ 21600 w 21600"/>
              <a:gd name="T5" fmla="*/ 16834 h 18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295" fill="none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0" y="10290"/>
                  <a:pt x="2966" y="4099"/>
                  <a:pt x="8065" y="-1"/>
                </a:cubicBezTo>
              </a:path>
              <a:path w="21600" h="18295" stroke="0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0" y="10290"/>
                  <a:pt x="2966" y="4099"/>
                  <a:pt x="8065" y="-1"/>
                </a:cubicBezTo>
                <a:lnTo>
                  <a:pt x="21600" y="1683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Arc 6">
            <a:extLst>
              <a:ext uri="{FF2B5EF4-FFF2-40B4-BE49-F238E27FC236}">
                <a16:creationId xmlns="" xmlns:a16="http://schemas.microsoft.com/office/drawing/2014/main" id="{3130F38D-4236-4041-89F1-44FE497AEFFC}"/>
              </a:ext>
            </a:extLst>
          </p:cNvPr>
          <p:cNvSpPr>
            <a:spLocks/>
          </p:cNvSpPr>
          <p:nvPr/>
        </p:nvSpPr>
        <p:spPr bwMode="auto">
          <a:xfrm>
            <a:off x="4371975" y="3816352"/>
            <a:ext cx="1828800" cy="2176463"/>
          </a:xfrm>
          <a:custGeom>
            <a:avLst/>
            <a:gdLst>
              <a:gd name="G0" fmla="+- 0 0 0"/>
              <a:gd name="G1" fmla="+- 526 0 0"/>
              <a:gd name="G2" fmla="+- 21600 0 0"/>
              <a:gd name="T0" fmla="*/ 21594 w 21600"/>
              <a:gd name="T1" fmla="*/ 0 h 19890"/>
              <a:gd name="T2" fmla="*/ 9571 w 21600"/>
              <a:gd name="T3" fmla="*/ 19890 h 19890"/>
              <a:gd name="T4" fmla="*/ 0 w 21600"/>
              <a:gd name="T5" fmla="*/ 526 h 19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890" fill="none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</a:path>
              <a:path w="21600" h="19890" stroke="0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  <a:lnTo>
                  <a:pt x="0" y="526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Arc 7">
            <a:extLst>
              <a:ext uri="{FF2B5EF4-FFF2-40B4-BE49-F238E27FC236}">
                <a16:creationId xmlns="" xmlns:a16="http://schemas.microsoft.com/office/drawing/2014/main" id="{D833609D-4B44-4C29-98D7-D7FD5FCC171D}"/>
              </a:ext>
            </a:extLst>
          </p:cNvPr>
          <p:cNvSpPr>
            <a:spLocks/>
          </p:cNvSpPr>
          <p:nvPr/>
        </p:nvSpPr>
        <p:spPr bwMode="auto">
          <a:xfrm>
            <a:off x="2144316" y="3922713"/>
            <a:ext cx="2228850" cy="1771650"/>
          </a:xfrm>
          <a:custGeom>
            <a:avLst/>
            <a:gdLst>
              <a:gd name="G0" fmla="+- 21598 0 0"/>
              <a:gd name="G1" fmla="+- 0 0 0"/>
              <a:gd name="G2" fmla="+- 21600 0 0"/>
              <a:gd name="T0" fmla="*/ 4566 w 21598"/>
              <a:gd name="T1" fmla="*/ 13284 h 13284"/>
              <a:gd name="T2" fmla="*/ 0 w 21598"/>
              <a:gd name="T3" fmla="*/ 290 h 13284"/>
              <a:gd name="T4" fmla="*/ 21598 w 21598"/>
              <a:gd name="T5" fmla="*/ 0 h 1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13284" fill="none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</a:path>
              <a:path w="21598" h="13284" stroke="0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  <a:lnTo>
                  <a:pt x="21598" y="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Arc 8">
            <a:extLst>
              <a:ext uri="{FF2B5EF4-FFF2-40B4-BE49-F238E27FC236}">
                <a16:creationId xmlns="" xmlns:a16="http://schemas.microsoft.com/office/drawing/2014/main" id="{25883E66-6D92-4B22-9852-45C487195CB5}"/>
              </a:ext>
            </a:extLst>
          </p:cNvPr>
          <p:cNvSpPr>
            <a:spLocks/>
          </p:cNvSpPr>
          <p:nvPr/>
        </p:nvSpPr>
        <p:spPr bwMode="auto">
          <a:xfrm>
            <a:off x="4488656" y="2151065"/>
            <a:ext cx="2228850" cy="2759075"/>
          </a:xfrm>
          <a:custGeom>
            <a:avLst/>
            <a:gdLst>
              <a:gd name="G0" fmla="+- 0 0 0"/>
              <a:gd name="G1" fmla="+- 14441 0 0"/>
              <a:gd name="G2" fmla="+- 21600 0 0"/>
              <a:gd name="T0" fmla="*/ 16063 w 21600"/>
              <a:gd name="T1" fmla="*/ 0 h 20688"/>
              <a:gd name="T2" fmla="*/ 20677 w 21600"/>
              <a:gd name="T3" fmla="*/ 20688 h 20688"/>
              <a:gd name="T4" fmla="*/ 0 w 21600"/>
              <a:gd name="T5" fmla="*/ 14441 h 20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88" fill="none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</a:path>
              <a:path w="21600" h="20688" stroke="0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  <a:lnTo>
                  <a:pt x="0" y="1444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>
            <a:extLst>
              <a:ext uri="{FF2B5EF4-FFF2-40B4-BE49-F238E27FC236}">
                <a16:creationId xmlns="" xmlns:a16="http://schemas.microsoft.com/office/drawing/2014/main" id="{A3B19281-695C-4E50-BB35-10AA9AE1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52700"/>
            <a:ext cx="1143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>
            <a:extLst>
              <a:ext uri="{FF2B5EF4-FFF2-40B4-BE49-F238E27FC236}">
                <a16:creationId xmlns="" xmlns:a16="http://schemas.microsoft.com/office/drawing/2014/main" id="{9B11856E-3EFF-4BC7-BC84-FF84D7F9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2959100"/>
            <a:ext cx="1143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>
            <a:extLst>
              <a:ext uri="{FF2B5EF4-FFF2-40B4-BE49-F238E27FC236}">
                <a16:creationId xmlns="" xmlns:a16="http://schemas.microsoft.com/office/drawing/2014/main" id="{77EABBE4-744D-4D4C-8569-E52EEA7D1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5130800"/>
            <a:ext cx="1143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>
            <a:extLst>
              <a:ext uri="{FF2B5EF4-FFF2-40B4-BE49-F238E27FC236}">
                <a16:creationId xmlns="" xmlns:a16="http://schemas.microsoft.com/office/drawing/2014/main" id="{CA176104-6110-446C-B1B0-ACC8158D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4711700"/>
            <a:ext cx="1143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Line 13">
            <a:extLst>
              <a:ext uri="{FF2B5EF4-FFF2-40B4-BE49-F238E27FC236}">
                <a16:creationId xmlns="" xmlns:a16="http://schemas.microsoft.com/office/drawing/2014/main" id="{994690D3-D1EF-464D-BB20-97BAA4E6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28900"/>
            <a:ext cx="3752850" cy="4191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0" name="Line 14">
            <a:extLst>
              <a:ext uri="{FF2B5EF4-FFF2-40B4-BE49-F238E27FC236}">
                <a16:creationId xmlns="" xmlns:a16="http://schemas.microsoft.com/office/drawing/2014/main" id="{75E9F1BB-1F86-44FD-92D3-BA490AEA8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8375" y="2616200"/>
            <a:ext cx="590550" cy="2159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Line 15">
            <a:extLst>
              <a:ext uri="{FF2B5EF4-FFF2-40B4-BE49-F238E27FC236}">
                <a16:creationId xmlns="" xmlns:a16="http://schemas.microsoft.com/office/drawing/2014/main" id="{D84B9665-CB52-48CA-8C61-EB0872120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4787900"/>
            <a:ext cx="363855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2" name="Line 16">
            <a:extLst>
              <a:ext uri="{FF2B5EF4-FFF2-40B4-BE49-F238E27FC236}">
                <a16:creationId xmlns="" xmlns:a16="http://schemas.microsoft.com/office/drawing/2014/main" id="{E7368C40-C0C8-497D-BB6B-1E451EDF6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048000"/>
            <a:ext cx="704850" cy="2171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3" name="Text Box 17">
            <a:extLst>
              <a:ext uri="{FF2B5EF4-FFF2-40B4-BE49-F238E27FC236}">
                <a16:creationId xmlns="" xmlns:a16="http://schemas.microsoft.com/office/drawing/2014/main" id="{39B653EA-7489-4C0F-B337-54DC57BD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17" y="4856163"/>
            <a:ext cx="31075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21554" name="Text Box 18">
            <a:extLst>
              <a:ext uri="{FF2B5EF4-FFF2-40B4-BE49-F238E27FC236}">
                <a16:creationId xmlns="" xmlns:a16="http://schemas.microsoft.com/office/drawing/2014/main" id="{6409BDF9-C0FA-477E-8EEE-A4319B67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133602"/>
            <a:ext cx="3107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1555" name="Text Box 19">
            <a:extLst>
              <a:ext uri="{FF2B5EF4-FFF2-40B4-BE49-F238E27FC236}">
                <a16:creationId xmlns="" xmlns:a16="http://schemas.microsoft.com/office/drawing/2014/main" id="{219A4E15-706A-435F-B857-15EFBA23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5321302"/>
            <a:ext cx="3107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21556" name="Text Box 20">
            <a:extLst>
              <a:ext uri="{FF2B5EF4-FFF2-40B4-BE49-F238E27FC236}">
                <a16:creationId xmlns="" xmlns:a16="http://schemas.microsoft.com/office/drawing/2014/main" id="{05927D66-9466-4D58-88AB-D7D5660C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2641602"/>
            <a:ext cx="3107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21557" name="Line 21">
            <a:extLst>
              <a:ext uri="{FF2B5EF4-FFF2-40B4-BE49-F238E27FC236}">
                <a16:creationId xmlns="" xmlns:a16="http://schemas.microsoft.com/office/drawing/2014/main" id="{613FBEDF-0579-40EB-9991-48DAE4B48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8" name="Line 22">
            <a:extLst>
              <a:ext uri="{FF2B5EF4-FFF2-40B4-BE49-F238E27FC236}">
                <a16:creationId xmlns="" xmlns:a16="http://schemas.microsoft.com/office/drawing/2014/main" id="{6DA90683-220F-45AA-8CAB-C3CA21B08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0925" y="317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9" name="Line 23">
            <a:extLst>
              <a:ext uri="{FF2B5EF4-FFF2-40B4-BE49-F238E27FC236}">
                <a16:creationId xmlns="" xmlns:a16="http://schemas.microsoft.com/office/drawing/2014/main" id="{9ACAA895-9303-477C-B24A-FEAA80A37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0" name="Line 24">
            <a:extLst>
              <a:ext uri="{FF2B5EF4-FFF2-40B4-BE49-F238E27FC236}">
                <a16:creationId xmlns="" xmlns:a16="http://schemas.microsoft.com/office/drawing/2014/main" id="{366463D3-11A2-4254-A7AC-4B2B77F5E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875" y="447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1" name="Line 25">
            <a:extLst>
              <a:ext uri="{FF2B5EF4-FFF2-40B4-BE49-F238E27FC236}">
                <a16:creationId xmlns="" xmlns:a16="http://schemas.microsoft.com/office/drawing/2014/main" id="{2C658A1C-7E54-4EB3-BF97-A2586DCE6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3250" y="4267200"/>
            <a:ext cx="57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2" name="Line 26">
            <a:extLst>
              <a:ext uri="{FF2B5EF4-FFF2-40B4-BE49-F238E27FC236}">
                <a16:creationId xmlns="" xmlns:a16="http://schemas.microsoft.com/office/drawing/2014/main" id="{96369E41-9530-4B17-A473-7A4F23DCC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43815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3" name="Line 27">
            <a:extLst>
              <a:ext uri="{FF2B5EF4-FFF2-40B4-BE49-F238E27FC236}">
                <a16:creationId xmlns="" xmlns:a16="http://schemas.microsoft.com/office/drawing/2014/main" id="{0405EF94-EF5F-4914-9E46-1E1E8ACA0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3525" y="3390900"/>
            <a:ext cx="57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4" name="Line 28">
            <a:extLst>
              <a:ext uri="{FF2B5EF4-FFF2-40B4-BE49-F238E27FC236}">
                <a16:creationId xmlns="" xmlns:a16="http://schemas.microsoft.com/office/drawing/2014/main" id="{0CE0FA6D-5D93-41CD-97D7-A9393081D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3505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6" name="Text Box 30">
            <a:extLst>
              <a:ext uri="{FF2B5EF4-FFF2-40B4-BE49-F238E27FC236}">
                <a16:creationId xmlns="" xmlns:a16="http://schemas.microsoft.com/office/drawing/2014/main" id="{34B54A8E-8E20-4A65-A8AB-1100C50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850900"/>
            <a:ext cx="480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</a:rPr>
              <a:t>Vẽ hình bình hành bằng cách vẽ trước hai đường chéo.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="" xmlns:a16="http://schemas.microsoft.com/office/drawing/2014/main" id="{8B9804AF-9F9A-4E31-9828-3E22CCC5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059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u="sng">
                <a:latin typeface=".VnTime" panose="020B7200000000000000" pitchFamily="34" charset="0"/>
              </a:rPr>
              <a:t>C¸ch 3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Cau hoi">
            <a:extLst>
              <a:ext uri="{FF2B5EF4-FFF2-40B4-BE49-F238E27FC236}">
                <a16:creationId xmlns="" xmlns:a16="http://schemas.microsoft.com/office/drawing/2014/main" id="{6A6F76F2-262A-48A7-B8EF-9536D77F8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33045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7" name="Text Box 5">
            <a:extLst>
              <a:ext uri="{FF2B5EF4-FFF2-40B4-BE49-F238E27FC236}">
                <a16:creationId xmlns="" xmlns:a16="http://schemas.microsoft.com/office/drawing/2014/main" id="{2FECAA50-0ABD-4509-9F36-A8F27462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330450"/>
            <a:ext cx="508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Hãy tìm trong thực tế hình ảnh của hình bình hành?</a:t>
            </a:r>
          </a:p>
        </p:txBody>
      </p:sp>
      <p:pic>
        <p:nvPicPr>
          <p:cNvPr id="376836" name="Picture 4" descr="196329745_fd7277b4b6_o">
            <a:extLst>
              <a:ext uri="{FF2B5EF4-FFF2-40B4-BE49-F238E27FC236}">
                <a16:creationId xmlns="" xmlns:a16="http://schemas.microsoft.com/office/drawing/2014/main" id="{A3194054-5083-463F-A3EC-057D1436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9" name="Text Box 7">
            <a:extLst>
              <a:ext uri="{FF2B5EF4-FFF2-40B4-BE49-F238E27FC236}">
                <a16:creationId xmlns="" xmlns:a16="http://schemas.microsoft.com/office/drawing/2014/main" id="{C141C0B6-7C26-42F3-81F9-5735F2D9C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85800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Các thanh sắt gắn kết với nhau tạo nên các hình bình hành</a:t>
            </a: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942</Words>
  <Application>Microsoft Office PowerPoint</Application>
  <PresentationFormat>On-screen Show (4:3)</PresentationFormat>
  <Paragraphs>197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Ứng dụng hình bình hành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HƯỚNG DẪN TỰ HỌC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</cp:revision>
  <dcterms:created xsi:type="dcterms:W3CDTF">2020-10-12T09:22:01Z</dcterms:created>
  <dcterms:modified xsi:type="dcterms:W3CDTF">2020-10-12T14:28:21Z</dcterms:modified>
</cp:coreProperties>
</file>