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  <p:embeddedFont>
      <p:font typeface="Mali" panose="020B0604020202020204" charset="-34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3"/>
    <a:srgbClr val="EE73AA"/>
    <a:srgbClr val="F4B3D3"/>
    <a:srgbClr val="00A8E7"/>
    <a:srgbClr val="F59AC0"/>
    <a:srgbClr val="0076B0"/>
    <a:srgbClr val="F39CA2"/>
    <a:srgbClr val="009640"/>
    <a:srgbClr val="CFE09B"/>
    <a:srgbClr val="689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24" y="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xmlns="" id="{D8E56800-E509-79D8-5CAC-D87489143C07}"/>
              </a:ext>
            </a:extLst>
          </p:cNvPr>
          <p:cNvSpPr/>
          <p:nvPr userDrawn="1"/>
        </p:nvSpPr>
        <p:spPr>
          <a:xfrm>
            <a:off x="7674429" y="5845629"/>
            <a:ext cx="1298121" cy="1012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xmlns="" id="{A3B43753-9137-72E8-7463-83FFF0486A34}"/>
              </a:ext>
            </a:extLst>
          </p:cNvPr>
          <p:cNvSpPr/>
          <p:nvPr userDrawn="1"/>
        </p:nvSpPr>
        <p:spPr>
          <a:xfrm>
            <a:off x="19051" y="6000750"/>
            <a:ext cx="8382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xmlns="" id="{38613ED9-E1F9-9433-0409-B44F5A8264C3}"/>
              </a:ext>
            </a:extLst>
          </p:cNvPr>
          <p:cNvSpPr/>
          <p:nvPr userDrawn="1"/>
        </p:nvSpPr>
        <p:spPr>
          <a:xfrm>
            <a:off x="8303079" y="6588579"/>
            <a:ext cx="840921" cy="26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533F80BD-0432-91D1-E26F-7AB660D28CD0}"/>
              </a:ext>
            </a:extLst>
          </p:cNvPr>
          <p:cNvSpPr/>
          <p:nvPr userDrawn="1"/>
        </p:nvSpPr>
        <p:spPr bwMode="auto">
          <a:xfrm>
            <a:off x="461963" y="450057"/>
            <a:ext cx="8220075" cy="59578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02E69227-BF1C-5EBB-86E9-3FE57B275C24}"/>
              </a:ext>
            </a:extLst>
          </p:cNvPr>
          <p:cNvSpPr/>
          <p:nvPr userDrawn="1"/>
        </p:nvSpPr>
        <p:spPr bwMode="auto">
          <a:xfrm>
            <a:off x="461963" y="438151"/>
            <a:ext cx="8220075" cy="1148134"/>
          </a:xfrm>
          <a:prstGeom prst="roundRect">
            <a:avLst>
              <a:gd name="adj" fmla="val 0"/>
            </a:avLst>
          </a:prstGeom>
          <a:solidFill>
            <a:srgbClr val="EE73AA"/>
          </a:solidFill>
          <a:ln w="25400" cap="rnd">
            <a:solidFill>
              <a:srgbClr val="EE7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B54D1C76-796F-F9BC-482A-E86866CD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21639"/>
            <a:ext cx="8220075" cy="994306"/>
          </a:xfrm>
          <a:prstGeom prst="roundRect">
            <a:avLst>
              <a:gd name="adj" fmla="val 0"/>
            </a:avLst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 descr="A picture containing treemap chart&#10;&#10;Description automatically generated">
            <a:extLst>
              <a:ext uri="{FF2B5EF4-FFF2-40B4-BE49-F238E27FC236}">
                <a16:creationId xmlns:a16="http://schemas.microsoft.com/office/drawing/2014/main" xmlns="" id="{EBB05F1E-56EA-A7A7-611E-E814C0173B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475" y="509934"/>
            <a:ext cx="864565" cy="311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xmlns="" id="{E7F64B6F-0871-06C1-F113-632755B99565}"/>
              </a:ext>
            </a:extLst>
          </p:cNvPr>
          <p:cNvSpPr/>
          <p:nvPr userDrawn="1"/>
        </p:nvSpPr>
        <p:spPr>
          <a:xfrm>
            <a:off x="8303079" y="6588579"/>
            <a:ext cx="840921" cy="26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9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78EAE208-8C58-9B81-23A4-63364F1C39EE}"/>
              </a:ext>
            </a:extLst>
          </p:cNvPr>
          <p:cNvSpPr/>
          <p:nvPr userDrawn="1"/>
        </p:nvSpPr>
        <p:spPr>
          <a:xfrm>
            <a:off x="7674429" y="5845629"/>
            <a:ext cx="1298121" cy="1012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F36133CF-AAED-11C4-6CBA-C48654AC9762}"/>
              </a:ext>
            </a:extLst>
          </p:cNvPr>
          <p:cNvSpPr/>
          <p:nvPr userDrawn="1"/>
        </p:nvSpPr>
        <p:spPr>
          <a:xfrm>
            <a:off x="19051" y="6000750"/>
            <a:ext cx="8382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twinkl.com.vn/resources/english-speaking-schools-truong-quoc-te-vietnam/vietnamese-resources-tai-lieu-tieng-viet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hlinkClick r:id="rId7"/>
            <a:extLst>
              <a:ext uri="{FF2B5EF4-FFF2-40B4-BE49-F238E27FC236}">
                <a16:creationId xmlns:a16="http://schemas.microsoft.com/office/drawing/2014/main" xmlns="" id="{70C3CAE8-9CFF-2D11-CFAD-3F9FA09CF325}"/>
              </a:ext>
            </a:extLst>
          </p:cNvPr>
          <p:cNvSpPr/>
          <p:nvPr userDrawn="1"/>
        </p:nvSpPr>
        <p:spPr>
          <a:xfrm>
            <a:off x="8303079" y="6588579"/>
            <a:ext cx="840921" cy="26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C1C1C"/>
          </a:solidFill>
          <a:latin typeface="Mali" panose="00000500000000000000" pitchFamily="2" charset="-34"/>
          <a:ea typeface="+mj-ea"/>
          <a:cs typeface="Mali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370" y="3214370"/>
            <a:ext cx="7033260" cy="42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i="1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Giaoandethitienganh.info 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file word hay,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100k/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xmlns="" id="{B9BBEE3F-0A3E-AC92-9581-F32D8940F830}"/>
              </a:ext>
            </a:extLst>
          </p:cNvPr>
          <p:cNvSpPr txBox="1">
            <a:spLocks/>
          </p:cNvSpPr>
          <p:nvPr/>
        </p:nvSpPr>
        <p:spPr>
          <a:xfrm>
            <a:off x="457198" y="521639"/>
            <a:ext cx="8220075" cy="994306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Mali" panose="00000500000000000000" pitchFamily="2" charset="-34"/>
                <a:ea typeface="+mj-ea"/>
                <a:cs typeface="Mali" panose="00000500000000000000" pitchFamily="2" charset="-34"/>
              </a:defRPr>
            </a:lvl1pPr>
          </a:lstStyle>
          <a:p>
            <a:r>
              <a:rPr lang="vi-VN" sz="2800" dirty="0" smtClean="0">
                <a:solidFill>
                  <a:srgbClr val="FFFF00"/>
                </a:solidFill>
              </a:rPr>
              <a:t>Thì tương lai hoàn thành – Future Perfect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">
            <a:extLst>
              <a:ext uri="{FF2B5EF4-FFF2-40B4-BE49-F238E27FC236}">
                <a16:creationId xmlns:a16="http://schemas.microsoft.com/office/drawing/2014/main" xmlns="" id="{EF91E580-0881-D4C3-2906-18F2BA3232CE}"/>
              </a:ext>
            </a:extLst>
          </p:cNvPr>
          <p:cNvSpPr txBox="1"/>
          <p:nvPr/>
        </p:nvSpPr>
        <p:spPr>
          <a:xfrm>
            <a:off x="755651" y="1767765"/>
            <a:ext cx="76326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vi-VN" sz="1600" dirty="0">
                <a:latin typeface="Mali" panose="00000500000000000000" pitchFamily="2" charset="-34"/>
                <a:ea typeface="Roboto" panose="02000000000000000000" pitchFamily="2" charset="0"/>
                <a:cs typeface="Mali" panose="00000500000000000000" pitchFamily="2" charset="-34"/>
              </a:rPr>
              <a:t>Dùng để diễn tả một hành động hay sự việc hoàn thành trước một thời điểm trong tương lai.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B94555-AAC7-9711-0814-E63C52317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2389" y="3229240"/>
            <a:ext cx="3513174" cy="36391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A791515-8A2A-B0E4-F5EC-6E4354FA47C1}"/>
              </a:ext>
            </a:extLst>
          </p:cNvPr>
          <p:cNvGrpSpPr/>
          <p:nvPr/>
        </p:nvGrpSpPr>
        <p:grpSpPr>
          <a:xfrm>
            <a:off x="2098221" y="3477344"/>
            <a:ext cx="6251695" cy="778874"/>
            <a:chOff x="2098221" y="3504806"/>
            <a:chExt cx="6251695" cy="778874"/>
          </a:xfrm>
        </p:grpSpPr>
        <p:sp>
          <p:nvSpPr>
            <p:cNvPr id="5" name="Rectangle: Single Corner Snipped 4">
              <a:extLst>
                <a:ext uri="{FF2B5EF4-FFF2-40B4-BE49-F238E27FC236}">
                  <a16:creationId xmlns:a16="http://schemas.microsoft.com/office/drawing/2014/main" xmlns="" id="{BB1CAE5F-49E5-D459-AD95-2E9B73545759}"/>
                </a:ext>
              </a:extLst>
            </p:cNvPr>
            <p:cNvSpPr/>
            <p:nvPr/>
          </p:nvSpPr>
          <p:spPr>
            <a:xfrm>
              <a:off x="2098221" y="3504806"/>
              <a:ext cx="6251695" cy="778874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50AA02C-4D20-B592-145B-51420A51B451}"/>
                </a:ext>
              </a:extLst>
            </p:cNvPr>
            <p:cNvSpPr txBox="1"/>
            <p:nvPr/>
          </p:nvSpPr>
          <p:spPr>
            <a:xfrm>
              <a:off x="2231260" y="3601856"/>
              <a:ext cx="59111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vi-VN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He will have finished his homework before 11 o’clock this evening.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vi-VN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(Anh ấy sẽ hoàn thành bài tập về nhà trước 11 giờ tối nay.)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1A44A63-5155-525C-CB42-7BF1D9E3566C}"/>
              </a:ext>
            </a:extLst>
          </p:cNvPr>
          <p:cNvGrpSpPr/>
          <p:nvPr/>
        </p:nvGrpSpPr>
        <p:grpSpPr>
          <a:xfrm>
            <a:off x="1755321" y="2487263"/>
            <a:ext cx="6594595" cy="778874"/>
            <a:chOff x="2231260" y="2510331"/>
            <a:chExt cx="6118656" cy="778874"/>
          </a:xfrm>
          <a:solidFill>
            <a:srgbClr val="00BFF3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C9F71A9-0543-793C-8FBA-C183528923CC}"/>
                </a:ext>
              </a:extLst>
            </p:cNvPr>
            <p:cNvSpPr/>
            <p:nvPr/>
          </p:nvSpPr>
          <p:spPr>
            <a:xfrm>
              <a:off x="2231260" y="2510331"/>
              <a:ext cx="6118656" cy="778874"/>
            </a:xfrm>
            <a:custGeom>
              <a:avLst/>
              <a:gdLst>
                <a:gd name="connsiteX0" fmla="*/ 311416 w 6118656"/>
                <a:gd name="connsiteY0" fmla="*/ 0 h 778874"/>
                <a:gd name="connsiteX1" fmla="*/ 6118656 w 6118656"/>
                <a:gd name="connsiteY1" fmla="*/ 0 h 778874"/>
                <a:gd name="connsiteX2" fmla="*/ 6118656 w 6118656"/>
                <a:gd name="connsiteY2" fmla="*/ 778874 h 778874"/>
                <a:gd name="connsiteX3" fmla="*/ 311416 w 6118656"/>
                <a:gd name="connsiteY3" fmla="*/ 778874 h 778874"/>
                <a:gd name="connsiteX4" fmla="*/ 311416 w 6118656"/>
                <a:gd name="connsiteY4" fmla="*/ 592456 h 778874"/>
                <a:gd name="connsiteX5" fmla="*/ 0 w 6118656"/>
                <a:gd name="connsiteY5" fmla="*/ 636926 h 778874"/>
                <a:gd name="connsiteX6" fmla="*/ 311416 w 6118656"/>
                <a:gd name="connsiteY6" fmla="*/ 306086 h 7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8656" h="778874">
                  <a:moveTo>
                    <a:pt x="311416" y="0"/>
                  </a:moveTo>
                  <a:lnTo>
                    <a:pt x="6118656" y="0"/>
                  </a:lnTo>
                  <a:lnTo>
                    <a:pt x="6118656" y="778874"/>
                  </a:lnTo>
                  <a:lnTo>
                    <a:pt x="311416" y="778874"/>
                  </a:lnTo>
                  <a:lnTo>
                    <a:pt x="311416" y="592456"/>
                  </a:lnTo>
                  <a:lnTo>
                    <a:pt x="0" y="636926"/>
                  </a:lnTo>
                  <a:lnTo>
                    <a:pt x="311416" y="306086"/>
                  </a:lnTo>
                  <a:close/>
                </a:path>
              </a:pathLst>
            </a:custGeom>
            <a:grpFill/>
            <a:ln w="5715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E785927-0A67-9325-49C5-17FA730D2F10}"/>
                </a:ext>
              </a:extLst>
            </p:cNvPr>
            <p:cNvSpPr txBox="1"/>
            <p:nvPr/>
          </p:nvSpPr>
          <p:spPr>
            <a:xfrm>
              <a:off x="2672850" y="2607381"/>
              <a:ext cx="5469523" cy="584775"/>
            </a:xfrm>
            <a:prstGeom prst="rect">
              <a:avLst/>
            </a:prstGeom>
            <a:grpFill/>
            <a:ln>
              <a:solidFill>
                <a:srgbClr val="00BFF3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vi-VN" sz="16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Diễn tả 1 hành động trong tương lai sẽ kết thúc trước 1 hành động khác trong tương lai.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2ABB1B-7956-D91E-AB49-FEB6A36C4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1511" y="4497988"/>
            <a:ext cx="2305114" cy="170238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B9BBEE3F-0A3E-AC92-9581-F32D894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dirty="0"/>
              <a:t>Thì tương lai hoàn thành – Future Perfect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44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647D0-89FC-918C-7C37-44F09FE2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000" dirty="0"/>
              <a:t>Công thức của thì tương lai hoàn thành</a:t>
            </a:r>
            <a:endParaRPr lang="en-GB" sz="3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83925F9-8385-B1C8-A6B7-D2685B0E4B17}"/>
              </a:ext>
            </a:extLst>
          </p:cNvPr>
          <p:cNvGrpSpPr/>
          <p:nvPr/>
        </p:nvGrpSpPr>
        <p:grpSpPr>
          <a:xfrm>
            <a:off x="1709504" y="2000756"/>
            <a:ext cx="6401317" cy="1038662"/>
            <a:chOff x="1778227" y="1965128"/>
            <a:chExt cx="6285742" cy="1038662"/>
          </a:xfrm>
        </p:grpSpPr>
        <p:sp>
          <p:nvSpPr>
            <p:cNvPr id="4" name="Google Shape;89;p6">
              <a:extLst>
                <a:ext uri="{FF2B5EF4-FFF2-40B4-BE49-F238E27FC236}">
                  <a16:creationId xmlns:a16="http://schemas.microsoft.com/office/drawing/2014/main" xmlns="" id="{037AE6D6-395F-CD53-86DF-A13A93D503E6}"/>
                </a:ext>
              </a:extLst>
            </p:cNvPr>
            <p:cNvSpPr/>
            <p:nvPr/>
          </p:nvSpPr>
          <p:spPr>
            <a:xfrm>
              <a:off x="1778227" y="1965128"/>
              <a:ext cx="6212047" cy="1038662"/>
            </a:xfrm>
            <a:prstGeom prst="roundRect">
              <a:avLst>
                <a:gd name="adj" fmla="val 0"/>
              </a:avLst>
            </a:prstGeom>
            <a:noFill/>
            <a:ln w="57150" cap="flat" cmpd="sng">
              <a:solidFill>
                <a:srgbClr val="F9B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90;p6">
              <a:extLst>
                <a:ext uri="{FF2B5EF4-FFF2-40B4-BE49-F238E27FC236}">
                  <a16:creationId xmlns:a16="http://schemas.microsoft.com/office/drawing/2014/main" xmlns="" id="{89A664E3-47BC-6D4A-3D0E-AFDEF3A2D127}"/>
                </a:ext>
              </a:extLst>
            </p:cNvPr>
            <p:cNvSpPr txBox="1"/>
            <p:nvPr/>
          </p:nvSpPr>
          <p:spPr>
            <a:xfrm>
              <a:off x="2494756" y="2001325"/>
              <a:ext cx="5569213" cy="966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0" rIns="92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b="0" i="0" u="none" strike="noStrike" cap="none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 + shall/will + have + V3/ed</a:t>
              </a:r>
            </a:p>
            <a:p>
              <a:pPr lvl="0"/>
              <a:r>
                <a:rPr lang="vi-VN" sz="1400" b="0" dirty="0"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I</a:t>
              </a:r>
              <a:r>
                <a:rPr lang="vi-VN" sz="1400" b="0" dirty="0">
                  <a:solidFill>
                    <a:srgbClr val="EE73AA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vi-VN" sz="1400" b="1" dirty="0">
                  <a:solidFill>
                    <a:srgbClr val="EE73AA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will have finished </a:t>
              </a:r>
              <a:r>
                <a:rPr lang="vi-VN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my homework by 9 o’clock. (Tôi sẽ hoàn thành bài tập về nhà trước 9 giờ)</a:t>
              </a:r>
              <a:endParaRPr lang="en-US" sz="1400" dirty="0">
                <a:solidFill>
                  <a:schemeClr val="tx1"/>
                </a:solidFill>
                <a:latin typeface="Mali" panose="00000500000000000000" pitchFamily="2" charset="-34"/>
                <a:ea typeface="Roboto" panose="02000000000000000000" pitchFamily="2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D8644B5-86B5-5026-2815-F56AF880BE1D}"/>
              </a:ext>
            </a:extLst>
          </p:cNvPr>
          <p:cNvGrpSpPr/>
          <p:nvPr/>
        </p:nvGrpSpPr>
        <p:grpSpPr>
          <a:xfrm>
            <a:off x="1089372" y="1864432"/>
            <a:ext cx="1285719" cy="1285719"/>
            <a:chOff x="1098714" y="1828804"/>
            <a:chExt cx="1285719" cy="1285719"/>
          </a:xfrm>
          <a:solidFill>
            <a:srgbClr val="00BFF3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718D4E7-F946-B627-31E3-BD97DDA44AFB}"/>
                </a:ext>
              </a:extLst>
            </p:cNvPr>
            <p:cNvSpPr/>
            <p:nvPr/>
          </p:nvSpPr>
          <p:spPr>
            <a:xfrm>
              <a:off x="1098714" y="1828804"/>
              <a:ext cx="1285719" cy="128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Google Shape;109;p6">
              <a:extLst>
                <a:ext uri="{FF2B5EF4-FFF2-40B4-BE49-F238E27FC236}">
                  <a16:creationId xmlns:a16="http://schemas.microsoft.com/office/drawing/2014/main" xmlns="" id="{DE55B8F2-3015-4587-7AA4-68EE95246B54}"/>
                </a:ext>
              </a:extLst>
            </p:cNvPr>
            <p:cNvSpPr/>
            <p:nvPr/>
          </p:nvSpPr>
          <p:spPr>
            <a:xfrm>
              <a:off x="1162831" y="2207262"/>
              <a:ext cx="11574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Khẳng </a:t>
              </a:r>
              <a:r>
                <a:rPr lang="en-GB" sz="1600" b="1" i="0" u="none" strike="noStrike" cap="none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định</a:t>
              </a:r>
              <a:endParaRPr lang="en-GB" sz="16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7E872B9-4906-C911-033B-F3A813869488}"/>
              </a:ext>
            </a:extLst>
          </p:cNvPr>
          <p:cNvGrpSpPr/>
          <p:nvPr/>
        </p:nvGrpSpPr>
        <p:grpSpPr>
          <a:xfrm>
            <a:off x="1708363" y="3477111"/>
            <a:ext cx="6402480" cy="1038662"/>
            <a:chOff x="1777085" y="3441483"/>
            <a:chExt cx="6286884" cy="1038662"/>
          </a:xfrm>
        </p:grpSpPr>
        <p:sp>
          <p:nvSpPr>
            <p:cNvPr id="10" name="Google Shape;89;p6">
              <a:extLst>
                <a:ext uri="{FF2B5EF4-FFF2-40B4-BE49-F238E27FC236}">
                  <a16:creationId xmlns:a16="http://schemas.microsoft.com/office/drawing/2014/main" xmlns="" id="{99D3E24F-0B8B-3258-0173-3F9F9C119E38}"/>
                </a:ext>
              </a:extLst>
            </p:cNvPr>
            <p:cNvSpPr/>
            <p:nvPr/>
          </p:nvSpPr>
          <p:spPr>
            <a:xfrm>
              <a:off x="1777085" y="3441483"/>
              <a:ext cx="6215008" cy="1038662"/>
            </a:xfrm>
            <a:prstGeom prst="roundRect">
              <a:avLst>
                <a:gd name="adj" fmla="val 0"/>
              </a:avLst>
            </a:prstGeom>
            <a:noFill/>
            <a:ln w="57150" cap="flat" cmpd="sng">
              <a:solidFill>
                <a:srgbClr val="85BD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90;p6">
              <a:extLst>
                <a:ext uri="{FF2B5EF4-FFF2-40B4-BE49-F238E27FC236}">
                  <a16:creationId xmlns:a16="http://schemas.microsoft.com/office/drawing/2014/main" xmlns="" id="{D7CD4FAF-2298-9ED5-88F3-69371EE60C3E}"/>
                </a:ext>
              </a:extLst>
            </p:cNvPr>
            <p:cNvSpPr txBox="1"/>
            <p:nvPr/>
          </p:nvSpPr>
          <p:spPr>
            <a:xfrm>
              <a:off x="2495856" y="3477680"/>
              <a:ext cx="5568113" cy="966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0" rIns="92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b="0" i="0" u="none" strike="noStrike" cap="none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 + shall/will + NOT + have + V3/ed + O</a:t>
              </a:r>
            </a:p>
            <a:p>
              <a:pPr lvl="0"/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They </a:t>
              </a:r>
              <a:r>
                <a:rPr lang="en-US" sz="1400" b="1" dirty="0">
                  <a:solidFill>
                    <a:srgbClr val="EE73AA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will have not built</a:t>
              </a:r>
              <a:r>
                <a:rPr lang="en-US" sz="1400" b="0" dirty="0">
                  <a:solidFill>
                    <a:srgbClr val="EE73AA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their house by the end of this month. (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Trước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cuối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tháng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này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,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họ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vẫn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sẽ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chưa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xây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xong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ngôi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nhà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)</a:t>
              </a:r>
              <a:endParaRPr lang="en-US" sz="1400" dirty="0">
                <a:solidFill>
                  <a:schemeClr val="tx1"/>
                </a:solidFill>
                <a:latin typeface="Mali" panose="00000500000000000000" pitchFamily="2" charset="-34"/>
                <a:ea typeface="Roboto" panose="02000000000000000000" pitchFamily="2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74885C-9CA9-CBCB-0FAA-3CEDA4B9EB99}"/>
              </a:ext>
            </a:extLst>
          </p:cNvPr>
          <p:cNvGrpSpPr/>
          <p:nvPr/>
        </p:nvGrpSpPr>
        <p:grpSpPr>
          <a:xfrm>
            <a:off x="1090514" y="3353582"/>
            <a:ext cx="1285719" cy="1285719"/>
            <a:chOff x="1099856" y="3317954"/>
            <a:chExt cx="1285719" cy="1285719"/>
          </a:xfrm>
          <a:solidFill>
            <a:srgbClr val="00BFF3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1F19250-87B8-BB09-56D5-B4506FCE558C}"/>
                </a:ext>
              </a:extLst>
            </p:cNvPr>
            <p:cNvSpPr/>
            <p:nvPr/>
          </p:nvSpPr>
          <p:spPr>
            <a:xfrm>
              <a:off x="1099856" y="3317954"/>
              <a:ext cx="1285719" cy="128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Google Shape;109;p6">
              <a:extLst>
                <a:ext uri="{FF2B5EF4-FFF2-40B4-BE49-F238E27FC236}">
                  <a16:creationId xmlns:a16="http://schemas.microsoft.com/office/drawing/2014/main" xmlns="" id="{A716124A-1FB5-44C4-378D-100A92AA04B3}"/>
                </a:ext>
              </a:extLst>
            </p:cNvPr>
            <p:cNvSpPr/>
            <p:nvPr/>
          </p:nvSpPr>
          <p:spPr>
            <a:xfrm>
              <a:off x="1163973" y="3791557"/>
              <a:ext cx="115748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Phủ </a:t>
              </a:r>
              <a:r>
                <a:rPr lang="en-GB" sz="1600" b="1" i="0" u="none" strike="noStrike" cap="none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định</a:t>
              </a:r>
              <a:endParaRPr lang="en-GB" sz="16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E4093D7-D3FB-0C44-3750-BF8FA8A6586B}"/>
              </a:ext>
            </a:extLst>
          </p:cNvPr>
          <p:cNvGrpSpPr/>
          <p:nvPr/>
        </p:nvGrpSpPr>
        <p:grpSpPr>
          <a:xfrm>
            <a:off x="1708363" y="4966262"/>
            <a:ext cx="6402481" cy="1038662"/>
            <a:chOff x="1777085" y="4930634"/>
            <a:chExt cx="6286885" cy="1038662"/>
          </a:xfrm>
        </p:grpSpPr>
        <p:sp>
          <p:nvSpPr>
            <p:cNvPr id="16" name="Google Shape;89;p6">
              <a:extLst>
                <a:ext uri="{FF2B5EF4-FFF2-40B4-BE49-F238E27FC236}">
                  <a16:creationId xmlns:a16="http://schemas.microsoft.com/office/drawing/2014/main" xmlns="" id="{A7BA4505-4CCF-5086-ACED-7B181C008BAF}"/>
                </a:ext>
              </a:extLst>
            </p:cNvPr>
            <p:cNvSpPr/>
            <p:nvPr/>
          </p:nvSpPr>
          <p:spPr>
            <a:xfrm>
              <a:off x="1777085" y="4930634"/>
              <a:ext cx="6215008" cy="1038662"/>
            </a:xfrm>
            <a:prstGeom prst="roundRect">
              <a:avLst>
                <a:gd name="adj" fmla="val 0"/>
              </a:avLst>
            </a:prstGeom>
            <a:noFill/>
            <a:ln w="57150" cap="flat" cmpd="sng">
              <a:solidFill>
                <a:srgbClr val="0096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0;p6">
              <a:extLst>
                <a:ext uri="{FF2B5EF4-FFF2-40B4-BE49-F238E27FC236}">
                  <a16:creationId xmlns:a16="http://schemas.microsoft.com/office/drawing/2014/main" xmlns="" id="{7873837B-779D-839D-06C0-851F61DD069E}"/>
                </a:ext>
              </a:extLst>
            </p:cNvPr>
            <p:cNvSpPr txBox="1"/>
            <p:nvPr/>
          </p:nvSpPr>
          <p:spPr>
            <a:xfrm>
              <a:off x="2494735" y="4966831"/>
              <a:ext cx="5569235" cy="966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0" rIns="92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b="0" i="0" u="none" strike="noStrike" cap="none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Shall/Will+ S + have + V3/ed?</a:t>
              </a:r>
            </a:p>
            <a:p>
              <a:pPr lvl="0"/>
              <a:r>
                <a:rPr lang="en-US" sz="1400" b="1" dirty="0">
                  <a:solidFill>
                    <a:srgbClr val="EE73AA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Will you have finished 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your homework by 9 o’clock? (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Bạn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sẽ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làm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xong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bài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trước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9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giờ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 </a:t>
              </a:r>
              <a:r>
                <a:rPr lang="en-US" sz="1400" b="0" dirty="0" err="1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chứ</a:t>
              </a:r>
              <a:r>
                <a:rPr lang="en-US" sz="1400" b="0" dirty="0">
                  <a:solidFill>
                    <a:schemeClr val="tx1"/>
                  </a:solidFill>
                  <a:latin typeface="Mali" panose="00000500000000000000" pitchFamily="2" charset="-34"/>
                  <a:ea typeface="Roboto" panose="02000000000000000000" pitchFamily="2" charset="0"/>
                  <a:cs typeface="Mali" panose="00000500000000000000" pitchFamily="2" charset="-34"/>
                </a:rPr>
                <a:t>?)</a:t>
              </a:r>
              <a:endParaRPr lang="en-US" sz="1400" dirty="0">
                <a:solidFill>
                  <a:schemeClr val="tx1"/>
                </a:solidFill>
                <a:latin typeface="Mali" panose="00000500000000000000" pitchFamily="2" charset="-34"/>
                <a:ea typeface="Roboto" panose="02000000000000000000" pitchFamily="2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767C0EE-000E-CD00-F54C-B0DD8F20A264}"/>
              </a:ext>
            </a:extLst>
          </p:cNvPr>
          <p:cNvGrpSpPr/>
          <p:nvPr/>
        </p:nvGrpSpPr>
        <p:grpSpPr>
          <a:xfrm>
            <a:off x="1090514" y="4842734"/>
            <a:ext cx="1285719" cy="1285719"/>
            <a:chOff x="1099856" y="4807106"/>
            <a:chExt cx="1285719" cy="1285719"/>
          </a:xfrm>
          <a:solidFill>
            <a:srgbClr val="00BFF3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1ADB2F6B-7AD5-B101-099B-FC768D8B51FF}"/>
                </a:ext>
              </a:extLst>
            </p:cNvPr>
            <p:cNvSpPr/>
            <p:nvPr/>
          </p:nvSpPr>
          <p:spPr>
            <a:xfrm>
              <a:off x="1099856" y="4807106"/>
              <a:ext cx="1285719" cy="128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Google Shape;109;p6">
              <a:extLst>
                <a:ext uri="{FF2B5EF4-FFF2-40B4-BE49-F238E27FC236}">
                  <a16:creationId xmlns:a16="http://schemas.microsoft.com/office/drawing/2014/main" xmlns="" id="{6D8E99AF-FB7D-FDAB-2554-4022CC4EB8FA}"/>
                </a:ext>
              </a:extLst>
            </p:cNvPr>
            <p:cNvSpPr/>
            <p:nvPr/>
          </p:nvSpPr>
          <p:spPr>
            <a:xfrm>
              <a:off x="1163973" y="5251020"/>
              <a:ext cx="115748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Nghi </a:t>
              </a:r>
              <a:r>
                <a:rPr lang="en-GB" sz="1600" b="1" i="0" u="none" strike="noStrike" cap="none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vấn</a:t>
              </a:r>
              <a:endParaRPr lang="en-GB" sz="16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7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E90D0-CE66-50F9-A4B7-37795497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Dấu</a:t>
            </a:r>
            <a:r>
              <a:rPr lang="en-GB" sz="4000" dirty="0"/>
              <a:t> </a:t>
            </a:r>
            <a:r>
              <a:rPr lang="en-GB" sz="4000" dirty="0" err="1"/>
              <a:t>hiệu</a:t>
            </a:r>
            <a:r>
              <a:rPr lang="en-GB" sz="4000" dirty="0"/>
              <a:t> </a:t>
            </a:r>
            <a:r>
              <a:rPr lang="en-GB" sz="4000" dirty="0" err="1"/>
              <a:t>nhận</a:t>
            </a:r>
            <a:r>
              <a:rPr lang="en-GB" sz="4000" dirty="0"/>
              <a:t> </a:t>
            </a:r>
            <a:r>
              <a:rPr lang="en-GB" sz="4000" dirty="0" err="1"/>
              <a:t>biết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1111C9-5C04-A032-4027-C329B221AB45}"/>
              </a:ext>
            </a:extLst>
          </p:cNvPr>
          <p:cNvSpPr txBox="1"/>
          <p:nvPr/>
        </p:nvSpPr>
        <p:spPr>
          <a:xfrm>
            <a:off x="888086" y="1925462"/>
            <a:ext cx="736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Mali" panose="00000500000000000000" pitchFamily="2" charset="-34"/>
                <a:cs typeface="Mali" panose="00000500000000000000" pitchFamily="2" charset="-34"/>
              </a:rPr>
              <a:t>Trong </a:t>
            </a:r>
            <a:r>
              <a:rPr lang="en-GB" sz="2000" b="1" dirty="0" err="1">
                <a:latin typeface="Mali" panose="00000500000000000000" pitchFamily="2" charset="-34"/>
                <a:cs typeface="Mali" panose="00000500000000000000" pitchFamily="2" charset="-34"/>
              </a:rPr>
              <a:t>câu</a:t>
            </a:r>
            <a:r>
              <a:rPr lang="en-GB" sz="20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GB" sz="2000" b="1" dirty="0" err="1">
                <a:latin typeface="Mali" panose="00000500000000000000" pitchFamily="2" charset="-34"/>
                <a:cs typeface="Mali" panose="00000500000000000000" pitchFamily="2" charset="-34"/>
              </a:rPr>
              <a:t>chứa</a:t>
            </a:r>
            <a:r>
              <a:rPr lang="en-GB" sz="20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GB" sz="2000" b="1" dirty="0" err="1">
                <a:latin typeface="Mali" panose="00000500000000000000" pitchFamily="2" charset="-34"/>
                <a:cs typeface="Mali" panose="00000500000000000000" pitchFamily="2" charset="-34"/>
              </a:rPr>
              <a:t>các</a:t>
            </a:r>
            <a:r>
              <a:rPr lang="en-GB" sz="20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GB" sz="2000" b="1" dirty="0" err="1">
                <a:latin typeface="Mali" panose="00000500000000000000" pitchFamily="2" charset="-34"/>
                <a:cs typeface="Mali" panose="00000500000000000000" pitchFamily="2" charset="-34"/>
              </a:rPr>
              <a:t>từ</a:t>
            </a:r>
            <a:r>
              <a:rPr lang="en-GB" sz="2000" b="1" dirty="0">
                <a:latin typeface="Mali" panose="00000500000000000000" pitchFamily="2" charset="-34"/>
                <a:cs typeface="Mali" panose="00000500000000000000" pitchFamily="2" charset="-34"/>
              </a:rPr>
              <a:t>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065F826-3F6F-CF10-EE23-AEDD356920E6}"/>
              </a:ext>
            </a:extLst>
          </p:cNvPr>
          <p:cNvGrpSpPr/>
          <p:nvPr/>
        </p:nvGrpSpPr>
        <p:grpSpPr>
          <a:xfrm>
            <a:off x="888086" y="2671676"/>
            <a:ext cx="7367828" cy="775855"/>
            <a:chOff x="888086" y="2671676"/>
            <a:chExt cx="7367828" cy="7758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7F70FA-D744-6580-BC48-46ABA6A5503A}"/>
                </a:ext>
              </a:extLst>
            </p:cNvPr>
            <p:cNvSpPr/>
            <p:nvPr/>
          </p:nvSpPr>
          <p:spPr>
            <a:xfrm>
              <a:off x="888086" y="2671676"/>
              <a:ext cx="7367828" cy="7758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3926AE2-0C89-0312-4A46-F4368626FC08}"/>
                </a:ext>
              </a:extLst>
            </p:cNvPr>
            <p:cNvSpPr txBox="1"/>
            <p:nvPr/>
          </p:nvSpPr>
          <p:spPr>
            <a:xfrm>
              <a:off x="1827016" y="2883784"/>
              <a:ext cx="5489968" cy="351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By, before +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thời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gian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tương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lai</a:t>
              </a:r>
              <a:endParaRPr lang="en-GB" sz="2000" dirty="0">
                <a:latin typeface="Mali" panose="00000500000000000000" pitchFamily="2" charset="-34"/>
                <a:cs typeface="Mali" panose="00000500000000000000" pitchFamily="2" charset="-34"/>
              </a:endParaRPr>
            </a:p>
            <a:p>
              <a:pPr algn="ctr"/>
              <a:endParaRPr lang="vi-VN" sz="2000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4817400-BFDC-C0DB-F491-93ACB63D5FC7}"/>
              </a:ext>
            </a:extLst>
          </p:cNvPr>
          <p:cNvGrpSpPr/>
          <p:nvPr/>
        </p:nvGrpSpPr>
        <p:grpSpPr>
          <a:xfrm>
            <a:off x="888086" y="3787970"/>
            <a:ext cx="7367828" cy="775855"/>
            <a:chOff x="888086" y="3787970"/>
            <a:chExt cx="7367828" cy="7758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CA1E227-C0A2-22CA-2D7F-41D7B9ED7532}"/>
                </a:ext>
              </a:extLst>
            </p:cNvPr>
            <p:cNvSpPr/>
            <p:nvPr/>
          </p:nvSpPr>
          <p:spPr>
            <a:xfrm>
              <a:off x="888086" y="3787970"/>
              <a:ext cx="7367828" cy="7758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C91E64D-84C4-0432-1BD2-6BCF3AB96886}"/>
                </a:ext>
              </a:extLst>
            </p:cNvPr>
            <p:cNvSpPr txBox="1"/>
            <p:nvPr/>
          </p:nvSpPr>
          <p:spPr>
            <a:xfrm>
              <a:off x="1827016" y="4000078"/>
              <a:ext cx="5489968" cy="351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By the time …</a:t>
              </a:r>
            </a:p>
            <a:p>
              <a:pPr algn="ctr"/>
              <a:endParaRPr lang="vi-VN" sz="2000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375EDCD-6736-B575-4EC1-80042E9807AA}"/>
              </a:ext>
            </a:extLst>
          </p:cNvPr>
          <p:cNvGrpSpPr/>
          <p:nvPr/>
        </p:nvGrpSpPr>
        <p:grpSpPr>
          <a:xfrm>
            <a:off x="888086" y="4904264"/>
            <a:ext cx="7367828" cy="775855"/>
            <a:chOff x="888086" y="4904264"/>
            <a:chExt cx="7367828" cy="7758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BE735E1-73AC-5D3F-C375-7C9239EC2564}"/>
                </a:ext>
              </a:extLst>
            </p:cNvPr>
            <p:cNvSpPr/>
            <p:nvPr/>
          </p:nvSpPr>
          <p:spPr>
            <a:xfrm>
              <a:off x="888086" y="4904264"/>
              <a:ext cx="7367828" cy="7758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19983BD-2487-AF7C-87EF-866A6CFF8E0C}"/>
                </a:ext>
              </a:extLst>
            </p:cNvPr>
            <p:cNvSpPr txBox="1"/>
            <p:nvPr/>
          </p:nvSpPr>
          <p:spPr>
            <a:xfrm>
              <a:off x="1827016" y="5116372"/>
              <a:ext cx="5489968" cy="351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By the end of + 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thời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gian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trong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tương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lai</a:t>
              </a:r>
              <a:endParaRPr lang="en-GB" sz="2000" dirty="0">
                <a:latin typeface="Mali" panose="00000500000000000000" pitchFamily="2" charset="-34"/>
                <a:cs typeface="Mali" panose="00000500000000000000" pitchFamily="2" charset="-34"/>
              </a:endParaRPr>
            </a:p>
            <a:p>
              <a:pPr algn="ctr"/>
              <a:endParaRPr lang="vi-VN" sz="2000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47B152F-F8F3-C3E1-CD51-A3AC37266EB2}"/>
              </a:ext>
            </a:extLst>
          </p:cNvPr>
          <p:cNvGrpSpPr/>
          <p:nvPr/>
        </p:nvGrpSpPr>
        <p:grpSpPr>
          <a:xfrm>
            <a:off x="888086" y="2122296"/>
            <a:ext cx="7367828" cy="17639"/>
            <a:chOff x="888086" y="2122296"/>
            <a:chExt cx="7367828" cy="1763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368F5B6-0748-FD5D-6C5B-23C946053A2D}"/>
                </a:ext>
              </a:extLst>
            </p:cNvPr>
            <p:cNvCxnSpPr>
              <a:cxnSpLocks/>
            </p:cNvCxnSpPr>
            <p:nvPr/>
          </p:nvCxnSpPr>
          <p:spPr>
            <a:xfrm>
              <a:off x="888086" y="2122296"/>
              <a:ext cx="1774538" cy="17639"/>
            </a:xfrm>
            <a:prstGeom prst="line">
              <a:avLst/>
            </a:prstGeom>
            <a:ln w="57150" cap="rnd">
              <a:solidFill>
                <a:srgbClr val="EE73A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0F7EC9D5-6EB2-F9CE-BDC1-4E978207CC49}"/>
                </a:ext>
              </a:extLst>
            </p:cNvPr>
            <p:cNvCxnSpPr>
              <a:cxnSpLocks/>
            </p:cNvCxnSpPr>
            <p:nvPr/>
          </p:nvCxnSpPr>
          <p:spPr>
            <a:xfrm>
              <a:off x="6481376" y="2122296"/>
              <a:ext cx="1774538" cy="17639"/>
            </a:xfrm>
            <a:prstGeom prst="line">
              <a:avLst/>
            </a:prstGeom>
            <a:ln w="57150" cap="rnd">
              <a:solidFill>
                <a:srgbClr val="EE73A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76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xmlns="" id="{68B9DE23-5933-EF1F-BD0C-1942FF51160C}"/>
              </a:ext>
            </a:extLst>
          </p:cNvPr>
          <p:cNvSpPr/>
          <p:nvPr/>
        </p:nvSpPr>
        <p:spPr>
          <a:xfrm>
            <a:off x="-313981" y="2480073"/>
            <a:ext cx="10174077" cy="1897854"/>
          </a:xfrm>
          <a:prstGeom prst="snip1Rect">
            <a:avLst>
              <a:gd name="adj" fmla="val 0"/>
            </a:avLst>
          </a:prstGeom>
          <a:solidFill>
            <a:srgbClr val="EE73AA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319E9C-00F0-83EB-49AB-867AD9266669}"/>
              </a:ext>
            </a:extLst>
          </p:cNvPr>
          <p:cNvSpPr txBox="1"/>
          <p:nvPr/>
        </p:nvSpPr>
        <p:spPr>
          <a:xfrm>
            <a:off x="900827" y="2828836"/>
            <a:ext cx="7342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200" b="1" dirty="0" err="1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L</a:t>
            </a:r>
            <a:r>
              <a:rPr lang="en-GB" sz="7200" b="1" i="0" u="none" strike="noStrike" cap="none" dirty="0" err="1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uyện</a:t>
            </a:r>
            <a:r>
              <a:rPr lang="en-GB" sz="72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 </a:t>
            </a:r>
            <a:r>
              <a:rPr lang="en-GB" sz="7200" b="1" dirty="0" err="1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T</a:t>
            </a:r>
            <a:r>
              <a:rPr lang="en-GB" sz="7200" b="1" i="0" u="none" strike="noStrike" cap="none" dirty="0" err="1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ập</a:t>
            </a:r>
            <a:endParaRPr lang="en-GB" sz="7200" b="1" i="0" u="none" strike="noStrike" cap="none" dirty="0">
              <a:solidFill>
                <a:schemeClr val="bg1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359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86026-A822-C317-B982-AF9DB1A5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000" dirty="0"/>
              <a:t>Chia động từ ở thì tương lai hoàn thành</a:t>
            </a:r>
            <a:endParaRPr lang="en-GB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EBCBD1-96AF-3B46-7745-FAEB81FE77B5}"/>
              </a:ext>
            </a:extLst>
          </p:cNvPr>
          <p:cNvSpPr txBox="1"/>
          <p:nvPr/>
        </p:nvSpPr>
        <p:spPr>
          <a:xfrm>
            <a:off x="1020522" y="2572920"/>
            <a:ext cx="32378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>
                <a:solidFill>
                  <a:srgbClr val="00BFF3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Động </a:t>
            </a:r>
            <a:r>
              <a:rPr lang="en-GB" sz="1900" b="1" dirty="0" err="1">
                <a:solidFill>
                  <a:srgbClr val="00BFF3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từ</a:t>
            </a:r>
            <a:r>
              <a:rPr lang="en-GB" sz="1900" b="1" dirty="0">
                <a:solidFill>
                  <a:srgbClr val="00BFF3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GB" sz="1900" b="1" dirty="0" err="1">
                <a:solidFill>
                  <a:srgbClr val="00BFF3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nguyên</a:t>
            </a:r>
            <a:r>
              <a:rPr lang="en-GB" sz="1900" b="1" dirty="0">
                <a:solidFill>
                  <a:srgbClr val="00BFF3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GB" sz="1900" b="1" dirty="0" err="1">
                <a:solidFill>
                  <a:srgbClr val="00BFF3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thể</a:t>
            </a:r>
            <a:endParaRPr lang="en-GB" sz="1900" b="1" dirty="0">
              <a:solidFill>
                <a:srgbClr val="00BFF3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1DC2ED6-0E65-4088-29CD-4A6A3BB5E685}"/>
              </a:ext>
            </a:extLst>
          </p:cNvPr>
          <p:cNvGrpSpPr/>
          <p:nvPr/>
        </p:nvGrpSpPr>
        <p:grpSpPr>
          <a:xfrm>
            <a:off x="1020522" y="3082698"/>
            <a:ext cx="3237870" cy="2992110"/>
            <a:chOff x="932463" y="3172638"/>
            <a:chExt cx="3237870" cy="29921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1AC9C78-2D8C-F9D3-5AFD-40493019D636}"/>
                </a:ext>
              </a:extLst>
            </p:cNvPr>
            <p:cNvSpPr/>
            <p:nvPr/>
          </p:nvSpPr>
          <p:spPr>
            <a:xfrm>
              <a:off x="932463" y="3172638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A5D1860-7C2E-60F1-22CD-82D6D5B0236A}"/>
                </a:ext>
              </a:extLst>
            </p:cNvPr>
            <p:cNvSpPr txBox="1"/>
            <p:nvPr/>
          </p:nvSpPr>
          <p:spPr>
            <a:xfrm>
              <a:off x="1020523" y="3217559"/>
              <a:ext cx="306175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Mali" panose="00000500000000000000" pitchFamily="2" charset="-34"/>
                  <a:cs typeface="Mali" panose="00000500000000000000" pitchFamily="2" charset="-34"/>
                </a:rPr>
                <a:t>walk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7107D81-70D0-C143-1856-8D3B337E0D79}"/>
                </a:ext>
              </a:extLst>
            </p:cNvPr>
            <p:cNvSpPr/>
            <p:nvPr/>
          </p:nvSpPr>
          <p:spPr>
            <a:xfrm>
              <a:off x="932463" y="3599924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DB49F72-FFBB-3EF3-7D00-9E37B0DAC504}"/>
                </a:ext>
              </a:extLst>
            </p:cNvPr>
            <p:cNvSpPr txBox="1"/>
            <p:nvPr/>
          </p:nvSpPr>
          <p:spPr>
            <a:xfrm>
              <a:off x="1020523" y="3644845"/>
              <a:ext cx="3061751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Mali" panose="00000500000000000000" pitchFamily="2" charset="-34"/>
                  <a:cs typeface="Mali" panose="00000500000000000000" pitchFamily="2" charset="-34"/>
                </a:rPr>
                <a:t>jump</a:t>
              </a:r>
            </a:p>
            <a:p>
              <a:pPr algn="ctr"/>
              <a:endParaRPr lang="vi-VN" sz="1600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AA4D54C-38C4-7695-8FD5-4983A27077FF}"/>
                </a:ext>
              </a:extLst>
            </p:cNvPr>
            <p:cNvSpPr/>
            <p:nvPr/>
          </p:nvSpPr>
          <p:spPr>
            <a:xfrm>
              <a:off x="932463" y="4027210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84E837D-4A13-4E5A-D6B5-8CD7B810A61E}"/>
                </a:ext>
              </a:extLst>
            </p:cNvPr>
            <p:cNvSpPr txBox="1"/>
            <p:nvPr/>
          </p:nvSpPr>
          <p:spPr>
            <a:xfrm>
              <a:off x="1020523" y="4072131"/>
              <a:ext cx="306175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Mali" panose="00000500000000000000" pitchFamily="2" charset="-34"/>
                  <a:cs typeface="Mali" panose="00000500000000000000" pitchFamily="2" charset="-34"/>
                </a:rPr>
                <a:t>To be (am / is / are)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A55F4C0-1D91-6373-20E9-CDB89A33B973}"/>
                </a:ext>
              </a:extLst>
            </p:cNvPr>
            <p:cNvSpPr/>
            <p:nvPr/>
          </p:nvSpPr>
          <p:spPr>
            <a:xfrm>
              <a:off x="932463" y="4454496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F70E3FE-73D7-6930-1A36-F8BBFA311F55}"/>
                </a:ext>
              </a:extLst>
            </p:cNvPr>
            <p:cNvSpPr txBox="1"/>
            <p:nvPr/>
          </p:nvSpPr>
          <p:spPr>
            <a:xfrm>
              <a:off x="1020523" y="4499417"/>
              <a:ext cx="3061751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600" dirty="0">
                  <a:latin typeface="Mali" panose="00000500000000000000" pitchFamily="2" charset="-34"/>
                  <a:cs typeface="Mali" panose="00000500000000000000" pitchFamily="2" charset="-34"/>
                </a:rPr>
                <a:t>sprint</a:t>
              </a:r>
            </a:p>
            <a:p>
              <a:pPr algn="ctr"/>
              <a:endParaRPr lang="vi-VN" sz="1600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D15EAFD-DA99-6E39-C65A-E87018EDB717}"/>
                </a:ext>
              </a:extLst>
            </p:cNvPr>
            <p:cNvSpPr/>
            <p:nvPr/>
          </p:nvSpPr>
          <p:spPr>
            <a:xfrm>
              <a:off x="932463" y="4881782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9E5EAD2-31DA-63AA-573E-48267C1CAB1F}"/>
                </a:ext>
              </a:extLst>
            </p:cNvPr>
            <p:cNvSpPr txBox="1"/>
            <p:nvPr/>
          </p:nvSpPr>
          <p:spPr>
            <a:xfrm>
              <a:off x="1020523" y="4926703"/>
              <a:ext cx="306175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600" dirty="0">
                  <a:latin typeface="Mali" panose="00000500000000000000" pitchFamily="2" charset="-34"/>
                  <a:cs typeface="Mali" panose="00000500000000000000" pitchFamily="2" charset="-34"/>
                </a:rPr>
                <a:t>test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01F775C-9466-910F-68D9-172B6A2FB581}"/>
                </a:ext>
              </a:extLst>
            </p:cNvPr>
            <p:cNvSpPr/>
            <p:nvPr/>
          </p:nvSpPr>
          <p:spPr>
            <a:xfrm>
              <a:off x="932463" y="5309068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4288101-EA15-A962-7D09-C52F32391CEC}"/>
                </a:ext>
              </a:extLst>
            </p:cNvPr>
            <p:cNvSpPr txBox="1"/>
            <p:nvPr/>
          </p:nvSpPr>
          <p:spPr>
            <a:xfrm>
              <a:off x="1020523" y="5353989"/>
              <a:ext cx="306175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600" dirty="0">
                  <a:latin typeface="Mali" panose="00000500000000000000" pitchFamily="2" charset="-34"/>
                  <a:cs typeface="Mali" panose="00000500000000000000" pitchFamily="2" charset="-34"/>
                </a:rPr>
                <a:t>grow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00755A1-47A5-2077-F03B-5FD110BD36EC}"/>
                </a:ext>
              </a:extLst>
            </p:cNvPr>
            <p:cNvSpPr/>
            <p:nvPr/>
          </p:nvSpPr>
          <p:spPr>
            <a:xfrm>
              <a:off x="932463" y="5736351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42DD251-AC51-20BE-4311-5446A6F91908}"/>
                </a:ext>
              </a:extLst>
            </p:cNvPr>
            <p:cNvSpPr txBox="1"/>
            <p:nvPr/>
          </p:nvSpPr>
          <p:spPr>
            <a:xfrm>
              <a:off x="1020523" y="5781272"/>
              <a:ext cx="306175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600" dirty="0">
                  <a:latin typeface="Mali" panose="00000500000000000000" pitchFamily="2" charset="-34"/>
                  <a:cs typeface="Mali" panose="00000500000000000000" pitchFamily="2" charset="-34"/>
                </a:rPr>
                <a:t>do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4DF5B1-F5B0-B0DB-61A0-B61AB1415EF0}"/>
              </a:ext>
            </a:extLst>
          </p:cNvPr>
          <p:cNvSpPr txBox="1"/>
          <p:nvPr/>
        </p:nvSpPr>
        <p:spPr>
          <a:xfrm>
            <a:off x="4885608" y="2572920"/>
            <a:ext cx="32378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00" b="1" dirty="0">
                <a:solidFill>
                  <a:srgbClr val="EE73AA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Thì tương lai hoàn thành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B0DED4B-D0D9-7E0E-3C5E-6BD2C3E30A48}"/>
              </a:ext>
            </a:extLst>
          </p:cNvPr>
          <p:cNvGrpSpPr/>
          <p:nvPr/>
        </p:nvGrpSpPr>
        <p:grpSpPr>
          <a:xfrm>
            <a:off x="4885608" y="3082698"/>
            <a:ext cx="3237870" cy="2992110"/>
            <a:chOff x="4973667" y="3172638"/>
            <a:chExt cx="3237870" cy="299211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FE10FA8-1BFE-5CFC-6EEA-68ECFF06DAF6}"/>
                </a:ext>
              </a:extLst>
            </p:cNvPr>
            <p:cNvSpPr/>
            <p:nvPr/>
          </p:nvSpPr>
          <p:spPr>
            <a:xfrm>
              <a:off x="4973667" y="3172638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634B6CC-78A7-63B9-5717-0DC7E3B4BCD4}"/>
                </a:ext>
              </a:extLst>
            </p:cNvPr>
            <p:cNvSpPr txBox="1"/>
            <p:nvPr/>
          </p:nvSpPr>
          <p:spPr>
            <a:xfrm>
              <a:off x="5061727" y="3217559"/>
              <a:ext cx="306175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600" b="1" dirty="0">
                  <a:solidFill>
                    <a:srgbClr val="00BFF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will have walked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2C18003-029A-9881-C523-E9512B081924}"/>
                </a:ext>
              </a:extLst>
            </p:cNvPr>
            <p:cNvSpPr/>
            <p:nvPr/>
          </p:nvSpPr>
          <p:spPr>
            <a:xfrm>
              <a:off x="4973667" y="3599924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60715D0-B803-48E6-5E55-C751509CBDFF}"/>
                </a:ext>
              </a:extLst>
            </p:cNvPr>
            <p:cNvSpPr txBox="1"/>
            <p:nvPr/>
          </p:nvSpPr>
          <p:spPr>
            <a:xfrm>
              <a:off x="5061727" y="3644845"/>
              <a:ext cx="306175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600" b="1" dirty="0">
                  <a:solidFill>
                    <a:srgbClr val="00BFF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will have jumped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D0533E4-EEA1-C1BF-8AD4-4F8B25183214}"/>
                </a:ext>
              </a:extLst>
            </p:cNvPr>
            <p:cNvSpPr/>
            <p:nvPr/>
          </p:nvSpPr>
          <p:spPr>
            <a:xfrm>
              <a:off x="4973667" y="4027210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0517FBD-4B17-638C-FC96-F227917FF301}"/>
                </a:ext>
              </a:extLst>
            </p:cNvPr>
            <p:cNvSpPr txBox="1"/>
            <p:nvPr/>
          </p:nvSpPr>
          <p:spPr>
            <a:xfrm>
              <a:off x="5061727" y="4072131"/>
              <a:ext cx="306175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600" b="1" dirty="0">
                  <a:solidFill>
                    <a:srgbClr val="00BFF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will have been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B76AB422-BAE8-32DD-B00C-E2EE73573CF3}"/>
                </a:ext>
              </a:extLst>
            </p:cNvPr>
            <p:cNvSpPr/>
            <p:nvPr/>
          </p:nvSpPr>
          <p:spPr>
            <a:xfrm>
              <a:off x="4973667" y="4454496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232D90E-AB20-5E51-8090-F00C4899E35F}"/>
                </a:ext>
              </a:extLst>
            </p:cNvPr>
            <p:cNvSpPr txBox="1"/>
            <p:nvPr/>
          </p:nvSpPr>
          <p:spPr>
            <a:xfrm>
              <a:off x="5061727" y="4499417"/>
              <a:ext cx="306175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600" b="1" dirty="0">
                  <a:solidFill>
                    <a:srgbClr val="00BFF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will have sprinted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0FEDCD22-DE59-DE0C-F759-1E2D41D3224F}"/>
                </a:ext>
              </a:extLst>
            </p:cNvPr>
            <p:cNvSpPr/>
            <p:nvPr/>
          </p:nvSpPr>
          <p:spPr>
            <a:xfrm>
              <a:off x="4973667" y="4881782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C3FA94C-3BEF-16FE-D152-06E278D9B2E9}"/>
                </a:ext>
              </a:extLst>
            </p:cNvPr>
            <p:cNvSpPr txBox="1"/>
            <p:nvPr/>
          </p:nvSpPr>
          <p:spPr>
            <a:xfrm>
              <a:off x="5061727" y="4926703"/>
              <a:ext cx="306175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600" b="1" dirty="0">
                  <a:solidFill>
                    <a:srgbClr val="00BFF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will have tested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A0705A9-0042-B9CF-4411-7CFD57AA3CEF}"/>
                </a:ext>
              </a:extLst>
            </p:cNvPr>
            <p:cNvSpPr/>
            <p:nvPr/>
          </p:nvSpPr>
          <p:spPr>
            <a:xfrm>
              <a:off x="4973667" y="5309068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5B526-F4F4-C119-1C3E-E96F7CD270AD}"/>
                </a:ext>
              </a:extLst>
            </p:cNvPr>
            <p:cNvSpPr txBox="1"/>
            <p:nvPr/>
          </p:nvSpPr>
          <p:spPr>
            <a:xfrm>
              <a:off x="5061727" y="5353989"/>
              <a:ext cx="306175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600" b="1" dirty="0">
                  <a:solidFill>
                    <a:srgbClr val="00BFF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will have grown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CB6B713C-3C05-EDCC-61DF-D3335DA02701}"/>
                </a:ext>
              </a:extLst>
            </p:cNvPr>
            <p:cNvSpPr/>
            <p:nvPr/>
          </p:nvSpPr>
          <p:spPr>
            <a:xfrm>
              <a:off x="4973667" y="5736351"/>
              <a:ext cx="3237870" cy="42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389CA96-2486-7AA9-034E-6541D172339D}"/>
                </a:ext>
              </a:extLst>
            </p:cNvPr>
            <p:cNvSpPr txBox="1"/>
            <p:nvPr/>
          </p:nvSpPr>
          <p:spPr>
            <a:xfrm>
              <a:off x="5061727" y="5781272"/>
              <a:ext cx="306175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600" b="1" dirty="0">
                  <a:solidFill>
                    <a:srgbClr val="00BFF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will have done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4BEFFA2-33A1-9EAF-0B55-0239CC2A4727}"/>
              </a:ext>
            </a:extLst>
          </p:cNvPr>
          <p:cNvSpPr txBox="1"/>
          <p:nvPr/>
        </p:nvSpPr>
        <p:spPr>
          <a:xfrm>
            <a:off x="1080501" y="1789591"/>
            <a:ext cx="6982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vi-VN" sz="1600" b="1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Em hãy chia các động từ trong bảng sau ở thì tương lai hoàn thành nhé:</a:t>
            </a:r>
          </a:p>
        </p:txBody>
      </p:sp>
    </p:spTree>
    <p:extLst>
      <p:ext uri="{BB962C8B-B14F-4D97-AF65-F5344CB8AC3E}">
        <p14:creationId xmlns:p14="http://schemas.microsoft.com/office/powerpoint/2010/main" val="36791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D8D13-DD21-9F12-E061-EBBD07FC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Tìm </a:t>
            </a:r>
            <a:r>
              <a:rPr lang="en-GB" sz="4800" dirty="0" err="1"/>
              <a:t>cặp</a:t>
            </a:r>
            <a:r>
              <a:rPr lang="en-GB" sz="4800" dirty="0"/>
              <a:t> </a:t>
            </a:r>
            <a:r>
              <a:rPr lang="en-GB" sz="4800" dirty="0" err="1"/>
              <a:t>từ</a:t>
            </a:r>
            <a:r>
              <a:rPr lang="en-GB" sz="4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DF1131-D10A-680E-E319-92862F3FCC2B}"/>
              </a:ext>
            </a:extLst>
          </p:cNvPr>
          <p:cNvSpPr txBox="1"/>
          <p:nvPr/>
        </p:nvSpPr>
        <p:spPr>
          <a:xfrm>
            <a:off x="967532" y="1713033"/>
            <a:ext cx="72089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vi-VN" sz="1400" b="1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Em hãy sử dụng kỹ năng ghi nhớ của mình để khám phá các cặp động từ nguyên thể và từ được chia ở thì tương lai hoàn thành. Hãy bấm vào hình để lật mở và xem từ vựng nhé. Đánh dấu vào các từ mà em đã tìm đúng cặp.</a:t>
            </a:r>
          </a:p>
        </p:txBody>
      </p:sp>
      <p:sp>
        <p:nvSpPr>
          <p:cNvPr id="4" name="Google Shape;310;p16">
            <a:extLst>
              <a:ext uri="{FF2B5EF4-FFF2-40B4-BE49-F238E27FC236}">
                <a16:creationId xmlns:a16="http://schemas.microsoft.com/office/drawing/2014/main" xmlns="" id="{AB0BD559-B37E-A47B-473B-87A58322913F}"/>
              </a:ext>
            </a:extLst>
          </p:cNvPr>
          <p:cNvSpPr/>
          <p:nvPr/>
        </p:nvSpPr>
        <p:spPr>
          <a:xfrm>
            <a:off x="781050" y="2601053"/>
            <a:ext cx="1158875" cy="12414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4B3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speak</a:t>
            </a:r>
          </a:p>
        </p:txBody>
      </p:sp>
      <p:sp>
        <p:nvSpPr>
          <p:cNvPr id="5" name="Google Shape;311;p16">
            <a:extLst>
              <a:ext uri="{FF2B5EF4-FFF2-40B4-BE49-F238E27FC236}">
                <a16:creationId xmlns:a16="http://schemas.microsoft.com/office/drawing/2014/main" xmlns="" id="{62135E4D-A7DC-F236-A949-6E4A95787CBF}"/>
              </a:ext>
            </a:extLst>
          </p:cNvPr>
          <p:cNvSpPr/>
          <p:nvPr/>
        </p:nvSpPr>
        <p:spPr>
          <a:xfrm>
            <a:off x="2057430" y="2601053"/>
            <a:ext cx="1158875" cy="12414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4B3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will have done</a:t>
            </a:r>
          </a:p>
        </p:txBody>
      </p:sp>
      <p:sp>
        <p:nvSpPr>
          <p:cNvPr id="6" name="Google Shape;312;p16">
            <a:extLst>
              <a:ext uri="{FF2B5EF4-FFF2-40B4-BE49-F238E27FC236}">
                <a16:creationId xmlns:a16="http://schemas.microsoft.com/office/drawing/2014/main" xmlns="" id="{97168C6B-7F22-496C-881C-68C7810F59E4}"/>
              </a:ext>
            </a:extLst>
          </p:cNvPr>
          <p:cNvSpPr/>
          <p:nvPr/>
        </p:nvSpPr>
        <p:spPr>
          <a:xfrm>
            <a:off x="3349141" y="2601053"/>
            <a:ext cx="1158875" cy="12414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4B3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ask</a:t>
            </a:r>
            <a:endParaRPr sz="2400" b="1" i="0" u="none" strike="noStrike" cap="none" dirty="0">
              <a:solidFill>
                <a:srgbClr val="1C1C1C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sp>
        <p:nvSpPr>
          <p:cNvPr id="7" name="Google Shape;313;p16">
            <a:extLst>
              <a:ext uri="{FF2B5EF4-FFF2-40B4-BE49-F238E27FC236}">
                <a16:creationId xmlns:a16="http://schemas.microsoft.com/office/drawing/2014/main" xmlns="" id="{0F28EBA1-FA7F-A5E7-0A71-2851409455E8}"/>
              </a:ext>
            </a:extLst>
          </p:cNvPr>
          <p:cNvSpPr/>
          <p:nvPr/>
        </p:nvSpPr>
        <p:spPr>
          <a:xfrm>
            <a:off x="4661111" y="2601053"/>
            <a:ext cx="1158875" cy="12414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4B3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will have seen</a:t>
            </a:r>
          </a:p>
        </p:txBody>
      </p:sp>
      <p:sp>
        <p:nvSpPr>
          <p:cNvPr id="8" name="Google Shape;314;p16">
            <a:extLst>
              <a:ext uri="{FF2B5EF4-FFF2-40B4-BE49-F238E27FC236}">
                <a16:creationId xmlns:a16="http://schemas.microsoft.com/office/drawing/2014/main" xmlns="" id="{2D8030B1-088A-E10A-80AE-0A3CFDF97AC4}"/>
              </a:ext>
            </a:extLst>
          </p:cNvPr>
          <p:cNvSpPr/>
          <p:nvPr/>
        </p:nvSpPr>
        <p:spPr>
          <a:xfrm>
            <a:off x="5933212" y="2601053"/>
            <a:ext cx="1158875" cy="12414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4B3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cook</a:t>
            </a:r>
            <a:endParaRPr sz="2400" b="1" i="0" u="none" strike="noStrike" cap="none" dirty="0">
              <a:solidFill>
                <a:srgbClr val="1C1C1C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sp>
        <p:nvSpPr>
          <p:cNvPr id="9" name="Google Shape;315;p16">
            <a:extLst>
              <a:ext uri="{FF2B5EF4-FFF2-40B4-BE49-F238E27FC236}">
                <a16:creationId xmlns:a16="http://schemas.microsoft.com/office/drawing/2014/main" xmlns="" id="{A3A7250C-0651-640C-F3A5-FCDBB1FF2D16}"/>
              </a:ext>
            </a:extLst>
          </p:cNvPr>
          <p:cNvSpPr/>
          <p:nvPr/>
        </p:nvSpPr>
        <p:spPr>
          <a:xfrm>
            <a:off x="7215799" y="2601053"/>
            <a:ext cx="1158875" cy="12414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4B3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will have cooked</a:t>
            </a:r>
          </a:p>
        </p:txBody>
      </p:sp>
      <p:sp>
        <p:nvSpPr>
          <p:cNvPr id="10" name="Google Shape;316;p16">
            <a:extLst>
              <a:ext uri="{FF2B5EF4-FFF2-40B4-BE49-F238E27FC236}">
                <a16:creationId xmlns:a16="http://schemas.microsoft.com/office/drawing/2014/main" xmlns="" id="{5C984153-FB2D-1FE0-C01B-64BECD55AE53}"/>
              </a:ext>
            </a:extLst>
          </p:cNvPr>
          <p:cNvSpPr/>
          <p:nvPr/>
        </p:nvSpPr>
        <p:spPr>
          <a:xfrm>
            <a:off x="781844" y="3971461"/>
            <a:ext cx="1158875" cy="12414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4B3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will have asked</a:t>
            </a:r>
          </a:p>
        </p:txBody>
      </p:sp>
      <p:sp>
        <p:nvSpPr>
          <p:cNvPr id="11" name="Google Shape;317;p16">
            <a:extLst>
              <a:ext uri="{FF2B5EF4-FFF2-40B4-BE49-F238E27FC236}">
                <a16:creationId xmlns:a16="http://schemas.microsoft.com/office/drawing/2014/main" xmlns="" id="{E660FA5D-C17E-7A30-9C75-E9C34651C4B6}"/>
              </a:ext>
            </a:extLst>
          </p:cNvPr>
          <p:cNvSpPr/>
          <p:nvPr/>
        </p:nvSpPr>
        <p:spPr>
          <a:xfrm>
            <a:off x="2069337" y="3971461"/>
            <a:ext cx="1158875" cy="12414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4B3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see</a:t>
            </a:r>
            <a:endParaRPr sz="2400" b="1" i="0" u="none" strike="noStrike" cap="none" dirty="0">
              <a:solidFill>
                <a:srgbClr val="1C1C1C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sp>
        <p:nvSpPr>
          <p:cNvPr id="12" name="Google Shape;318;p16">
            <a:extLst>
              <a:ext uri="{FF2B5EF4-FFF2-40B4-BE49-F238E27FC236}">
                <a16:creationId xmlns:a16="http://schemas.microsoft.com/office/drawing/2014/main" xmlns="" id="{8ED7B412-57B0-17FF-A82D-2108FB754C87}"/>
              </a:ext>
            </a:extLst>
          </p:cNvPr>
          <p:cNvSpPr/>
          <p:nvPr/>
        </p:nvSpPr>
        <p:spPr>
          <a:xfrm>
            <a:off x="3356431" y="3971461"/>
            <a:ext cx="1158875" cy="12414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4B3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will have spoken</a:t>
            </a:r>
          </a:p>
        </p:txBody>
      </p:sp>
      <p:sp>
        <p:nvSpPr>
          <p:cNvPr id="13" name="Google Shape;319;p16">
            <a:extLst>
              <a:ext uri="{FF2B5EF4-FFF2-40B4-BE49-F238E27FC236}">
                <a16:creationId xmlns:a16="http://schemas.microsoft.com/office/drawing/2014/main" xmlns="" id="{7DF322D9-93F4-2E05-DCBE-D6DCE0FD7EC8}"/>
              </a:ext>
            </a:extLst>
          </p:cNvPr>
          <p:cNvSpPr/>
          <p:nvPr/>
        </p:nvSpPr>
        <p:spPr>
          <a:xfrm>
            <a:off x="4656349" y="3971461"/>
            <a:ext cx="1158875" cy="12414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4B3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make</a:t>
            </a:r>
            <a:endParaRPr sz="2400" b="1" i="0" u="none" strike="noStrike" cap="none" dirty="0">
              <a:solidFill>
                <a:srgbClr val="1C1C1C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sp>
        <p:nvSpPr>
          <p:cNvPr id="14" name="Google Shape;320;p16">
            <a:extLst>
              <a:ext uri="{FF2B5EF4-FFF2-40B4-BE49-F238E27FC236}">
                <a16:creationId xmlns:a16="http://schemas.microsoft.com/office/drawing/2014/main" xmlns="" id="{CA8A55EF-3104-62C4-896D-0A8719E1FF09}"/>
              </a:ext>
            </a:extLst>
          </p:cNvPr>
          <p:cNvSpPr/>
          <p:nvPr/>
        </p:nvSpPr>
        <p:spPr>
          <a:xfrm>
            <a:off x="5926290" y="3971461"/>
            <a:ext cx="1158875" cy="12414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4B3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will have made</a:t>
            </a:r>
          </a:p>
        </p:txBody>
      </p:sp>
      <p:sp>
        <p:nvSpPr>
          <p:cNvPr id="15" name="Google Shape;321;p16">
            <a:extLst>
              <a:ext uri="{FF2B5EF4-FFF2-40B4-BE49-F238E27FC236}">
                <a16:creationId xmlns:a16="http://schemas.microsoft.com/office/drawing/2014/main" xmlns="" id="{711008D2-07DE-F07F-27F4-D9F894B74BBB}"/>
              </a:ext>
            </a:extLst>
          </p:cNvPr>
          <p:cNvSpPr/>
          <p:nvPr/>
        </p:nvSpPr>
        <p:spPr>
          <a:xfrm>
            <a:off x="7210150" y="3971461"/>
            <a:ext cx="1158875" cy="12414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4B3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do</a:t>
            </a:r>
            <a:endParaRPr sz="2400" b="1" i="0" u="none" strike="noStrike" cap="none" dirty="0">
              <a:solidFill>
                <a:srgbClr val="1C1C1C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sp>
        <p:nvSpPr>
          <p:cNvPr id="16" name="Google Shape;322;p16">
            <a:extLst>
              <a:ext uri="{FF2B5EF4-FFF2-40B4-BE49-F238E27FC236}">
                <a16:creationId xmlns:a16="http://schemas.microsoft.com/office/drawing/2014/main" xmlns="" id="{D6FA5F20-6F8A-8053-F071-6BB9377438CA}"/>
              </a:ext>
            </a:extLst>
          </p:cNvPr>
          <p:cNvSpPr/>
          <p:nvPr/>
        </p:nvSpPr>
        <p:spPr>
          <a:xfrm>
            <a:off x="781050" y="2601053"/>
            <a:ext cx="1158875" cy="1241425"/>
          </a:xfrm>
          <a:prstGeom prst="rect">
            <a:avLst/>
          </a:prstGeom>
          <a:solidFill>
            <a:srgbClr val="F4B3D3"/>
          </a:solidFill>
          <a:ln>
            <a:solidFill>
              <a:srgbClr val="F4B3D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oboto"/>
              <a:buNone/>
            </a:pPr>
            <a:r>
              <a:rPr lang="en-GB" sz="8800" b="1" i="0" u="none" strike="noStrike" cap="none" dirty="0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?</a:t>
            </a:r>
            <a:endParaRPr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7" name="Google Shape;323;p16">
            <a:extLst>
              <a:ext uri="{FF2B5EF4-FFF2-40B4-BE49-F238E27FC236}">
                <a16:creationId xmlns:a16="http://schemas.microsoft.com/office/drawing/2014/main" xmlns="" id="{F73E0E08-789C-EC08-D264-D8912A630745}"/>
              </a:ext>
            </a:extLst>
          </p:cNvPr>
          <p:cNvSpPr/>
          <p:nvPr/>
        </p:nvSpPr>
        <p:spPr>
          <a:xfrm>
            <a:off x="781844" y="3971461"/>
            <a:ext cx="1158875" cy="1241425"/>
          </a:xfrm>
          <a:prstGeom prst="rect">
            <a:avLst/>
          </a:prstGeom>
          <a:solidFill>
            <a:srgbClr val="F4B3D3"/>
          </a:solidFill>
          <a:ln>
            <a:solidFill>
              <a:srgbClr val="F4B3D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oboto"/>
              <a:buNone/>
            </a:pPr>
            <a:r>
              <a:rPr lang="en-GB" sz="8800" b="1" i="0" u="none" strike="noStrike" cap="none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?</a:t>
            </a:r>
            <a:endParaRPr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8" name="Google Shape;324;p16">
            <a:extLst>
              <a:ext uri="{FF2B5EF4-FFF2-40B4-BE49-F238E27FC236}">
                <a16:creationId xmlns:a16="http://schemas.microsoft.com/office/drawing/2014/main" xmlns="" id="{398AE486-F134-DE93-1DBC-A470EA97CE84}"/>
              </a:ext>
            </a:extLst>
          </p:cNvPr>
          <p:cNvSpPr/>
          <p:nvPr/>
        </p:nvSpPr>
        <p:spPr>
          <a:xfrm>
            <a:off x="2057430" y="2601053"/>
            <a:ext cx="1158875" cy="1241425"/>
          </a:xfrm>
          <a:prstGeom prst="rect">
            <a:avLst/>
          </a:prstGeom>
          <a:solidFill>
            <a:srgbClr val="F4B3D3"/>
          </a:solidFill>
          <a:ln>
            <a:solidFill>
              <a:srgbClr val="F4B3D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oboto"/>
              <a:buNone/>
            </a:pPr>
            <a:r>
              <a:rPr lang="en-GB" sz="8800" b="1" i="0" u="none" strike="noStrike" cap="none" dirty="0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?</a:t>
            </a:r>
            <a:endParaRPr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9" name="Google Shape;325;p16">
            <a:extLst>
              <a:ext uri="{FF2B5EF4-FFF2-40B4-BE49-F238E27FC236}">
                <a16:creationId xmlns:a16="http://schemas.microsoft.com/office/drawing/2014/main" xmlns="" id="{94CFA4E5-5694-A709-75F7-75A2F8F752F4}"/>
              </a:ext>
            </a:extLst>
          </p:cNvPr>
          <p:cNvSpPr/>
          <p:nvPr/>
        </p:nvSpPr>
        <p:spPr>
          <a:xfrm>
            <a:off x="3349141" y="2601053"/>
            <a:ext cx="1158875" cy="1241425"/>
          </a:xfrm>
          <a:prstGeom prst="rect">
            <a:avLst/>
          </a:prstGeom>
          <a:solidFill>
            <a:srgbClr val="F4B3D3"/>
          </a:solidFill>
          <a:ln>
            <a:solidFill>
              <a:srgbClr val="F4B3D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oboto"/>
              <a:buNone/>
            </a:pPr>
            <a:r>
              <a:rPr lang="en-GB" sz="8800" b="1" i="0" u="none" strike="noStrike" cap="none" dirty="0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?</a:t>
            </a:r>
            <a:endParaRPr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20" name="Google Shape;326;p16">
            <a:extLst>
              <a:ext uri="{FF2B5EF4-FFF2-40B4-BE49-F238E27FC236}">
                <a16:creationId xmlns:a16="http://schemas.microsoft.com/office/drawing/2014/main" xmlns="" id="{8EA760C8-480C-6BB9-582F-1ED4F704D223}"/>
              </a:ext>
            </a:extLst>
          </p:cNvPr>
          <p:cNvSpPr/>
          <p:nvPr/>
        </p:nvSpPr>
        <p:spPr>
          <a:xfrm>
            <a:off x="4661111" y="2601053"/>
            <a:ext cx="1158875" cy="1241425"/>
          </a:xfrm>
          <a:prstGeom prst="rect">
            <a:avLst/>
          </a:prstGeom>
          <a:solidFill>
            <a:srgbClr val="F4B3D3"/>
          </a:solidFill>
          <a:ln>
            <a:solidFill>
              <a:srgbClr val="F4B3D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oboto"/>
              <a:buNone/>
            </a:pPr>
            <a:r>
              <a:rPr lang="en-GB" sz="8800" b="1" i="0" u="none" strike="noStrike" cap="none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?</a:t>
            </a:r>
            <a:endParaRPr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21" name="Google Shape;327;p16">
            <a:extLst>
              <a:ext uri="{FF2B5EF4-FFF2-40B4-BE49-F238E27FC236}">
                <a16:creationId xmlns:a16="http://schemas.microsoft.com/office/drawing/2014/main" xmlns="" id="{F9DFC680-2EE4-D325-A8C7-C067710BA679}"/>
              </a:ext>
            </a:extLst>
          </p:cNvPr>
          <p:cNvSpPr/>
          <p:nvPr/>
        </p:nvSpPr>
        <p:spPr>
          <a:xfrm>
            <a:off x="5933212" y="2601053"/>
            <a:ext cx="1158875" cy="1241425"/>
          </a:xfrm>
          <a:prstGeom prst="rect">
            <a:avLst/>
          </a:prstGeom>
          <a:solidFill>
            <a:srgbClr val="F4B3D3"/>
          </a:solidFill>
          <a:ln>
            <a:solidFill>
              <a:srgbClr val="F4B3D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oboto"/>
              <a:buNone/>
            </a:pPr>
            <a:r>
              <a:rPr lang="en-GB" sz="8800" b="1" i="0" u="none" strike="noStrike" cap="none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?</a:t>
            </a:r>
            <a:endParaRPr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22" name="Google Shape;328;p16">
            <a:extLst>
              <a:ext uri="{FF2B5EF4-FFF2-40B4-BE49-F238E27FC236}">
                <a16:creationId xmlns:a16="http://schemas.microsoft.com/office/drawing/2014/main" xmlns="" id="{128ACA67-E213-3A10-9AA6-207D97366F78}"/>
              </a:ext>
            </a:extLst>
          </p:cNvPr>
          <p:cNvSpPr/>
          <p:nvPr/>
        </p:nvSpPr>
        <p:spPr>
          <a:xfrm>
            <a:off x="7215799" y="2601053"/>
            <a:ext cx="1158875" cy="1241425"/>
          </a:xfrm>
          <a:prstGeom prst="rect">
            <a:avLst/>
          </a:prstGeom>
          <a:solidFill>
            <a:srgbClr val="F4B3D3"/>
          </a:solidFill>
          <a:ln>
            <a:solidFill>
              <a:srgbClr val="F4B3D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oboto"/>
              <a:buNone/>
            </a:pPr>
            <a:r>
              <a:rPr lang="en-GB" sz="8800" b="1" i="0" u="none" strike="noStrike" cap="none" dirty="0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?</a:t>
            </a:r>
            <a:endParaRPr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23" name="Google Shape;329;p16">
            <a:extLst>
              <a:ext uri="{FF2B5EF4-FFF2-40B4-BE49-F238E27FC236}">
                <a16:creationId xmlns:a16="http://schemas.microsoft.com/office/drawing/2014/main" xmlns="" id="{D1B7F947-DBFF-7CD2-B6F5-E86D03ED8403}"/>
              </a:ext>
            </a:extLst>
          </p:cNvPr>
          <p:cNvSpPr/>
          <p:nvPr/>
        </p:nvSpPr>
        <p:spPr>
          <a:xfrm>
            <a:off x="2069337" y="3971461"/>
            <a:ext cx="1158875" cy="1241425"/>
          </a:xfrm>
          <a:prstGeom prst="rect">
            <a:avLst/>
          </a:prstGeom>
          <a:solidFill>
            <a:srgbClr val="F4B3D3"/>
          </a:solidFill>
          <a:ln>
            <a:solidFill>
              <a:srgbClr val="F4B3D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oboto"/>
              <a:buNone/>
            </a:pPr>
            <a:r>
              <a:rPr lang="en-GB" sz="8800" b="1" i="0" u="none" strike="noStrike" cap="none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?</a:t>
            </a:r>
            <a:endParaRPr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24" name="Google Shape;330;p16">
            <a:extLst>
              <a:ext uri="{FF2B5EF4-FFF2-40B4-BE49-F238E27FC236}">
                <a16:creationId xmlns:a16="http://schemas.microsoft.com/office/drawing/2014/main" xmlns="" id="{6A67CFC7-47C3-C3A8-BF38-2C0D13453252}"/>
              </a:ext>
            </a:extLst>
          </p:cNvPr>
          <p:cNvSpPr/>
          <p:nvPr/>
        </p:nvSpPr>
        <p:spPr>
          <a:xfrm>
            <a:off x="3356431" y="3971461"/>
            <a:ext cx="1158875" cy="1241425"/>
          </a:xfrm>
          <a:prstGeom prst="rect">
            <a:avLst/>
          </a:prstGeom>
          <a:solidFill>
            <a:srgbClr val="F4B3D3"/>
          </a:solidFill>
          <a:ln>
            <a:solidFill>
              <a:srgbClr val="F4B3D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oboto"/>
              <a:buNone/>
            </a:pPr>
            <a:r>
              <a:rPr lang="en-GB" sz="8800" b="1" i="0" u="none" strike="noStrike" cap="none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?</a:t>
            </a:r>
            <a:endParaRPr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25" name="Google Shape;331;p16">
            <a:extLst>
              <a:ext uri="{FF2B5EF4-FFF2-40B4-BE49-F238E27FC236}">
                <a16:creationId xmlns:a16="http://schemas.microsoft.com/office/drawing/2014/main" xmlns="" id="{DCC15CDE-415E-09C7-5FD0-CC3338203913}"/>
              </a:ext>
            </a:extLst>
          </p:cNvPr>
          <p:cNvSpPr/>
          <p:nvPr/>
        </p:nvSpPr>
        <p:spPr>
          <a:xfrm>
            <a:off x="4656349" y="3971461"/>
            <a:ext cx="1158875" cy="1241425"/>
          </a:xfrm>
          <a:prstGeom prst="rect">
            <a:avLst/>
          </a:prstGeom>
          <a:solidFill>
            <a:srgbClr val="F4B3D3"/>
          </a:solidFill>
          <a:ln>
            <a:solidFill>
              <a:srgbClr val="F4B3D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oboto"/>
              <a:buNone/>
            </a:pPr>
            <a:r>
              <a:rPr lang="en-GB" sz="8800" b="1" i="0" u="none" strike="noStrike" cap="none" dirty="0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?</a:t>
            </a:r>
            <a:endParaRPr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26" name="Google Shape;332;p16">
            <a:extLst>
              <a:ext uri="{FF2B5EF4-FFF2-40B4-BE49-F238E27FC236}">
                <a16:creationId xmlns:a16="http://schemas.microsoft.com/office/drawing/2014/main" xmlns="" id="{91D47482-B035-A20B-BE1F-926BE3359BA2}"/>
              </a:ext>
            </a:extLst>
          </p:cNvPr>
          <p:cNvSpPr/>
          <p:nvPr/>
        </p:nvSpPr>
        <p:spPr>
          <a:xfrm>
            <a:off x="5926290" y="3971461"/>
            <a:ext cx="1158875" cy="1241425"/>
          </a:xfrm>
          <a:prstGeom prst="rect">
            <a:avLst/>
          </a:prstGeom>
          <a:solidFill>
            <a:srgbClr val="F4B3D3"/>
          </a:solidFill>
          <a:ln>
            <a:solidFill>
              <a:srgbClr val="F4B3D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oboto"/>
              <a:buNone/>
            </a:pPr>
            <a:r>
              <a:rPr lang="en-GB" sz="8800" b="1" i="0" u="none" strike="noStrike" cap="none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?</a:t>
            </a:r>
            <a:endParaRPr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27" name="Google Shape;333;p16">
            <a:extLst>
              <a:ext uri="{FF2B5EF4-FFF2-40B4-BE49-F238E27FC236}">
                <a16:creationId xmlns:a16="http://schemas.microsoft.com/office/drawing/2014/main" xmlns="" id="{4B7351B6-34BB-524C-1231-FCEEC9D27CFA}"/>
              </a:ext>
            </a:extLst>
          </p:cNvPr>
          <p:cNvSpPr/>
          <p:nvPr/>
        </p:nvSpPr>
        <p:spPr>
          <a:xfrm>
            <a:off x="7210150" y="3971461"/>
            <a:ext cx="1158875" cy="1241425"/>
          </a:xfrm>
          <a:prstGeom prst="rect">
            <a:avLst/>
          </a:prstGeom>
          <a:solidFill>
            <a:srgbClr val="F4B3D3"/>
          </a:solidFill>
          <a:ln>
            <a:solidFill>
              <a:srgbClr val="F4B3D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oboto"/>
              <a:buNone/>
            </a:pPr>
            <a:r>
              <a:rPr lang="en-GB" sz="8800" b="1" i="0" u="none" strike="noStrike" cap="none" dirty="0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?</a:t>
            </a:r>
            <a:endParaRPr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28" name="Google Shape;336;p16">
            <a:extLst>
              <a:ext uri="{FF2B5EF4-FFF2-40B4-BE49-F238E27FC236}">
                <a16:creationId xmlns:a16="http://schemas.microsoft.com/office/drawing/2014/main" xmlns="" id="{C47E2A6B-2947-E596-110F-2F34B3149287}"/>
              </a:ext>
            </a:extLst>
          </p:cNvPr>
          <p:cNvSpPr txBox="1"/>
          <p:nvPr/>
        </p:nvSpPr>
        <p:spPr>
          <a:xfrm>
            <a:off x="1200150" y="5395479"/>
            <a:ext cx="19939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speak</a:t>
            </a:r>
            <a:endParaRPr dirty="0">
              <a:latin typeface="Mali" panose="00000500000000000000" pitchFamily="2" charset="-34"/>
              <a:cs typeface="Mali" panose="00000500000000000000" pitchFamily="2" charset="-3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do</a:t>
            </a:r>
            <a:endParaRPr dirty="0">
              <a:latin typeface="Mali" panose="00000500000000000000" pitchFamily="2" charset="-34"/>
              <a:cs typeface="Mali" panose="00000500000000000000" pitchFamily="2" charset="-3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/>
            </a:r>
            <a:br>
              <a:rPr lang="en-GB" sz="1800" b="0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</a:br>
            <a:endParaRPr sz="1800" b="0" i="0" u="none" strike="noStrike" cap="none" dirty="0">
              <a:solidFill>
                <a:srgbClr val="1C1C1C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C1C1C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C1C1C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sp>
        <p:nvSpPr>
          <p:cNvPr id="29" name="Google Shape;337;p16">
            <a:extLst>
              <a:ext uri="{FF2B5EF4-FFF2-40B4-BE49-F238E27FC236}">
                <a16:creationId xmlns:a16="http://schemas.microsoft.com/office/drawing/2014/main" xmlns="" id="{07184254-CDA8-0B27-AC6A-7D3DEFF064A1}"/>
              </a:ext>
            </a:extLst>
          </p:cNvPr>
          <p:cNvSpPr txBox="1"/>
          <p:nvPr/>
        </p:nvSpPr>
        <p:spPr>
          <a:xfrm>
            <a:off x="3748088" y="5395479"/>
            <a:ext cx="19939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ask</a:t>
            </a:r>
            <a:endParaRPr>
              <a:latin typeface="Mali" panose="00000500000000000000" pitchFamily="2" charset="-34"/>
              <a:cs typeface="Mali" panose="00000500000000000000" pitchFamily="2" charset="-3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cook</a:t>
            </a:r>
            <a:endParaRPr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30" name="Google Shape;338;p16">
            <a:extLst>
              <a:ext uri="{FF2B5EF4-FFF2-40B4-BE49-F238E27FC236}">
                <a16:creationId xmlns:a16="http://schemas.microsoft.com/office/drawing/2014/main" xmlns="" id="{4863C466-572A-0CD5-0E6C-734C4D3DE9BD}"/>
              </a:ext>
            </a:extLst>
          </p:cNvPr>
          <p:cNvSpPr txBox="1"/>
          <p:nvPr/>
        </p:nvSpPr>
        <p:spPr>
          <a:xfrm>
            <a:off x="6345238" y="5395479"/>
            <a:ext cx="19939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see</a:t>
            </a:r>
            <a:endParaRPr>
              <a:latin typeface="Mali" panose="00000500000000000000" pitchFamily="2" charset="-34"/>
              <a:cs typeface="Mali" panose="00000500000000000000" pitchFamily="2" charset="-3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make</a:t>
            </a:r>
            <a:endParaRPr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31" name="Google Shape;339;p16">
            <a:extLst>
              <a:ext uri="{FF2B5EF4-FFF2-40B4-BE49-F238E27FC236}">
                <a16:creationId xmlns:a16="http://schemas.microsoft.com/office/drawing/2014/main" xmlns="" id="{402AD6A0-5461-920D-1D79-08007566F7BA}"/>
              </a:ext>
            </a:extLst>
          </p:cNvPr>
          <p:cNvSpPr/>
          <p:nvPr/>
        </p:nvSpPr>
        <p:spPr>
          <a:xfrm>
            <a:off x="755650" y="5485967"/>
            <a:ext cx="341313" cy="34131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E73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009386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sp>
        <p:nvSpPr>
          <p:cNvPr id="32" name="Google Shape;340;p16">
            <a:extLst>
              <a:ext uri="{FF2B5EF4-FFF2-40B4-BE49-F238E27FC236}">
                <a16:creationId xmlns:a16="http://schemas.microsoft.com/office/drawing/2014/main" xmlns="" id="{43FD0F66-8157-DDE6-BF71-EB31761DEC6A}"/>
              </a:ext>
            </a:extLst>
          </p:cNvPr>
          <p:cNvSpPr/>
          <p:nvPr/>
        </p:nvSpPr>
        <p:spPr>
          <a:xfrm>
            <a:off x="755650" y="5917767"/>
            <a:ext cx="341313" cy="34131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E73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009386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sp>
        <p:nvSpPr>
          <p:cNvPr id="33" name="Google Shape;341;p16">
            <a:extLst>
              <a:ext uri="{FF2B5EF4-FFF2-40B4-BE49-F238E27FC236}">
                <a16:creationId xmlns:a16="http://schemas.microsoft.com/office/drawing/2014/main" xmlns="" id="{6EB94DDA-01AE-8D50-2EA3-18954C2ED340}"/>
              </a:ext>
            </a:extLst>
          </p:cNvPr>
          <p:cNvSpPr/>
          <p:nvPr/>
        </p:nvSpPr>
        <p:spPr>
          <a:xfrm>
            <a:off x="755650" y="2568509"/>
            <a:ext cx="1209675" cy="1306513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2;p16">
            <a:extLst>
              <a:ext uri="{FF2B5EF4-FFF2-40B4-BE49-F238E27FC236}">
                <a16:creationId xmlns:a16="http://schemas.microsoft.com/office/drawing/2014/main" xmlns="" id="{607F9739-11CE-6279-CF2D-3FC77ECBE009}"/>
              </a:ext>
            </a:extLst>
          </p:cNvPr>
          <p:cNvSpPr/>
          <p:nvPr/>
        </p:nvSpPr>
        <p:spPr>
          <a:xfrm>
            <a:off x="3331031" y="3938917"/>
            <a:ext cx="1209675" cy="1306512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" name="Google Shape;343;p16">
            <a:extLst>
              <a:ext uri="{FF2B5EF4-FFF2-40B4-BE49-F238E27FC236}">
                <a16:creationId xmlns:a16="http://schemas.microsoft.com/office/drawing/2014/main" xmlns="" id="{F38B50B7-5825-E1E1-CE06-C6008FFD01B3}"/>
              </a:ext>
            </a:extLst>
          </p:cNvPr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13" y="5314844"/>
            <a:ext cx="406400" cy="42320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44;p16">
            <a:extLst>
              <a:ext uri="{FF2B5EF4-FFF2-40B4-BE49-F238E27FC236}">
                <a16:creationId xmlns:a16="http://schemas.microsoft.com/office/drawing/2014/main" xmlns="" id="{DE1A7F8F-9BA4-1545-51AC-9632DC55A115}"/>
              </a:ext>
            </a:extLst>
          </p:cNvPr>
          <p:cNvSpPr/>
          <p:nvPr/>
        </p:nvSpPr>
        <p:spPr>
          <a:xfrm>
            <a:off x="3325813" y="5485967"/>
            <a:ext cx="339725" cy="34131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E73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009386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sp>
        <p:nvSpPr>
          <p:cNvPr id="37" name="Google Shape;345;p16">
            <a:extLst>
              <a:ext uri="{FF2B5EF4-FFF2-40B4-BE49-F238E27FC236}">
                <a16:creationId xmlns:a16="http://schemas.microsoft.com/office/drawing/2014/main" xmlns="" id="{06FA6AE1-F496-79C2-8424-BEBB0B5C9ECE}"/>
              </a:ext>
            </a:extLst>
          </p:cNvPr>
          <p:cNvSpPr/>
          <p:nvPr/>
        </p:nvSpPr>
        <p:spPr>
          <a:xfrm>
            <a:off x="3325813" y="5917767"/>
            <a:ext cx="339725" cy="34131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E73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009386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sp>
        <p:nvSpPr>
          <p:cNvPr id="38" name="Google Shape;346;p16">
            <a:extLst>
              <a:ext uri="{FF2B5EF4-FFF2-40B4-BE49-F238E27FC236}">
                <a16:creationId xmlns:a16="http://schemas.microsoft.com/office/drawing/2014/main" xmlns="" id="{FE6836AE-BA30-D607-70AB-D6C10B7C7240}"/>
              </a:ext>
            </a:extLst>
          </p:cNvPr>
          <p:cNvSpPr/>
          <p:nvPr/>
        </p:nvSpPr>
        <p:spPr>
          <a:xfrm>
            <a:off x="5913438" y="5485967"/>
            <a:ext cx="339725" cy="34131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E73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009386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sp>
        <p:nvSpPr>
          <p:cNvPr id="39" name="Google Shape;347;p16">
            <a:extLst>
              <a:ext uri="{FF2B5EF4-FFF2-40B4-BE49-F238E27FC236}">
                <a16:creationId xmlns:a16="http://schemas.microsoft.com/office/drawing/2014/main" xmlns="" id="{4DBFC34E-95C6-9EB0-375A-970B3F54D3C8}"/>
              </a:ext>
            </a:extLst>
          </p:cNvPr>
          <p:cNvSpPr/>
          <p:nvPr/>
        </p:nvSpPr>
        <p:spPr>
          <a:xfrm>
            <a:off x="5913438" y="5917767"/>
            <a:ext cx="339725" cy="34131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E73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009386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pic>
        <p:nvPicPr>
          <p:cNvPr id="40" name="Google Shape;348;p16">
            <a:extLst>
              <a:ext uri="{FF2B5EF4-FFF2-40B4-BE49-F238E27FC236}">
                <a16:creationId xmlns:a16="http://schemas.microsoft.com/office/drawing/2014/main" xmlns="" id="{C10BC05A-CD23-0240-FFAE-24F199335E7D}"/>
              </a:ext>
            </a:extLst>
          </p:cNvPr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123" y="5787592"/>
            <a:ext cx="405503" cy="422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49;p16">
            <a:extLst>
              <a:ext uri="{FF2B5EF4-FFF2-40B4-BE49-F238E27FC236}">
                <a16:creationId xmlns:a16="http://schemas.microsoft.com/office/drawing/2014/main" xmlns="" id="{4DAA29B8-372A-E444-034C-A6C386039A3A}"/>
              </a:ext>
            </a:extLst>
          </p:cNvPr>
          <p:cNvSpPr/>
          <p:nvPr/>
        </p:nvSpPr>
        <p:spPr>
          <a:xfrm>
            <a:off x="7183956" y="3938917"/>
            <a:ext cx="1211263" cy="1306512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350;p16">
            <a:extLst>
              <a:ext uri="{FF2B5EF4-FFF2-40B4-BE49-F238E27FC236}">
                <a16:creationId xmlns:a16="http://schemas.microsoft.com/office/drawing/2014/main" xmlns="" id="{EC83C136-2106-6F97-6A37-9466C2103AC3}"/>
              </a:ext>
            </a:extLst>
          </p:cNvPr>
          <p:cNvSpPr/>
          <p:nvPr/>
        </p:nvSpPr>
        <p:spPr>
          <a:xfrm>
            <a:off x="2031236" y="2568509"/>
            <a:ext cx="1211263" cy="1306513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" name="Google Shape;351;p16">
            <a:extLst>
              <a:ext uri="{FF2B5EF4-FFF2-40B4-BE49-F238E27FC236}">
                <a16:creationId xmlns:a16="http://schemas.microsoft.com/office/drawing/2014/main" xmlns="" id="{5D40015E-8709-D063-F9A1-1AC66A5C878C}"/>
              </a:ext>
            </a:extLst>
          </p:cNvPr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588" y="5346594"/>
            <a:ext cx="406400" cy="42320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352;p16">
            <a:extLst>
              <a:ext uri="{FF2B5EF4-FFF2-40B4-BE49-F238E27FC236}">
                <a16:creationId xmlns:a16="http://schemas.microsoft.com/office/drawing/2014/main" xmlns="" id="{EF3C8151-BEC2-E331-995B-B7A396A1694D}"/>
              </a:ext>
            </a:extLst>
          </p:cNvPr>
          <p:cNvSpPr/>
          <p:nvPr/>
        </p:nvSpPr>
        <p:spPr>
          <a:xfrm>
            <a:off x="3322947" y="2568509"/>
            <a:ext cx="1211263" cy="1306513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353;p16">
            <a:extLst>
              <a:ext uri="{FF2B5EF4-FFF2-40B4-BE49-F238E27FC236}">
                <a16:creationId xmlns:a16="http://schemas.microsoft.com/office/drawing/2014/main" xmlns="" id="{8A68646C-3983-A029-057E-B0AAACA586CE}"/>
              </a:ext>
            </a:extLst>
          </p:cNvPr>
          <p:cNvSpPr/>
          <p:nvPr/>
        </p:nvSpPr>
        <p:spPr>
          <a:xfrm>
            <a:off x="755650" y="3938917"/>
            <a:ext cx="1211262" cy="1306512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" name="Google Shape;354;p16">
            <a:extLst>
              <a:ext uri="{FF2B5EF4-FFF2-40B4-BE49-F238E27FC236}">
                <a16:creationId xmlns:a16="http://schemas.microsoft.com/office/drawing/2014/main" xmlns="" id="{45401DDC-D0D7-9C65-CAA8-CDC55A417A66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588" y="5772077"/>
            <a:ext cx="404812" cy="42155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355;p16">
            <a:extLst>
              <a:ext uri="{FF2B5EF4-FFF2-40B4-BE49-F238E27FC236}">
                <a16:creationId xmlns:a16="http://schemas.microsoft.com/office/drawing/2014/main" xmlns="" id="{88ED7A19-30EF-A4F7-DE92-272EACA65B7B}"/>
              </a:ext>
            </a:extLst>
          </p:cNvPr>
          <p:cNvSpPr/>
          <p:nvPr/>
        </p:nvSpPr>
        <p:spPr>
          <a:xfrm>
            <a:off x="5907812" y="2568509"/>
            <a:ext cx="1209675" cy="1306513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356;p16">
            <a:extLst>
              <a:ext uri="{FF2B5EF4-FFF2-40B4-BE49-F238E27FC236}">
                <a16:creationId xmlns:a16="http://schemas.microsoft.com/office/drawing/2014/main" xmlns="" id="{8604A6C8-95D1-0405-0668-D6E87314509A}"/>
              </a:ext>
            </a:extLst>
          </p:cNvPr>
          <p:cNvSpPr/>
          <p:nvPr/>
        </p:nvSpPr>
        <p:spPr>
          <a:xfrm>
            <a:off x="7189605" y="2568509"/>
            <a:ext cx="1211262" cy="1306513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" name="Google Shape;357;p16">
            <a:extLst>
              <a:ext uri="{FF2B5EF4-FFF2-40B4-BE49-F238E27FC236}">
                <a16:creationId xmlns:a16="http://schemas.microsoft.com/office/drawing/2014/main" xmlns="" id="{4447428F-6159-0D8E-6384-3B433B082DAA}"/>
              </a:ext>
            </a:extLst>
          </p:cNvPr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5038" y="5314844"/>
            <a:ext cx="406400" cy="42320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358;p16">
            <a:extLst>
              <a:ext uri="{FF2B5EF4-FFF2-40B4-BE49-F238E27FC236}">
                <a16:creationId xmlns:a16="http://schemas.microsoft.com/office/drawing/2014/main" xmlns="" id="{F6F125C9-1825-9C75-C8AB-27601ACB1C42}"/>
              </a:ext>
            </a:extLst>
          </p:cNvPr>
          <p:cNvSpPr/>
          <p:nvPr/>
        </p:nvSpPr>
        <p:spPr>
          <a:xfrm>
            <a:off x="2043143" y="3938917"/>
            <a:ext cx="1211262" cy="1306512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359;p16">
            <a:extLst>
              <a:ext uri="{FF2B5EF4-FFF2-40B4-BE49-F238E27FC236}">
                <a16:creationId xmlns:a16="http://schemas.microsoft.com/office/drawing/2014/main" xmlns="" id="{1001A79F-B588-21B0-BB43-A9D1AB1A73E7}"/>
              </a:ext>
            </a:extLst>
          </p:cNvPr>
          <p:cNvSpPr/>
          <p:nvPr/>
        </p:nvSpPr>
        <p:spPr>
          <a:xfrm>
            <a:off x="4626019" y="2568509"/>
            <a:ext cx="1209675" cy="1306513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" name="Google Shape;360;p16">
            <a:extLst>
              <a:ext uri="{FF2B5EF4-FFF2-40B4-BE49-F238E27FC236}">
                <a16:creationId xmlns:a16="http://schemas.microsoft.com/office/drawing/2014/main" xmlns="" id="{D3E0FE40-51CB-FD3D-231B-8B142A33F044}"/>
              </a:ext>
            </a:extLst>
          </p:cNvPr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5486" y="5766954"/>
            <a:ext cx="405503" cy="422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361;p16">
            <a:extLst>
              <a:ext uri="{FF2B5EF4-FFF2-40B4-BE49-F238E27FC236}">
                <a16:creationId xmlns:a16="http://schemas.microsoft.com/office/drawing/2014/main" xmlns="" id="{9F72F6E7-813F-3D97-15E0-4CB66227FFFD}"/>
              </a:ext>
            </a:extLst>
          </p:cNvPr>
          <p:cNvSpPr/>
          <p:nvPr/>
        </p:nvSpPr>
        <p:spPr>
          <a:xfrm>
            <a:off x="4621257" y="3938917"/>
            <a:ext cx="1209675" cy="1306512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362;p16">
            <a:extLst>
              <a:ext uri="{FF2B5EF4-FFF2-40B4-BE49-F238E27FC236}">
                <a16:creationId xmlns:a16="http://schemas.microsoft.com/office/drawing/2014/main" xmlns="" id="{B496145D-AB50-01FA-3273-A0C3D05FC478}"/>
              </a:ext>
            </a:extLst>
          </p:cNvPr>
          <p:cNvSpPr/>
          <p:nvPr/>
        </p:nvSpPr>
        <p:spPr>
          <a:xfrm>
            <a:off x="5900096" y="3938917"/>
            <a:ext cx="1211263" cy="1306512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126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8E326-C8A0-3CE7-FDD2-BE96DC96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Luyện </a:t>
            </a:r>
            <a:r>
              <a:rPr lang="en-GB" dirty="0" err="1"/>
              <a:t>tập</a:t>
            </a:r>
            <a:r>
              <a:rPr lang="en-GB" dirty="0"/>
              <a:t> </a:t>
            </a:r>
            <a:r>
              <a:rPr lang="en-GB" dirty="0" err="1"/>
              <a:t>đặt</a:t>
            </a:r>
            <a:r>
              <a:rPr lang="en-GB" dirty="0"/>
              <a:t> </a:t>
            </a:r>
            <a:r>
              <a:rPr lang="en-GB" dirty="0" err="1"/>
              <a:t>câu</a:t>
            </a:r>
            <a:endParaRPr lang="en-GB" dirty="0"/>
          </a:p>
        </p:txBody>
      </p:sp>
      <p:sp>
        <p:nvSpPr>
          <p:cNvPr id="3" name="Google Shape;119;p7">
            <a:extLst>
              <a:ext uri="{FF2B5EF4-FFF2-40B4-BE49-F238E27FC236}">
                <a16:creationId xmlns:a16="http://schemas.microsoft.com/office/drawing/2014/main" xmlns="" id="{E4CA5B86-0914-DFF9-4390-2B526D799DD4}"/>
              </a:ext>
            </a:extLst>
          </p:cNvPr>
          <p:cNvSpPr/>
          <p:nvPr/>
        </p:nvSpPr>
        <p:spPr>
          <a:xfrm>
            <a:off x="4753553" y="4764809"/>
            <a:ext cx="3574472" cy="11578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 cap="flat" cmpd="sng">
            <a:solidFill>
              <a:srgbClr val="EE73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369;p17">
            <a:extLst>
              <a:ext uri="{FF2B5EF4-FFF2-40B4-BE49-F238E27FC236}">
                <a16:creationId xmlns:a16="http://schemas.microsoft.com/office/drawing/2014/main" xmlns="" id="{5BF75805-55AC-6FE8-9B48-CEF2210CBA06}"/>
              </a:ext>
            </a:extLst>
          </p:cNvPr>
          <p:cNvSpPr/>
          <p:nvPr/>
        </p:nvSpPr>
        <p:spPr>
          <a:xfrm>
            <a:off x="755650" y="1775216"/>
            <a:ext cx="7632700" cy="69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spAutoFit/>
          </a:bodyPr>
          <a:lstStyle/>
          <a:p>
            <a:pPr lvl="0">
              <a:buClr>
                <a:srgbClr val="1C1C1C"/>
              </a:buClr>
              <a:buSzPts val="1800"/>
            </a:pPr>
            <a:r>
              <a:rPr lang="vi-VN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Em hãy ấn vào vòng quay spinner để chọn một động từ, sau đó chia động từ ở thì tương lai hoàn thành nhé.</a:t>
            </a:r>
          </a:p>
        </p:txBody>
      </p:sp>
      <p:pic>
        <p:nvPicPr>
          <p:cNvPr id="5" name="Google Shape;370;p17">
            <a:extLst>
              <a:ext uri="{FF2B5EF4-FFF2-40B4-BE49-F238E27FC236}">
                <a16:creationId xmlns:a16="http://schemas.microsoft.com/office/drawing/2014/main" xmlns="" id="{E3ABD827-9166-C95E-595C-CA35A745376E}"/>
              </a:ext>
            </a:extLst>
          </p:cNvPr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15975" y="2541999"/>
            <a:ext cx="3651250" cy="36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1;p17">
            <a:extLst>
              <a:ext uri="{FF2B5EF4-FFF2-40B4-BE49-F238E27FC236}">
                <a16:creationId xmlns:a16="http://schemas.microsoft.com/office/drawing/2014/main" xmlns="" id="{C3447BE3-B6D1-BBF9-5FA2-2C9DCCDB2FFA}"/>
              </a:ext>
            </a:extLst>
          </p:cNvPr>
          <p:cNvSpPr/>
          <p:nvPr/>
        </p:nvSpPr>
        <p:spPr>
          <a:xfrm rot="10800000">
            <a:off x="4307613" y="4251325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00BFF3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372;p17">
            <a:extLst>
              <a:ext uri="{FF2B5EF4-FFF2-40B4-BE49-F238E27FC236}">
                <a16:creationId xmlns:a16="http://schemas.microsoft.com/office/drawing/2014/main" xmlns="" id="{62475B59-1E76-F341-B4CF-8FD2CC99F889}"/>
              </a:ext>
            </a:extLst>
          </p:cNvPr>
          <p:cNvSpPr/>
          <p:nvPr/>
        </p:nvSpPr>
        <p:spPr>
          <a:xfrm>
            <a:off x="5329835" y="3045619"/>
            <a:ext cx="2416175" cy="904875"/>
          </a:xfrm>
          <a:prstGeom prst="homePlate">
            <a:avLst>
              <a:gd name="adj" fmla="val 0"/>
            </a:avLst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Quay</a:t>
            </a:r>
            <a:endParaRPr sz="1800" b="1" i="0" u="none" strike="noStrike" cap="none" dirty="0">
              <a:solidFill>
                <a:srgbClr val="FFFFFF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sp>
        <p:nvSpPr>
          <p:cNvPr id="8" name="Google Shape;373;p17">
            <a:extLst>
              <a:ext uri="{FF2B5EF4-FFF2-40B4-BE49-F238E27FC236}">
                <a16:creationId xmlns:a16="http://schemas.microsoft.com/office/drawing/2014/main" xmlns="" id="{935CE05E-183D-ED5B-C183-5978E460239F}"/>
              </a:ext>
            </a:extLst>
          </p:cNvPr>
          <p:cNvSpPr/>
          <p:nvPr/>
        </p:nvSpPr>
        <p:spPr>
          <a:xfrm>
            <a:off x="4978070" y="4891155"/>
            <a:ext cx="3153434" cy="88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spAutoFit/>
          </a:bodyPr>
          <a:lstStyle/>
          <a:p>
            <a:pPr lvl="0" algn="just">
              <a:buClr>
                <a:srgbClr val="1C1C1C"/>
              </a:buClr>
              <a:buSzPts val="1800"/>
            </a:pPr>
            <a:r>
              <a:rPr lang="vi-VN" sz="1600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Em hãy viết động từ được chia lên bảng (hoặc vào vở), và đặt câu với từ đó nhé. </a:t>
            </a:r>
          </a:p>
        </p:txBody>
      </p:sp>
    </p:spTree>
    <p:extLst>
      <p:ext uri="{BB962C8B-B14F-4D97-AF65-F5344CB8AC3E}">
        <p14:creationId xmlns:p14="http://schemas.microsoft.com/office/powerpoint/2010/main" val="22077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370" y="3214370"/>
            <a:ext cx="7033260" cy="42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i="1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Giaoandethitienganh.info 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file word hay,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100k/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400" dirty="0">
                <a:solidFill>
                  <a:srgbClr val="FFFF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450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Layouts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AEAE8EFC-84E1-44A5-B19D-1CAE340B02B6}" vid="{010B92F8-2E9D-4993-ABC6-5071BBCC9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123</TotalTime>
  <Words>529</Words>
  <Application>Microsoft Office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Roboto</vt:lpstr>
      <vt:lpstr>Twinkl</vt:lpstr>
      <vt:lpstr>Mali</vt:lpstr>
      <vt:lpstr>Calibri</vt:lpstr>
      <vt:lpstr>UTM Swiss Condensed</vt:lpstr>
      <vt:lpstr>Times New Roman</vt:lpstr>
      <vt:lpstr>Arial</vt:lpstr>
      <vt:lpstr>Slide Layouts</vt:lpstr>
      <vt:lpstr>PowerPoint Presentation</vt:lpstr>
      <vt:lpstr>Thì tương lai hoàn thành – Future Perfect</vt:lpstr>
      <vt:lpstr>Công thức của thì tương lai hoàn thành</vt:lpstr>
      <vt:lpstr>Dấu hiệu nhận biết</vt:lpstr>
      <vt:lpstr>PowerPoint Presentation</vt:lpstr>
      <vt:lpstr>Chia động từ ở thì tương lai hoàn thành</vt:lpstr>
      <vt:lpstr>Tìm cặp từ </vt:lpstr>
      <vt:lpstr>Luyện tập đặt câu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SAMWATEK 22</cp:lastModifiedBy>
  <cp:revision>27</cp:revision>
  <dcterms:created xsi:type="dcterms:W3CDTF">2022-05-20T09:09:51Z</dcterms:created>
  <dcterms:modified xsi:type="dcterms:W3CDTF">2025-07-29T02:10:05Z</dcterms:modified>
</cp:coreProperties>
</file>