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6" r:id="rId3"/>
    <p:sldId id="258" r:id="rId4"/>
    <p:sldId id="260" r:id="rId5"/>
    <p:sldId id="261" r:id="rId6"/>
    <p:sldId id="262" r:id="rId7"/>
    <p:sldId id="263" r:id="rId8"/>
    <p:sldId id="264" r:id="rId9"/>
    <p:sldId id="267" r:id="rId10"/>
    <p:sldId id="265" r:id="rId11"/>
    <p:sldId id="268" r:id="rId12"/>
    <p:sldId id="269" r:id="rId13"/>
    <p:sldId id="270" r:id="rId14"/>
    <p:sldId id="273" r:id="rId15"/>
    <p:sldId id="272" r:id="rId16"/>
    <p:sldId id="27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a:srgbClr val="FFD966"/>
    <a:srgbClr val="F50214"/>
    <a:srgbClr val="E84E60"/>
    <a:srgbClr val="009A35"/>
    <a:srgbClr val="1569BE"/>
    <a:srgbClr val="A2A2A2"/>
    <a:srgbClr val="BDD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5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0D1E-55EA-4B42-AC8C-8B280FDA7DA3}"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6EF0-6D2C-488A-A09A-F0388078E8CB}" type="slidenum">
              <a:rPr lang="en-US" smtClean="0"/>
              <a:t>‹#›</a:t>
            </a:fld>
            <a:endParaRPr lang="en-US"/>
          </a:p>
        </p:txBody>
      </p:sp>
    </p:spTree>
    <p:extLst>
      <p:ext uri="{BB962C8B-B14F-4D97-AF65-F5344CB8AC3E}">
        <p14:creationId xmlns:p14="http://schemas.microsoft.com/office/powerpoint/2010/main" val="7703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B83083-4B1F-44D0-BE52-C6191B780F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2275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83083-4B1F-44D0-BE52-C6191B780F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9253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83083-4B1F-44D0-BE52-C6191B780F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6887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83083-4B1F-44D0-BE52-C6191B780F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41545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83083-4B1F-44D0-BE52-C6191B780FA9}"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31528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B83083-4B1F-44D0-BE52-C6191B780FA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5678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B83083-4B1F-44D0-BE52-C6191B780FA9}"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920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B83083-4B1F-44D0-BE52-C6191B780FA9}"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161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83083-4B1F-44D0-BE52-C6191B780FA9}"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095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5218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474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3083-4B1F-44D0-BE52-C6191B780FA9}"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1E58-7829-4BCF-81A1-62B3F57525D5}" type="slidenum">
              <a:rPr lang="en-US" smtClean="0"/>
              <a:t>‹#›</a:t>
            </a:fld>
            <a:endParaRPr lang="en-US"/>
          </a:p>
        </p:txBody>
      </p:sp>
    </p:spTree>
    <p:extLst>
      <p:ext uri="{BB962C8B-B14F-4D97-AF65-F5344CB8AC3E}">
        <p14:creationId xmlns:p14="http://schemas.microsoft.com/office/powerpoint/2010/main" val="29353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hyperlink" Target="Tr&#242;%20ch&#417;i%20H&#7897;p%20qu&#224;%20b&#237;%20m&#7853;t.pptx"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1.bin"/><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V&#432;&#7907;t%20ch&#432;&#7899;ng%20ng&#7841;i%20v&#7853;t.pptx" TargetMode="Externa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1635" y="694475"/>
            <a:ext cx="10213146" cy="584775"/>
          </a:xfrm>
          <a:prstGeom prst="rect">
            <a:avLst/>
          </a:prstGeom>
          <a:noFill/>
        </p:spPr>
        <p:txBody>
          <a:bodyPr wrap="square" rtlCol="0">
            <a:spAutoFit/>
          </a:bodyPr>
          <a:lstStyle/>
          <a:p>
            <a:r>
              <a:rPr lang="en-US" sz="3200" b="1" u="sng" err="1">
                <a:solidFill>
                  <a:srgbClr val="FF0000"/>
                </a:solidFill>
                <a:latin typeface="SVN-A Love Of Thunder" panose="02040603050506020204" pitchFamily="18" charset="0"/>
                <a:cs typeface="Times New Roman" panose="02020603050405020304" pitchFamily="18" charset="0"/>
              </a:rPr>
              <a:t>Tiết</a:t>
            </a:r>
            <a:r>
              <a:rPr lang="en-US" sz="3200" b="1" u="sng">
                <a:solidFill>
                  <a:srgbClr val="FF0000"/>
                </a:solidFill>
                <a:latin typeface="SVN-A Love Of Thunder" panose="02040603050506020204" pitchFamily="18" charset="0"/>
                <a:cs typeface="Times New Roman" panose="02020603050405020304" pitchFamily="18" charset="0"/>
              </a:rPr>
              <a:t> 5+6</a:t>
            </a:r>
            <a:r>
              <a:rPr lang="en-US" sz="3200" b="1">
                <a:solidFill>
                  <a:srgbClr val="FF0000"/>
                </a:solidFill>
                <a:latin typeface="SVN-A Love Of Thunder" panose="02040603050506020204" pitchFamily="18" charset="0"/>
                <a:cs typeface="Times New Roman" panose="02020603050405020304" pitchFamily="18" charset="0"/>
              </a:rPr>
              <a:t> </a:t>
            </a:r>
            <a:r>
              <a:rPr lang="en-US" sz="3200" b="1" dirty="0">
                <a:solidFill>
                  <a:srgbClr val="FF0000"/>
                </a:solidFill>
                <a:latin typeface="SVN-A Love Of Thunder" panose="02040603050506020204" pitchFamily="18" charset="0"/>
                <a:cs typeface="Times New Roman" panose="02020603050405020304" pitchFamily="18" charset="0"/>
              </a:rPr>
              <a:t>- §4</a:t>
            </a:r>
            <a:r>
              <a:rPr lang="en-US" sz="3200" b="1">
                <a:solidFill>
                  <a:srgbClr val="FF0000"/>
                </a:solidFill>
                <a:latin typeface="SVN-A Love Of Thunder" panose="02040603050506020204" pitchFamily="18" charset="0"/>
                <a:cs typeface="Times New Roman" panose="02020603050405020304" pitchFamily="18" charset="0"/>
              </a:rPr>
              <a:t>. PHÉP NHÂN VÀ PHÉP CHIA </a:t>
            </a:r>
            <a:r>
              <a:rPr lang="en-US" sz="3200" b="1" dirty="0">
                <a:solidFill>
                  <a:srgbClr val="FF0000"/>
                </a:solidFill>
                <a:latin typeface="SVN-A Love Of Thunder" panose="02040603050506020204" pitchFamily="18" charset="0"/>
                <a:cs typeface="Times New Roman" panose="02020603050405020304" pitchFamily="18" charset="0"/>
              </a:rPr>
              <a:t>SỐ </a:t>
            </a:r>
            <a:r>
              <a:rPr lang="en-US" sz="3200" b="1">
                <a:solidFill>
                  <a:srgbClr val="FF0000"/>
                </a:solidFill>
                <a:latin typeface="SVN-A Love Of Thunder" panose="02040603050506020204" pitchFamily="18" charset="0"/>
                <a:cs typeface="Times New Roman" panose="02020603050405020304" pitchFamily="18" charset="0"/>
              </a:rPr>
              <a:t>TỰ NHIÊN</a:t>
            </a:r>
            <a:endParaRPr lang="en-US" sz="3200" dirty="0">
              <a:solidFill>
                <a:srgbClr val="FF0000"/>
              </a:solidFill>
              <a:latin typeface="SVN-A Love Of Thunder" panose="02040603050506020204" pitchFamily="18" charset="0"/>
              <a:cs typeface="Times New Roman" panose="02020603050405020304" pitchFamily="18" charset="0"/>
            </a:endParaRPr>
          </a:p>
        </p:txBody>
      </p:sp>
      <p:sp>
        <p:nvSpPr>
          <p:cNvPr id="6" name="TextBox 5"/>
          <p:cNvSpPr txBox="1"/>
          <p:nvPr/>
        </p:nvSpPr>
        <p:spPr>
          <a:xfrm>
            <a:off x="2260209" y="1775330"/>
            <a:ext cx="99317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GV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1220152" y="3317850"/>
            <a:ext cx="9020175" cy="2867025"/>
          </a:xfrm>
          <a:prstGeom prst="rect">
            <a:avLst/>
          </a:prstGeom>
        </p:spPr>
      </p:pic>
    </p:spTree>
    <p:extLst>
      <p:ext uri="{BB962C8B-B14F-4D97-AF65-F5344CB8AC3E}">
        <p14:creationId xmlns:p14="http://schemas.microsoft.com/office/powerpoint/2010/main" val="59194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tự</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a:solidFill>
                  <a:srgbClr val="FFFF00"/>
                </a:solidFill>
                <a:effectLst/>
                <a:latin typeface="Times New Roman" panose="02020603050405020304" pitchFamily="18" charset="0"/>
                <a:ea typeface="Times New Roman" panose="02020603050405020304" pitchFamily="18" charset="0"/>
              </a:rPr>
              <a:t>. </a:t>
            </a:r>
            <a:r>
              <a:rPr lang="nl-NL" sz="2000" b="1" u="sng" dirty="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nhân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rPr>
              <a:t>Giao</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 b = b . a</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rPr>
              <a:t>Kết</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 b) . c = a . (b . c)</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 </a:t>
            </a:r>
            <a:r>
              <a:rPr lang="en-US" sz="2000" dirty="0" err="1">
                <a:solidFill>
                  <a:srgbClr val="FFFF00"/>
                </a:solidFill>
                <a:effectLst/>
                <a:latin typeface="Times New Roman" panose="02020603050405020304" pitchFamily="18" charset="0"/>
                <a:ea typeface="Times New Roman" panose="02020603050405020304" pitchFamily="18" charset="0"/>
              </a:rPr>
              <a:t>Phân</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phối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của</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phép</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nhân</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đối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với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phép</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cộng</a:t>
            </a:r>
            <a:r>
              <a:rPr lang="en-US" sz="2000" dirty="0">
                <a:solidFill>
                  <a:srgbClr val="FFFF00"/>
                </a:solidFill>
                <a:effectLst/>
                <a:latin typeface="Times New Roman" panose="02020603050405020304" pitchFamily="18" charset="0"/>
                <a:ea typeface="Times New Roman" panose="02020603050405020304" pitchFamily="18" charset="0"/>
              </a:rPr>
              <a:t>: a(b + c) = ab + ac</a:t>
            </a:r>
          </a:p>
        </p:txBody>
      </p:sp>
      <p:sp>
        <p:nvSpPr>
          <p:cNvPr id="3" name="Rectangle 2"/>
          <p:cNvSpPr/>
          <p:nvPr/>
        </p:nvSpPr>
        <p:spPr>
          <a:xfrm>
            <a:off x="5440596" y="3405815"/>
            <a:ext cx="6410354" cy="3000821"/>
          </a:xfrm>
          <a:prstGeom prst="rect">
            <a:avLst/>
          </a:prstGeom>
        </p:spPr>
        <p:txBody>
          <a:bodyPr wrap="square">
            <a:spAutoFit/>
          </a:bodyPr>
          <a:lstStyle/>
          <a:p>
            <a:pPr algn="just">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endParaRPr lang="en-US" sz="2400" b="1" dirty="0">
              <a:solidFill>
                <a:srgbClr val="FF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cần dùng tất cả số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32 × 8 = 256 (bóng)</a:t>
            </a:r>
            <a:endParaRPr lang="en-US" sz="2400"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phải trả số tiền mua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256 × 96 000 = 24 576 000 (nghìn đồng)</a:t>
            </a:r>
            <a:endParaRPr lang="en-US" sz="2400" dirty="0">
              <a:solidFill>
                <a:schemeClr val="bg1"/>
              </a:solidFill>
              <a:latin typeface="Times New Roman" panose="02020603050405020304" pitchFamily="18" charset="0"/>
              <a:ea typeface="Calibri" panose="020F0502020204030204" pitchFamily="34" charset="0"/>
            </a:endParaRPr>
          </a:p>
          <a:p>
            <a:r>
              <a:rPr lang="nl-NL" sz="2400" dirty="0">
                <a:solidFill>
                  <a:schemeClr val="bg1"/>
                </a:solidFill>
                <a:latin typeface="Times New Roman" panose="02020603050405020304" pitchFamily="18" charset="0"/>
                <a:ea typeface="Calibri" panose="020F0502020204030204" pitchFamily="34" charset="0"/>
              </a:rPr>
              <a:t>                                       Đáp số: 24 576 000 đồng.</a:t>
            </a:r>
            <a:endParaRPr lang="en-US" sz="2400" dirty="0">
              <a:solidFill>
                <a:schemeClr val="bg1"/>
              </a:solidFill>
            </a:endParaRPr>
          </a:p>
        </p:txBody>
      </p:sp>
      <p:sp>
        <p:nvSpPr>
          <p:cNvPr id="6" name="TextBox 5"/>
          <p:cNvSpPr txBox="1"/>
          <p:nvPr/>
        </p:nvSpPr>
        <p:spPr>
          <a:xfrm>
            <a:off x="5338367" y="1209822"/>
            <a:ext cx="6344117" cy="2308324"/>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2</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thay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đèn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đốt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đèn</a:t>
            </a:r>
            <a:r>
              <a:rPr lang="en-US" sz="2400" dirty="0">
                <a:solidFill>
                  <a:schemeClr val="bg1"/>
                </a:solidFill>
                <a:latin typeface="Times New Roman" panose="02020603050405020304" pitchFamily="18" charset="0"/>
                <a:cs typeface="Times New Roman" panose="02020603050405020304" pitchFamily="18" charset="0"/>
              </a:rPr>
              <a:t> LED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32 </a:t>
            </a:r>
            <a:r>
              <a:rPr lang="en-US" sz="2400" dirty="0" err="1">
                <a:solidFill>
                  <a:schemeClr val="bg1"/>
                </a:solidFill>
                <a:latin typeface="Times New Roman" panose="02020603050405020304" pitchFamily="18" charset="0"/>
                <a:cs typeface="Times New Roman" panose="02020603050405020304" pitchFamily="18" charset="0"/>
              </a:rPr>
              <a:t>phòng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phòng</a:t>
            </a:r>
            <a:r>
              <a:rPr lang="en-US" sz="2400" dirty="0">
                <a:solidFill>
                  <a:schemeClr val="bg1"/>
                </a:solidFill>
                <a:latin typeface="Times New Roman" panose="02020603050405020304" pitchFamily="18" charset="0"/>
                <a:cs typeface="Times New Roman" panose="02020603050405020304" pitchFamily="18" charset="0"/>
              </a:rPr>
              <a:t> 8 </a:t>
            </a:r>
            <a:r>
              <a:rPr lang="en-US" sz="2400" dirty="0" err="1">
                <a:solidFill>
                  <a:schemeClr val="bg1"/>
                </a:solidFill>
                <a:latin typeface="Times New Roman" panose="02020603050405020304" pitchFamily="18" charset="0"/>
                <a:cs typeface="Times New Roman" panose="02020603050405020304" pitchFamily="18" charset="0"/>
              </a:rPr>
              <a:t>bóng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Nếu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đèn</a:t>
            </a:r>
            <a:r>
              <a:rPr lang="en-US" sz="2400" dirty="0">
                <a:solidFill>
                  <a:schemeClr val="bg1"/>
                </a:solidFill>
                <a:latin typeface="Times New Roman" panose="02020603050405020304" pitchFamily="18" charset="0"/>
                <a:cs typeface="Times New Roman" panose="02020603050405020304" pitchFamily="18" charset="0"/>
              </a:rPr>
              <a:t> LED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a:t>
            </a:r>
            <a:r>
              <a:rPr lang="en-US" sz="2400" dirty="0">
                <a:solidFill>
                  <a:schemeClr val="bg1"/>
                </a:solidFill>
                <a:latin typeface="Times New Roman" panose="02020603050405020304" pitchFamily="18" charset="0"/>
                <a:cs typeface="Times New Roman" panose="02020603050405020304" pitchFamily="18" charset="0"/>
              </a:rPr>
              <a:t> 96 000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mua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đèn</a:t>
            </a:r>
            <a:r>
              <a:rPr lang="en-US" sz="2400" dirty="0">
                <a:solidFill>
                  <a:schemeClr val="bg1"/>
                </a:solidFill>
                <a:latin typeface="Times New Roman" panose="02020603050405020304" pitchFamily="18" charset="0"/>
                <a:cs typeface="Times New Roman" panose="02020603050405020304" pitchFamily="18" charset="0"/>
              </a:rPr>
              <a:t> LED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thay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phòng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21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hết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a:solidFill>
                  <a:srgbClr val="FFFF00"/>
                </a:solidFill>
                <a:latin typeface="Times New Roman" panose="02020603050405020304" pitchFamily="18" charset="0"/>
                <a:ea typeface="Times New Roman" panose="02020603050405020304" pitchFamily="18" charset="0"/>
              </a:rPr>
              <a:t>1.  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5439168" y="895548"/>
            <a:ext cx="6337935" cy="2357568"/>
            <a:chOff x="5439168" y="895548"/>
            <a:chExt cx="6337935" cy="2357568"/>
          </a:xfrm>
        </p:grpSpPr>
        <p:sp>
          <p:nvSpPr>
            <p:cNvPr id="25" name="Rectangle 24"/>
            <p:cNvSpPr/>
            <p:nvPr/>
          </p:nvSpPr>
          <p:spPr>
            <a:xfrm>
              <a:off x="5896807" y="895548"/>
              <a:ext cx="5880296" cy="2357568"/>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a:solidFill>
                    <a:srgbClr val="FF0000"/>
                  </a:solidFill>
                  <a:latin typeface="Times New Roman" panose="02020603050405020304" pitchFamily="18" charset="0"/>
                  <a:ea typeface="Times New Roman" panose="02020603050405020304" pitchFamily="18" charset="0"/>
                </a:rPr>
                <a:t>Phiếu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rPr>
                <a:t> 2: </a:t>
              </a:r>
              <a:endParaRPr lang="en-US" sz="2800" dirty="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1</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Thực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hiện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các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phép</a:t>
              </a:r>
              <a:r>
                <a:rPr lang="en-US" sz="2000" dirty="0">
                  <a:solidFill>
                    <a:schemeClr val="bg1"/>
                  </a:solidFill>
                  <a:latin typeface="Times New Roman" panose="02020603050405020304" pitchFamily="18" charset="0"/>
                  <a:ea typeface="Times New Roman" panose="02020603050405020304" pitchFamily="18" charset="0"/>
                </a:rPr>
                <a:t> chia</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a:solidFill>
                    <a:schemeClr val="bg1"/>
                  </a:solidFill>
                  <a:latin typeface="Times New Roman" panose="02020603050405020304" pitchFamily="18" charset="0"/>
                  <a:ea typeface="Times New Roman" panose="02020603050405020304" pitchFamily="18" charset="0"/>
                </a:rPr>
                <a:t>        a) 196 : 7                b) 215 : 18</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Trong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hai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phép</a:t>
              </a:r>
              <a:r>
                <a:rPr lang="en-US" sz="2000" dirty="0">
                  <a:solidFill>
                    <a:schemeClr val="bg1"/>
                  </a:solidFill>
                  <a:latin typeface="Times New Roman" panose="02020603050405020304" pitchFamily="18" charset="0"/>
                  <a:ea typeface="Times New Roman" panose="02020603050405020304" pitchFamily="18" charset="0"/>
                </a:rPr>
                <a:t> chia </a:t>
              </a:r>
              <a:r>
                <a:rPr lang="en-US" sz="2000" dirty="0" err="1">
                  <a:solidFill>
                    <a:schemeClr val="bg1"/>
                  </a:solidFill>
                  <a:latin typeface="Times New Roman" panose="02020603050405020304" pitchFamily="18" charset="0"/>
                  <a:ea typeface="Times New Roman" panose="02020603050405020304" pitchFamily="18" charset="0"/>
                </a:rPr>
                <a:t>trên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hãy</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chỉ</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ra</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phép</a:t>
              </a:r>
              <a:r>
                <a:rPr lang="en-US" sz="2000" dirty="0">
                  <a:solidFill>
                    <a:schemeClr val="bg1"/>
                  </a:solidFill>
                  <a:latin typeface="Times New Roman" panose="02020603050405020304" pitchFamily="18" charset="0"/>
                  <a:ea typeface="Times New Roman" panose="02020603050405020304" pitchFamily="18" charset="0"/>
                </a:rPr>
                <a:t> chia </a:t>
              </a:r>
              <a:r>
                <a:rPr lang="en-US" sz="2000" dirty="0" err="1">
                  <a:solidFill>
                    <a:schemeClr val="bg1"/>
                  </a:solidFill>
                  <a:latin typeface="Times New Roman" panose="02020603050405020304" pitchFamily="18" charset="0"/>
                  <a:ea typeface="Times New Roman" panose="02020603050405020304" pitchFamily="18" charset="0"/>
                </a:rPr>
                <a:t>hết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và</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phép</a:t>
              </a:r>
              <a:r>
                <a:rPr lang="en-US" sz="2000" dirty="0">
                  <a:solidFill>
                    <a:schemeClr val="bg1"/>
                  </a:solidFill>
                  <a:latin typeface="Times New Roman" panose="02020603050405020304" pitchFamily="18" charset="0"/>
                  <a:ea typeface="Times New Roman" panose="02020603050405020304" pitchFamily="18" charset="0"/>
                </a:rPr>
                <a:t> chia </a:t>
              </a:r>
              <a:r>
                <a:rPr lang="en-US" sz="2000" dirty="0" err="1">
                  <a:solidFill>
                    <a:schemeClr val="bg1"/>
                  </a:solidFill>
                  <a:latin typeface="Times New Roman" panose="02020603050405020304" pitchFamily="18" charset="0"/>
                  <a:ea typeface="Times New Roman" panose="02020603050405020304" pitchFamily="18" charset="0"/>
                </a:rPr>
                <a:t>có</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dư</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Trong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mỗi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trường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hợp</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hãy</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cho</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biết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số</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bị</a:t>
              </a:r>
              <a:r>
                <a:rPr lang="en-US" sz="2000" dirty="0">
                  <a:solidFill>
                    <a:schemeClr val="bg1"/>
                  </a:solidFill>
                  <a:latin typeface="Times New Roman" panose="02020603050405020304" pitchFamily="18" charset="0"/>
                  <a:ea typeface="Times New Roman" panose="02020603050405020304" pitchFamily="18" charset="0"/>
                </a:rPr>
                <a:t> chia, </a:t>
              </a:r>
              <a:r>
                <a:rPr lang="en-US" sz="2000" dirty="0" err="1">
                  <a:solidFill>
                    <a:schemeClr val="bg1"/>
                  </a:solidFill>
                  <a:latin typeface="Times New Roman" panose="02020603050405020304" pitchFamily="18" charset="0"/>
                  <a:ea typeface="Times New Roman" panose="02020603050405020304" pitchFamily="18" charset="0"/>
                </a:rPr>
                <a:t>số</a:t>
              </a:r>
              <a:r>
                <a:rPr lang="en-US" sz="2000" dirty="0">
                  <a:solidFill>
                    <a:schemeClr val="bg1"/>
                  </a:solidFill>
                  <a:latin typeface="Times New Roman" panose="02020603050405020304" pitchFamily="18" charset="0"/>
                  <a:ea typeface="Times New Roman" panose="02020603050405020304" pitchFamily="18" charset="0"/>
                </a:rPr>
                <a:t> chia, </a:t>
              </a:r>
              <a:r>
                <a:rPr lang="en-US" sz="2000" dirty="0" err="1">
                  <a:solidFill>
                    <a:schemeClr val="bg1"/>
                  </a:solidFill>
                  <a:latin typeface="Times New Roman" panose="02020603050405020304" pitchFamily="18" charset="0"/>
                  <a:ea typeface="Times New Roman" panose="02020603050405020304" pitchFamily="18" charset="0"/>
                </a:rPr>
                <a:t>thương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và</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số</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dư</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nếu</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có</a:t>
              </a:r>
              <a:r>
                <a:rPr lang="en-US" sz="2000" dirty="0">
                  <a:solidFill>
                    <a:schemeClr val="bg1"/>
                  </a:solidFill>
                  <a:latin typeface="Times New Roman" panose="02020603050405020304" pitchFamily="18" charset="0"/>
                  <a:ea typeface="Times New Roman" panose="02020603050405020304" pitchFamily="18" charset="0"/>
                </a:rPr>
                <a:t>)</a:t>
              </a: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5439168" y="979956"/>
              <a:ext cx="485775" cy="609600"/>
            </a:xfrm>
            <a:prstGeom prst="rect">
              <a:avLst/>
            </a:prstGeom>
          </p:spPr>
        </p:pic>
      </p:grpSp>
      <p:sp>
        <p:nvSpPr>
          <p:cNvPr id="51" name="TextBox 50"/>
          <p:cNvSpPr txBox="1"/>
          <p:nvPr/>
        </p:nvSpPr>
        <p:spPr>
          <a:xfrm>
            <a:off x="5653919" y="3253116"/>
            <a:ext cx="736242"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2040" y="3700439"/>
            <a:ext cx="2038639" cy="1932850"/>
            <a:chOff x="6022040" y="3700439"/>
            <a:chExt cx="2038639" cy="1932850"/>
          </a:xfrm>
        </p:grpSpPr>
        <p:grpSp>
          <p:nvGrpSpPr>
            <p:cNvPr id="50" name="Group 49"/>
            <p:cNvGrpSpPr/>
            <p:nvPr/>
          </p:nvGrpSpPr>
          <p:grpSpPr>
            <a:xfrm>
              <a:off x="6445338" y="3700439"/>
              <a:ext cx="1615341" cy="1631216"/>
              <a:chOff x="6445338" y="3808045"/>
              <a:chExt cx="1615341" cy="1631216"/>
            </a:xfrm>
          </p:grpSpPr>
          <p:cxnSp>
            <p:nvCxnSpPr>
              <p:cNvPr id="36" name="Straight Connector 35"/>
              <p:cNvCxnSpPr/>
              <p:nvPr/>
            </p:nvCxnSpPr>
            <p:spPr>
              <a:xfrm>
                <a:off x="6445338" y="4445391"/>
                <a:ext cx="6868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45338" y="3808045"/>
                <a:ext cx="1615341" cy="1631216"/>
                <a:chOff x="5896807" y="3784209"/>
                <a:chExt cx="1615341" cy="1631216"/>
              </a:xfrm>
            </p:grpSpPr>
            <p:sp>
              <p:nvSpPr>
                <p:cNvPr id="9" name="TextBox 8"/>
                <p:cNvSpPr txBox="1"/>
                <p:nvPr/>
              </p:nvSpPr>
              <p:spPr>
                <a:xfrm>
                  <a:off x="5896807" y="3784209"/>
                  <a:ext cx="1615341" cy="1631216"/>
                </a:xfrm>
                <a:prstGeom prst="rect">
                  <a:avLst/>
                </a:prstGeom>
                <a:noFill/>
              </p:spPr>
              <p:txBody>
                <a:bodyPr wrap="square" rtlCol="0">
                  <a:spAutoFit/>
                </a:bodyPr>
                <a:lstStyle/>
                <a:p>
                  <a:pPr marL="342900" indent="-342900">
                    <a:buAutoNum type="arabicPlain" startAt="196"/>
                  </a:pPr>
                  <a:r>
                    <a:rPr lang="en-US" sz="2000" dirty="0">
                      <a:solidFill>
                        <a:schemeClr val="bg1"/>
                      </a:solidFill>
                      <a:latin typeface="Times New Roman" panose="02020603050405020304" pitchFamily="18" charset="0"/>
                      <a:cs typeface="Times New Roman" panose="02020603050405020304" pitchFamily="18" charset="0"/>
                    </a:rPr>
                    <a:t>      7</a:t>
                  </a:r>
                </a:p>
                <a:p>
                  <a:pPr marL="342900" indent="-342900">
                    <a:buAutoNum type="arabicPlain" startAt="14"/>
                  </a:pPr>
                  <a:r>
                    <a:rPr lang="en-US" sz="2000" dirty="0">
                      <a:solidFill>
                        <a:schemeClr val="bg1"/>
                      </a:solidFill>
                      <a:latin typeface="Times New Roman" panose="02020603050405020304" pitchFamily="18" charset="0"/>
                      <a:cs typeface="Times New Roman" panose="02020603050405020304" pitchFamily="18" charset="0"/>
                    </a:rPr>
                    <a:t>      28</a:t>
                  </a:r>
                </a:p>
                <a:p>
                  <a:r>
                    <a:rPr lang="en-US" sz="2000" dirty="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0</a:t>
                  </a:r>
                </a:p>
              </p:txBody>
            </p:sp>
            <p:cxnSp>
              <p:nvCxnSpPr>
                <p:cNvPr id="30" name="Straight Connector 29"/>
                <p:cNvCxnSpPr/>
                <p:nvPr/>
              </p:nvCxnSpPr>
              <p:spPr>
                <a:xfrm>
                  <a:off x="6583680" y="3882683"/>
                  <a:ext cx="0" cy="140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3680" y="4121834"/>
                  <a:ext cx="506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96807" y="5022166"/>
                  <a:ext cx="686873" cy="1406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022040" y="5233179"/>
              <a:ext cx="2038639"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Vậy</a:t>
              </a:r>
              <a:r>
                <a:rPr lang="en-US" sz="2000" dirty="0">
                  <a:solidFill>
                    <a:schemeClr val="bg1"/>
                  </a:solidFill>
                  <a:latin typeface="Times New Roman" panose="02020603050405020304" pitchFamily="18" charset="0"/>
                  <a:cs typeface="Times New Roman" panose="02020603050405020304" pitchFamily="18" charset="0"/>
                </a:rPr>
                <a:t> 196 : 7 = 28</a:t>
              </a:r>
            </a:p>
          </p:txBody>
        </p:sp>
      </p:grpSp>
      <p:grpSp>
        <p:nvGrpSpPr>
          <p:cNvPr id="11" name="Group 10"/>
          <p:cNvGrpSpPr/>
          <p:nvPr/>
        </p:nvGrpSpPr>
        <p:grpSpPr>
          <a:xfrm>
            <a:off x="8567225" y="3658553"/>
            <a:ext cx="2926080" cy="1924541"/>
            <a:chOff x="8567225" y="3658553"/>
            <a:chExt cx="2926080" cy="1924541"/>
          </a:xfrm>
        </p:grpSpPr>
        <p:grpSp>
          <p:nvGrpSpPr>
            <p:cNvPr id="49" name="Group 48"/>
            <p:cNvGrpSpPr/>
            <p:nvPr/>
          </p:nvGrpSpPr>
          <p:grpSpPr>
            <a:xfrm>
              <a:off x="9073661" y="3658553"/>
              <a:ext cx="1195754" cy="1631216"/>
              <a:chOff x="9509760" y="3784209"/>
              <a:chExt cx="1195754" cy="1631216"/>
            </a:xfrm>
          </p:grpSpPr>
          <p:cxnSp>
            <p:nvCxnSpPr>
              <p:cNvPr id="42" name="Straight Connector 41"/>
              <p:cNvCxnSpPr/>
              <p:nvPr/>
            </p:nvCxnSpPr>
            <p:spPr>
              <a:xfrm>
                <a:off x="10107637" y="4121834"/>
                <a:ext cx="47126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509760" y="3784209"/>
                <a:ext cx="1195754" cy="1631216"/>
                <a:chOff x="8285871" y="3784209"/>
                <a:chExt cx="1195754" cy="1631216"/>
              </a:xfrm>
            </p:grpSpPr>
            <p:sp>
              <p:nvSpPr>
                <p:cNvPr id="10" name="TextBox 9"/>
                <p:cNvSpPr txBox="1"/>
                <p:nvPr/>
              </p:nvSpPr>
              <p:spPr>
                <a:xfrm>
                  <a:off x="8285871" y="3784209"/>
                  <a:ext cx="1195754" cy="1631216"/>
                </a:xfrm>
                <a:prstGeom prst="rect">
                  <a:avLst/>
                </a:prstGeom>
                <a:noFill/>
              </p:spPr>
              <p:txBody>
                <a:bodyPr wrap="square" rtlCol="0">
                  <a:spAutoFit/>
                </a:bodyPr>
                <a:lstStyle/>
                <a:p>
                  <a:pPr marL="342900" indent="-342900">
                    <a:buAutoNum type="arabicPlain" startAt="215"/>
                  </a:pPr>
                  <a:r>
                    <a:rPr lang="en-US" sz="2000" dirty="0">
                      <a:solidFill>
                        <a:schemeClr val="bg1"/>
                      </a:solidFill>
                      <a:latin typeface="Times New Roman" panose="02020603050405020304" pitchFamily="18" charset="0"/>
                      <a:cs typeface="Times New Roman" panose="02020603050405020304" pitchFamily="18" charset="0"/>
                    </a:rPr>
                    <a:t>    18</a:t>
                  </a:r>
                </a:p>
                <a:p>
                  <a:pPr marL="342900" indent="-342900">
                    <a:buAutoNum type="arabicPlain" startAt="18"/>
                  </a:pPr>
                  <a:r>
                    <a:rPr lang="en-US" sz="2000" dirty="0">
                      <a:solidFill>
                        <a:schemeClr val="bg1"/>
                      </a:solidFill>
                      <a:latin typeface="Times New Roman" panose="02020603050405020304" pitchFamily="18" charset="0"/>
                      <a:cs typeface="Times New Roman" panose="02020603050405020304" pitchFamily="18" charset="0"/>
                    </a:rPr>
                    <a:t>     11</a:t>
                  </a:r>
                </a:p>
                <a:p>
                  <a:r>
                    <a:rPr lang="en-US" sz="2000" dirty="0">
                      <a:solidFill>
                        <a:schemeClr val="bg1"/>
                      </a:solidFill>
                      <a:latin typeface="Times New Roman" panose="02020603050405020304" pitchFamily="18" charset="0"/>
                      <a:cs typeface="Times New Roman" panose="02020603050405020304" pitchFamily="18" charset="0"/>
                    </a:rPr>
                    <a:t>  35</a:t>
                  </a:r>
                </a:p>
                <a:p>
                  <a:r>
                    <a:rPr lang="en-US" sz="2000" dirty="0">
                      <a:solidFill>
                        <a:schemeClr val="bg1"/>
                      </a:solidFill>
                      <a:latin typeface="Times New Roman" panose="02020603050405020304" pitchFamily="18" charset="0"/>
                      <a:cs typeface="Times New Roman" panose="02020603050405020304" pitchFamily="18" charset="0"/>
                    </a:rPr>
                    <a:t>  18</a:t>
                  </a:r>
                </a:p>
                <a:p>
                  <a:r>
                    <a:rPr lang="en-US" sz="2000" dirty="0">
                      <a:solidFill>
                        <a:schemeClr val="bg1"/>
                      </a:solidFill>
                      <a:latin typeface="Times New Roman" panose="02020603050405020304" pitchFamily="18" charset="0"/>
                      <a:cs typeface="Times New Roman" panose="02020603050405020304" pitchFamily="18" charset="0"/>
                    </a:rPr>
                    <a:t>  17</a:t>
                  </a:r>
                </a:p>
              </p:txBody>
            </p:sp>
            <p:cxnSp>
              <p:nvCxnSpPr>
                <p:cNvPr id="40" name="Straight Connector 39"/>
                <p:cNvCxnSpPr>
                  <a:stCxn id="10" idx="0"/>
                </p:cNvCxnSpPr>
                <p:nvPr/>
              </p:nvCxnSpPr>
              <p:spPr>
                <a:xfrm>
                  <a:off x="8883748" y="3784209"/>
                  <a:ext cx="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5871" y="4445391"/>
                  <a:ext cx="55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84345" y="5022166"/>
                  <a:ext cx="45261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8567225" y="5182984"/>
              <a:ext cx="2926080"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Vậy</a:t>
              </a:r>
              <a:r>
                <a:rPr lang="en-US" sz="2000" dirty="0">
                  <a:solidFill>
                    <a:schemeClr val="bg1"/>
                  </a:solidFill>
                  <a:latin typeface="Times New Roman" panose="02020603050405020304" pitchFamily="18" charset="0"/>
                  <a:cs typeface="Times New Roman" panose="02020603050405020304" pitchFamily="18" charset="0"/>
                </a:rPr>
                <a:t> 215 : 18 = 11 (</a:t>
              </a:r>
              <a:r>
                <a:rPr lang="en-US" sz="2000" dirty="0" err="1">
                  <a:solidFill>
                    <a:schemeClr val="bg1"/>
                  </a:solidFill>
                  <a:latin typeface="Times New Roman" panose="02020603050405020304" pitchFamily="18" charset="0"/>
                  <a:cs typeface="Times New Roman" panose="02020603050405020304" pitchFamily="18" charset="0"/>
                </a:rPr>
                <a:t>dư</a:t>
              </a:r>
              <a:r>
                <a:rPr lang="en-US" sz="2000" dirty="0">
                  <a:solidFill>
                    <a:schemeClr val="bg1"/>
                  </a:solidFill>
                  <a:latin typeface="Times New Roman" panose="02020603050405020304" pitchFamily="18" charset="0"/>
                  <a:cs typeface="Times New Roman" panose="02020603050405020304" pitchFamily="18" charset="0"/>
                </a:rPr>
                <a:t> 17)</a:t>
              </a:r>
            </a:p>
          </p:txBody>
        </p:sp>
      </p:grpSp>
      <p:sp>
        <p:nvSpPr>
          <p:cNvPr id="54" name="TextBox 53"/>
          <p:cNvSpPr txBox="1"/>
          <p:nvPr/>
        </p:nvSpPr>
        <p:spPr>
          <a:xfrm>
            <a:off x="5653919" y="3653226"/>
            <a:ext cx="880415" cy="369332"/>
          </a:xfrm>
          <a:prstGeom prst="rect">
            <a:avLst/>
          </a:prstGeom>
          <a:noFill/>
        </p:spPr>
        <p:txBody>
          <a:bodyPr wrap="square" rtlCol="0">
            <a:spAutoFit/>
          </a:bodyPr>
          <a:lstStyle/>
          <a:p>
            <a:r>
              <a:rPr lang="en-US" b="1" dirty="0" err="1">
                <a:solidFill>
                  <a:srgbClr val="FFC000"/>
                </a:solidFill>
                <a:latin typeface="Times New Roman" panose="02020603050405020304" pitchFamily="18" charset="0"/>
                <a:cs typeface="Times New Roman" panose="02020603050405020304" pitchFamily="18" charset="0"/>
              </a:rPr>
              <a:t>Câu</a:t>
            </a:r>
            <a:r>
              <a:rPr lang="en-US" b="1" dirty="0">
                <a:solidFill>
                  <a:srgbClr val="FFC000"/>
                </a:solidFill>
                <a:latin typeface="Times New Roman" panose="02020603050405020304" pitchFamily="18" charset="0"/>
                <a:cs typeface="Times New Roman" panose="02020603050405020304" pitchFamily="18" charset="0"/>
              </a:rPr>
              <a:t> 1:</a:t>
            </a:r>
          </a:p>
        </p:txBody>
      </p:sp>
      <p:sp>
        <p:nvSpPr>
          <p:cNvPr id="55" name="TextBox 54"/>
          <p:cNvSpPr txBox="1"/>
          <p:nvPr/>
        </p:nvSpPr>
        <p:spPr>
          <a:xfrm>
            <a:off x="5753686" y="5753686"/>
            <a:ext cx="6023417" cy="707886"/>
          </a:xfrm>
          <a:prstGeom prst="rect">
            <a:avLst/>
          </a:prstGeom>
          <a:noFill/>
        </p:spPr>
        <p:txBody>
          <a:bodyPr wrap="square" rtlCol="0">
            <a:spAutoFit/>
          </a:bodyPr>
          <a:lstStyle/>
          <a:p>
            <a:r>
              <a:rPr lang="en-US" sz="2000" dirty="0" err="1">
                <a:solidFill>
                  <a:srgbClr val="FFC000"/>
                </a:solidFill>
                <a:latin typeface="Times New Roman" panose="02020603050405020304" pitchFamily="18" charset="0"/>
                <a:cs typeface="Times New Roman" panose="02020603050405020304" pitchFamily="18" charset="0"/>
              </a:rPr>
              <a:t>Câu</a:t>
            </a:r>
            <a:r>
              <a:rPr lang="en-US" sz="2000" dirty="0">
                <a:solidFill>
                  <a:srgbClr val="FFC000"/>
                </a:solidFill>
                <a:latin typeface="Times New Roman" panose="02020603050405020304" pitchFamily="18" charset="0"/>
                <a:cs typeface="Times New Roman" panose="02020603050405020304" pitchFamily="18" charset="0"/>
              </a:rPr>
              <a:t> 2</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196 : 7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phép</a:t>
            </a:r>
            <a:r>
              <a:rPr lang="en-US" sz="2000" dirty="0">
                <a:solidFill>
                  <a:schemeClr val="bg1"/>
                </a:solidFill>
                <a:latin typeface="Times New Roman" panose="02020603050405020304" pitchFamily="18" charset="0"/>
                <a:cs typeface="Times New Roman" panose="02020603050405020304" pitchFamily="18" charset="0"/>
              </a:rPr>
              <a:t> chia </a:t>
            </a:r>
            <a:r>
              <a:rPr lang="en-US" sz="2000" dirty="0" err="1">
                <a:solidFill>
                  <a:schemeClr val="bg1"/>
                </a:solidFill>
                <a:latin typeface="Times New Roman" panose="02020603050405020304" pitchFamily="18" charset="0"/>
                <a:cs typeface="Times New Roman" panose="02020603050405020304" pitchFamily="18" charset="0"/>
              </a:rPr>
              <a:t>hết</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215 : 18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phép</a:t>
            </a:r>
            <a:r>
              <a:rPr lang="en-US" sz="2000" dirty="0">
                <a:solidFill>
                  <a:schemeClr val="bg1"/>
                </a:solidFill>
                <a:latin typeface="Times New Roman" panose="02020603050405020304" pitchFamily="18" charset="0"/>
                <a:cs typeface="Times New Roman" panose="02020603050405020304" pitchFamily="18" charset="0"/>
              </a:rPr>
              <a:t> chia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dư</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hết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96639" y="4319735"/>
            <a:ext cx="4330203" cy="707886"/>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Em</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có</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nhận</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xét</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gì</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về</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số</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dư</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và</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số</a:t>
            </a:r>
            <a:r>
              <a:rPr lang="en-US" sz="2000" dirty="0">
                <a:solidFill>
                  <a:srgbClr val="FFC000"/>
                </a:solidFill>
                <a:latin typeface="Times New Roman" panose="02020603050405020304" pitchFamily="18" charset="0"/>
                <a:cs typeface="Times New Roman" panose="02020603050405020304" pitchFamily="18" charset="0"/>
              </a:rPr>
              <a:t> chia </a:t>
            </a:r>
            <a:r>
              <a:rPr lang="en-US" sz="2000" dirty="0" err="1">
                <a:solidFill>
                  <a:srgbClr val="FFC000"/>
                </a:solidFill>
                <a:latin typeface="Times New Roman" panose="02020603050405020304" pitchFamily="18" charset="0"/>
                <a:cs typeface="Times New Roman" panose="02020603050405020304" pitchFamily="18" charset="0"/>
              </a:rPr>
              <a:t>trong</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phép</a:t>
            </a:r>
            <a:r>
              <a:rPr lang="en-US" sz="2000" dirty="0">
                <a:solidFill>
                  <a:srgbClr val="FFC000"/>
                </a:solidFill>
                <a:latin typeface="Times New Roman" panose="02020603050405020304" pitchFamily="18" charset="0"/>
                <a:cs typeface="Times New Roman" panose="02020603050405020304" pitchFamily="18" charset="0"/>
              </a:rPr>
              <a:t> chia </a:t>
            </a:r>
            <a:r>
              <a:rPr lang="en-US" sz="2000" dirty="0" err="1">
                <a:solidFill>
                  <a:srgbClr val="FFC000"/>
                </a:solidFill>
                <a:latin typeface="Times New Roman" panose="02020603050405020304" pitchFamily="18" charset="0"/>
                <a:cs typeface="Times New Roman" panose="02020603050405020304" pitchFamily="18" charset="0"/>
              </a:rPr>
              <a:t>có</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dư</a:t>
            </a:r>
            <a:r>
              <a:rPr lang="en-US" sz="2000" dirty="0">
                <a:solidFill>
                  <a:srgbClr val="FFC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3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20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1" grpId="0"/>
      <p:bldP spid="54" grpId="0"/>
      <p:bldP spid="55" grpId="0"/>
      <p:bldP spid="56" grpId="0"/>
      <p:bldP spid="5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hết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a:solidFill>
                  <a:srgbClr val="FFFF00"/>
                </a:solidFill>
                <a:latin typeface="Times New Roman" panose="02020603050405020304" pitchFamily="18" charset="0"/>
                <a:ea typeface="Times New Roman" panose="02020603050405020304" pitchFamily="18" charset="0"/>
              </a:rPr>
              <a:t>1.  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hết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707886"/>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Ví</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a:t>
            </a:r>
            <a:r>
              <a:rPr lang="en-US" sz="2000" b="1" dirty="0">
                <a:solidFill>
                  <a:srgbClr val="FF0000"/>
                </a:solidFill>
                <a:latin typeface="Times New Roman" panose="02020603050405020304" pitchFamily="18" charset="0"/>
                <a:cs typeface="Times New Roman" panose="02020603050405020304" pitchFamily="18" charset="0"/>
              </a:rPr>
              <a:t> 3</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rồi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phép</a:t>
            </a:r>
            <a:r>
              <a:rPr lang="en-US" sz="2000" dirty="0">
                <a:solidFill>
                  <a:schemeClr val="bg1"/>
                </a:solidFill>
                <a:latin typeface="Times New Roman" panose="02020603050405020304" pitchFamily="18" charset="0"/>
                <a:cs typeface="Times New Roman" panose="02020603050405020304" pitchFamily="18" charset="0"/>
              </a:rPr>
              <a:t> chia </a:t>
            </a:r>
            <a:r>
              <a:rPr lang="en-US" sz="2000" dirty="0" err="1">
                <a:solidFill>
                  <a:schemeClr val="bg1"/>
                </a:solidFill>
                <a:latin typeface="Times New Roman" panose="02020603050405020304" pitchFamily="18" charset="0"/>
                <a:cs typeface="Times New Roman" panose="02020603050405020304" pitchFamily="18" charset="0"/>
              </a:rPr>
              <a:t>sau</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4 847 : 131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5 580 + 157</a:t>
            </a:r>
          </a:p>
        </p:txBody>
      </p:sp>
      <p:pic>
        <p:nvPicPr>
          <p:cNvPr id="3" name="Picture 2"/>
          <p:cNvPicPr>
            <a:picLocks noChangeAspect="1"/>
          </p:cNvPicPr>
          <p:nvPr/>
        </p:nvPicPr>
        <p:blipFill>
          <a:blip r:embed="rId3"/>
          <a:stretch>
            <a:fillRect/>
          </a:stretch>
        </p:blipFill>
        <p:spPr>
          <a:xfrm>
            <a:off x="5531468" y="2251877"/>
            <a:ext cx="6307750" cy="2469417"/>
          </a:xfrm>
          <a:prstGeom prst="rect">
            <a:avLst/>
          </a:prstGeom>
        </p:spPr>
      </p:pic>
    </p:spTree>
    <p:extLst>
      <p:ext uri="{BB962C8B-B14F-4D97-AF65-F5344CB8AC3E}">
        <p14:creationId xmlns:p14="http://schemas.microsoft.com/office/powerpoint/2010/main" val="14823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hết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a:solidFill>
                  <a:srgbClr val="FFFF00"/>
                </a:solidFill>
                <a:latin typeface="Times New Roman" panose="02020603050405020304" pitchFamily="18" charset="0"/>
                <a:ea typeface="Times New Roman" panose="02020603050405020304" pitchFamily="18" charset="0"/>
              </a:rPr>
              <a:t>1.  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hết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1015663"/>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Ví</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a:t>
            </a:r>
            <a:r>
              <a:rPr lang="en-US" sz="2000" b="1" dirty="0">
                <a:solidFill>
                  <a:srgbClr val="FF0000"/>
                </a:solidFill>
                <a:latin typeface="Times New Roman" panose="02020603050405020304" pitchFamily="18" charset="0"/>
                <a:cs typeface="Times New Roman" panose="02020603050405020304" pitchFamily="18" charset="0"/>
              </a:rPr>
              <a:t> 4</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bao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nhiêu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xe</a:t>
            </a:r>
            <a:r>
              <a:rPr lang="en-US" sz="2000" dirty="0">
                <a:solidFill>
                  <a:schemeClr val="bg1"/>
                </a:solidFill>
                <a:latin typeface="Times New Roman" panose="02020603050405020304" pitchFamily="18" charset="0"/>
                <a:cs typeface="Times New Roman" panose="02020603050405020304" pitchFamily="18" charset="0"/>
              </a:rPr>
              <a:t> ô </a:t>
            </a:r>
            <a:r>
              <a:rPr lang="en-US" sz="2000" dirty="0" err="1">
                <a:solidFill>
                  <a:schemeClr val="bg1"/>
                </a:solidFill>
                <a:latin typeface="Times New Roman" panose="02020603050405020304" pitchFamily="18" charset="0"/>
                <a:cs typeface="Times New Roman" panose="02020603050405020304" pitchFamily="18" charset="0"/>
              </a:rPr>
              <a:t>tô</a:t>
            </a:r>
            <a:r>
              <a:rPr lang="en-US" sz="2000" dirty="0">
                <a:solidFill>
                  <a:schemeClr val="bg1"/>
                </a:solidFill>
                <a:latin typeface="Times New Roman" panose="02020603050405020304" pitchFamily="18" charset="0"/>
                <a:cs typeface="Times New Roman" panose="02020603050405020304" pitchFamily="18" charset="0"/>
              </a:rPr>
              <a:t> 45 </a:t>
            </a:r>
            <a:r>
              <a:rPr lang="en-US" sz="2000" dirty="0" err="1">
                <a:solidFill>
                  <a:schemeClr val="bg1"/>
                </a:solidFill>
                <a:latin typeface="Times New Roman" panose="02020603050405020304" pitchFamily="18" charset="0"/>
                <a:cs typeface="Times New Roman" panose="02020603050405020304" pitchFamily="18" charset="0"/>
              </a:rPr>
              <a:t>chỗ</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ngồi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hết</a:t>
            </a:r>
            <a:r>
              <a:rPr lang="en-US" sz="2000" dirty="0">
                <a:solidFill>
                  <a:schemeClr val="bg1"/>
                </a:solidFill>
                <a:latin typeface="Times New Roman" panose="02020603050405020304" pitchFamily="18" charset="0"/>
                <a:cs typeface="Times New Roman" panose="02020603050405020304" pitchFamily="18" charset="0"/>
              </a:rPr>
              <a:t> 487 </a:t>
            </a:r>
            <a:r>
              <a:rPr lang="en-US" sz="2000" dirty="0" err="1">
                <a:solidFill>
                  <a:schemeClr val="bg1"/>
                </a:solidFill>
                <a:latin typeface="Times New Roman" panose="02020603050405020304" pitchFamily="18" charset="0"/>
                <a:cs typeface="Times New Roman" panose="02020603050405020304" pitchFamily="18" charset="0"/>
              </a:rPr>
              <a:t>cổ</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bóng</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5650174" y="2164051"/>
            <a:ext cx="5745707" cy="1631216"/>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a:p>
            <a:pPr algn="just"/>
            <a:r>
              <a:rPr lang="en-US" sz="2000" dirty="0" err="1">
                <a:solidFill>
                  <a:schemeClr val="bg1"/>
                </a:solidFill>
                <a:latin typeface="Times New Roman" panose="02020603050405020304" pitchFamily="18" charset="0"/>
                <a:cs typeface="Times New Roman" panose="02020603050405020304" pitchFamily="18" charset="0"/>
              </a:rPr>
              <a:t>Vì</a:t>
            </a:r>
            <a:r>
              <a:rPr lang="en-US" sz="2000" dirty="0">
                <a:solidFill>
                  <a:schemeClr val="bg1"/>
                </a:solidFill>
                <a:latin typeface="Times New Roman" panose="02020603050405020304" pitchFamily="18" charset="0"/>
                <a:cs typeface="Times New Roman" panose="02020603050405020304" pitchFamily="18" charset="0"/>
              </a:rPr>
              <a:t> 487 : 45 = 10 (</a:t>
            </a:r>
            <a:r>
              <a:rPr lang="en-US" sz="2000" dirty="0" err="1">
                <a:solidFill>
                  <a:schemeClr val="bg1"/>
                </a:solidFill>
                <a:latin typeface="Times New Roman" panose="02020603050405020304" pitchFamily="18" charset="0"/>
                <a:cs typeface="Times New Roman" panose="02020603050405020304" pitchFamily="18" charset="0"/>
              </a:rPr>
              <a:t>dư</a:t>
            </a:r>
            <a:r>
              <a:rPr lang="en-US" sz="2000" dirty="0">
                <a:solidFill>
                  <a:schemeClr val="bg1"/>
                </a:solidFill>
                <a:latin typeface="Times New Roman" panose="02020603050405020304" pitchFamily="18" charset="0"/>
                <a:cs typeface="Times New Roman" panose="02020603050405020304" pitchFamily="18" charset="0"/>
              </a:rPr>
              <a:t> 37) </a:t>
            </a:r>
            <a:r>
              <a:rPr lang="en-US" sz="2000" dirty="0" err="1">
                <a:solidFill>
                  <a:schemeClr val="bg1"/>
                </a:solidFill>
                <a:latin typeface="Times New Roman" panose="02020603050405020304" pitchFamily="18" charset="0"/>
                <a:cs typeface="Times New Roman" panose="02020603050405020304" pitchFamily="18" charset="0"/>
              </a:rPr>
              <a:t>nên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đủ</a:t>
            </a:r>
            <a:r>
              <a:rPr lang="en-US" sz="2000" dirty="0">
                <a:solidFill>
                  <a:schemeClr val="bg1"/>
                </a:solidFill>
                <a:latin typeface="Times New Roman" panose="02020603050405020304" pitchFamily="18" charset="0"/>
                <a:cs typeface="Times New Roman" panose="02020603050405020304" pitchFamily="18" charset="0"/>
              </a:rPr>
              <a:t> 10 </a:t>
            </a:r>
            <a:r>
              <a:rPr lang="en-US" sz="2000" dirty="0" err="1">
                <a:solidFill>
                  <a:schemeClr val="bg1"/>
                </a:solidFill>
                <a:latin typeface="Times New Roman" panose="02020603050405020304" pitchFamily="18" charset="0"/>
                <a:cs typeface="Times New Roman" panose="02020603050405020304" pitchFamily="18" charset="0"/>
              </a:rPr>
              <a:t>xe</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thì</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còn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thừa</a:t>
            </a:r>
            <a:r>
              <a:rPr lang="en-US" sz="2000" dirty="0">
                <a:solidFill>
                  <a:schemeClr val="bg1"/>
                </a:solidFill>
                <a:latin typeface="Times New Roman" panose="02020603050405020304" pitchFamily="18" charset="0"/>
                <a:cs typeface="Times New Roman" panose="02020603050405020304" pitchFamily="18" charset="0"/>
              </a:rPr>
              <a:t> 37 </a:t>
            </a:r>
            <a:r>
              <a:rPr lang="en-US" sz="2000" dirty="0" err="1">
                <a:solidFill>
                  <a:schemeClr val="bg1"/>
                </a:solidFill>
                <a:latin typeface="Times New Roman" panose="02020603050405020304" pitchFamily="18" charset="0"/>
                <a:cs typeface="Times New Roman" panose="02020603050405020304" pitchFamily="18" charset="0"/>
              </a:rPr>
              <a:t>người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thêm</a:t>
            </a:r>
            <a:r>
              <a:rPr lang="en-US" sz="2000" dirty="0">
                <a:solidFill>
                  <a:schemeClr val="bg1"/>
                </a:solidFill>
                <a:latin typeface="Times New Roman" panose="02020603050405020304" pitchFamily="18" charset="0"/>
                <a:cs typeface="Times New Roman" panose="02020603050405020304" pitchFamily="18" charset="0"/>
              </a:rPr>
              <a:t> 1 </a:t>
            </a:r>
            <a:r>
              <a:rPr lang="en-US" sz="2000" dirty="0" err="1">
                <a:solidFill>
                  <a:schemeClr val="bg1"/>
                </a:solidFill>
                <a:latin typeface="Times New Roman" panose="02020603050405020304" pitchFamily="18" charset="0"/>
                <a:cs typeface="Times New Roman" panose="02020603050405020304" pitchFamily="18" charset="0"/>
              </a:rPr>
              <a:t>xe</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nữa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nốt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những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người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err="1">
                <a:solidFill>
                  <a:schemeClr val="bg1"/>
                </a:solidFill>
                <a:latin typeface="Times New Roman" panose="02020603050405020304" pitchFamily="18" charset="0"/>
                <a:cs typeface="Times New Roman" panose="02020603050405020304" pitchFamily="18" charset="0"/>
              </a:rPr>
              <a:t>Vậy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10 + 1 = 11 (</a:t>
            </a:r>
            <a:r>
              <a:rPr lang="en-US" sz="2000" dirty="0" err="1">
                <a:solidFill>
                  <a:schemeClr val="bg1"/>
                </a:solidFill>
                <a:latin typeface="Times New Roman" panose="02020603050405020304" pitchFamily="18" charset="0"/>
                <a:cs typeface="Times New Roman" panose="02020603050405020304" pitchFamily="18" charset="0"/>
              </a:rPr>
              <a:t>xe</a:t>
            </a:r>
            <a:r>
              <a:rPr lang="en-US" sz="20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92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hết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chia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a:solidFill>
                  <a:srgbClr val="FFFF00"/>
                </a:solidFill>
                <a:latin typeface="Times New Roman" panose="02020603050405020304" pitchFamily="18" charset="0"/>
                <a:ea typeface="Times New Roman" panose="02020603050405020304" pitchFamily="18" charset="0"/>
              </a:rPr>
              <a:t>1.  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hết</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5663821" y="1514901"/>
            <a:ext cx="6045958"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3</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toán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mở</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2861" y="2007276"/>
            <a:ext cx="6096000" cy="1015663"/>
          </a:xfrm>
          <a:prstGeom prst="rect">
            <a:avLst/>
          </a:prstGeom>
        </p:spPr>
        <p:txBody>
          <a:bodyPr>
            <a:spAutoFit/>
          </a:bodyPr>
          <a:lstStyle/>
          <a:p>
            <a:pPr algn="just"/>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mua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túi</a:t>
            </a:r>
            <a:r>
              <a:rPr lang="en-US" sz="2000" dirty="0">
                <a:solidFill>
                  <a:schemeClr val="bg1">
                    <a:lumMod val="95000"/>
                  </a:schemeClr>
                </a:solidFill>
                <a:latin typeface="Times New Roman" panose="02020603050405020304" pitchFamily="18" charset="0"/>
                <a:cs typeface="Times New Roman" panose="02020603050405020304" pitchFamily="18" charset="0"/>
              </a:rPr>
              <a:t> 10kg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ngon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loại</a:t>
            </a:r>
            <a:r>
              <a:rPr lang="en-US" sz="2000" dirty="0">
                <a:solidFill>
                  <a:schemeClr val="bg1">
                    <a:lumMod val="95000"/>
                  </a:schemeClr>
                </a:solidFill>
                <a:latin typeface="Times New Roman" panose="02020603050405020304" pitchFamily="18" charset="0"/>
                <a:cs typeface="Times New Roman" panose="02020603050405020304" pitchFamily="18" charset="0"/>
              </a:rPr>
              <a:t> 20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kilôgam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Hỏi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phải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đưa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cho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cô</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bán</a:t>
            </a:r>
            <a:r>
              <a:rPr lang="en-US" sz="2000" dirty="0">
                <a:solidFill>
                  <a:schemeClr val="bg1">
                    <a:lumMod val="95000"/>
                  </a:schemeClr>
                </a:solidFill>
                <a:latin typeface="Times New Roman" panose="02020603050405020304" pitchFamily="18" charset="0"/>
                <a:cs typeface="Times New Roman" panose="02020603050405020304" pitchFamily="18" charset="0"/>
              </a:rPr>
              <a:t> hang </a:t>
            </a:r>
            <a:r>
              <a:rPr lang="en-US" sz="2000" dirty="0" err="1">
                <a:solidFill>
                  <a:schemeClr val="bg1">
                    <a:lumMod val="95000"/>
                  </a:schemeClr>
                </a:solidFill>
                <a:latin typeface="Times New Roman" panose="02020603050405020304" pitchFamily="18" charset="0"/>
                <a:cs typeface="Times New Roman" panose="02020603050405020304" pitchFamily="18" charset="0"/>
              </a:rPr>
              <a:t>bao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nhiêu</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tờ</a:t>
            </a:r>
            <a:r>
              <a:rPr lang="en-US" sz="2000" dirty="0">
                <a:solidFill>
                  <a:schemeClr val="bg1">
                    <a:lumMod val="95000"/>
                  </a:schemeClr>
                </a:solidFill>
                <a:latin typeface="Times New Roman" panose="02020603050405020304" pitchFamily="18" charset="0"/>
                <a:cs typeface="Times New Roman" panose="02020603050405020304" pitchFamily="18" charset="0"/>
              </a:rPr>
              <a:t> 50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để</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trả</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tiền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3821" y="3279566"/>
            <a:ext cx="6045958" cy="2246769"/>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a:p>
            <a:pPr algn="ct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tiền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mẹ</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em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a:t>
            </a:r>
          </a:p>
          <a:p>
            <a:pPr algn="ctr"/>
            <a:r>
              <a:rPr lang="en-US" sz="2000" dirty="0">
                <a:solidFill>
                  <a:schemeClr val="bg1"/>
                </a:solidFill>
                <a:latin typeface="Times New Roman" panose="02020603050405020304" pitchFamily="18" charset="0"/>
                <a:cs typeface="Times New Roman" panose="02020603050405020304" pitchFamily="18" charset="0"/>
              </a:rPr>
              <a:t>10 . 20 000 = 200 000 (</a:t>
            </a:r>
            <a:r>
              <a:rPr lang="en-US" sz="2000" dirty="0" err="1">
                <a:solidFill>
                  <a:schemeClr val="bg1"/>
                </a:solidFill>
                <a:latin typeface="Times New Roman" panose="02020603050405020304" pitchFamily="18" charset="0"/>
                <a:cs typeface="Times New Roman" panose="02020603050405020304" pitchFamily="18" charset="0"/>
              </a:rPr>
              <a:t>đồng</a:t>
            </a:r>
            <a:r>
              <a:rPr lang="en-US" sz="2000" dirty="0">
                <a:solidFill>
                  <a:schemeClr val="bg1"/>
                </a:solidFill>
                <a:latin typeface="Times New Roman" panose="02020603050405020304" pitchFamily="18" charset="0"/>
                <a:cs typeface="Times New Roman" panose="02020603050405020304" pitchFamily="18" charset="0"/>
              </a:rPr>
              <a:t>)</a:t>
            </a:r>
          </a:p>
          <a:p>
            <a:pPr algn="ctr"/>
            <a:r>
              <a:rPr lang="en-US" sz="2000" dirty="0" err="1">
                <a:solidFill>
                  <a:schemeClr val="bg1"/>
                </a:solidFill>
                <a:latin typeface="Times New Roman" panose="02020603050405020304" pitchFamily="18" charset="0"/>
                <a:cs typeface="Times New Roman" panose="02020603050405020304" pitchFamily="18" charset="0"/>
              </a:rPr>
              <a:t>Mẹ</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em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tờ</a:t>
            </a:r>
            <a:r>
              <a:rPr lang="en-US" sz="2000" dirty="0">
                <a:solidFill>
                  <a:schemeClr val="bg1"/>
                </a:solidFill>
                <a:latin typeface="Times New Roman" panose="02020603050405020304" pitchFamily="18" charset="0"/>
                <a:cs typeface="Times New Roman" panose="02020603050405020304" pitchFamily="18" charset="0"/>
              </a:rPr>
              <a:t> 50 000 </a:t>
            </a:r>
            <a:r>
              <a:rPr lang="en-US" sz="2000" dirty="0" err="1">
                <a:solidFill>
                  <a:schemeClr val="bg1"/>
                </a:solidFill>
                <a:latin typeface="Times New Roman" panose="02020603050405020304" pitchFamily="18" charset="0"/>
                <a:cs typeface="Times New Roman" panose="02020603050405020304" pitchFamily="18" charset="0"/>
              </a:rPr>
              <a:t>đồng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a:t>
            </a:r>
          </a:p>
          <a:p>
            <a:pPr algn="ctr"/>
            <a:r>
              <a:rPr lang="en-US" sz="2000" dirty="0">
                <a:solidFill>
                  <a:schemeClr val="bg1"/>
                </a:solidFill>
                <a:latin typeface="Times New Roman" panose="02020603050405020304" pitchFamily="18" charset="0"/>
                <a:cs typeface="Times New Roman" panose="02020603050405020304" pitchFamily="18" charset="0"/>
              </a:rPr>
              <a:t>200 000 : 50 000 = 4 (</a:t>
            </a:r>
            <a:r>
              <a:rPr lang="en-US" sz="2000" dirty="0" err="1">
                <a:solidFill>
                  <a:schemeClr val="bg1"/>
                </a:solidFill>
                <a:latin typeface="Times New Roman" panose="02020603050405020304" pitchFamily="18" charset="0"/>
                <a:cs typeface="Times New Roman" panose="02020603050405020304" pitchFamily="18" charset="0"/>
              </a:rPr>
              <a:t>tờ</a:t>
            </a:r>
            <a:r>
              <a:rPr lang="en-US" sz="2000" dirty="0">
                <a:solidFill>
                  <a:schemeClr val="bg1"/>
                </a:solidFill>
                <a:latin typeface="Times New Roman" panose="02020603050405020304" pitchFamily="18" charset="0"/>
                <a:cs typeface="Times New Roman" panose="02020603050405020304" pitchFamily="18" charset="0"/>
              </a:rPr>
              <a:t>)</a:t>
            </a:r>
          </a:p>
          <a:p>
            <a:pPr algn="ct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Đáp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4 </a:t>
            </a:r>
            <a:r>
              <a:rPr lang="en-US" sz="2000" dirty="0" err="1">
                <a:solidFill>
                  <a:schemeClr val="bg1"/>
                </a:solidFill>
                <a:latin typeface="Times New Roman" panose="02020603050405020304" pitchFamily="18" charset="0"/>
                <a:cs typeface="Times New Roman" panose="02020603050405020304" pitchFamily="18" charset="0"/>
              </a:rPr>
              <a:t>tờ</a:t>
            </a:r>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9539785" y="0"/>
            <a:ext cx="2652215"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0" y="0"/>
            <a:ext cx="2757586" cy="6858000"/>
          </a:xfrm>
          <a:prstGeom prst="flowChartProcess">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apezoid 1"/>
          <p:cNvSpPr/>
          <p:nvPr/>
        </p:nvSpPr>
        <p:spPr>
          <a:xfrm>
            <a:off x="1951630" y="3852605"/>
            <a:ext cx="8381697" cy="3005395"/>
          </a:xfrm>
          <a:prstGeom prst="trapezoid">
            <a:avLst>
              <a:gd name="adj" fmla="val 2712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55EA4-F00B-431C-B665-58DC8538AA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7778" l="4961" r="92656"/>
                    </a14:imgEffect>
                  </a14:imgLayer>
                </a14:imgProps>
              </a:ext>
              <a:ext uri="{28A0092B-C50C-407E-A947-70E740481C1C}">
                <a14:useLocalDpi xmlns:a14="http://schemas.microsoft.com/office/drawing/2010/main" val="0"/>
              </a:ext>
            </a:extLst>
          </a:blip>
          <a:srcRect t="1615"/>
          <a:stretch/>
        </p:blipFill>
        <p:spPr>
          <a:xfrm>
            <a:off x="2209801" y="0"/>
            <a:ext cx="7772396" cy="4301328"/>
          </a:xfrm>
          <a:prstGeom prst="rect">
            <a:avLst/>
          </a:prstGeom>
        </p:spPr>
      </p:pic>
      <p:sp>
        <p:nvSpPr>
          <p:cNvPr id="6" name="Rectangle 5">
            <a:extLst>
              <a:ext uri="{FF2B5EF4-FFF2-40B4-BE49-F238E27FC236}">
                <a16:creationId xmlns:a16="http://schemas.microsoft.com/office/drawing/2014/main" id="{6FE0A47F-DE0D-4AFB-A019-3B65ECEF2308}"/>
              </a:ext>
            </a:extLst>
          </p:cNvPr>
          <p:cNvSpPr/>
          <p:nvPr/>
        </p:nvSpPr>
        <p:spPr>
          <a:xfrm>
            <a:off x="2757586" y="405732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D5637220-8609-44A7-8DDD-910576BCA515}"/>
              </a:ext>
            </a:extLst>
          </p:cNvPr>
          <p:cNvSpPr/>
          <p:nvPr/>
        </p:nvSpPr>
        <p:spPr>
          <a:xfrm>
            <a:off x="5868643" y="4924753"/>
            <a:ext cx="4464684" cy="584775"/>
          </a:xfrm>
          <a:prstGeom prst="rect">
            <a:avLst/>
          </a:prstGeom>
        </p:spPr>
        <p:txBody>
          <a:bodyPr wrap="none">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Gift box secret game</a:t>
            </a:r>
          </a:p>
        </p:txBody>
      </p:sp>
      <p:pic>
        <p:nvPicPr>
          <p:cNvPr id="18" name="chrysanthemum">
            <a:hlinkClick r:id="" action="ppaction://media"/>
            <a:extLst>
              <a:ext uri="{FF2B5EF4-FFF2-40B4-BE49-F238E27FC236}">
                <a16:creationId xmlns:a16="http://schemas.microsoft.com/office/drawing/2014/main" id="{8AE2F4B0-E4D2-402B-A75B-0B7FADBE23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1926" y="-800100"/>
            <a:ext cx="609600" cy="609600"/>
          </a:xfrm>
          <a:prstGeom prst="rect">
            <a:avLst/>
          </a:prstGeom>
        </p:spPr>
      </p:pic>
      <p:pic>
        <p:nvPicPr>
          <p:cNvPr id="9" name="Picture 8">
            <a:hlinkClick r:id="rId7" action="ppaction://hlinkpres?slideindex=1&amp;slidetitle="/>
            <a:extLst>
              <a:ext uri="{FF2B5EF4-FFF2-40B4-BE49-F238E27FC236}">
                <a16:creationId xmlns:a16="http://schemas.microsoft.com/office/drawing/2014/main" id="{9BA53A17-AFCF-4E30-9122-7DE4F8E494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6146" y="5062286"/>
            <a:ext cx="1969179" cy="1743607"/>
          </a:xfrm>
          <a:prstGeom prst="rect">
            <a:avLst/>
          </a:prstGeom>
        </p:spPr>
      </p:pic>
      <p:pic>
        <p:nvPicPr>
          <p:cNvPr id="10" name="Picture 9">
            <a:extLst>
              <a:ext uri="{FF2B5EF4-FFF2-40B4-BE49-F238E27FC236}">
                <a16:creationId xmlns:a16="http://schemas.microsoft.com/office/drawing/2014/main" id="{4B61E008-E63C-47EA-9197-B0DC8AA99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0421" y="4550177"/>
            <a:ext cx="2060627" cy="1383912"/>
          </a:xfrm>
          <a:prstGeom prst="rect">
            <a:avLst/>
          </a:prstGeom>
        </p:spPr>
      </p:pic>
    </p:spTree>
    <p:extLst>
      <p:ext uri="{BB962C8B-B14F-4D97-AF65-F5344CB8AC3E}">
        <p14:creationId xmlns:p14="http://schemas.microsoft.com/office/powerpoint/2010/main" val="13386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par>
                                <p:cTn id="16" presetID="1" presetClass="mediacall" presetSubtype="0" fill="hold" nodeType="withEffect">
                                  <p:stCondLst>
                                    <p:cond delay="0"/>
                                  </p:stCondLst>
                                  <p:childTnLst>
                                    <p:cmd type="call" cmd="playFrom(0.0)">
                                      <p:cBhvr>
                                        <p:cTn id="17"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8"/>
                </p:tgtEl>
              </p:cMediaNode>
            </p:audio>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3" name="6-Point Star 2"/>
          <p:cNvSpPr/>
          <p:nvPr/>
        </p:nvSpPr>
        <p:spPr>
          <a:xfrm>
            <a:off x="600501" y="2347412"/>
            <a:ext cx="2470245" cy="234741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latin typeface="Times New Roman" panose="02020603050405020304" pitchFamily="18" charset="0"/>
                <a:ea typeface="Times New Roman" panose="02020603050405020304" pitchFamily="18" charset="0"/>
              </a:rPr>
              <a:t>§5. PHÉP NHÂN VÀ PHÉP CHIA CÁC SỐ TỰ NHIÊN</a:t>
            </a:r>
            <a:endParaRPr lang="en-US" dirty="0"/>
          </a:p>
        </p:txBody>
      </p:sp>
      <p:grpSp>
        <p:nvGrpSpPr>
          <p:cNvPr id="15" name="Group 14"/>
          <p:cNvGrpSpPr/>
          <p:nvPr/>
        </p:nvGrpSpPr>
        <p:grpSpPr>
          <a:xfrm>
            <a:off x="2961091" y="1726437"/>
            <a:ext cx="2066047" cy="1323836"/>
            <a:chOff x="2961091" y="1726437"/>
            <a:chExt cx="2066047" cy="1323836"/>
          </a:xfrm>
        </p:grpSpPr>
        <p:sp>
          <p:nvSpPr>
            <p:cNvPr id="4" name="Multiply 3"/>
            <p:cNvSpPr/>
            <p:nvPr/>
          </p:nvSpPr>
          <p:spPr>
            <a:xfrm>
              <a:off x="2961091" y="1726437"/>
              <a:ext cx="1596788" cy="1323836"/>
            </a:xfrm>
            <a:prstGeom prst="mathMultipl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cs typeface="Times New Roman" panose="02020603050405020304" pitchFamily="18" charset="0"/>
                </a:rPr>
                <a:t>Phép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029803" y="2243737"/>
              <a:ext cx="1997335" cy="717827"/>
            </a:xfrm>
            <a:custGeom>
              <a:avLst/>
              <a:gdLst>
                <a:gd name="connsiteX0" fmla="*/ 0 w 1997335"/>
                <a:gd name="connsiteY0" fmla="*/ 717827 h 717827"/>
                <a:gd name="connsiteX1" fmla="*/ 477672 w 1997335"/>
                <a:gd name="connsiteY1" fmla="*/ 472167 h 717827"/>
                <a:gd name="connsiteX2" fmla="*/ 1801504 w 1997335"/>
                <a:gd name="connsiteY2" fmla="*/ 62735 h 717827"/>
                <a:gd name="connsiteX3" fmla="*/ 1965278 w 1997335"/>
                <a:gd name="connsiteY3" fmla="*/ 8144 h 717827"/>
              </a:gdLst>
              <a:ahLst/>
              <a:cxnLst>
                <a:cxn ang="0">
                  <a:pos x="connsiteX0" y="connsiteY0"/>
                </a:cxn>
                <a:cxn ang="0">
                  <a:pos x="connsiteX1" y="connsiteY1"/>
                </a:cxn>
                <a:cxn ang="0">
                  <a:pos x="connsiteX2" y="connsiteY2"/>
                </a:cxn>
                <a:cxn ang="0">
                  <a:pos x="connsiteX3" y="connsiteY3"/>
                </a:cxn>
              </a:cxnLst>
              <a:rect l="l" t="t" r="r" b="b"/>
              <a:pathLst>
                <a:path w="1997335" h="717827">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070746" y="3562064"/>
            <a:ext cx="2101755" cy="1282889"/>
            <a:chOff x="3070746" y="3562064"/>
            <a:chExt cx="2101755" cy="1282889"/>
          </a:xfrm>
        </p:grpSpPr>
        <p:sp>
          <p:nvSpPr>
            <p:cNvPr id="10" name="Freeform 9"/>
            <p:cNvSpPr/>
            <p:nvPr/>
          </p:nvSpPr>
          <p:spPr>
            <a:xfrm>
              <a:off x="3070746" y="4121624"/>
              <a:ext cx="2101755" cy="368489"/>
            </a:xfrm>
            <a:custGeom>
              <a:avLst/>
              <a:gdLst>
                <a:gd name="connsiteX0" fmla="*/ 0 w 2101755"/>
                <a:gd name="connsiteY0" fmla="*/ 0 h 368489"/>
                <a:gd name="connsiteX1" fmla="*/ 682388 w 2101755"/>
                <a:gd name="connsiteY1" fmla="*/ 204716 h 368489"/>
                <a:gd name="connsiteX2" fmla="*/ 2101755 w 2101755"/>
                <a:gd name="connsiteY2" fmla="*/ 368489 h 368489"/>
                <a:gd name="connsiteX3" fmla="*/ 2101755 w 2101755"/>
                <a:gd name="connsiteY3" fmla="*/ 368489 h 368489"/>
              </a:gdLst>
              <a:ahLst/>
              <a:cxnLst>
                <a:cxn ang="0">
                  <a:pos x="connsiteX0" y="connsiteY0"/>
                </a:cxn>
                <a:cxn ang="0">
                  <a:pos x="connsiteX1" y="connsiteY1"/>
                </a:cxn>
                <a:cxn ang="0">
                  <a:pos x="connsiteX2" y="connsiteY2"/>
                </a:cxn>
                <a:cxn ang="0">
                  <a:pos x="connsiteX3" y="connsiteY3"/>
                </a:cxn>
              </a:cxnLst>
              <a:rect l="l" t="t" r="r" b="b"/>
              <a:pathLst>
                <a:path w="2101755" h="368489">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3630304" y="3562064"/>
              <a:ext cx="1542197" cy="1282889"/>
            </a:xfrm>
            <a:prstGeom prst="mathDivid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chia</a:t>
              </a:r>
            </a:p>
          </p:txBody>
        </p:sp>
      </p:grpSp>
      <p:grpSp>
        <p:nvGrpSpPr>
          <p:cNvPr id="50" name="Group 49"/>
          <p:cNvGrpSpPr/>
          <p:nvPr/>
        </p:nvGrpSpPr>
        <p:grpSpPr>
          <a:xfrm>
            <a:off x="4981433" y="1091821"/>
            <a:ext cx="2251880" cy="1132764"/>
            <a:chOff x="4981433" y="1091821"/>
            <a:chExt cx="2251880" cy="1132764"/>
          </a:xfrm>
        </p:grpSpPr>
        <p:sp>
          <p:nvSpPr>
            <p:cNvPr id="13" name="Freeform 12"/>
            <p:cNvSpPr/>
            <p:nvPr/>
          </p:nvSpPr>
          <p:spPr>
            <a:xfrm>
              <a:off x="4981433" y="1091821"/>
              <a:ext cx="2251880" cy="1132764"/>
            </a:xfrm>
            <a:custGeom>
              <a:avLst/>
              <a:gdLst>
                <a:gd name="connsiteX0" fmla="*/ 0 w 2251880"/>
                <a:gd name="connsiteY0" fmla="*/ 1132764 h 1132764"/>
                <a:gd name="connsiteX1" fmla="*/ 996286 w 2251880"/>
                <a:gd name="connsiteY1" fmla="*/ 436728 h 1132764"/>
                <a:gd name="connsiteX2" fmla="*/ 2251880 w 2251880"/>
                <a:gd name="connsiteY2" fmla="*/ 0 h 1132764"/>
                <a:gd name="connsiteX3" fmla="*/ 2251880 w 2251880"/>
                <a:gd name="connsiteY3" fmla="*/ 0 h 1132764"/>
              </a:gdLst>
              <a:ahLst/>
              <a:cxnLst>
                <a:cxn ang="0">
                  <a:pos x="connsiteX0" y="connsiteY0"/>
                </a:cxn>
                <a:cxn ang="0">
                  <a:pos x="connsiteX1" y="connsiteY1"/>
                </a:cxn>
                <a:cxn ang="0">
                  <a:pos x="connsiteX2" y="connsiteY2"/>
                </a:cxn>
                <a:cxn ang="0">
                  <a:pos x="connsiteX3" y="connsiteY3"/>
                </a:cxn>
              </a:cxnLst>
              <a:rect l="l" t="t" r="r" b="b"/>
              <a:pathLst>
                <a:path w="2251880" h="1132764">
                  <a:moveTo>
                    <a:pt x="0" y="1132764"/>
                  </a:moveTo>
                  <a:cubicBezTo>
                    <a:pt x="310486" y="879143"/>
                    <a:pt x="620973" y="625522"/>
                    <a:pt x="996286" y="436728"/>
                  </a:cubicBezTo>
                  <a:cubicBezTo>
                    <a:pt x="1371599" y="247934"/>
                    <a:pt x="2251880" y="0"/>
                    <a:pt x="2251880" y="0"/>
                  </a:cubicBezTo>
                  <a:lnTo>
                    <a:pt x="2251880" y="0"/>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8035" y="1091821"/>
              <a:ext cx="1296538" cy="646331"/>
            </a:xfrm>
            <a:prstGeom prst="rect">
              <a:avLst/>
            </a:prstGeom>
            <a:noFill/>
          </p:spPr>
          <p:txBody>
            <a:bodyPr wrap="square" rtlCol="0">
              <a:spAutoFit/>
            </a:bodyPr>
            <a:lstStyle/>
            <a:p>
              <a:r>
                <a:rPr lang="en-US" dirty="0" err="1">
                  <a:solidFill>
                    <a:srgbClr val="FFFF00"/>
                  </a:solidFill>
                  <a:latin typeface="Times New Roman" panose="02020603050405020304" pitchFamily="18" charset="0"/>
                  <a:cs typeface="Times New Roman" panose="02020603050405020304" pitchFamily="18" charset="0"/>
                </a:rPr>
                <a:t>Nhân</a:t>
              </a:r>
              <a:r>
                <a:rPr lang="en-US" dirty="0">
                  <a:solidFill>
                    <a:srgbClr val="FFFF00"/>
                  </a:solidFill>
                  <a:latin typeface="Times New Roman" panose="02020603050405020304" pitchFamily="18" charset="0"/>
                  <a:cs typeface="Times New Roman" panose="02020603050405020304" pitchFamily="18" charset="0"/>
                </a:rPr>
                <a:t> 2 </a:t>
              </a:r>
              <a:r>
                <a:rPr lang="en-US" dirty="0" err="1">
                  <a:solidFill>
                    <a:srgbClr val="FFFF00"/>
                  </a:solidFill>
                  <a:latin typeface="Times New Roman" panose="02020603050405020304" pitchFamily="18" charset="0"/>
                  <a:cs typeface="Times New Roman" panose="02020603050405020304" pitchFamily="18" charset="0"/>
                </a:rPr>
                <a:t>số</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tự</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nhiên</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7233312" y="281640"/>
            <a:ext cx="3338489" cy="1110432"/>
            <a:chOff x="7233312" y="281640"/>
            <a:chExt cx="3338489" cy="1110432"/>
          </a:xfrm>
        </p:grpSpPr>
        <p:grpSp>
          <p:nvGrpSpPr>
            <p:cNvPr id="18" name="Group 17"/>
            <p:cNvGrpSpPr/>
            <p:nvPr/>
          </p:nvGrpSpPr>
          <p:grpSpPr>
            <a:xfrm>
              <a:off x="7233312" y="281640"/>
              <a:ext cx="3207224" cy="1110432"/>
              <a:chOff x="724806" y="2047781"/>
              <a:chExt cx="3736547" cy="1110432"/>
            </a:xfrm>
          </p:grpSpPr>
          <p:sp>
            <p:nvSpPr>
              <p:cNvPr id="20" name="Rounded Rectangle 19"/>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74610" y="2065091"/>
                <a:ext cx="3117562"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24" name="Group 23"/>
            <p:cNvGrpSpPr/>
            <p:nvPr/>
          </p:nvGrpSpPr>
          <p:grpSpPr>
            <a:xfrm>
              <a:off x="7352681" y="670924"/>
              <a:ext cx="965891" cy="647332"/>
              <a:chOff x="780576" y="2437065"/>
              <a:chExt cx="1125302" cy="647332"/>
            </a:xfrm>
          </p:grpSpPr>
          <p:sp>
            <p:nvSpPr>
              <p:cNvPr id="25" name="TextBox 24"/>
              <p:cNvSpPr txBox="1"/>
              <p:nvPr/>
            </p:nvSpPr>
            <p:spPr>
              <a:xfrm>
                <a:off x="780576" y="2715065"/>
                <a:ext cx="1125302" cy="369332"/>
              </a:xfrm>
              <a:prstGeom prst="rect">
                <a:avLst/>
              </a:prstGeom>
              <a:noFill/>
            </p:spPr>
            <p:txBody>
              <a:bodyPr wrap="square" rtlCol="0">
                <a:spAutoFit/>
              </a:bodyPr>
              <a:lstStyle/>
              <a:p>
                <a:r>
                  <a:rPr lang="en-US"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616618" y="656856"/>
              <a:ext cx="965891" cy="650995"/>
              <a:chOff x="1944473" y="2422997"/>
              <a:chExt cx="1125302" cy="650995"/>
            </a:xfrm>
          </p:grpSpPr>
          <p:sp>
            <p:nvSpPr>
              <p:cNvPr id="28" name="TextBox 27"/>
              <p:cNvSpPr txBox="1"/>
              <p:nvPr/>
            </p:nvSpPr>
            <p:spPr>
              <a:xfrm>
                <a:off x="1944473" y="2704660"/>
                <a:ext cx="1125302" cy="369332"/>
              </a:xfrm>
              <a:prstGeom prst="rect">
                <a:avLst/>
              </a:prstGeom>
              <a:noFill/>
            </p:spPr>
            <p:txBody>
              <a:bodyPr wrap="square" rtlCol="0">
                <a:spAutoFit/>
              </a:bodyPr>
              <a:lstStyle/>
              <a:p>
                <a:r>
                  <a:rPr lang="en-US"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2452683"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790929" y="628720"/>
              <a:ext cx="780872" cy="665796"/>
              <a:chOff x="3107522" y="2394861"/>
              <a:chExt cx="909748" cy="665796"/>
            </a:xfrm>
          </p:grpSpPr>
          <p:sp>
            <p:nvSpPr>
              <p:cNvPr id="31" name="TextBox 30"/>
              <p:cNvSpPr txBox="1"/>
              <p:nvPr/>
            </p:nvSpPr>
            <p:spPr>
              <a:xfrm>
                <a:off x="3107522" y="2691325"/>
                <a:ext cx="909748" cy="369332"/>
              </a:xfrm>
              <a:prstGeom prst="rect">
                <a:avLst/>
              </a:prstGeom>
              <a:noFill/>
            </p:spPr>
            <p:txBody>
              <a:bodyPr wrap="square" rtlCol="0">
                <a:spAutoFit/>
              </a:bodyPr>
              <a:lstStyle/>
              <a:p>
                <a:r>
                  <a:rPr lang="en-US"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V="1">
                <a:off x="3484527"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995081" y="2251881"/>
            <a:ext cx="2388358" cy="1050877"/>
            <a:chOff x="4995081" y="2251881"/>
            <a:chExt cx="2388358" cy="1050877"/>
          </a:xfrm>
        </p:grpSpPr>
        <p:sp>
          <p:nvSpPr>
            <p:cNvPr id="14" name="Freeform 13"/>
            <p:cNvSpPr/>
            <p:nvPr/>
          </p:nvSpPr>
          <p:spPr>
            <a:xfrm>
              <a:off x="4995081" y="2251881"/>
              <a:ext cx="2388358" cy="1050877"/>
            </a:xfrm>
            <a:custGeom>
              <a:avLst/>
              <a:gdLst>
                <a:gd name="connsiteX0" fmla="*/ 0 w 2388358"/>
                <a:gd name="connsiteY0" fmla="*/ 0 h 1050877"/>
                <a:gd name="connsiteX1" fmla="*/ 750626 w 2388358"/>
                <a:gd name="connsiteY1" fmla="*/ 764274 h 1050877"/>
                <a:gd name="connsiteX2" fmla="*/ 2388358 w 2388358"/>
                <a:gd name="connsiteY2" fmla="*/ 1050877 h 1050877"/>
                <a:gd name="connsiteX3" fmla="*/ 2388358 w 2388358"/>
                <a:gd name="connsiteY3" fmla="*/ 1050877 h 1050877"/>
              </a:gdLst>
              <a:ahLst/>
              <a:cxnLst>
                <a:cxn ang="0">
                  <a:pos x="connsiteX0" y="connsiteY0"/>
                </a:cxn>
                <a:cxn ang="0">
                  <a:pos x="connsiteX1" y="connsiteY1"/>
                </a:cxn>
                <a:cxn ang="0">
                  <a:pos x="connsiteX2" y="connsiteY2"/>
                </a:cxn>
                <a:cxn ang="0">
                  <a:pos x="connsiteX3" y="connsiteY3"/>
                </a:cxn>
              </a:cxnLst>
              <a:rect l="l" t="t" r="r" b="b"/>
              <a:pathLst>
                <a:path w="2388358" h="1050877">
                  <a:moveTo>
                    <a:pt x="0" y="0"/>
                  </a:moveTo>
                  <a:cubicBezTo>
                    <a:pt x="176283" y="294564"/>
                    <a:pt x="352567" y="589128"/>
                    <a:pt x="750626" y="764274"/>
                  </a:cubicBezTo>
                  <a:cubicBezTo>
                    <a:pt x="1148685" y="939420"/>
                    <a:pt x="2388358" y="1050877"/>
                    <a:pt x="2388358" y="1050877"/>
                  </a:cubicBezTo>
                  <a:lnTo>
                    <a:pt x="2388358" y="1050877"/>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95834" y="2879679"/>
              <a:ext cx="1113881" cy="369332"/>
            </a:xfrm>
            <a:prstGeom prst="rect">
              <a:avLst/>
            </a:prstGeom>
            <a:noFill/>
          </p:spPr>
          <p:txBody>
            <a:bodyPr wrap="square" rtlCol="0">
              <a:spAutoFit/>
            </a:bodyPr>
            <a:lstStyle/>
            <a:p>
              <a:r>
                <a:rPr lang="en-US" dirty="0" err="1">
                  <a:solidFill>
                    <a:srgbClr val="FFFF00"/>
                  </a:solidFill>
                  <a:latin typeface="Times New Roman" panose="02020603050405020304" pitchFamily="18" charset="0"/>
                  <a:cs typeface="Times New Roman" panose="02020603050405020304" pitchFamily="18" charset="0"/>
                </a:rPr>
                <a:t>Tính</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chất</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7369791" y="2017748"/>
            <a:ext cx="3391942" cy="1285010"/>
            <a:chOff x="7369791" y="2017748"/>
            <a:chExt cx="3391942" cy="1285010"/>
          </a:xfrm>
        </p:grpSpPr>
        <p:sp>
          <p:nvSpPr>
            <p:cNvPr id="16" name="Freeform 15"/>
            <p:cNvSpPr/>
            <p:nvPr/>
          </p:nvSpPr>
          <p:spPr>
            <a:xfrm>
              <a:off x="7369791" y="2270626"/>
              <a:ext cx="1017232" cy="1032132"/>
            </a:xfrm>
            <a:custGeom>
              <a:avLst/>
              <a:gdLst>
                <a:gd name="connsiteX0" fmla="*/ 0 w 1017232"/>
                <a:gd name="connsiteY0" fmla="*/ 1032132 h 1032132"/>
                <a:gd name="connsiteX1" fmla="*/ 382137 w 1017232"/>
                <a:gd name="connsiteY1" fmla="*/ 458926 h 1032132"/>
                <a:gd name="connsiteX2" fmla="*/ 968991 w 1017232"/>
                <a:gd name="connsiteY2" fmla="*/ 49493 h 1032132"/>
                <a:gd name="connsiteX3" fmla="*/ 941696 w 1017232"/>
                <a:gd name="connsiteY3" fmla="*/ 22198 h 1032132"/>
              </a:gdLst>
              <a:ahLst/>
              <a:cxnLst>
                <a:cxn ang="0">
                  <a:pos x="connsiteX0" y="connsiteY0"/>
                </a:cxn>
                <a:cxn ang="0">
                  <a:pos x="connsiteX1" y="connsiteY1"/>
                </a:cxn>
                <a:cxn ang="0">
                  <a:pos x="connsiteX2" y="connsiteY2"/>
                </a:cxn>
                <a:cxn ang="0">
                  <a:pos x="connsiteX3" y="connsiteY3"/>
                </a:cxn>
              </a:cxnLst>
              <a:rect l="l" t="t" r="r" b="b"/>
              <a:pathLst>
                <a:path w="1017232" h="10321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7065" y="2017748"/>
              <a:ext cx="2534668" cy="369332"/>
            </a:xfrm>
            <a:prstGeom prst="rect">
              <a:avLst/>
            </a:prstGeom>
          </p:spPr>
          <p:txBody>
            <a:bodyPr wrap="none">
              <a:spAutoFit/>
            </a:bodyPr>
            <a:lstStyle/>
            <a:p>
              <a:r>
                <a:rPr lang="en-US" dirty="0">
                  <a:solidFill>
                    <a:srgbClr val="FFFF00"/>
                  </a:solidFill>
                  <a:latin typeface="Times New Roman" panose="02020603050405020304" pitchFamily="18" charset="0"/>
                  <a:ea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rPr>
                <a:t>Giao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hoán</a:t>
              </a:r>
              <a:r>
                <a:rPr lang="en-US" dirty="0">
                  <a:solidFill>
                    <a:srgbClr val="FFFF00"/>
                  </a:solidFill>
                  <a:latin typeface="Times New Roman" panose="02020603050405020304" pitchFamily="18" charset="0"/>
                  <a:ea typeface="Times New Roman" panose="02020603050405020304" pitchFamily="18" charset="0"/>
                </a:rPr>
                <a:t>: a . b = b . a</a:t>
              </a:r>
              <a:endParaRPr lang="en-US" dirty="0"/>
            </a:p>
          </p:txBody>
        </p:sp>
      </p:grpSp>
      <p:grpSp>
        <p:nvGrpSpPr>
          <p:cNvPr id="53" name="Group 52"/>
          <p:cNvGrpSpPr/>
          <p:nvPr/>
        </p:nvGrpSpPr>
        <p:grpSpPr>
          <a:xfrm>
            <a:off x="7369791" y="2585524"/>
            <a:ext cx="4293519" cy="730882"/>
            <a:chOff x="7369791" y="2585524"/>
            <a:chExt cx="4293519" cy="730882"/>
          </a:xfrm>
        </p:grpSpPr>
        <p:sp>
          <p:nvSpPr>
            <p:cNvPr id="17" name="Freeform 16"/>
            <p:cNvSpPr/>
            <p:nvPr/>
          </p:nvSpPr>
          <p:spPr>
            <a:xfrm>
              <a:off x="7369791" y="2797791"/>
              <a:ext cx="1241946" cy="518615"/>
            </a:xfrm>
            <a:custGeom>
              <a:avLst/>
              <a:gdLst>
                <a:gd name="connsiteX0" fmla="*/ 0 w 1241946"/>
                <a:gd name="connsiteY0" fmla="*/ 518615 h 518615"/>
                <a:gd name="connsiteX1" fmla="*/ 504967 w 1241946"/>
                <a:gd name="connsiteY1" fmla="*/ 259308 h 518615"/>
                <a:gd name="connsiteX2" fmla="*/ 1241946 w 1241946"/>
                <a:gd name="connsiteY2" fmla="*/ 0 h 518615"/>
                <a:gd name="connsiteX3" fmla="*/ 1241946 w 1241946"/>
                <a:gd name="connsiteY3" fmla="*/ 0 h 518615"/>
              </a:gdLst>
              <a:ahLst/>
              <a:cxnLst>
                <a:cxn ang="0">
                  <a:pos x="connsiteX0" y="connsiteY0"/>
                </a:cxn>
                <a:cxn ang="0">
                  <a:pos x="connsiteX1" y="connsiteY1"/>
                </a:cxn>
                <a:cxn ang="0">
                  <a:pos x="connsiteX2" y="connsiteY2"/>
                </a:cxn>
                <a:cxn ang="0">
                  <a:pos x="connsiteX3" y="connsiteY3"/>
                </a:cxn>
              </a:cxnLst>
              <a:rect l="l" t="t" r="r" b="b"/>
              <a:pathLst>
                <a:path w="1241946" h="518615">
                  <a:moveTo>
                    <a:pt x="0" y="518615"/>
                  </a:moveTo>
                  <a:cubicBezTo>
                    <a:pt x="148988" y="432179"/>
                    <a:pt x="297976" y="345744"/>
                    <a:pt x="504967" y="259308"/>
                  </a:cubicBezTo>
                  <a:cubicBezTo>
                    <a:pt x="711958" y="172872"/>
                    <a:pt x="1241946" y="0"/>
                    <a:pt x="1241946" y="0"/>
                  </a:cubicBezTo>
                  <a:lnTo>
                    <a:pt x="124194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737" y="2585524"/>
              <a:ext cx="3124573" cy="410882"/>
            </a:xfrm>
            <a:prstGeom prst="rect">
              <a:avLst/>
            </a:prstGeom>
          </p:spPr>
          <p:txBody>
            <a:bodyPr wrap="non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Kết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 . b) . c = a . (b . c)</a:t>
              </a:r>
            </a:p>
          </p:txBody>
        </p:sp>
      </p:grpSp>
      <p:grpSp>
        <p:nvGrpSpPr>
          <p:cNvPr id="54" name="Group 53"/>
          <p:cNvGrpSpPr/>
          <p:nvPr/>
        </p:nvGrpSpPr>
        <p:grpSpPr>
          <a:xfrm>
            <a:off x="7369791" y="3142727"/>
            <a:ext cx="4408226" cy="729430"/>
            <a:chOff x="7369791" y="3142727"/>
            <a:chExt cx="4408226" cy="729430"/>
          </a:xfrm>
        </p:grpSpPr>
        <p:sp>
          <p:nvSpPr>
            <p:cNvPr id="19" name="Freeform 18"/>
            <p:cNvSpPr/>
            <p:nvPr/>
          </p:nvSpPr>
          <p:spPr>
            <a:xfrm>
              <a:off x="7369791" y="3330054"/>
              <a:ext cx="1173708" cy="54591"/>
            </a:xfrm>
            <a:custGeom>
              <a:avLst/>
              <a:gdLst>
                <a:gd name="connsiteX0" fmla="*/ 0 w 1173708"/>
                <a:gd name="connsiteY0" fmla="*/ 0 h 54591"/>
                <a:gd name="connsiteX1" fmla="*/ 327546 w 1173708"/>
                <a:gd name="connsiteY1" fmla="*/ 40943 h 54591"/>
                <a:gd name="connsiteX2" fmla="*/ 1173708 w 1173708"/>
                <a:gd name="connsiteY2" fmla="*/ 54591 h 54591"/>
                <a:gd name="connsiteX3" fmla="*/ 1173708 w 1173708"/>
                <a:gd name="connsiteY3" fmla="*/ 54591 h 54591"/>
              </a:gdLst>
              <a:ahLst/>
              <a:cxnLst>
                <a:cxn ang="0">
                  <a:pos x="connsiteX0" y="connsiteY0"/>
                </a:cxn>
                <a:cxn ang="0">
                  <a:pos x="connsiteX1" y="connsiteY1"/>
                </a:cxn>
                <a:cxn ang="0">
                  <a:pos x="connsiteX2" y="connsiteY2"/>
                </a:cxn>
                <a:cxn ang="0">
                  <a:pos x="connsiteX3" y="connsiteY3"/>
                </a:cxn>
              </a:cxnLst>
              <a:rect l="l" t="t" r="r" b="b"/>
              <a:pathLst>
                <a:path w="1173708" h="54591">
                  <a:moveTo>
                    <a:pt x="0" y="0"/>
                  </a:moveTo>
                  <a:cubicBezTo>
                    <a:pt x="65964" y="15922"/>
                    <a:pt x="131928" y="31845"/>
                    <a:pt x="327546" y="40943"/>
                  </a:cubicBezTo>
                  <a:cubicBezTo>
                    <a:pt x="523164" y="50041"/>
                    <a:pt x="1173708" y="54591"/>
                    <a:pt x="1173708" y="54591"/>
                  </a:cubicBezTo>
                  <a:lnTo>
                    <a:pt x="1173708" y="5459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0496" y="3142727"/>
              <a:ext cx="3307521" cy="729430"/>
            </a:xfrm>
            <a:prstGeom prst="rect">
              <a:avLst/>
            </a:prstGeom>
          </p:spPr>
          <p:txBody>
            <a:bodyPr wrap="squar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cộng</a:t>
              </a:r>
              <a:r>
                <a:rPr lang="en-US" dirty="0">
                  <a:solidFill>
                    <a:srgbClr val="FFFF00"/>
                  </a:solidFill>
                  <a:latin typeface="Times New Roman" panose="02020603050405020304" pitchFamily="18" charset="0"/>
                  <a:ea typeface="Times New Roman" panose="02020603050405020304" pitchFamily="18" charset="0"/>
                </a:rPr>
                <a:t>: a(b + c) = ab + ac</a:t>
              </a:r>
            </a:p>
          </p:txBody>
        </p:sp>
      </p:grpSp>
      <p:grpSp>
        <p:nvGrpSpPr>
          <p:cNvPr id="56" name="Group 55"/>
          <p:cNvGrpSpPr/>
          <p:nvPr/>
        </p:nvGrpSpPr>
        <p:grpSpPr>
          <a:xfrm>
            <a:off x="5117910" y="3949430"/>
            <a:ext cx="2033517" cy="540683"/>
            <a:chOff x="5117910" y="3949430"/>
            <a:chExt cx="2033517" cy="540683"/>
          </a:xfrm>
        </p:grpSpPr>
        <p:sp>
          <p:nvSpPr>
            <p:cNvPr id="21" name="Freeform 20"/>
            <p:cNvSpPr/>
            <p:nvPr/>
          </p:nvSpPr>
          <p:spPr>
            <a:xfrm>
              <a:off x="5117910" y="4162567"/>
              <a:ext cx="2033517" cy="327546"/>
            </a:xfrm>
            <a:custGeom>
              <a:avLst/>
              <a:gdLst>
                <a:gd name="connsiteX0" fmla="*/ 0 w 2033517"/>
                <a:gd name="connsiteY0" fmla="*/ 327546 h 327546"/>
                <a:gd name="connsiteX1" fmla="*/ 736980 w 2033517"/>
                <a:gd name="connsiteY1" fmla="*/ 163773 h 327546"/>
                <a:gd name="connsiteX2" fmla="*/ 2033517 w 2033517"/>
                <a:gd name="connsiteY2" fmla="*/ 0 h 327546"/>
                <a:gd name="connsiteX3" fmla="*/ 2033517 w 2033517"/>
                <a:gd name="connsiteY3" fmla="*/ 0 h 327546"/>
                <a:gd name="connsiteX4" fmla="*/ 2033517 w 2033517"/>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17" h="327546">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63568" y="3949430"/>
              <a:ext cx="1473959" cy="369332"/>
            </a:xfrm>
            <a:prstGeom prst="rect">
              <a:avLst/>
            </a:prstGeom>
            <a:noFill/>
          </p:spPr>
          <p:txBody>
            <a:bodyPr wrap="square" rtlCol="0">
              <a:spAutoFit/>
            </a:bodyPr>
            <a:lstStyle/>
            <a:p>
              <a:r>
                <a:rPr lang="en-US" dirty="0" err="1">
                  <a:solidFill>
                    <a:schemeClr val="bg1"/>
                  </a:solidFill>
                  <a:latin typeface="Times New Roman" panose="02020603050405020304" pitchFamily="18" charset="0"/>
                  <a:cs typeface="Times New Roman" panose="02020603050405020304" pitchFamily="18" charset="0"/>
                </a:rPr>
                <a:t>Phép</a:t>
              </a:r>
              <a:r>
                <a:rPr lang="en-US" dirty="0">
                  <a:solidFill>
                    <a:schemeClr val="bg1"/>
                  </a:solidFill>
                  <a:latin typeface="Times New Roman" panose="02020603050405020304" pitchFamily="18" charset="0"/>
                  <a:cs typeface="Times New Roman" panose="02020603050405020304" pitchFamily="18" charset="0"/>
                </a:rPr>
                <a:t> chia </a:t>
              </a:r>
              <a:r>
                <a:rPr lang="en-US" dirty="0" err="1">
                  <a:solidFill>
                    <a:schemeClr val="bg1"/>
                  </a:solidFill>
                  <a:latin typeface="Times New Roman" panose="02020603050405020304" pitchFamily="18" charset="0"/>
                  <a:cs typeface="Times New Roman" panose="02020603050405020304" pitchFamily="18" charset="0"/>
                </a:rPr>
                <a:t>hết</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5063319" y="4490113"/>
            <a:ext cx="2142699" cy="859809"/>
            <a:chOff x="5063319" y="4490113"/>
            <a:chExt cx="2142699" cy="859809"/>
          </a:xfrm>
        </p:grpSpPr>
        <p:sp>
          <p:nvSpPr>
            <p:cNvPr id="22" name="Freeform 21"/>
            <p:cNvSpPr/>
            <p:nvPr/>
          </p:nvSpPr>
          <p:spPr>
            <a:xfrm>
              <a:off x="5063319" y="4490113"/>
              <a:ext cx="2142699" cy="846162"/>
            </a:xfrm>
            <a:custGeom>
              <a:avLst/>
              <a:gdLst>
                <a:gd name="connsiteX0" fmla="*/ 0 w 2142699"/>
                <a:gd name="connsiteY0" fmla="*/ 0 h 846162"/>
                <a:gd name="connsiteX1" fmla="*/ 682388 w 2142699"/>
                <a:gd name="connsiteY1" fmla="*/ 614150 h 846162"/>
                <a:gd name="connsiteX2" fmla="*/ 2142699 w 2142699"/>
                <a:gd name="connsiteY2" fmla="*/ 846162 h 846162"/>
                <a:gd name="connsiteX3" fmla="*/ 2142699 w 2142699"/>
                <a:gd name="connsiteY3" fmla="*/ 846162 h 846162"/>
              </a:gdLst>
              <a:ahLst/>
              <a:cxnLst>
                <a:cxn ang="0">
                  <a:pos x="connsiteX0" y="connsiteY0"/>
                </a:cxn>
                <a:cxn ang="0">
                  <a:pos x="connsiteX1" y="connsiteY1"/>
                </a:cxn>
                <a:cxn ang="0">
                  <a:pos x="connsiteX2" y="connsiteY2"/>
                </a:cxn>
                <a:cxn ang="0">
                  <a:pos x="connsiteX3" y="connsiteY3"/>
                </a:cxn>
              </a:cxnLst>
              <a:rect l="l" t="t" r="r" b="b"/>
              <a:pathLst>
                <a:path w="2142699" h="846162">
                  <a:moveTo>
                    <a:pt x="0" y="0"/>
                  </a:moveTo>
                  <a:cubicBezTo>
                    <a:pt x="162636" y="236561"/>
                    <a:pt x="325272" y="473123"/>
                    <a:pt x="682388" y="614150"/>
                  </a:cubicBezTo>
                  <a:cubicBezTo>
                    <a:pt x="1039504" y="755177"/>
                    <a:pt x="2142699" y="846162"/>
                    <a:pt x="2142699" y="846162"/>
                  </a:cubicBezTo>
                  <a:lnTo>
                    <a:pt x="2142699" y="846162"/>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535756" y="4980590"/>
              <a:ext cx="1670262" cy="369332"/>
            </a:xfrm>
            <a:prstGeom prst="rect">
              <a:avLst/>
            </a:prstGeom>
            <a:noFill/>
          </p:spPr>
          <p:txBody>
            <a:bodyPr wrap="square" rtlCol="0">
              <a:spAutoFit/>
            </a:bodyPr>
            <a:lstStyle/>
            <a:p>
              <a:r>
                <a:rPr lang="en-US" dirty="0" err="1">
                  <a:solidFill>
                    <a:schemeClr val="bg1"/>
                  </a:solidFill>
                  <a:latin typeface="Times New Roman" panose="02020603050405020304" pitchFamily="18" charset="0"/>
                  <a:cs typeface="Times New Roman" panose="02020603050405020304" pitchFamily="18" charset="0"/>
                </a:rPr>
                <a:t>Phép</a:t>
              </a:r>
              <a:r>
                <a:rPr lang="en-US" dirty="0">
                  <a:solidFill>
                    <a:schemeClr val="bg1"/>
                  </a:solidFill>
                  <a:latin typeface="Times New Roman" panose="02020603050405020304" pitchFamily="18" charset="0"/>
                  <a:cs typeface="Times New Roman" panose="02020603050405020304" pitchFamily="18" charset="0"/>
                </a:rPr>
                <a:t> chia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dư</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7177806" y="3961313"/>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(r = 0 )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7151427" y="5107516"/>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&lt;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ircle(in)">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129589" y="3317731"/>
            <a:ext cx="7751389" cy="517065"/>
          </a:xfrm>
          <a:prstGeom prst="rect">
            <a:avLst/>
          </a:prstGeom>
        </p:spPr>
        <p:txBody>
          <a:bodyPr wrap="square">
            <a:spAutoFit/>
          </a:bodyPr>
          <a:lstStyle/>
          <a:p>
            <a:pPr algn="just">
              <a:lnSpc>
                <a:spcPct val="115000"/>
              </a:lnSpc>
              <a:spcAft>
                <a:spcPts val="0"/>
              </a:spcAft>
            </a:pPr>
            <a:r>
              <a:rPr lang="nl-NL" sz="2400" dirty="0">
                <a:solidFill>
                  <a:srgbClr val="FFFF00"/>
                </a:solidFill>
                <a:latin typeface="Times New Roman" panose="02020603050405020304" pitchFamily="18" charset="0"/>
                <a:ea typeface="Times New Roman" panose="02020603050405020304" pitchFamily="18" charset="0"/>
              </a:rPr>
              <a:t>- Chuẩn bị bài mới “LŨY THỪA VỚI SỐ MŨ TỰ NHIÊN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3051914" y="971679"/>
            <a:ext cx="3904530" cy="548099"/>
          </a:xfrm>
          <a:prstGeom prst="rect">
            <a:avLst/>
          </a:prstGeom>
        </p:spPr>
        <p:txBody>
          <a:bodyPr wrap="none">
            <a:spAutoFit/>
          </a:bodyPr>
          <a:lstStyle/>
          <a:p>
            <a:pPr algn="just">
              <a:lnSpc>
                <a:spcPct val="115000"/>
              </a:lnSpc>
              <a:spcAft>
                <a:spcPts val="0"/>
              </a:spcAft>
            </a:pPr>
            <a:r>
              <a:rPr lang="nl-NL" sz="2800" b="1" dirty="0">
                <a:solidFill>
                  <a:srgbClr val="FFFF00"/>
                </a:solidFill>
                <a:latin typeface="Times New Roman" panose="02020603050405020304" pitchFamily="18" charset="0"/>
                <a:ea typeface="Times New Roman" panose="02020603050405020304" pitchFamily="18" charset="0"/>
              </a:rPr>
              <a:t>HƯỚNG DẪN VỀ</a:t>
            </a:r>
            <a:r>
              <a:rPr lang="nl-NL" sz="2800" b="1" spc="-5" dirty="0">
                <a:solidFill>
                  <a:srgbClr val="FFFF00"/>
                </a:solidFill>
                <a:latin typeface="Times New Roman" panose="02020603050405020304" pitchFamily="18" charset="0"/>
                <a:ea typeface="Times New Roman" panose="02020603050405020304" pitchFamily="18" charset="0"/>
              </a:rPr>
              <a:t> </a:t>
            </a:r>
            <a:r>
              <a:rPr lang="nl-NL" sz="2800" b="1" dirty="0">
                <a:solidFill>
                  <a:srgbClr val="FFFF00"/>
                </a:solidFill>
                <a:latin typeface="Times New Roman" panose="02020603050405020304" pitchFamily="18" charset="0"/>
                <a:ea typeface="Times New Roman" panose="02020603050405020304" pitchFamily="18" charset="0"/>
              </a:rPr>
              <a:t>NHÀ</a:t>
            </a:r>
            <a:endParaRPr lang="en-US" sz="2800" b="1" dirty="0">
              <a:solidFill>
                <a:srgbClr val="FFFF00"/>
              </a:solidFill>
              <a:latin typeface="Times New Roman" panose="02020603050405020304" pitchFamily="18" charset="0"/>
              <a:ea typeface="Times New Roman" panose="02020603050405020304" pitchFamily="18" charset="0"/>
            </a:endParaRPr>
          </a:p>
        </p:txBody>
      </p:sp>
      <p:sp>
        <p:nvSpPr>
          <p:cNvPr id="35" name="Rectangle 34"/>
          <p:cNvSpPr/>
          <p:nvPr/>
        </p:nvSpPr>
        <p:spPr>
          <a:xfrm>
            <a:off x="2229135" y="1811319"/>
            <a:ext cx="9183604"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Ôn lại nội dung kiến thức đã</a:t>
            </a:r>
            <a:r>
              <a:rPr lang="nl-NL" sz="2400" spc="-15" dirty="0">
                <a:solidFill>
                  <a:srgbClr val="FFFF00"/>
                </a:solidFill>
                <a:latin typeface="Times New Roman" panose="02020603050405020304" pitchFamily="18" charset="0"/>
                <a:ea typeface="Times New Roman" panose="02020603050405020304" pitchFamily="18" charset="0"/>
              </a:rPr>
              <a:t> </a:t>
            </a:r>
            <a:r>
              <a:rPr lang="nl-NL" sz="2400" dirty="0">
                <a:solidFill>
                  <a:srgbClr val="FFFF00"/>
                </a:solidFill>
                <a:latin typeface="Times New Roman" panose="02020603050405020304" pitchFamily="18" charset="0"/>
                <a:ea typeface="Times New Roman" panose="02020603050405020304" pitchFamily="18" charset="0"/>
              </a:rPr>
              <a:t>học về phép nhân và phép chia số tự nhiên.</a:t>
            </a:r>
            <a:endParaRPr lang="en-US" sz="2400" dirty="0">
              <a:solidFill>
                <a:srgbClr val="FFFF00"/>
              </a:solidFill>
            </a:endParaRPr>
          </a:p>
        </p:txBody>
      </p:sp>
      <p:sp>
        <p:nvSpPr>
          <p:cNvPr id="36" name="Rectangle 35"/>
          <p:cNvSpPr/>
          <p:nvPr/>
        </p:nvSpPr>
        <p:spPr>
          <a:xfrm>
            <a:off x="2129590" y="2379859"/>
            <a:ext cx="5791970" cy="830997"/>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Hoàn thành nốt các bài tập trong SGK, </a:t>
            </a:r>
          </a:p>
          <a:p>
            <a:r>
              <a:rPr lang="nl-NL" sz="2400" dirty="0">
                <a:solidFill>
                  <a:srgbClr val="FFFF00"/>
                </a:solidFill>
                <a:latin typeface="Times New Roman" panose="02020603050405020304" pitchFamily="18" charset="0"/>
                <a:ea typeface="Times New Roman" panose="02020603050405020304" pitchFamily="18" charset="0"/>
              </a:rPr>
              <a:t>   bài 1.40, 1,41, 1.42, 1.44, 1.46, 1.48(SBT)</a:t>
            </a:r>
            <a:endParaRPr lang="en-US" sz="2400" dirty="0">
              <a:solidFill>
                <a:srgbClr val="FFFF00"/>
              </a:solidFill>
            </a:endParaRPr>
          </a:p>
        </p:txBody>
      </p:sp>
    </p:spTree>
    <p:extLst>
      <p:ext uri="{BB962C8B-B14F-4D97-AF65-F5344CB8AC3E}">
        <p14:creationId xmlns:p14="http://schemas.microsoft.com/office/powerpoint/2010/main" val="6314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5981" y="2966578"/>
            <a:ext cx="2133809"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toán</a:t>
            </a:r>
            <a:r>
              <a:rPr lang="en-US" sz="2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486275" y="571500"/>
            <a:ext cx="2912977" cy="646331"/>
          </a:xfrm>
          <a:prstGeom prst="rect">
            <a:avLst/>
          </a:prstGeom>
          <a:noFill/>
        </p:spPr>
        <p:txBody>
          <a:bodyPr wrap="none" rtlCol="0">
            <a:spAutoFit/>
          </a:bodyPr>
          <a:lstStyle/>
          <a:p>
            <a:r>
              <a:rPr lang="en-US" sz="3600">
                <a:latin typeface="SVN-A Love Of Thunder" panose="02040603050506020204" pitchFamily="18" charset="0"/>
              </a:rPr>
              <a:t>ĐẶT VẤN ĐỀ</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787"/>
            <a:ext cx="2130233" cy="26627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465" y="2966578"/>
            <a:ext cx="2091638" cy="3303115"/>
          </a:xfrm>
          <a:prstGeom prst="rect">
            <a:avLst/>
          </a:prstGeom>
        </p:spPr>
      </p:pic>
      <p:sp>
        <p:nvSpPr>
          <p:cNvPr id="4" name="Rectangle 3"/>
          <p:cNvSpPr/>
          <p:nvPr/>
        </p:nvSpPr>
        <p:spPr>
          <a:xfrm>
            <a:off x="965981" y="3447155"/>
            <a:ext cx="6096000" cy="1815882"/>
          </a:xfrm>
          <a:prstGeom prst="rect">
            <a:avLst/>
          </a:prstGeom>
        </p:spPr>
        <p:txBody>
          <a:bodyPr>
            <a:spAutoFit/>
          </a:bodyPr>
          <a:lstStyle/>
          <a:p>
            <a:pPr algn="just"/>
            <a:r>
              <a:rPr lang="en-US" sz="2800">
                <a:latin typeface="Times New Roman" panose="02020603050405020304" pitchFamily="18" charset="0"/>
                <a:cs typeface="Times New Roman" panose="02020603050405020304" pitchFamily="18" charset="0"/>
              </a:rPr>
              <a:t>Mẹ em mua một túi 10kg gạo ngon loại 20 nghìn đồng một kilôgam. Hỏi mẹ em phải đưa cho cô bán hang bao nhiêu tờ 50 nghìn đồng để trả tiền gạo?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tự</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3807" y="1352712"/>
            <a:ext cx="6104919" cy="1200329"/>
          </a:xfrm>
          <a:prstGeom prst="rect">
            <a:avLst/>
          </a:prstGeom>
          <a:noFill/>
        </p:spPr>
        <p:txBody>
          <a:bodyPr wrap="square" rtlCol="0">
            <a:spAutoFit/>
          </a:bodyPr>
          <a:lstStyle/>
          <a:p>
            <a:pPr algn="just"/>
            <a:r>
              <a:rPr lang="en-US" sz="2400" dirty="0" err="1">
                <a:solidFill>
                  <a:schemeClr val="bg1"/>
                </a:solidFill>
                <a:latin typeface="Times New Roman" panose="02020603050405020304" pitchFamily="18" charset="0"/>
                <a:cs typeface="Times New Roman" panose="02020603050405020304" pitchFamily="18" charset="0"/>
              </a:rPr>
              <a:t>Phép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nhiên</a:t>
            </a:r>
            <a:r>
              <a:rPr lang="en-US" sz="2400" dirty="0">
                <a:solidFill>
                  <a:schemeClr val="bg1"/>
                </a:solidFill>
                <a:latin typeface="Times New Roman" panose="02020603050405020304" pitchFamily="18" charset="0"/>
                <a:cs typeface="Times New Roman" panose="02020603050405020304" pitchFamily="18" charset="0"/>
              </a:rPr>
              <a:t> a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b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b, </a:t>
            </a:r>
            <a:r>
              <a:rPr lang="en-US" sz="2400" dirty="0" err="1">
                <a:solidFill>
                  <a:schemeClr val="bg1"/>
                </a:solidFill>
                <a:latin typeface="Times New Roman" panose="02020603050405020304" pitchFamily="18" charset="0"/>
                <a:cs typeface="Times New Roman" panose="02020603050405020304" pitchFamily="18" charset="0"/>
              </a:rPr>
              <a:t>kí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 x b </a:t>
            </a:r>
            <a:r>
              <a:rPr lang="en-US" sz="2400" dirty="0" err="1">
                <a:solidFill>
                  <a:schemeClr val="bg1"/>
                </a:solidFill>
                <a:latin typeface="Times New Roman" panose="02020603050405020304" pitchFamily="18" charset="0"/>
                <a:cs typeface="Times New Roman" panose="02020603050405020304" pitchFamily="18" charset="0"/>
              </a:rPr>
              <a:t>hoặc</a:t>
            </a:r>
            <a:r>
              <a:rPr lang="en-US" sz="2400" dirty="0">
                <a:solidFill>
                  <a:schemeClr val="bg1"/>
                </a:solidFill>
                <a:latin typeface="Times New Roman" panose="02020603050405020304" pitchFamily="18" charset="0"/>
                <a:cs typeface="Times New Roman" panose="02020603050405020304" pitchFamily="18" charset="0"/>
              </a:rPr>
              <a:t> a . b</a:t>
            </a: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786" b="96429" l="4478" r="97015">
                        <a14:foregroundMark x1="25373" y1="28571" x2="7463" y2="33929"/>
                        <a14:foregroundMark x1="11940" y1="37500" x2="7463" y2="75000"/>
                        <a14:foregroundMark x1="7463" y1="75000" x2="14925" y2="89286"/>
                        <a14:foregroundMark x1="11940" y1="89286" x2="17910" y2="96429"/>
                        <a14:foregroundMark x1="16418" y1="94643" x2="19403" y2="96429"/>
                        <a14:foregroundMark x1="17910" y1="96429" x2="41791" y2="92857"/>
                        <a14:foregroundMark x1="43284" y1="89286" x2="49254" y2="98214"/>
                        <a14:foregroundMark x1="47761" y1="98214" x2="73134" y2="98214"/>
                        <a14:foregroundMark x1="76119" y1="98214" x2="88060" y2="85714"/>
                        <a14:foregroundMark x1="88060" y1="83929" x2="82090" y2="76786"/>
                        <a14:foregroundMark x1="82090" y1="76786" x2="61194" y2="85714"/>
                        <a14:foregroundMark x1="59701" y1="83929" x2="46269" y2="82143"/>
                        <a14:foregroundMark x1="46269" y1="80357" x2="44776" y2="78571"/>
                        <a14:foregroundMark x1="44776" y1="78571" x2="38806" y2="33929"/>
                        <a14:foregroundMark x1="37313" y1="33929" x2="26866" y2="28571"/>
                        <a14:foregroundMark x1="28358" y1="28571" x2="38806" y2="23214"/>
                        <a14:foregroundMark x1="86567" y1="73214" x2="95522" y2="66071"/>
                        <a14:foregroundMark x1="97015" y1="53571" x2="95522" y2="41071"/>
                        <a14:foregroundMark x1="95522" y1="37500" x2="89552" y2="14286"/>
                        <a14:foregroundMark x1="88060" y1="14286" x2="73134" y2="12500"/>
                        <a14:foregroundMark x1="73134" y1="12500" x2="64179" y2="23214"/>
                        <a14:foregroundMark x1="62687" y1="19643" x2="59701" y2="7143"/>
                        <a14:foregroundMark x1="58209" y1="7143" x2="38806" y2="8929"/>
                        <a14:foregroundMark x1="40299" y1="8929" x2="23881" y2="14286"/>
                        <a14:foregroundMark x1="23881" y1="16071" x2="22388" y2="23214"/>
                        <a14:foregroundMark x1="20896" y1="23214" x2="20896" y2="26786"/>
                        <a14:foregroundMark x1="64179" y1="21429" x2="62687" y2="37500"/>
                        <a14:foregroundMark x1="62687" y1="37500" x2="65672" y2="60714"/>
                        <a14:foregroundMark x1="65672" y1="58929" x2="68657" y2="75000"/>
                        <a14:foregroundMark x1="68657" y1="73214" x2="85075" y2="73214"/>
                      </a14:backgroundRemoval>
                    </a14:imgEffect>
                  </a14:imgLayer>
                </a14:imgProps>
              </a:ext>
            </a:extLst>
          </a:blip>
          <a:stretch>
            <a:fillRect/>
          </a:stretch>
        </p:blipFill>
        <p:spPr>
          <a:xfrm>
            <a:off x="5011020" y="1206770"/>
            <a:ext cx="698915" cy="584168"/>
          </a:xfrm>
          <a:prstGeom prst="rect">
            <a:avLst/>
          </a:prstGeom>
          <a:ln>
            <a:noFill/>
          </a:ln>
        </p:spPr>
      </p:pic>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22307" y="2632039"/>
            <a:ext cx="3629469" cy="1006085"/>
            <a:chOff x="6922307" y="2632039"/>
            <a:chExt cx="3629469" cy="1006085"/>
          </a:xfrm>
        </p:grpSpPr>
        <p:sp>
          <p:nvSpPr>
            <p:cNvPr id="28" name="Rounded Rectangle 27"/>
            <p:cNvSpPr/>
            <p:nvPr/>
          </p:nvSpPr>
          <p:spPr>
            <a:xfrm>
              <a:off x="6922307" y="2632039"/>
              <a:ext cx="3165230" cy="1006085"/>
            </a:xfrm>
            <a:prstGeom prst="roundRec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784057580"/>
                </p:ext>
              </p:extLst>
            </p:nvPr>
          </p:nvGraphicFramePr>
          <p:xfrm>
            <a:off x="7202114" y="2712556"/>
            <a:ext cx="2702543" cy="704370"/>
          </p:xfrm>
          <a:graphic>
            <a:graphicData uri="http://schemas.openxmlformats.org/presentationml/2006/ole">
              <mc:AlternateContent xmlns:mc="http://schemas.openxmlformats.org/markup-compatibility/2006">
                <mc:Choice xmlns:v="urn:schemas-microsoft-com:vml" Requires="v">
                  <p:oleObj name="Equation" r:id="rId5" imgW="1320480" imgH="380880" progId="Equation.DSMT4">
                    <p:embed/>
                  </p:oleObj>
                </mc:Choice>
                <mc:Fallback>
                  <p:oleObj name="Equation" r:id="rId5" imgW="1320480" imgH="380880" progId="Equation.DSMT4">
                    <p:embed/>
                    <p:pic>
                      <p:nvPicPr>
                        <p:cNvPr id="0" name=""/>
                        <p:cNvPicPr/>
                        <p:nvPr/>
                      </p:nvPicPr>
                      <p:blipFill>
                        <a:blip r:embed="rId6"/>
                        <a:stretch>
                          <a:fillRect/>
                        </a:stretch>
                      </p:blipFill>
                      <p:spPr>
                        <a:xfrm>
                          <a:off x="7202114" y="2712556"/>
                          <a:ext cx="2702543" cy="704370"/>
                        </a:xfrm>
                        <a:prstGeom prst="rect">
                          <a:avLst/>
                        </a:prstGeom>
                      </p:spPr>
                    </p:pic>
                  </p:oleObj>
                </mc:Fallback>
              </mc:AlternateContent>
            </a:graphicData>
          </a:graphic>
        </p:graphicFrame>
        <p:sp>
          <p:nvSpPr>
            <p:cNvPr id="29" name="TextBox 28"/>
            <p:cNvSpPr txBox="1"/>
            <p:nvPr/>
          </p:nvSpPr>
          <p:spPr>
            <a:xfrm>
              <a:off x="8412485" y="3221501"/>
              <a:ext cx="213929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hạng</a:t>
              </a:r>
              <a:endParaRPr lang="en-US" sz="2000"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5442304" y="4237338"/>
            <a:ext cx="6096000" cy="1791260"/>
          </a:xfrm>
          <a:prstGeom prst="rect">
            <a:avLst/>
          </a:prstGeom>
        </p:spPr>
        <p:txBody>
          <a:bodyPr>
            <a:spAutoFit/>
          </a:bodyPr>
          <a:lstStyle/>
          <a:p>
            <a:pPr algn="just">
              <a:lnSpc>
                <a:spcPct val="115000"/>
              </a:lnSpc>
              <a:spcAft>
                <a:spcPts val="0"/>
              </a:spcAft>
              <a:tabLst>
                <a:tab pos="4552315" algn="l"/>
              </a:tabLst>
            </a:pPr>
            <a:r>
              <a:rPr lang="nl-NL" sz="2400" dirty="0">
                <a:solidFill>
                  <a:schemeClr val="bg1"/>
                </a:solidFill>
                <a:effectLst/>
                <a:latin typeface="Times New Roman" panose="02020603050405020304" pitchFamily="18" charset="0"/>
                <a:ea typeface="Times New Roman" panose="02020603050405020304" pitchFamily="18" charset="0"/>
              </a:rPr>
              <a:t>Trong một tích mà các thừa số đều bằng chữ hoặc chỉ có một thừa số bằng số, ta có thể không viết dấu nhân giữa các thừa số.</a:t>
            </a:r>
            <a:endParaRPr lang="en-US" sz="2400" dirty="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52315" algn="l"/>
              </a:tabLst>
            </a:pPr>
            <a:r>
              <a:rPr lang="nl-NL" sz="2400" dirty="0">
                <a:solidFill>
                  <a:schemeClr val="bg1"/>
                </a:solidFill>
                <a:effectLst/>
                <a:latin typeface="Times New Roman" panose="02020603050405020304" pitchFamily="18" charset="0"/>
                <a:ea typeface="Times New Roman" panose="02020603050405020304" pitchFamily="18" charset="0"/>
              </a:rPr>
              <a:t>           Ví dụ: a.b = ab  ;  4.x.y = 4xy</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1" name="TextBox 30"/>
          <p:cNvSpPr txBox="1"/>
          <p:nvPr/>
        </p:nvSpPr>
        <p:spPr>
          <a:xfrm>
            <a:off x="5360477" y="3756074"/>
            <a:ext cx="1110661"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Chú</a:t>
            </a:r>
            <a:r>
              <a:rPr lang="en-US" sz="2400" b="1" dirty="0">
                <a:solidFill>
                  <a:srgbClr val="FF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36575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tự</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17219" y="1156073"/>
            <a:ext cx="5000087" cy="517065"/>
          </a:xfrm>
          <a:prstGeom prst="rect">
            <a:avLst/>
          </a:prstGeom>
        </p:spPr>
        <p:txBody>
          <a:bodyPr wrap="none">
            <a:spAutoFit/>
          </a:bodyPr>
          <a:lstStyle/>
          <a:p>
            <a:pPr>
              <a:lnSpc>
                <a:spcPct val="115000"/>
              </a:lnSpc>
              <a:spcAft>
                <a:spcPts val="0"/>
              </a:spcAft>
              <a:tabLst>
                <a:tab pos="4552315" algn="l"/>
              </a:tabLst>
            </a:pPr>
            <a:r>
              <a:rPr lang="nl-NL" sz="2400" b="1" i="1" dirty="0">
                <a:solidFill>
                  <a:srgbClr val="FF0000"/>
                </a:solidFill>
                <a:effectLst/>
                <a:latin typeface="Times New Roman" panose="02020603050405020304" pitchFamily="18" charset="0"/>
                <a:ea typeface="Times New Roman" panose="02020603050405020304" pitchFamily="18" charset="0"/>
              </a:rPr>
              <a:t>Ví dụ 1</a:t>
            </a:r>
            <a:r>
              <a:rPr lang="nl-NL" sz="2400" dirty="0">
                <a:solidFill>
                  <a:schemeClr val="bg1"/>
                </a:solidFill>
                <a:effectLst/>
                <a:latin typeface="Times New Roman" panose="02020603050405020304" pitchFamily="18" charset="0"/>
                <a:ea typeface="Times New Roman" panose="02020603050405020304" pitchFamily="18" charset="0"/>
              </a:rPr>
              <a:t>: Đặt tính để tính tích 175 x 312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632811" y="1931675"/>
            <a:ext cx="1201004" cy="833017"/>
            <a:chOff x="6632811" y="1931675"/>
            <a:chExt cx="1201004" cy="833017"/>
          </a:xfrm>
        </p:grpSpPr>
        <p:sp>
          <p:nvSpPr>
            <p:cNvPr id="4" name="TextBox 3"/>
            <p:cNvSpPr txBox="1"/>
            <p:nvPr/>
          </p:nvSpPr>
          <p:spPr>
            <a:xfrm>
              <a:off x="6919415" y="1931675"/>
              <a:ext cx="914400"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175</a:t>
              </a:r>
            </a:p>
          </p:txBody>
        </p:sp>
        <p:grpSp>
          <p:nvGrpSpPr>
            <p:cNvPr id="27" name="Group 26"/>
            <p:cNvGrpSpPr/>
            <p:nvPr/>
          </p:nvGrpSpPr>
          <p:grpSpPr>
            <a:xfrm>
              <a:off x="6632811" y="2079817"/>
              <a:ext cx="1201004" cy="684875"/>
              <a:chOff x="6632811" y="2079817"/>
              <a:chExt cx="1201004" cy="684875"/>
            </a:xfrm>
          </p:grpSpPr>
          <p:sp>
            <p:nvSpPr>
              <p:cNvPr id="6" name="TextBox 5"/>
              <p:cNvSpPr txBox="1"/>
              <p:nvPr/>
            </p:nvSpPr>
            <p:spPr>
              <a:xfrm>
                <a:off x="6919415" y="2303027"/>
                <a:ext cx="914400"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312</a:t>
                </a:r>
              </a:p>
            </p:txBody>
          </p:sp>
          <p:sp>
            <p:nvSpPr>
              <p:cNvPr id="9" name="TextBox 8"/>
              <p:cNvSpPr txBox="1"/>
              <p:nvPr/>
            </p:nvSpPr>
            <p:spPr>
              <a:xfrm>
                <a:off x="6632812" y="2079817"/>
                <a:ext cx="286603"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x</a:t>
                </a:r>
              </a:p>
            </p:txBody>
          </p:sp>
          <p:cxnSp>
            <p:nvCxnSpPr>
              <p:cNvPr id="23" name="Straight Connector 22"/>
              <p:cNvCxnSpPr/>
              <p:nvPr/>
            </p:nvCxnSpPr>
            <p:spPr>
              <a:xfrm>
                <a:off x="6632811" y="2764692"/>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919415" y="2735410"/>
            <a:ext cx="914400"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350</a:t>
            </a:r>
          </a:p>
        </p:txBody>
      </p:sp>
      <p:sp>
        <p:nvSpPr>
          <p:cNvPr id="25" name="TextBox 24"/>
          <p:cNvSpPr txBox="1"/>
          <p:nvPr/>
        </p:nvSpPr>
        <p:spPr>
          <a:xfrm>
            <a:off x="6769053" y="3043783"/>
            <a:ext cx="737219"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175</a:t>
            </a:r>
          </a:p>
        </p:txBody>
      </p:sp>
      <p:sp>
        <p:nvSpPr>
          <p:cNvPr id="26" name="TextBox 25"/>
          <p:cNvSpPr txBox="1"/>
          <p:nvPr/>
        </p:nvSpPr>
        <p:spPr>
          <a:xfrm>
            <a:off x="6632811" y="3357344"/>
            <a:ext cx="696037"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525</a:t>
            </a:r>
          </a:p>
        </p:txBody>
      </p:sp>
      <p:cxnSp>
        <p:nvCxnSpPr>
          <p:cNvPr id="28" name="Straight Connector 27"/>
          <p:cNvCxnSpPr/>
          <p:nvPr/>
        </p:nvCxnSpPr>
        <p:spPr>
          <a:xfrm>
            <a:off x="6632811" y="3819009"/>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32811" y="3792328"/>
            <a:ext cx="1050879"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54600</a:t>
            </a:r>
          </a:p>
        </p:txBody>
      </p:sp>
      <p:grpSp>
        <p:nvGrpSpPr>
          <p:cNvPr id="35" name="Group 34"/>
          <p:cNvGrpSpPr/>
          <p:nvPr/>
        </p:nvGrpSpPr>
        <p:grpSpPr>
          <a:xfrm>
            <a:off x="7547211" y="3395922"/>
            <a:ext cx="2483892" cy="461665"/>
            <a:chOff x="7547211" y="3395922"/>
            <a:chExt cx="2483892" cy="461665"/>
          </a:xfrm>
        </p:grpSpPr>
        <p:sp>
          <p:nvSpPr>
            <p:cNvPr id="32" name="TextBox 31"/>
            <p:cNvSpPr txBox="1"/>
            <p:nvPr/>
          </p:nvSpPr>
          <p:spPr>
            <a:xfrm>
              <a:off x="7970292" y="3395922"/>
              <a:ext cx="2060811" cy="461665"/>
            </a:xfrm>
            <a:prstGeom prst="rect">
              <a:avLst/>
            </a:prstGeom>
            <a:noFill/>
          </p:spPr>
          <p:txBody>
            <a:bodyPr wrap="squar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175 x 3 = 525</a:t>
              </a:r>
            </a:p>
          </p:txBody>
        </p:sp>
        <p:cxnSp>
          <p:nvCxnSpPr>
            <p:cNvPr id="38" name="Straight Arrow Connector 37"/>
            <p:cNvCxnSpPr/>
            <p:nvPr/>
          </p:nvCxnSpPr>
          <p:spPr>
            <a:xfrm flipH="1">
              <a:off x="7547211" y="364395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547211" y="3070736"/>
            <a:ext cx="2361063" cy="461665"/>
            <a:chOff x="7547211" y="3070736"/>
            <a:chExt cx="2361063" cy="461665"/>
          </a:xfrm>
        </p:grpSpPr>
        <p:sp>
          <p:nvSpPr>
            <p:cNvPr id="31" name="TextBox 30"/>
            <p:cNvSpPr txBox="1"/>
            <p:nvPr/>
          </p:nvSpPr>
          <p:spPr>
            <a:xfrm>
              <a:off x="7970529" y="3070736"/>
              <a:ext cx="1937745" cy="461665"/>
            </a:xfrm>
            <a:prstGeom prst="rect">
              <a:avLst/>
            </a:prstGeom>
            <a:noFill/>
          </p:spPr>
          <p:txBody>
            <a:bodyPr wrap="squar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175 x 1 = 175</a:t>
              </a:r>
            </a:p>
          </p:txBody>
        </p:sp>
        <p:cxnSp>
          <p:nvCxnSpPr>
            <p:cNvPr id="39" name="Straight Arrow Connector 38"/>
            <p:cNvCxnSpPr/>
            <p:nvPr/>
          </p:nvCxnSpPr>
          <p:spPr>
            <a:xfrm flipH="1">
              <a:off x="7547211" y="3330048"/>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547211" y="2731891"/>
            <a:ext cx="2363374" cy="461665"/>
            <a:chOff x="7547211" y="2731891"/>
            <a:chExt cx="2363374" cy="461665"/>
          </a:xfrm>
        </p:grpSpPr>
        <p:sp>
          <p:nvSpPr>
            <p:cNvPr id="30" name="TextBox 29"/>
            <p:cNvSpPr txBox="1"/>
            <p:nvPr/>
          </p:nvSpPr>
          <p:spPr>
            <a:xfrm>
              <a:off x="7942999" y="2731891"/>
              <a:ext cx="1967586" cy="461665"/>
            </a:xfrm>
            <a:prstGeom prst="rect">
              <a:avLst/>
            </a:prstGeom>
            <a:noFill/>
          </p:spPr>
          <p:txBody>
            <a:bodyPr wrap="square" rtlCol="0">
              <a:spAutoFit/>
            </a:bodyPr>
            <a:lstStyle/>
            <a:p>
              <a:r>
                <a:rPr lang="en-US" sz="2400" dirty="0">
                  <a:solidFill>
                    <a:srgbClr val="FFC000"/>
                  </a:solidFill>
                  <a:latin typeface="Times New Roman" panose="02020603050405020304" pitchFamily="18" charset="0"/>
                  <a:cs typeface="Times New Roman" panose="02020603050405020304" pitchFamily="18" charset="0"/>
                </a:rPr>
                <a:t>175 x 2 = 350</a:t>
              </a:r>
            </a:p>
          </p:txBody>
        </p:sp>
        <p:cxnSp>
          <p:nvCxnSpPr>
            <p:cNvPr id="40" name="Straight Arrow Connector 39"/>
            <p:cNvCxnSpPr/>
            <p:nvPr/>
          </p:nvCxnSpPr>
          <p:spPr>
            <a:xfrm flipH="1">
              <a:off x="7547211" y="297521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794446" y="4311630"/>
            <a:ext cx="3179075" cy="517065"/>
          </a:xfrm>
          <a:prstGeom prst="rect">
            <a:avLst/>
          </a:prstGeom>
        </p:spPr>
        <p:txBody>
          <a:bodyPr wrap="none">
            <a:spAutoFit/>
          </a:bodyPr>
          <a:lstStyle/>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rPr>
              <a:t>Vậy 175 x 312 = 54 600</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87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P spid="2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tự</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5472752" y="1361514"/>
            <a:ext cx="5663821" cy="830997"/>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1</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Tính</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 834 . 57                          b) 603 . 295</a:t>
            </a:r>
          </a:p>
        </p:txBody>
      </p:sp>
      <p:sp>
        <p:nvSpPr>
          <p:cNvPr id="27" name="TextBox 26"/>
          <p:cNvSpPr txBox="1"/>
          <p:nvPr/>
        </p:nvSpPr>
        <p:spPr>
          <a:xfrm>
            <a:off x="5472752" y="2398563"/>
            <a:ext cx="5895833" cy="1569660"/>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1</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tiền</a:t>
            </a:r>
            <a:r>
              <a:rPr lang="en-US" sz="2400" dirty="0">
                <a:solidFill>
                  <a:schemeClr val="bg1"/>
                </a:solidFill>
                <a:latin typeface="Times New Roman" panose="02020603050405020304" pitchFamily="18" charset="0"/>
                <a:cs typeface="Times New Roman" panose="02020603050405020304" pitchFamily="18" charset="0"/>
              </a:rPr>
              <a:t> in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khổ</a:t>
            </a:r>
            <a:r>
              <a:rPr lang="en-US" sz="2400" dirty="0">
                <a:solidFill>
                  <a:schemeClr val="bg1"/>
                </a:solidFill>
                <a:latin typeface="Times New Roman" panose="02020603050405020304" pitchFamily="18" charset="0"/>
                <a:cs typeface="Times New Roman" panose="02020603050405020304" pitchFamily="18" charset="0"/>
              </a:rPr>
              <a:t> A4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350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nếu</a:t>
            </a:r>
            <a:r>
              <a:rPr lang="en-US" sz="2400" dirty="0">
                <a:solidFill>
                  <a:schemeClr val="bg1"/>
                </a:solidFill>
                <a:latin typeface="Times New Roman" panose="02020603050405020304" pitchFamily="18" charset="0"/>
                <a:cs typeface="Times New Roman" panose="02020603050405020304" pitchFamily="18" charset="0"/>
              </a:rPr>
              <a:t> in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khổ</a:t>
            </a:r>
            <a:r>
              <a:rPr lang="en-US" sz="2400" dirty="0">
                <a:solidFill>
                  <a:schemeClr val="bg1"/>
                </a:solidFill>
                <a:latin typeface="Times New Roman" panose="02020603050405020304" pitchFamily="18" charset="0"/>
                <a:cs typeface="Times New Roman" panose="02020603050405020304" pitchFamily="18" charset="0"/>
              </a:rPr>
              <a:t> A4 </a:t>
            </a:r>
            <a:r>
              <a:rPr lang="en-US" sz="2400" dirty="0" err="1">
                <a:solidFill>
                  <a:schemeClr val="bg1"/>
                </a:solidFill>
                <a:latin typeface="Times New Roman" panose="02020603050405020304" pitchFamily="18" charset="0"/>
                <a:cs typeface="Times New Roman" panose="02020603050405020304" pitchFamily="18" charset="0"/>
              </a:rPr>
              <a:t>dày</a:t>
            </a:r>
            <a:r>
              <a:rPr lang="en-US" sz="2400" dirty="0">
                <a:solidFill>
                  <a:schemeClr val="bg1"/>
                </a:solidFill>
                <a:latin typeface="Times New Roman" panose="02020603050405020304" pitchFamily="18" charset="0"/>
                <a:cs typeface="Times New Roman" panose="02020603050405020304" pitchFamily="18" charset="0"/>
              </a:rPr>
              <a:t> 250 </a:t>
            </a:r>
            <a:r>
              <a:rPr lang="en-US" sz="2400" dirty="0" err="1">
                <a:solidFill>
                  <a:schemeClr val="bg1"/>
                </a:solidFill>
                <a:latin typeface="Times New Roman" panose="02020603050405020304" pitchFamily="18" charset="0"/>
                <a:cs typeface="Times New Roman" panose="02020603050405020304" pitchFamily="18" charset="0"/>
              </a:rPr>
              <a:t>trang</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33" name="Rectangle 32"/>
          <p:cNvSpPr/>
          <p:nvPr/>
        </p:nvSpPr>
        <p:spPr>
          <a:xfrm>
            <a:off x="5493223" y="4174275"/>
            <a:ext cx="6096000" cy="1366528"/>
          </a:xfrm>
          <a:prstGeom prst="rect">
            <a:avLst/>
          </a:prstGeom>
        </p:spPr>
        <p:txBody>
          <a:bodyPr>
            <a:spAutoFit/>
          </a:bodyPr>
          <a:lstStyle/>
          <a:p>
            <a:pPr>
              <a:lnSpc>
                <a:spcPct val="115000"/>
              </a:lnSpc>
              <a:spcAft>
                <a:spcPts val="0"/>
              </a:spcAft>
              <a:tabLst>
                <a:tab pos="4552315" algn="l"/>
              </a:tabLst>
            </a:pPr>
            <a:r>
              <a:rPr lang="nl-NL"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p>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 Thiệp phải trả số tiền là: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250 . 350 = 87 500 (đồng)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6698740" y="920816"/>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6608" y="1068827"/>
            <a:ext cx="5880296" cy="3773341"/>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a:solidFill>
                  <a:srgbClr val="FF0000"/>
                </a:solidFill>
                <a:latin typeface="Times New Roman" panose="02020603050405020304" pitchFamily="18" charset="0"/>
                <a:ea typeface="Times New Roman" panose="02020603050405020304" pitchFamily="18" charset="0"/>
              </a:rPr>
              <a:t>Phiếu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rPr>
              <a:t> 1: </a:t>
            </a:r>
            <a:endParaRPr lang="en-US" sz="2800" dirty="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1</a:t>
            </a:r>
            <a:r>
              <a:rPr lang="nl-NL" sz="2000" dirty="0">
                <a:solidFill>
                  <a:schemeClr val="bg1"/>
                </a:solidFill>
                <a:latin typeface="Times New Roman" panose="02020603050405020304" pitchFamily="18" charset="0"/>
                <a:ea typeface="Times New Roman" panose="02020603050405020304" pitchFamily="18" charset="0"/>
              </a:rPr>
              <a:t>: Cho a = 12 và b = 5.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 Tính a . b và b . a. </a:t>
            </a: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b) So sánh các kết quả nhận được ở câu a).</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Tìm số tự nhiên c sao cho: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(3 . 2) . 5 = 3 . (2 . c)	</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endParaRPr lang="nl-NL" sz="2000" b="1" dirty="0">
              <a:solidFill>
                <a:srgbClr val="FFC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3</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Tính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và</a:t>
            </a:r>
            <a:r>
              <a:rPr lang="en-US" sz="2000" dirty="0">
                <a:solidFill>
                  <a:schemeClr val="bg1"/>
                </a:solidFill>
                <a:latin typeface="Times New Roman" panose="02020603050405020304" pitchFamily="18" charset="0"/>
                <a:ea typeface="Times New Roman" panose="02020603050405020304" pitchFamily="18" charset="0"/>
              </a:rPr>
              <a:t> so </a:t>
            </a:r>
            <a:r>
              <a:rPr lang="en-US" sz="2000" dirty="0" err="1">
                <a:solidFill>
                  <a:schemeClr val="bg1"/>
                </a:solidFill>
                <a:latin typeface="Times New Roman" panose="02020603050405020304" pitchFamily="18" charset="0"/>
                <a:ea typeface="Times New Roman" panose="02020603050405020304" pitchFamily="18" charset="0"/>
              </a:rPr>
              <a:t>sánh</a:t>
            </a:r>
            <a:r>
              <a:rPr lang="en-US" sz="2000" dirty="0">
                <a:solidFill>
                  <a:schemeClr val="bg1"/>
                </a:solidFill>
                <a:latin typeface="Times New Roman" panose="02020603050405020304" pitchFamily="18" charset="0"/>
                <a:ea typeface="Times New Roman" panose="02020603050405020304" pitchFamily="18" charset="0"/>
              </a:rPr>
              <a:t>:</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a:solidFill>
                  <a:schemeClr val="bg1"/>
                </a:solidFill>
                <a:latin typeface="Times New Roman" panose="02020603050405020304" pitchFamily="18" charset="0"/>
                <a:ea typeface="Times New Roman" panose="02020603050405020304" pitchFamily="18" charset="0"/>
              </a:rPr>
              <a:t>             3 . (2 + 5)  </a:t>
            </a:r>
            <a:r>
              <a:rPr lang="en-US" sz="2000" dirty="0" err="1">
                <a:solidFill>
                  <a:schemeClr val="bg1"/>
                </a:solidFill>
                <a:latin typeface="Times New Roman" panose="02020603050405020304" pitchFamily="18" charset="0"/>
                <a:ea typeface="Times New Roman" panose="02020603050405020304" pitchFamily="18" charset="0"/>
              </a:rPr>
              <a:t>và</a:t>
            </a:r>
            <a:r>
              <a:rPr lang="en-US" sz="2000" dirty="0">
                <a:solidFill>
                  <a:schemeClr val="bg1"/>
                </a:solidFill>
                <a:latin typeface="Times New Roman" panose="02020603050405020304" pitchFamily="18" charset="0"/>
                <a:ea typeface="Times New Roman" panose="02020603050405020304" pitchFamily="18" charset="0"/>
              </a:rPr>
              <a:t>  3 . 2 + 3 . 5</a:t>
            </a: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836898" y="1234718"/>
            <a:ext cx="6096000" cy="4056495"/>
          </a:xfrm>
          <a:prstGeom prst="rect">
            <a:avLst/>
          </a:prstGeom>
        </p:spPr>
        <p:txBody>
          <a:bodyPr>
            <a:spAutoFit/>
          </a:bodyPr>
          <a:lstStyle/>
          <a:p>
            <a:pPr indent="210185" algn="just">
              <a:lnSpc>
                <a:spcPct val="115000"/>
              </a:lnSpc>
              <a:spcAft>
                <a:spcPts val="0"/>
              </a:spcAft>
            </a:pPr>
            <a:r>
              <a:rPr lang="en-US" sz="2400" b="1" dirty="0" err="1">
                <a:solidFill>
                  <a:srgbClr val="FF0000"/>
                </a:solidFill>
                <a:latin typeface="Times New Roman" panose="02020603050405020304" pitchFamily="18" charset="0"/>
                <a:ea typeface="Times New Roman" panose="02020603050405020304" pitchFamily="18" charset="0"/>
              </a:rPr>
              <a:t>Trả</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lời</a:t>
            </a:r>
            <a:r>
              <a:rPr lang="en-US" sz="2400" b="1" dirty="0">
                <a:solidFill>
                  <a:srgbClr val="FF0000"/>
                </a:solidFill>
                <a:latin typeface="Times New Roman" panose="02020603050405020304" pitchFamily="18" charset="0"/>
                <a:ea typeface="Times New Roman" panose="02020603050405020304" pitchFamily="18" charset="0"/>
              </a:rPr>
              <a:t>:</a:t>
            </a:r>
          </a:p>
          <a:p>
            <a:pPr indent="210185" algn="just">
              <a:lnSpc>
                <a:spcPct val="115000"/>
              </a:lnSpc>
              <a:spcAft>
                <a:spcPts val="0"/>
              </a:spcAft>
            </a:pPr>
            <a:r>
              <a:rPr lang="en-US" sz="2000" b="1" dirty="0">
                <a:solidFill>
                  <a:srgbClr val="FFC000"/>
                </a:solidFill>
                <a:latin typeface="Times New Roman" panose="02020603050405020304" pitchFamily="18" charset="0"/>
                <a:ea typeface="Times New Roman" panose="02020603050405020304" pitchFamily="18" charset="0"/>
              </a:rPr>
              <a:t>  </a:t>
            </a:r>
            <a:r>
              <a:rPr lang="en-US" sz="2000" b="1" dirty="0" err="1">
                <a:solidFill>
                  <a:srgbClr val="FFC000"/>
                </a:solidFill>
                <a:latin typeface="Times New Roman" panose="02020603050405020304" pitchFamily="18" charset="0"/>
                <a:ea typeface="Times New Roman" panose="02020603050405020304" pitchFamily="18" charset="0"/>
              </a:rPr>
              <a:t>Câu</a:t>
            </a:r>
            <a:r>
              <a:rPr lang="en-US" sz="2000" b="1" dirty="0">
                <a:solidFill>
                  <a:srgbClr val="FFC000"/>
                </a:solidFill>
                <a:latin typeface="Times New Roman" panose="02020603050405020304" pitchFamily="18" charset="0"/>
                <a:ea typeface="Times New Roman" panose="02020603050405020304" pitchFamily="18" charset="0"/>
              </a:rPr>
              <a:t> 1:</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a) a . b = 60, b . a = 60.</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b) a . b = b . a.</a:t>
            </a:r>
          </a:p>
          <a:p>
            <a:pPr indent="210185" algn="just">
              <a:lnSpc>
                <a:spcPct val="115000"/>
              </a:lnSpc>
              <a:spcAft>
                <a:spcPts val="0"/>
              </a:spcAft>
            </a:pPr>
            <a:r>
              <a:rPr lang="en-US" sz="2000" b="1" dirty="0">
                <a:solidFill>
                  <a:srgbClr val="FFC000"/>
                </a:solidFill>
                <a:latin typeface="Times New Roman" panose="02020603050405020304" pitchFamily="18" charset="0"/>
                <a:ea typeface="Times New Roman" panose="02020603050405020304" pitchFamily="18" charset="0"/>
              </a:rPr>
              <a:t>  </a:t>
            </a:r>
            <a:r>
              <a:rPr lang="en-US" sz="2000" b="1" dirty="0" err="1">
                <a:solidFill>
                  <a:srgbClr val="FFC000"/>
                </a:solidFill>
                <a:latin typeface="Times New Roman" panose="02020603050405020304" pitchFamily="18" charset="0"/>
                <a:ea typeface="Times New Roman" panose="02020603050405020304" pitchFamily="18" charset="0"/>
              </a:rPr>
              <a:t>Câu</a:t>
            </a:r>
            <a:r>
              <a:rPr lang="en-US" sz="2000" b="1" dirty="0">
                <a:solidFill>
                  <a:srgbClr val="FFC000"/>
                </a:solidFill>
                <a:latin typeface="Times New Roman" panose="02020603050405020304" pitchFamily="18" charset="0"/>
                <a:ea typeface="Times New Roman" panose="02020603050405020304" pitchFamily="18" charset="0"/>
              </a:rPr>
              <a:t> 2:</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(3 . 2) . 5 = 3 . (2 . </a:t>
            </a:r>
            <a:r>
              <a:rPr lang="nl-NL" sz="2000" b="1" dirty="0">
                <a:solidFill>
                  <a:srgbClr val="FF0000"/>
                </a:solidFill>
                <a:latin typeface="Times New Roman" panose="02020603050405020304" pitchFamily="18" charset="0"/>
                <a:ea typeface="Times New Roman" panose="02020603050405020304" pitchFamily="18" charset="0"/>
              </a:rPr>
              <a:t>5</a:t>
            </a:r>
            <a:r>
              <a:rPr lang="nl-NL" sz="2000" dirty="0">
                <a:solidFill>
                  <a:schemeClr val="bg1"/>
                </a:solidFill>
                <a:latin typeface="Times New Roman" panose="02020603050405020304" pitchFamily="18" charset="0"/>
                <a:ea typeface="Times New Roman" panose="02020603050405020304" pitchFamily="18" charset="0"/>
              </a:rPr>
              <a:t>) </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Vậy c = 5</a:t>
            </a:r>
          </a:p>
          <a:p>
            <a:pPr indent="381635">
              <a:lnSpc>
                <a:spcPct val="115000"/>
              </a:lnSpc>
            </a:pPr>
            <a:r>
              <a:rPr lang="en-US" sz="2000" b="1" dirty="0" err="1">
                <a:solidFill>
                  <a:srgbClr val="FFC000"/>
                </a:solidFill>
                <a:latin typeface="Times New Roman" panose="02020603050405020304" pitchFamily="18" charset="0"/>
                <a:ea typeface="Times New Roman" panose="02020603050405020304" pitchFamily="18" charset="0"/>
              </a:rPr>
              <a:t>Câu</a:t>
            </a:r>
            <a:r>
              <a:rPr lang="en-US" sz="2000" b="1" dirty="0">
                <a:solidFill>
                  <a:srgbClr val="FFC000"/>
                </a:solidFill>
                <a:latin typeface="Times New Roman" panose="02020603050405020304" pitchFamily="18" charset="0"/>
                <a:ea typeface="Times New Roman" panose="02020603050405020304" pitchFamily="18" charset="0"/>
              </a:rPr>
              <a:t> 3:</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Ta </a:t>
            </a:r>
            <a:r>
              <a:rPr lang="en-US" sz="2000" dirty="0" err="1">
                <a:solidFill>
                  <a:schemeClr val="bg1"/>
                </a:solidFill>
                <a:latin typeface="Times New Roman" panose="02020603050405020304" pitchFamily="18" charset="0"/>
                <a:ea typeface="Times New Roman" panose="02020603050405020304" pitchFamily="18" charset="0"/>
              </a:rPr>
              <a:t>có</a:t>
            </a:r>
            <a:r>
              <a:rPr lang="en-US" sz="2000" dirty="0">
                <a:solidFill>
                  <a:schemeClr val="bg1"/>
                </a:solidFill>
                <a:latin typeface="Times New Roman" panose="02020603050405020304" pitchFamily="18" charset="0"/>
                <a:ea typeface="Times New Roman" panose="02020603050405020304" pitchFamily="18" charset="0"/>
              </a:rPr>
              <a:t>: 3 . (2 + 5) = 21;   3 . 2 + 3 . 5 = 21</a:t>
            </a:r>
          </a:p>
          <a:p>
            <a:pPr indent="381635">
              <a:lnSpc>
                <a:spcPct val="115000"/>
              </a:lnSpc>
            </a:pPr>
            <a:r>
              <a:rPr lang="en-US" sz="2000" dirty="0" err="1">
                <a:solidFill>
                  <a:schemeClr val="bg1"/>
                </a:solidFill>
                <a:latin typeface="Times New Roman" panose="02020603050405020304" pitchFamily="18" charset="0"/>
                <a:ea typeface="Times New Roman" panose="02020603050405020304" pitchFamily="18" charset="0"/>
              </a:rPr>
              <a:t>Vậy</a:t>
            </a:r>
            <a:r>
              <a:rPr lang="en-US" sz="2000" dirty="0">
                <a:solidFill>
                  <a:schemeClr val="bg1"/>
                </a:solidFill>
                <a:latin typeface="Times New Roman" panose="02020603050405020304" pitchFamily="18" charset="0"/>
                <a:ea typeface="Times New Roman" panose="02020603050405020304" pitchFamily="18" charset="0"/>
              </a:rPr>
              <a:t>:    3 . (2 + 5)  = 3 . 2 + 3 . 5</a:t>
            </a:r>
          </a:p>
          <a:p>
            <a:pPr indent="381635">
              <a:lnSpc>
                <a:spcPct val="115000"/>
              </a:lnSpc>
            </a:pPr>
            <a:endParaRPr lang="en-US" sz="2000" b="1" dirty="0">
              <a:solidFill>
                <a:srgbClr val="FFC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956608" y="4654116"/>
            <a:ext cx="6105379" cy="830997"/>
          </a:xfrm>
          <a:prstGeom prst="rect">
            <a:avLst/>
          </a:prstGeom>
          <a:noFill/>
        </p:spPr>
        <p:txBody>
          <a:bodyPr wrap="square" rtlCol="0">
            <a:spAutoFit/>
          </a:bodyPr>
          <a:lstStyle/>
          <a:p>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Phép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rPr>
              <a:t>?</a:t>
            </a:r>
          </a:p>
          <a:p>
            <a:endParaRPr lang="en-US" sz="2400" dirty="0">
              <a:solidFill>
                <a:srgbClr val="FF0000"/>
              </a:solidFill>
            </a:endParaRPr>
          </a:p>
        </p:txBody>
      </p:sp>
      <p:pic>
        <p:nvPicPr>
          <p:cNvPr id="26" name="Picture 25"/>
          <p:cNvPicPr>
            <a:picLocks noChangeAspect="1"/>
          </p:cNvPicPr>
          <p:nvPr/>
        </p:nvPicPr>
        <p:blipFill>
          <a:blip r:embed="rId3"/>
          <a:stretch>
            <a:fillRect/>
          </a:stretch>
        </p:blipFill>
        <p:spPr>
          <a:xfrm>
            <a:off x="470833" y="1068827"/>
            <a:ext cx="485775" cy="609600"/>
          </a:xfrm>
          <a:prstGeom prst="rect">
            <a:avLst/>
          </a:prstGeom>
        </p:spPr>
      </p:pic>
    </p:spTree>
    <p:extLst>
      <p:ext uri="{BB962C8B-B14F-4D97-AF65-F5344CB8AC3E}">
        <p14:creationId xmlns:p14="http://schemas.microsoft.com/office/powerpoint/2010/main" val="2224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anim calcmode="lin" valueType="num">
                                      <p:cBhvr>
                                        <p:cTn id="22" dur="2000" fill="hold"/>
                                        <p:tgtEl>
                                          <p:spTgt spid="25"/>
                                        </p:tgtEl>
                                        <p:attrNameLst>
                                          <p:attrName>ppt_w</p:attrName>
                                        </p:attrNameLst>
                                      </p:cBhvr>
                                      <p:tavLst>
                                        <p:tav tm="0" fmla="#ppt_w*sin(2.5*pi*$)">
                                          <p:val>
                                            <p:fltVal val="0"/>
                                          </p:val>
                                        </p:tav>
                                        <p:tav tm="100000">
                                          <p:val>
                                            <p:fltVal val="1"/>
                                          </p:val>
                                        </p:tav>
                                      </p:tavLst>
                                    </p:anim>
                                    <p:anim calcmode="lin" valueType="num">
                                      <p:cBhvr>
                                        <p:cTn id="2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tự</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a:solidFill>
                  <a:srgbClr val="FFFF00"/>
                </a:solidFill>
                <a:effectLst/>
                <a:latin typeface="Times New Roman" panose="02020603050405020304" pitchFamily="18" charset="0"/>
                <a:ea typeface="Times New Roman" panose="02020603050405020304" pitchFamily="18" charset="0"/>
              </a:rPr>
              <a:t>. </a:t>
            </a:r>
            <a:r>
              <a:rPr lang="nl-NL" sz="2000" b="1" u="sng" dirty="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nhân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rPr>
              <a:t>Giao</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 b = b . a</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rPr>
              <a:t>Kết</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 b) . c = a . (b . c)</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 </a:t>
            </a:r>
            <a:r>
              <a:rPr lang="en-US" sz="2000" dirty="0" err="1">
                <a:solidFill>
                  <a:srgbClr val="FFFF00"/>
                </a:solidFill>
                <a:effectLst/>
                <a:latin typeface="Times New Roman" panose="02020603050405020304" pitchFamily="18" charset="0"/>
                <a:ea typeface="Times New Roman" panose="02020603050405020304" pitchFamily="18" charset="0"/>
              </a:rPr>
              <a:t>Phân</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phối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của</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phép</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nhân</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đối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với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phép</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cộng</a:t>
            </a:r>
            <a:r>
              <a:rPr lang="en-US" sz="2000" dirty="0">
                <a:solidFill>
                  <a:srgbClr val="FFFF00"/>
                </a:solidFill>
                <a:effectLst/>
                <a:latin typeface="Times New Roman" panose="02020603050405020304" pitchFamily="18" charset="0"/>
                <a:ea typeface="Times New Roman" panose="02020603050405020304" pitchFamily="18" charset="0"/>
              </a:rPr>
              <a:t>: a(b + c) = ab + ac</a:t>
            </a:r>
          </a:p>
        </p:txBody>
      </p:sp>
      <p:sp>
        <p:nvSpPr>
          <p:cNvPr id="25" name="TextBox 24"/>
          <p:cNvSpPr txBox="1"/>
          <p:nvPr/>
        </p:nvSpPr>
        <p:spPr>
          <a:xfrm>
            <a:off x="5345723" y="1448973"/>
            <a:ext cx="6414868"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Chú</a:t>
            </a:r>
            <a:r>
              <a:rPr lang="en-US" sz="2400" b="1" i="1" dirty="0">
                <a:solidFill>
                  <a:srgbClr val="FF0000"/>
                </a:solidFill>
                <a:latin typeface="Times New Roman" panose="02020603050405020304" pitchFamily="18" charset="0"/>
                <a:cs typeface="Times New Roman" panose="02020603050405020304" pitchFamily="18" charset="0"/>
              </a:rPr>
              <a:t> ý</a:t>
            </a:r>
          </a:p>
        </p:txBody>
      </p:sp>
      <p:sp>
        <p:nvSpPr>
          <p:cNvPr id="26" name="TextBox 25"/>
          <p:cNvSpPr txBox="1"/>
          <p:nvPr/>
        </p:nvSpPr>
        <p:spPr>
          <a:xfrm>
            <a:off x="5289453" y="2314483"/>
            <a:ext cx="6133514" cy="400110"/>
          </a:xfrm>
          <a:prstGeom prst="rect">
            <a:avLst/>
          </a:prstGeom>
          <a:noFill/>
        </p:spPr>
        <p:txBody>
          <a:bodyPr wrap="square" rtlCol="0">
            <a:spAutoFit/>
          </a:bodyPr>
          <a:lstStyle/>
          <a:p>
            <a:pPr marL="285750" indent="-285750">
              <a:buFontTx/>
              <a:buChar char="-"/>
            </a:pPr>
            <a:r>
              <a:rPr lang="en-US" sz="2000" dirty="0">
                <a:solidFill>
                  <a:schemeClr val="bg1"/>
                </a:solidFill>
                <a:latin typeface="Times New Roman" panose="02020603050405020304" pitchFamily="18" charset="0"/>
                <a:cs typeface="Times New Roman" panose="02020603050405020304" pitchFamily="18" charset="0"/>
              </a:rPr>
              <a:t>a . 0 = 0 . a = 0</a:t>
            </a:r>
          </a:p>
        </p:txBody>
      </p:sp>
      <p:sp>
        <p:nvSpPr>
          <p:cNvPr id="27" name="TextBox 26"/>
          <p:cNvSpPr txBox="1"/>
          <p:nvPr/>
        </p:nvSpPr>
        <p:spPr>
          <a:xfrm>
            <a:off x="5289450" y="2705744"/>
            <a:ext cx="6256555" cy="707886"/>
          </a:xfrm>
          <a:prstGeom prst="rect">
            <a:avLst/>
          </a:prstGeom>
          <a:noFill/>
        </p:spPr>
        <p:txBody>
          <a:bodyPr wrap="square" rtlCol="0">
            <a:spAutoFit/>
          </a:bodyPr>
          <a:lstStyle/>
          <a:p>
            <a:pPr marL="285750" indent="-285750">
              <a:buFontTx/>
              <a:buChar char="-"/>
            </a:pPr>
            <a:r>
              <a:rPr lang="en-US" sz="2000" dirty="0" err="1">
                <a:solidFill>
                  <a:schemeClr val="bg1"/>
                </a:solidFill>
                <a:latin typeface="Times New Roman" panose="02020603050405020304" pitchFamily="18" charset="0"/>
                <a:cs typeface="Times New Roman" panose="02020603050405020304" pitchFamily="18" charset="0"/>
              </a:rPr>
              <a:t>Tích</a:t>
            </a:r>
            <a:r>
              <a:rPr lang="en-US" sz="2000" dirty="0">
                <a:solidFill>
                  <a:schemeClr val="bg1"/>
                </a:solidFill>
                <a:latin typeface="Times New Roman" panose="02020603050405020304" pitchFamily="18" charset="0"/>
                <a:cs typeface="Times New Roman" panose="02020603050405020304" pitchFamily="18" charset="0"/>
              </a:rPr>
              <a:t> (a . b) . c hay a . (b . c) </a:t>
            </a:r>
            <a:r>
              <a:rPr lang="en-US" sz="2000" dirty="0" err="1">
                <a:solidFill>
                  <a:schemeClr val="bg1"/>
                </a:solidFill>
                <a:latin typeface="Times New Roman" panose="02020603050405020304" pitchFamily="18" charset="0"/>
                <a:cs typeface="Times New Roman" panose="02020603050405020304" pitchFamily="18" charset="0"/>
              </a:rPr>
              <a:t>gọi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 b, c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gọn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abc</a:t>
            </a:r>
            <a:r>
              <a:rPr lang="en-US" sz="2000" dirty="0">
                <a:solidFill>
                  <a:schemeClr val="bg1"/>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5289451" y="1972105"/>
            <a:ext cx="5328507"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   a . 1 = 1 . a = a</a:t>
            </a:r>
          </a:p>
        </p:txBody>
      </p:sp>
    </p:spTree>
    <p:extLst>
      <p:ext uri="{BB962C8B-B14F-4D97-AF65-F5344CB8AC3E}">
        <p14:creationId xmlns:p14="http://schemas.microsoft.com/office/powerpoint/2010/main" val="4530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I. </a:t>
            </a:r>
            <a:r>
              <a:rPr lang="en-US" sz="2400" b="1" dirty="0" err="1">
                <a:solidFill>
                  <a:srgbClr val="FFFF00"/>
                </a:solidFill>
                <a:latin typeface="Times New Roman" panose="02020603050405020304" pitchFamily="18" charset="0"/>
                <a:cs typeface="Times New Roman" panose="02020603050405020304" pitchFamily="18" charset="0"/>
              </a:rPr>
              <a:t>Phép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tự</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a       x        b       =      c</a:t>
                </a: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a:solidFill>
                  <a:srgbClr val="FFFF00"/>
                </a:solidFill>
                <a:effectLst/>
                <a:latin typeface="Times New Roman" panose="02020603050405020304" pitchFamily="18" charset="0"/>
                <a:ea typeface="Times New Roman" panose="02020603050405020304" pitchFamily="18" charset="0"/>
              </a:rPr>
              <a:t>. </a:t>
            </a:r>
            <a:r>
              <a:rPr lang="nl-NL" sz="2000" b="1" u="sng" dirty="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nhân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rPr>
              <a:t>Giao</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 b = b . a</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a:solidFill>
                  <a:srgbClr val="FFFF00"/>
                </a:solidFill>
                <a:latin typeface="Times New Roman" panose="02020603050405020304" pitchFamily="18" charset="0"/>
                <a:ea typeface="Times New Roman" panose="02020603050405020304" pitchFamily="18" charset="0"/>
              </a:rPr>
              <a:t>Kết</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 b) . c = a . (b . c)</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 </a:t>
            </a:r>
            <a:r>
              <a:rPr lang="en-US" sz="2000" dirty="0" err="1">
                <a:solidFill>
                  <a:srgbClr val="FFFF00"/>
                </a:solidFill>
                <a:effectLst/>
                <a:latin typeface="Times New Roman" panose="02020603050405020304" pitchFamily="18" charset="0"/>
                <a:ea typeface="Times New Roman" panose="02020603050405020304" pitchFamily="18" charset="0"/>
              </a:rPr>
              <a:t>Phân</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phối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của</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phép</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nhân</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đối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với</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phép</a:t>
            </a: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err="1">
                <a:solidFill>
                  <a:srgbClr val="FFFF00"/>
                </a:solidFill>
                <a:effectLst/>
                <a:latin typeface="Times New Roman" panose="02020603050405020304" pitchFamily="18" charset="0"/>
                <a:ea typeface="Times New Roman" panose="02020603050405020304" pitchFamily="18" charset="0"/>
              </a:rPr>
              <a:t>cộng</a:t>
            </a:r>
            <a:r>
              <a:rPr lang="en-US" sz="2000" dirty="0">
                <a:solidFill>
                  <a:srgbClr val="FFFF00"/>
                </a:solidFill>
                <a:effectLst/>
                <a:latin typeface="Times New Roman" panose="02020603050405020304" pitchFamily="18" charset="0"/>
                <a:ea typeface="Times New Roman" panose="02020603050405020304" pitchFamily="18" charset="0"/>
              </a:rPr>
              <a:t>: a(b + c) = ab + ac</a:t>
            </a:r>
          </a:p>
        </p:txBody>
      </p:sp>
      <p:sp>
        <p:nvSpPr>
          <p:cNvPr id="4" name="Rectangle 3"/>
          <p:cNvSpPr/>
          <p:nvPr/>
        </p:nvSpPr>
        <p:spPr>
          <a:xfrm>
            <a:off x="5476982" y="1073342"/>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Ví dụ 2</a:t>
            </a:r>
            <a:r>
              <a:rPr lang="nl-NL" sz="2400" b="1" i="1" dirty="0">
                <a:solidFill>
                  <a:srgbClr val="FF0000"/>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Tính nhẩm</a:t>
            </a:r>
            <a:r>
              <a:rPr lang="en-US" sz="2400" dirty="0">
                <a:solidFill>
                  <a:schemeClr val="bg1"/>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24 . 25</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5476982" y="1635282"/>
            <a:ext cx="6314683" cy="1200329"/>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Giải</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p>
          <a:p>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 . 25 = ( 6 . 4) . 25 = 6. ( 4. 25) = 6 × 100 = 600</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7396" y="2505677"/>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Luyện tập 2</a:t>
            </a:r>
            <a:r>
              <a:rPr lang="nl-NL" sz="2400" dirty="0">
                <a:solidFill>
                  <a:srgbClr val="FF0000"/>
                </a:solidFill>
                <a:latin typeface="Times New Roman" panose="02020603050405020304" pitchFamily="18" charset="0"/>
                <a:ea typeface="Calibri" panose="020F0502020204030204" pitchFamily="34" charset="0"/>
              </a:rPr>
              <a:t>:</a:t>
            </a:r>
            <a:r>
              <a:rPr lang="nl-NL" sz="2400" dirty="0">
                <a:solidFill>
                  <a:schemeClr val="bg1"/>
                </a:solidFill>
                <a:latin typeface="Times New Roman" panose="02020603050405020304" pitchFamily="18" charset="0"/>
                <a:ea typeface="Calibri" panose="020F0502020204030204" pitchFamily="34" charset="0"/>
              </a:rPr>
              <a:t> Tính nhẩm</a:t>
            </a:r>
            <a:r>
              <a:rPr lang="en-US" sz="2400" dirty="0">
                <a:solidFill>
                  <a:schemeClr val="bg1"/>
                </a:solidFill>
                <a:latin typeface="Times New Roman" panose="02020603050405020304" pitchFamily="18" charset="0"/>
                <a:ea typeface="Calibri" panose="020F0502020204030204" pitchFamily="34" charset="0"/>
              </a:rPr>
              <a:t>:  1</a:t>
            </a:r>
            <a:r>
              <a:rPr lang="nl-NL" sz="2400" dirty="0">
                <a:solidFill>
                  <a:schemeClr val="bg1"/>
                </a:solidFill>
                <a:latin typeface="Times New Roman" panose="02020603050405020304" pitchFamily="18" charset="0"/>
                <a:ea typeface="Calibri" panose="020F0502020204030204" pitchFamily="34" charset="0"/>
              </a:rPr>
              <a:t>25 . 8 001 . 8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8" name="TextBox 27"/>
          <p:cNvSpPr txBox="1"/>
          <p:nvPr/>
        </p:nvSpPr>
        <p:spPr>
          <a:xfrm>
            <a:off x="5476982" y="3196998"/>
            <a:ext cx="6111092" cy="2769989"/>
          </a:xfrm>
          <a:prstGeom prst="rect">
            <a:avLst/>
          </a:prstGeom>
          <a:noFill/>
        </p:spPr>
        <p:txBody>
          <a:bodyPr wrap="square" rtlCol="0">
            <a:spAutoFit/>
          </a:bodyPr>
          <a:lstStyle/>
          <a:p>
            <a:pPr algn="just">
              <a:lnSpc>
                <a:spcPct val="150000"/>
              </a:lnSpc>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125 . 8 001 . 8 = ( 125 . 8) . 8 001 </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 1000 . 8 001</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 8 001 000</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11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792" y="3440516"/>
            <a:ext cx="1907381" cy="1641235"/>
          </a:xfrm>
          <a:prstGeom prst="ellipse">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055" y="111003"/>
            <a:ext cx="1885071" cy="1885071"/>
          </a:xfrm>
          <a:prstGeom prst="ellipse">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598" r="26598"/>
          <a:stretch/>
        </p:blipFill>
        <p:spPr>
          <a:xfrm>
            <a:off x="7741029" y="1949692"/>
            <a:ext cx="906049" cy="906049"/>
          </a:xfrm>
          <a:prstGeom prst="ellipse">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710" r="22710"/>
          <a:stretch/>
        </p:blipFill>
        <p:spPr>
          <a:xfrm>
            <a:off x="10644690" y="4114157"/>
            <a:ext cx="721373" cy="721373"/>
          </a:xfrm>
          <a:prstGeom prst="ellipse">
            <a:avLst/>
          </a:prstGeom>
        </p:spPr>
      </p:pic>
      <p:sp>
        <p:nvSpPr>
          <p:cNvPr id="8" name="TextBox 7"/>
          <p:cNvSpPr txBox="1"/>
          <p:nvPr/>
        </p:nvSpPr>
        <p:spPr>
          <a:xfrm>
            <a:off x="2597970" y="2855741"/>
            <a:ext cx="8046720" cy="584775"/>
          </a:xfrm>
          <a:prstGeom prst="rect">
            <a:avLst/>
          </a:prstGeom>
          <a:noFill/>
        </p:spPr>
        <p:txBody>
          <a:bodyPr wrap="square" rtlCol="0">
            <a:spAutoFit/>
          </a:bodyPr>
          <a:lstStyle/>
          <a:p>
            <a:r>
              <a:rPr lang="en-US" sz="3200" b="1" dirty="0">
                <a:solidFill>
                  <a:srgbClr val="F50214"/>
                </a:solidFill>
                <a:latin typeface="Times New Roman" panose="02020603050405020304" pitchFamily="18" charset="0"/>
                <a:cs typeface="Times New Roman" panose="02020603050405020304" pitchFamily="18" charset="0"/>
              </a:rPr>
              <a:t>TRÒ CHƠI VƯỢT CHƯỚNG NGẠI VẬT</a:t>
            </a:r>
          </a:p>
        </p:txBody>
      </p:sp>
      <p:sp>
        <p:nvSpPr>
          <p:cNvPr id="9" name="Rectangle 8"/>
          <p:cNvSpPr/>
          <p:nvPr/>
        </p:nvSpPr>
        <p:spPr>
          <a:xfrm>
            <a:off x="1674055" y="3193366"/>
            <a:ext cx="1026942" cy="98474"/>
          </a:xfrm>
          <a:prstGeom prst="rect">
            <a:avLst/>
          </a:prstGeom>
          <a:solidFill>
            <a:srgbClr val="E8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1005376" y="6203852"/>
            <a:ext cx="909959" cy="654148"/>
          </a:xfrm>
          <a:prstGeom prst="actionButtonForwardNex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05376" y="6344529"/>
            <a:ext cx="909959"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hlinkClick r:id="rId6" action="ppaction://hlinkpres?slideindex=1&amp;slidetitle="/>
              </a:rPr>
              <a:t>GO</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FF1B80B-36F8-4BB2-5D58-8FDE6ED77F8D}"/>
              </a:ext>
            </a:extLst>
          </p:cNvPr>
          <p:cNvSpPr txBox="1"/>
          <p:nvPr/>
        </p:nvSpPr>
        <p:spPr>
          <a:xfrm>
            <a:off x="276665" y="5098033"/>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783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2134</Words>
  <Application>Microsoft Office PowerPoint</Application>
  <PresentationFormat>Widescreen</PresentationFormat>
  <Paragraphs>223</Paragraphs>
  <Slides>17</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Calibri Light</vt:lpstr>
      <vt:lpstr>SVN-A Love Of Thunder</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2021-08-12T08:31:02Z</dcterms:created>
  <dcterms:modified xsi:type="dcterms:W3CDTF">2023-10-11T18:13:25Z</dcterms:modified>
</cp:coreProperties>
</file>