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sldIdLst>
    <p:sldId id="310" r:id="rId2"/>
    <p:sldId id="396" r:id="rId3"/>
    <p:sldId id="423" r:id="rId4"/>
    <p:sldId id="422" r:id="rId5"/>
    <p:sldId id="406" r:id="rId6"/>
    <p:sldId id="397" r:id="rId7"/>
    <p:sldId id="425" r:id="rId8"/>
    <p:sldId id="299" r:id="rId9"/>
    <p:sldId id="426" r:id="rId10"/>
    <p:sldId id="424" r:id="rId11"/>
    <p:sldId id="428" r:id="rId12"/>
    <p:sldId id="427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421" r:id="rId24"/>
  </p:sldIdLst>
  <p:sldSz cx="9144000" cy="6858000" type="screen4x3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alibri Light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6673"/>
    <a:srgbClr val="4EB5CA"/>
    <a:srgbClr val="FFFFCC"/>
    <a:srgbClr val="335C5A"/>
    <a:srgbClr val="4A906A"/>
    <a:srgbClr val="3A7253"/>
    <a:srgbClr val="0000CC"/>
    <a:srgbClr val="FF6600"/>
    <a:srgbClr val="00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4" autoAdjust="0"/>
  </p:normalViewPr>
  <p:slideViewPr>
    <p:cSldViewPr snapToGrid="0">
      <p:cViewPr varScale="1">
        <p:scale>
          <a:sx n="70" d="100"/>
          <a:sy n="70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07918-77F7-4B22-AB31-93CFB8004869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BCB4A-C594-4CB1-9E5E-A377DD219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37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3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05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7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3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5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0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3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76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07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22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88A0-4A6A-4A63-BB20-B02BF57CF0C8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9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3272A6-BF2E-4ACC-8E50-516B5DE5D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400">
                <a:solidFill>
                  <a:srgbClr val="FFFF00"/>
                </a:solidFill>
                <a:latin typeface="Times New Roman" panose="02020603050405020304" pitchFamily="18" charset="0"/>
              </a:rPr>
              <a:t>Chương 1: </a:t>
            </a:r>
            <a:r>
              <a:rPr lang="en-US" altLang="en-US" sz="4400" b="1">
                <a:solidFill>
                  <a:srgbClr val="FFFF00"/>
                </a:solidFill>
                <a:latin typeface="Times New Roman" panose="02020603050405020304" pitchFamily="18" charset="0"/>
              </a:rPr>
              <a:t>DAO ĐỘNG CƠ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33EC6CB-2352-47AC-AEC4-E3AAF5FD7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ct val="50000"/>
              </a:spcBef>
              <a:buNone/>
            </a:pPr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</a:rPr>
              <a:t>BÀI 1</a:t>
            </a:r>
            <a:r>
              <a: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rPr>
              <a:t>: DAO ĐỘNG ĐIỀU HÒA</a:t>
            </a:r>
          </a:p>
          <a:p>
            <a:pPr marL="0" indent="0" algn="ctr">
              <a:spcBef>
                <a:spcPct val="50000"/>
              </a:spcBef>
              <a:buNone/>
            </a:pPr>
            <a:endParaRPr lang="en-US" altLang="en-US" sz="32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Dao động cơ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Phương  trình dao động điều hòa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Chu Kỳ, tần số , tần số góc trong dao động điều hòa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Vận tốc và gia tốc trong dao động điều hòa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Đồ thị trong dao động điều hòa</a:t>
            </a:r>
          </a:p>
          <a:p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89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B530B99-11A4-4C2F-BC4C-F50093C35A6C}"/>
              </a:ext>
            </a:extLst>
          </p:cNvPr>
          <p:cNvGrpSpPr/>
          <p:nvPr/>
        </p:nvGrpSpPr>
        <p:grpSpPr>
          <a:xfrm>
            <a:off x="1279236" y="1248409"/>
            <a:ext cx="6585527" cy="3896247"/>
            <a:chOff x="2159144" y="758881"/>
            <a:chExt cx="4825711" cy="288024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B3CB9DB8-CF63-4F37-9D7B-E7D96E8FD3A8}"/>
                </a:ext>
              </a:extLst>
            </p:cNvPr>
            <p:cNvGrpSpPr/>
            <p:nvPr/>
          </p:nvGrpSpPr>
          <p:grpSpPr>
            <a:xfrm>
              <a:off x="2159144" y="758881"/>
              <a:ext cx="4825711" cy="2880245"/>
              <a:chOff x="107417" y="192835"/>
              <a:chExt cx="7787482" cy="3135504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2083249C-4B9C-4A45-B492-8E963AA46791}"/>
                  </a:ext>
                </a:extLst>
              </p:cNvPr>
              <p:cNvSpPr txBox="1"/>
              <p:nvPr/>
            </p:nvSpPr>
            <p:spPr>
              <a:xfrm>
                <a:off x="301268" y="237140"/>
                <a:ext cx="7442774" cy="695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endPara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ounded Rectangle 21">
                <a:extLst>
                  <a:ext uri="{FF2B5EF4-FFF2-40B4-BE49-F238E27FC236}">
                    <a16:creationId xmlns:a16="http://schemas.microsoft.com/office/drawing/2014/main" xmlns="" id="{08ACEA45-9D6A-4047-976D-FFEAAB32D2B4}"/>
                  </a:ext>
                </a:extLst>
              </p:cNvPr>
              <p:cNvSpPr/>
              <p:nvPr/>
            </p:nvSpPr>
            <p:spPr>
              <a:xfrm>
                <a:off x="107417" y="192835"/>
                <a:ext cx="7787482" cy="3135504"/>
              </a:xfrm>
              <a:prstGeom prst="roundRect">
                <a:avLst>
                  <a:gd name="adj" fmla="val 1806"/>
                </a:avLst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xmlns="" id="{FB905814-F617-4013-B424-99FB3A4C8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475" y="846454"/>
              <a:ext cx="4591050" cy="270510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84F0825-BE55-44AF-9EC0-0E7736F90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8828116" cy="125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IV. VẬN TỐC VÀ GIA TỐC CỦA VẬT DAO ĐỘNG ĐIỀU HÒA</a:t>
            </a:r>
          </a:p>
        </p:txBody>
      </p:sp>
    </p:spTree>
    <p:extLst>
      <p:ext uri="{BB962C8B-B14F-4D97-AF65-F5344CB8AC3E}">
        <p14:creationId xmlns:p14="http://schemas.microsoft.com/office/powerpoint/2010/main" val="267726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7482" y="2686269"/>
            <a:ext cx="6884528" cy="2820347"/>
            <a:chOff x="117492" y="3124212"/>
            <a:chExt cx="6884528" cy="2073619"/>
          </a:xfrm>
        </p:grpSpPr>
        <p:grpSp>
          <p:nvGrpSpPr>
            <p:cNvPr id="67" name="Group 66"/>
            <p:cNvGrpSpPr/>
            <p:nvPr/>
          </p:nvGrpSpPr>
          <p:grpSpPr>
            <a:xfrm>
              <a:off x="199370" y="4257133"/>
              <a:ext cx="6802650" cy="351072"/>
              <a:chOff x="3974842" y="2695358"/>
              <a:chExt cx="6802650" cy="351072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4465029" y="2884851"/>
                <a:ext cx="5951066" cy="0"/>
              </a:xfrm>
              <a:prstGeom prst="line">
                <a:avLst/>
              </a:prstGeom>
              <a:ln w="28575">
                <a:solidFill>
                  <a:schemeClr val="bg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10347049" y="2695358"/>
                <a:ext cx="430443" cy="3375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488" tIns="44450" rIns="90488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t</a:t>
                </a:r>
                <a:endParaRPr lang="el-GR" altLang="en-US" sz="2400" b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" name="Rectangle 36"/>
              <p:cNvSpPr>
                <a:spLocks noChangeArrowheads="1"/>
              </p:cNvSpPr>
              <p:nvPr/>
            </p:nvSpPr>
            <p:spPr bwMode="auto">
              <a:xfrm>
                <a:off x="3974842" y="2708883"/>
                <a:ext cx="486669" cy="3375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488" tIns="44450" rIns="90488" bIns="44450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0</a:t>
                </a:r>
                <a:endParaRPr lang="el-GR" altLang="en-US" sz="2400" b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117492" y="3124212"/>
              <a:ext cx="5826108" cy="2073619"/>
              <a:chOff x="3892964" y="1562437"/>
              <a:chExt cx="5826108" cy="2073619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 flipV="1">
                <a:off x="4455696" y="1795457"/>
                <a:ext cx="0" cy="1799802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w="lg" len="lg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>
                <a:off x="4455696" y="2300535"/>
                <a:ext cx="4032434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tangle 36"/>
              <p:cNvSpPr>
                <a:spLocks noChangeArrowheads="1"/>
              </p:cNvSpPr>
              <p:nvPr/>
            </p:nvSpPr>
            <p:spPr bwMode="auto">
              <a:xfrm>
                <a:off x="3904395" y="2078899"/>
                <a:ext cx="579195" cy="3375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488" tIns="44450" rIns="90488" bIns="44450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US" altLang="en-US" sz="24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+A</a:t>
                </a:r>
                <a:endParaRPr lang="el-GR" altLang="en-US" sz="24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Rectangle 36"/>
              <p:cNvSpPr>
                <a:spLocks noChangeArrowheads="1"/>
              </p:cNvSpPr>
              <p:nvPr/>
            </p:nvSpPr>
            <p:spPr bwMode="auto">
              <a:xfrm>
                <a:off x="4291509" y="1562437"/>
                <a:ext cx="1925035" cy="3375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488" tIns="44450" rIns="90488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2400" b="1" dirty="0" err="1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x</a:t>
                </a:r>
                <a:r>
                  <a:rPr lang="en-US" altLang="en-US" sz="2400" b="1" dirty="0" err="1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,v,a,F</a:t>
                </a:r>
                <a:r>
                  <a:rPr lang="en-US" altLang="en-US" sz="2400" b="1" baseline="-25000" dirty="0" err="1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hp</a:t>
                </a:r>
                <a:endParaRPr lang="el-GR" altLang="en-US" sz="24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Rectangle 36"/>
              <p:cNvSpPr>
                <a:spLocks noChangeArrowheads="1"/>
              </p:cNvSpPr>
              <p:nvPr/>
            </p:nvSpPr>
            <p:spPr bwMode="auto">
              <a:xfrm>
                <a:off x="3892964" y="3298509"/>
                <a:ext cx="579195" cy="3375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488" tIns="44450" rIns="90488" bIns="44450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- A</a:t>
                </a:r>
                <a:endParaRPr lang="el-GR" altLang="en-US" sz="2400" b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 flipH="1">
                <a:off x="4447147" y="3452121"/>
                <a:ext cx="5271925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/>
            <p:cNvGrpSpPr/>
            <p:nvPr/>
          </p:nvGrpSpPr>
          <p:grpSpPr>
            <a:xfrm>
              <a:off x="701300" y="3865386"/>
              <a:ext cx="2679807" cy="1137364"/>
              <a:chOff x="4291381" y="2284951"/>
              <a:chExt cx="2965318" cy="1137364"/>
            </a:xfrm>
          </p:grpSpPr>
          <p:sp>
            <p:nvSpPr>
              <p:cNvPr id="84" name="Freeform 83"/>
              <p:cNvSpPr>
                <a:spLocks/>
              </p:cNvSpPr>
              <p:nvPr/>
            </p:nvSpPr>
            <p:spPr bwMode="auto">
              <a:xfrm>
                <a:off x="4291381" y="2284951"/>
                <a:ext cx="1492623" cy="577358"/>
              </a:xfrm>
              <a:custGeom>
                <a:avLst/>
                <a:gdLst>
                  <a:gd name="T0" fmla="*/ 0 w 1632"/>
                  <a:gd name="T1" fmla="*/ 1466 h 1466"/>
                  <a:gd name="T2" fmla="*/ 816 w 1632"/>
                  <a:gd name="T3" fmla="*/ 2 h 1466"/>
                  <a:gd name="T4" fmla="*/ 1632 w 1632"/>
                  <a:gd name="T5" fmla="*/ 1454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2" h="1466">
                    <a:moveTo>
                      <a:pt x="0" y="1466"/>
                    </a:moveTo>
                    <a:cubicBezTo>
                      <a:pt x="272" y="735"/>
                      <a:pt x="544" y="4"/>
                      <a:pt x="816" y="2"/>
                    </a:cubicBezTo>
                    <a:cubicBezTo>
                      <a:pt x="1088" y="0"/>
                      <a:pt x="1360" y="727"/>
                      <a:pt x="1632" y="1454"/>
                    </a:cubicBezTo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85" name="Freeform 84"/>
              <p:cNvSpPr>
                <a:spLocks/>
              </p:cNvSpPr>
              <p:nvPr/>
            </p:nvSpPr>
            <p:spPr bwMode="auto">
              <a:xfrm flipV="1">
                <a:off x="5764076" y="2844957"/>
                <a:ext cx="1492623" cy="577358"/>
              </a:xfrm>
              <a:custGeom>
                <a:avLst/>
                <a:gdLst>
                  <a:gd name="T0" fmla="*/ 0 w 1632"/>
                  <a:gd name="T1" fmla="*/ 1466 h 1466"/>
                  <a:gd name="T2" fmla="*/ 816 w 1632"/>
                  <a:gd name="T3" fmla="*/ 2 h 1466"/>
                  <a:gd name="T4" fmla="*/ 1632 w 1632"/>
                  <a:gd name="T5" fmla="*/ 1454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2" h="1466">
                    <a:moveTo>
                      <a:pt x="0" y="1466"/>
                    </a:moveTo>
                    <a:cubicBezTo>
                      <a:pt x="272" y="735"/>
                      <a:pt x="544" y="4"/>
                      <a:pt x="816" y="2"/>
                    </a:cubicBezTo>
                    <a:cubicBezTo>
                      <a:pt x="1088" y="0"/>
                      <a:pt x="1360" y="727"/>
                      <a:pt x="1632" y="1454"/>
                    </a:cubicBezTo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sz="240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3363750" y="3872776"/>
              <a:ext cx="2691237" cy="1137364"/>
              <a:chOff x="4278733" y="2273521"/>
              <a:chExt cx="2977966" cy="1137364"/>
            </a:xfrm>
          </p:grpSpPr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>
                <a:off x="4278733" y="2273521"/>
                <a:ext cx="1492623" cy="577358"/>
              </a:xfrm>
              <a:custGeom>
                <a:avLst/>
                <a:gdLst>
                  <a:gd name="T0" fmla="*/ 0 w 1632"/>
                  <a:gd name="T1" fmla="*/ 1466 h 1466"/>
                  <a:gd name="T2" fmla="*/ 816 w 1632"/>
                  <a:gd name="T3" fmla="*/ 2 h 1466"/>
                  <a:gd name="T4" fmla="*/ 1632 w 1632"/>
                  <a:gd name="T5" fmla="*/ 1454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2" h="1466">
                    <a:moveTo>
                      <a:pt x="0" y="1466"/>
                    </a:moveTo>
                    <a:cubicBezTo>
                      <a:pt x="272" y="735"/>
                      <a:pt x="544" y="4"/>
                      <a:pt x="816" y="2"/>
                    </a:cubicBezTo>
                    <a:cubicBezTo>
                      <a:pt x="1088" y="0"/>
                      <a:pt x="1360" y="727"/>
                      <a:pt x="1632" y="1454"/>
                    </a:cubicBezTo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sz="2400"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Freeform 87"/>
              <p:cNvSpPr>
                <a:spLocks/>
              </p:cNvSpPr>
              <p:nvPr/>
            </p:nvSpPr>
            <p:spPr bwMode="auto">
              <a:xfrm flipV="1">
                <a:off x="5764076" y="2833527"/>
                <a:ext cx="1492623" cy="577358"/>
              </a:xfrm>
              <a:custGeom>
                <a:avLst/>
                <a:gdLst>
                  <a:gd name="T0" fmla="*/ 0 w 1632"/>
                  <a:gd name="T1" fmla="*/ 1466 h 1466"/>
                  <a:gd name="T2" fmla="*/ 816 w 1632"/>
                  <a:gd name="T3" fmla="*/ 2 h 1466"/>
                  <a:gd name="T4" fmla="*/ 1632 w 1632"/>
                  <a:gd name="T5" fmla="*/ 1454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32" h="1466">
                    <a:moveTo>
                      <a:pt x="0" y="1466"/>
                    </a:moveTo>
                    <a:cubicBezTo>
                      <a:pt x="272" y="735"/>
                      <a:pt x="544" y="4"/>
                      <a:pt x="816" y="2"/>
                    </a:cubicBezTo>
                    <a:cubicBezTo>
                      <a:pt x="1088" y="0"/>
                      <a:pt x="1360" y="727"/>
                      <a:pt x="1632" y="1454"/>
                    </a:cubicBezTo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sz="240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2630132" y="4479615"/>
            <a:ext cx="2696247" cy="1549044"/>
            <a:chOff x="1387813" y="1667559"/>
            <a:chExt cx="1174113" cy="1138912"/>
          </a:xfrm>
        </p:grpSpPr>
        <p:cxnSp>
          <p:nvCxnSpPr>
            <p:cNvPr id="90" name="Straight Connector 89"/>
            <p:cNvCxnSpPr/>
            <p:nvPr/>
          </p:nvCxnSpPr>
          <p:spPr>
            <a:xfrm>
              <a:off x="1387813" y="1667559"/>
              <a:ext cx="0" cy="1020945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2561141" y="1677371"/>
              <a:ext cx="0" cy="1048655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1396691" y="2636665"/>
              <a:ext cx="1165235" cy="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1913193" y="2467039"/>
              <a:ext cx="165462" cy="339432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cs typeface="Arial" panose="020B0604020202020204" pitchFamily="34" charset="0"/>
                </a:rPr>
                <a:t>T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7B5ED36-3228-4D4D-BA68-09251EC55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8828116" cy="82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V. ĐỒ THỊ CỦA DAO ĐỘNG ĐIỀU HÒA</a:t>
            </a:r>
          </a:p>
        </p:txBody>
      </p:sp>
      <p:sp>
        <p:nvSpPr>
          <p:cNvPr id="41" name="Rectangle 39">
            <a:extLst>
              <a:ext uri="{FF2B5EF4-FFF2-40B4-BE49-F238E27FC236}">
                <a16:creationId xmlns:a16="http://schemas.microsoft.com/office/drawing/2014/main" xmlns="" id="{87B5ED36-3228-4D4D-BA68-09251EC55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11" y="951345"/>
            <a:ext cx="8828116" cy="82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 dirty="0" smtClean="0">
                <a:solidFill>
                  <a:srgbClr val="FFFF00"/>
                </a:solidFill>
              </a:rPr>
              <a:t>1. Theo </a:t>
            </a:r>
            <a:r>
              <a:rPr lang="en-US" sz="3200" b="1" u="sng" dirty="0" err="1" smtClean="0">
                <a:solidFill>
                  <a:srgbClr val="FFFF00"/>
                </a:solidFill>
              </a:rPr>
              <a:t>thời</a:t>
            </a:r>
            <a:r>
              <a:rPr lang="en-US" sz="3200" b="1" u="sng" dirty="0" smtClean="0">
                <a:solidFill>
                  <a:srgbClr val="FFFF00"/>
                </a:solidFill>
              </a:rPr>
              <a:t> </a:t>
            </a:r>
            <a:r>
              <a:rPr lang="en-US" sz="3200" b="1" u="sng" dirty="0" err="1" smtClean="0">
                <a:solidFill>
                  <a:srgbClr val="FFFF00"/>
                </a:solidFill>
              </a:rPr>
              <a:t>gian</a:t>
            </a:r>
            <a:r>
              <a:rPr lang="en-US" sz="3200" b="1" u="sng" dirty="0" smtClean="0">
                <a:solidFill>
                  <a:srgbClr val="FFFF00"/>
                </a:solidFill>
              </a:rPr>
              <a:t> t</a:t>
            </a:r>
            <a:endParaRPr lang="en-US" sz="3200" b="1" u="sng" dirty="0">
              <a:solidFill>
                <a:srgbClr val="FFFF00"/>
              </a:solidFill>
            </a:endParaRPr>
          </a:p>
        </p:txBody>
      </p:sp>
      <p:sp>
        <p:nvSpPr>
          <p:cNvPr id="43" name="Rectangle 39">
            <a:extLst>
              <a:ext uri="{FF2B5EF4-FFF2-40B4-BE49-F238E27FC236}">
                <a16:creationId xmlns:a16="http://schemas.microsoft.com/office/drawing/2014/main" xmlns="" id="{87B5ED36-3228-4D4D-BA68-09251EC55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142" y="972402"/>
            <a:ext cx="3884538" cy="82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dirty="0" err="1" smtClean="0">
                <a:solidFill>
                  <a:srgbClr val="FFFF00"/>
                </a:solidFill>
              </a:rPr>
              <a:t>Đường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hình</a:t>
            </a:r>
            <a:r>
              <a:rPr lang="en-US" sz="3200" b="1" dirty="0" smtClean="0">
                <a:solidFill>
                  <a:srgbClr val="FFFF00"/>
                </a:solidFill>
              </a:rPr>
              <a:t> sin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34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7B5ED36-3228-4D4D-BA68-09251EC55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8828116" cy="82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 dirty="0">
                <a:solidFill>
                  <a:srgbClr val="FFFF00"/>
                </a:solidFill>
              </a:rPr>
              <a:t>V. </a:t>
            </a:r>
            <a:r>
              <a:rPr lang="en-US" sz="3200" b="1" u="sng" dirty="0" err="1">
                <a:solidFill>
                  <a:srgbClr val="FFFF00"/>
                </a:solidFill>
              </a:rPr>
              <a:t>ĐỒ</a:t>
            </a:r>
            <a:r>
              <a:rPr lang="en-US" sz="3200" b="1" u="sng" dirty="0">
                <a:solidFill>
                  <a:srgbClr val="FFFF00"/>
                </a:solidFill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</a:rPr>
              <a:t>THỊ</a:t>
            </a:r>
            <a:r>
              <a:rPr lang="en-US" sz="3200" b="1" u="sng" dirty="0">
                <a:solidFill>
                  <a:srgbClr val="FFFF00"/>
                </a:solidFill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</a:rPr>
              <a:t>CỦA</a:t>
            </a:r>
            <a:r>
              <a:rPr lang="en-US" sz="3200" b="1" u="sng" dirty="0">
                <a:solidFill>
                  <a:srgbClr val="FFFF00"/>
                </a:solidFill>
              </a:rPr>
              <a:t> DAO </a:t>
            </a:r>
            <a:r>
              <a:rPr lang="en-US" sz="3200" b="1" u="sng" dirty="0" err="1">
                <a:solidFill>
                  <a:srgbClr val="FFFF00"/>
                </a:solidFill>
              </a:rPr>
              <a:t>ĐỘNG</a:t>
            </a:r>
            <a:r>
              <a:rPr lang="en-US" sz="3200" b="1" u="sng" dirty="0">
                <a:solidFill>
                  <a:srgbClr val="FFFF00"/>
                </a:solidFill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</a:rPr>
              <a:t>ĐIỀU</a:t>
            </a:r>
            <a:r>
              <a:rPr lang="en-US" sz="3200" b="1" u="sng" dirty="0">
                <a:solidFill>
                  <a:srgbClr val="FFFF00"/>
                </a:solidFill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</a:rPr>
              <a:t>HÒA</a:t>
            </a:r>
            <a:endParaRPr lang="en-US" sz="3200" b="1" u="sng" dirty="0">
              <a:solidFill>
                <a:srgbClr val="FFFF00"/>
              </a:solidFill>
            </a:endParaRPr>
          </a:p>
        </p:txBody>
      </p:sp>
      <p:sp>
        <p:nvSpPr>
          <p:cNvPr id="27" name="Rectangle 39">
            <a:extLst>
              <a:ext uri="{FF2B5EF4-FFF2-40B4-BE49-F238E27FC236}">
                <a16:creationId xmlns:a16="http://schemas.microsoft.com/office/drawing/2014/main" xmlns="" id="{87B5ED36-3228-4D4D-BA68-09251EC55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11" y="951345"/>
            <a:ext cx="4810365" cy="82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 dirty="0" smtClean="0">
                <a:solidFill>
                  <a:srgbClr val="FFFF00"/>
                </a:solidFill>
              </a:rPr>
              <a:t>2. </a:t>
            </a:r>
            <a:r>
              <a:rPr lang="en-US" sz="3200" b="1" u="sng" dirty="0" err="1" smtClean="0">
                <a:solidFill>
                  <a:srgbClr val="FFFF00"/>
                </a:solidFill>
              </a:rPr>
              <a:t>Vuông</a:t>
            </a:r>
            <a:r>
              <a:rPr lang="en-US" sz="3200" b="1" u="sng" dirty="0" smtClean="0">
                <a:solidFill>
                  <a:srgbClr val="FFFF00"/>
                </a:solidFill>
              </a:rPr>
              <a:t> </a:t>
            </a:r>
            <a:r>
              <a:rPr lang="en-US" sz="3200" b="1" u="sng" dirty="0" err="1" smtClean="0">
                <a:solidFill>
                  <a:srgbClr val="FFFF00"/>
                </a:solidFill>
              </a:rPr>
              <a:t>pha</a:t>
            </a:r>
            <a:r>
              <a:rPr lang="en-US" sz="3200" b="1" u="sng" dirty="0" smtClean="0">
                <a:solidFill>
                  <a:srgbClr val="FFFF00"/>
                </a:solidFill>
              </a:rPr>
              <a:t>: v(x) </a:t>
            </a:r>
            <a:r>
              <a:rPr lang="en-US" sz="3200" b="1" u="sng" dirty="0" err="1" smtClean="0">
                <a:solidFill>
                  <a:srgbClr val="FFFF00"/>
                </a:solidFill>
              </a:rPr>
              <a:t>và</a:t>
            </a:r>
            <a:r>
              <a:rPr lang="en-US" sz="3200" b="1" u="sng" dirty="0" smtClean="0">
                <a:solidFill>
                  <a:srgbClr val="FFFF00"/>
                </a:solidFill>
              </a:rPr>
              <a:t> a(v)</a:t>
            </a:r>
            <a:endParaRPr lang="en-US" sz="3200" b="1" u="sng" dirty="0">
              <a:solidFill>
                <a:srgbClr val="FFFF00"/>
              </a:solidFill>
            </a:endParaRPr>
          </a:p>
        </p:txBody>
      </p:sp>
      <p:sp>
        <p:nvSpPr>
          <p:cNvPr id="28" name="Rectangle 39">
            <a:extLst>
              <a:ext uri="{FF2B5EF4-FFF2-40B4-BE49-F238E27FC236}">
                <a16:creationId xmlns:a16="http://schemas.microsoft.com/office/drawing/2014/main" xmlns="" id="{87B5ED36-3228-4D4D-BA68-09251EC55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376" y="923323"/>
            <a:ext cx="3884538" cy="82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dirty="0" err="1" smtClean="0">
                <a:solidFill>
                  <a:srgbClr val="FFFF00"/>
                </a:solidFill>
              </a:rPr>
              <a:t>Đường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elip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DELL\Desktop\el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7" y="1473226"/>
            <a:ext cx="8052179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9">
            <a:extLst>
              <a:ext uri="{FF2B5EF4-FFF2-40B4-BE49-F238E27FC236}">
                <a16:creationId xmlns:a16="http://schemas.microsoft.com/office/drawing/2014/main" xmlns="" id="{87B5ED36-3228-4D4D-BA68-09251EC55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11" y="4461153"/>
            <a:ext cx="4810365" cy="82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 dirty="0" smtClean="0">
                <a:solidFill>
                  <a:srgbClr val="FFFF00"/>
                </a:solidFill>
              </a:rPr>
              <a:t>3. </a:t>
            </a:r>
            <a:r>
              <a:rPr lang="en-US" sz="3200" b="1" u="sng" dirty="0" err="1" smtClean="0">
                <a:solidFill>
                  <a:srgbClr val="FFFF00"/>
                </a:solidFill>
              </a:rPr>
              <a:t>Ngược</a:t>
            </a:r>
            <a:r>
              <a:rPr lang="en-US" sz="3200" b="1" u="sng" dirty="0" smtClean="0">
                <a:solidFill>
                  <a:srgbClr val="FFFF00"/>
                </a:solidFill>
              </a:rPr>
              <a:t> </a:t>
            </a:r>
            <a:r>
              <a:rPr lang="en-US" sz="3200" b="1" u="sng" dirty="0" err="1" smtClean="0">
                <a:solidFill>
                  <a:srgbClr val="FFFF00"/>
                </a:solidFill>
              </a:rPr>
              <a:t>pha</a:t>
            </a:r>
            <a:r>
              <a:rPr lang="en-US" sz="3200" b="1" u="sng" dirty="0" smtClean="0">
                <a:solidFill>
                  <a:srgbClr val="FFFF00"/>
                </a:solidFill>
              </a:rPr>
              <a:t>: a(x)</a:t>
            </a:r>
            <a:endParaRPr lang="en-US" sz="3200" b="1" u="sng" dirty="0">
              <a:solidFill>
                <a:srgbClr val="FFFF00"/>
              </a:solidFill>
            </a:endParaRPr>
          </a:p>
        </p:txBody>
      </p:sp>
      <p:pic>
        <p:nvPicPr>
          <p:cNvPr id="2051" name="Picture 3" descr="C:\Users\DELL\Desktop\đoạn thẳ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29" y="4200597"/>
            <a:ext cx="301942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9">
            <a:extLst>
              <a:ext uri="{FF2B5EF4-FFF2-40B4-BE49-F238E27FC236}">
                <a16:creationId xmlns:a16="http://schemas.microsoft.com/office/drawing/2014/main" xmlns="" id="{87B5ED36-3228-4D4D-BA68-09251EC55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924" y="5510284"/>
            <a:ext cx="3884538" cy="82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dirty="0" err="1" smtClean="0">
                <a:solidFill>
                  <a:srgbClr val="FFFF00"/>
                </a:solidFill>
              </a:rPr>
              <a:t>Đoạn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thẳng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9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1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941678-DFAD-45C4-9235-771715479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9144000" cy="1484903"/>
          </a:xfrm>
          <a:prstGeom prst="rect">
            <a:avLst/>
          </a:prstGeom>
          <a:solidFill>
            <a:srgbClr val="FFF2CC"/>
          </a:solidFill>
          <a:ln w="381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81BA7D-1423-4011-8973-E384E39EB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7403"/>
            <a:ext cx="9144000" cy="571643"/>
          </a:xfrm>
          <a:prstGeom prst="rect">
            <a:avLst/>
          </a:prstGeom>
          <a:solidFill>
            <a:srgbClr val="DEEBF7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10D2EF6-C1AA-4DB6-BA9A-A8DDA9FDA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6804624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BÀI TẬP CƠ BẢN</a:t>
            </a:r>
          </a:p>
        </p:txBody>
      </p:sp>
    </p:spTree>
    <p:extLst>
      <p:ext uri="{BB962C8B-B14F-4D97-AF65-F5344CB8AC3E}">
        <p14:creationId xmlns:p14="http://schemas.microsoft.com/office/powerpoint/2010/main" val="98283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33ED90-3523-4092-A242-17211A93B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2188639"/>
          </a:xfrm>
          <a:prstGeom prst="rect">
            <a:avLst/>
          </a:prstGeom>
          <a:solidFill>
            <a:srgbClr val="FFF2CC"/>
          </a:solidFill>
          <a:ln w="381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953560-C710-48FA-8063-B4FC36D28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1139"/>
            <a:ext cx="9144000" cy="571643"/>
          </a:xfrm>
          <a:prstGeom prst="rect">
            <a:avLst/>
          </a:prstGeom>
          <a:solidFill>
            <a:srgbClr val="DEEBF7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6B4DE6F-F956-4AF9-BB99-61B4201D5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6804624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BÀI TẬP CƠ BẢN</a:t>
            </a:r>
          </a:p>
        </p:txBody>
      </p:sp>
    </p:spTree>
    <p:extLst>
      <p:ext uri="{BB962C8B-B14F-4D97-AF65-F5344CB8AC3E}">
        <p14:creationId xmlns:p14="http://schemas.microsoft.com/office/powerpoint/2010/main" val="145864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8A6B3B-750D-4074-974D-0800E4068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1776419"/>
          </a:xfrm>
          <a:prstGeom prst="rect">
            <a:avLst/>
          </a:prstGeom>
          <a:solidFill>
            <a:srgbClr val="FFF2CC"/>
          </a:solidFill>
          <a:ln w="381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DCCC52-4E1C-4755-891A-5DD132DE5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8918"/>
            <a:ext cx="9144000" cy="571643"/>
          </a:xfrm>
          <a:prstGeom prst="rect">
            <a:avLst/>
          </a:prstGeom>
          <a:solidFill>
            <a:srgbClr val="DEEBF7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3AB2AF3-BBD3-45B4-A076-B3875F521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6804624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BÀI TẬP CƠ BẢN</a:t>
            </a:r>
          </a:p>
        </p:txBody>
      </p:sp>
    </p:spTree>
    <p:extLst>
      <p:ext uri="{BB962C8B-B14F-4D97-AF65-F5344CB8AC3E}">
        <p14:creationId xmlns:p14="http://schemas.microsoft.com/office/powerpoint/2010/main" val="262856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8E5E26-D82D-4D3B-A0E2-3D81E79F9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3495900"/>
          </a:xfrm>
          <a:prstGeom prst="rect">
            <a:avLst/>
          </a:prstGeom>
          <a:solidFill>
            <a:srgbClr val="FFF2CC"/>
          </a:solidFill>
          <a:ln w="381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4A2316-3513-444A-9E91-51C2F6854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8400"/>
            <a:ext cx="9144000" cy="571643"/>
          </a:xfrm>
          <a:prstGeom prst="rect">
            <a:avLst/>
          </a:prstGeom>
          <a:solidFill>
            <a:srgbClr val="DEEBF7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A1459FC-08F7-42D0-933B-449B41814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6804624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BÀI TẬP CƠ BẢN</a:t>
            </a:r>
          </a:p>
        </p:txBody>
      </p:sp>
    </p:spTree>
    <p:extLst>
      <p:ext uri="{BB962C8B-B14F-4D97-AF65-F5344CB8AC3E}">
        <p14:creationId xmlns:p14="http://schemas.microsoft.com/office/powerpoint/2010/main" val="116882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0D24F3-C92D-4B8F-8063-3ABC7CD53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9144000" cy="1796915"/>
          </a:xfrm>
          <a:prstGeom prst="rect">
            <a:avLst/>
          </a:prstGeom>
          <a:solidFill>
            <a:srgbClr val="FFF2CC"/>
          </a:solidFill>
          <a:ln w="381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9FD564-3A62-4D3C-B452-BCBE5C389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9415"/>
            <a:ext cx="9144000" cy="571643"/>
          </a:xfrm>
          <a:prstGeom prst="rect">
            <a:avLst/>
          </a:prstGeom>
          <a:solidFill>
            <a:srgbClr val="DEEBF7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48C3B3-E842-4495-87D5-2D5263EFE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6804624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BÀI TẬP CƠ BẢN</a:t>
            </a:r>
          </a:p>
        </p:txBody>
      </p:sp>
    </p:spTree>
    <p:extLst>
      <p:ext uri="{BB962C8B-B14F-4D97-AF65-F5344CB8AC3E}">
        <p14:creationId xmlns:p14="http://schemas.microsoft.com/office/powerpoint/2010/main" val="393814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3ECB54-0AC4-46D5-9ED0-ADA4E1299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9144000" cy="1794638"/>
          </a:xfrm>
          <a:prstGeom prst="rect">
            <a:avLst/>
          </a:prstGeom>
          <a:solidFill>
            <a:srgbClr val="FFF2CC"/>
          </a:solidFill>
          <a:ln w="381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57FF95-B53A-46F1-8FFF-0EEEDE83D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7138"/>
            <a:ext cx="9144000" cy="571643"/>
          </a:xfrm>
          <a:prstGeom prst="rect">
            <a:avLst/>
          </a:prstGeom>
          <a:solidFill>
            <a:srgbClr val="DEEBF7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2295A9B-9624-44EE-9D5E-B1C366E60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6804624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BÀI TẬP CƠ BẢN</a:t>
            </a:r>
          </a:p>
        </p:txBody>
      </p:sp>
    </p:spTree>
    <p:extLst>
      <p:ext uri="{BB962C8B-B14F-4D97-AF65-F5344CB8AC3E}">
        <p14:creationId xmlns:p14="http://schemas.microsoft.com/office/powerpoint/2010/main" val="341846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80FDAB3-5C0C-46EB-897C-C0A5A1BEF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1837910"/>
          </a:xfrm>
          <a:prstGeom prst="rect">
            <a:avLst/>
          </a:prstGeom>
          <a:solidFill>
            <a:srgbClr val="FFF2CC"/>
          </a:solidFill>
          <a:ln w="381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0F5F3C-85B1-4E54-908B-A8ABF4F4F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0409"/>
            <a:ext cx="9144000" cy="571643"/>
          </a:xfrm>
          <a:prstGeom prst="rect">
            <a:avLst/>
          </a:prstGeom>
          <a:solidFill>
            <a:srgbClr val="DEEBF7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8876DA-F2CE-481E-92B8-00365B21D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6804624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BÀI TẬP CƠ BẢN</a:t>
            </a:r>
          </a:p>
        </p:txBody>
      </p:sp>
    </p:spTree>
    <p:extLst>
      <p:ext uri="{BB962C8B-B14F-4D97-AF65-F5344CB8AC3E}">
        <p14:creationId xmlns:p14="http://schemas.microsoft.com/office/powerpoint/2010/main" val="366996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9629" y="129208"/>
            <a:ext cx="4293062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I. DAO ĐỘNG CƠ HỌC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F1163D92-AEF6-4A2A-80CD-1BCB958F0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71" y="545812"/>
            <a:ext cx="3810000" cy="5581650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18D7B0DF-ACE9-415C-B1E6-74801AE7E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" y="929468"/>
            <a:ext cx="3810000" cy="2857500"/>
          </a:xfrm>
          <a:prstGeom prst="rect">
            <a:avLst/>
          </a:prstGeom>
        </p:spPr>
      </p:pic>
      <p:pic>
        <p:nvPicPr>
          <p:cNvPr id="10" name="Picture 9" descr="A person playing a music instrument&#10;&#10;Description automatically generated with medium confidence">
            <a:extLst>
              <a:ext uri="{FF2B5EF4-FFF2-40B4-BE49-F238E27FC236}">
                <a16:creationId xmlns:a16="http://schemas.microsoft.com/office/drawing/2014/main" xmlns="" id="{6337BCA2-871A-4AB1-8B4A-03DDC3ED5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" y="3976083"/>
            <a:ext cx="4911898" cy="275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4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098333-522B-4F98-A28A-8B766ED8A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9144000" cy="1484903"/>
          </a:xfrm>
          <a:prstGeom prst="rect">
            <a:avLst/>
          </a:prstGeom>
          <a:solidFill>
            <a:srgbClr val="FFF2CC"/>
          </a:solidFill>
          <a:ln w="381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46731E-871F-481F-A94C-55C1B862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7403"/>
            <a:ext cx="9144000" cy="416775"/>
          </a:xfrm>
          <a:prstGeom prst="rect">
            <a:avLst/>
          </a:prstGeom>
          <a:solidFill>
            <a:srgbClr val="DEEBF7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71B621-C046-4D52-A082-23C888332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6804624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BÀI TẬP CƠ BẢN</a:t>
            </a:r>
          </a:p>
        </p:txBody>
      </p:sp>
    </p:spTree>
    <p:extLst>
      <p:ext uri="{BB962C8B-B14F-4D97-AF65-F5344CB8AC3E}">
        <p14:creationId xmlns:p14="http://schemas.microsoft.com/office/powerpoint/2010/main" val="335493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BA0BA9-E64F-4A80-9627-B4F20728E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9144000" cy="1334591"/>
          </a:xfrm>
          <a:prstGeom prst="rect">
            <a:avLst/>
          </a:prstGeom>
          <a:solidFill>
            <a:srgbClr val="FFF2CC"/>
          </a:solidFill>
          <a:ln w="381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13841E-A174-4EE3-9D9B-22B49CC33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7091"/>
            <a:ext cx="9144000" cy="416775"/>
          </a:xfrm>
          <a:prstGeom prst="rect">
            <a:avLst/>
          </a:prstGeom>
          <a:solidFill>
            <a:srgbClr val="DEEBF7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52C89C4-E6DC-496A-B92B-BE5F0354D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6804624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BÀI TẬP CƠ BẢN</a:t>
            </a:r>
          </a:p>
        </p:txBody>
      </p:sp>
    </p:spTree>
    <p:extLst>
      <p:ext uri="{BB962C8B-B14F-4D97-AF65-F5344CB8AC3E}">
        <p14:creationId xmlns:p14="http://schemas.microsoft.com/office/powerpoint/2010/main" val="22018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9B1BC0-9256-4F43-A8A9-1C861163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2705622"/>
          </a:xfrm>
          <a:prstGeom prst="rect">
            <a:avLst/>
          </a:prstGeom>
          <a:solidFill>
            <a:srgbClr val="FFF2CC"/>
          </a:solidFill>
          <a:ln w="381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7225C2-A7E8-4A84-AFA3-F6F0D800B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4073"/>
            <a:ext cx="9144000" cy="416775"/>
          </a:xfrm>
          <a:prstGeom prst="rect">
            <a:avLst/>
          </a:prstGeom>
          <a:solidFill>
            <a:srgbClr val="DEEBF7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F08190-F842-4ABA-9B7B-AFDE3C831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6804624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BÀI TẬP CƠ BẢN</a:t>
            </a:r>
          </a:p>
        </p:txBody>
      </p:sp>
    </p:spTree>
    <p:extLst>
      <p:ext uri="{BB962C8B-B14F-4D97-AF65-F5344CB8AC3E}">
        <p14:creationId xmlns:p14="http://schemas.microsoft.com/office/powerpoint/2010/main" val="16955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9629" y="129208"/>
            <a:ext cx="6804624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SƠ ĐỒ BÀI TẬP</a:t>
            </a:r>
          </a:p>
        </p:txBody>
      </p:sp>
    </p:spTree>
    <p:extLst>
      <p:ext uri="{BB962C8B-B14F-4D97-AF65-F5344CB8AC3E}">
        <p14:creationId xmlns:p14="http://schemas.microsoft.com/office/powerpoint/2010/main" val="3264065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8C183A6-E11B-4BD8-9D35-B922E9FA7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4293062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I. DAO ĐỘNG CƠ HỌC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968B4B6-0E29-4C42-9D98-0F76082A4C51}"/>
              </a:ext>
            </a:extLst>
          </p:cNvPr>
          <p:cNvGrpSpPr/>
          <p:nvPr/>
        </p:nvGrpSpPr>
        <p:grpSpPr>
          <a:xfrm>
            <a:off x="149628" y="939338"/>
            <a:ext cx="8837353" cy="1452880"/>
            <a:chOff x="107417" y="192835"/>
            <a:chExt cx="7787482" cy="31355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3964E2D-C1D9-4BC9-8810-B2645D1CC74D}"/>
                </a:ext>
              </a:extLst>
            </p:cNvPr>
            <p:cNvSpPr txBox="1"/>
            <p:nvPr/>
          </p:nvSpPr>
          <p:spPr>
            <a:xfrm>
              <a:off x="301268" y="237140"/>
              <a:ext cx="7442774" cy="12737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Dao </a:t>
              </a:r>
              <a:r>
                <a:rPr lang="vi-VN" sz="3200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cơ </a:t>
              </a:r>
              <a:r>
                <a:rPr lang="vi-VN" sz="3200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vi-VN" sz="3200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quanh </a:t>
              </a:r>
              <a:r>
                <a:rPr lang="vi-VN" sz="3200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(VTCB).</a:t>
              </a:r>
              <a:endPara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ounded Rectangle 21">
              <a:extLst>
                <a:ext uri="{FF2B5EF4-FFF2-40B4-BE49-F238E27FC236}">
                  <a16:creationId xmlns:a16="http://schemas.microsoft.com/office/drawing/2014/main" xmlns="" id="{58B46E33-8392-4DA1-A1A7-14E272D84DFC}"/>
                </a:ext>
              </a:extLst>
            </p:cNvPr>
            <p:cNvSpPr/>
            <p:nvPr/>
          </p:nvSpPr>
          <p:spPr>
            <a:xfrm>
              <a:off x="107417" y="192835"/>
              <a:ext cx="7787482" cy="3135504"/>
            </a:xfrm>
            <a:prstGeom prst="roundRect">
              <a:avLst>
                <a:gd name="adj" fmla="val 1806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69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34246A3-2755-4A87-8C29-6EBE38FBC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4293062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I. DAO ĐỘNG CƠ HỌC</a:t>
            </a:r>
          </a:p>
        </p:txBody>
      </p:sp>
      <p:pic>
        <p:nvPicPr>
          <p:cNvPr id="6" name="Picture 5" descr="A picture containing text, clock, indoor&#10;&#10;Description automatically generated">
            <a:extLst>
              <a:ext uri="{FF2B5EF4-FFF2-40B4-BE49-F238E27FC236}">
                <a16:creationId xmlns:a16="http://schemas.microsoft.com/office/drawing/2014/main" xmlns="" id="{2BF3180E-1214-4291-8E5E-7658C9464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" y="628842"/>
            <a:ext cx="4356678" cy="58089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7C53F5C-193F-44FD-9E38-8FB30DB384CA}"/>
              </a:ext>
            </a:extLst>
          </p:cNvPr>
          <p:cNvGrpSpPr/>
          <p:nvPr/>
        </p:nvGrpSpPr>
        <p:grpSpPr>
          <a:xfrm>
            <a:off x="4274590" y="2111432"/>
            <a:ext cx="4719781" cy="2635135"/>
            <a:chOff x="107417" y="192835"/>
            <a:chExt cx="7787482" cy="313550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E37751A-4ED1-40E4-9F4A-3A01B8BAF5F5}"/>
                </a:ext>
              </a:extLst>
            </p:cNvPr>
            <p:cNvSpPr txBox="1"/>
            <p:nvPr/>
          </p:nvSpPr>
          <p:spPr>
            <a:xfrm>
              <a:off x="301268" y="237140"/>
              <a:ext cx="7442774" cy="16322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Dao </a:t>
              </a:r>
              <a:r>
                <a:rPr lang="vi-VN" sz="3200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tuần hoàn </a:t>
              </a:r>
              <a:r>
                <a:rPr lang="vi-VN" sz="3200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sau những khoảng thời gian bằng nhau, vật trở lại vị trí cũ theo hướng cũ. </a:t>
              </a:r>
              <a:endPara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ounded Rectangle 21">
              <a:extLst>
                <a:ext uri="{FF2B5EF4-FFF2-40B4-BE49-F238E27FC236}">
                  <a16:creationId xmlns:a16="http://schemas.microsoft.com/office/drawing/2014/main" xmlns="" id="{FAC79360-B078-45B0-8F60-5779C88E878A}"/>
                </a:ext>
              </a:extLst>
            </p:cNvPr>
            <p:cNvSpPr/>
            <p:nvPr/>
          </p:nvSpPr>
          <p:spPr>
            <a:xfrm>
              <a:off x="107417" y="192835"/>
              <a:ext cx="7787482" cy="3135504"/>
            </a:xfrm>
            <a:prstGeom prst="roundRect">
              <a:avLst>
                <a:gd name="adj" fmla="val 1806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88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9629" y="129208"/>
            <a:ext cx="7636626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II. PHƯƠNG TRÌNH DAO ĐỘNG ĐIỀU HÒA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xmlns="" id="{5D5BCC39-B045-42C0-BF5C-1EC62B7C3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" y="905932"/>
            <a:ext cx="4203901" cy="328410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5719E559-1975-4CAB-AD8F-712D2E02D8D1}"/>
              </a:ext>
            </a:extLst>
          </p:cNvPr>
          <p:cNvGrpSpPr/>
          <p:nvPr/>
        </p:nvGrpSpPr>
        <p:grpSpPr>
          <a:xfrm>
            <a:off x="5142809" y="1028882"/>
            <a:ext cx="3059083" cy="684362"/>
            <a:chOff x="107417" y="192835"/>
            <a:chExt cx="7787482" cy="313550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1F375A7-B071-4DF2-A808-B3BE7C36C2D8}"/>
                </a:ext>
              </a:extLst>
            </p:cNvPr>
            <p:cNvSpPr txBox="1"/>
            <p:nvPr/>
          </p:nvSpPr>
          <p:spPr>
            <a:xfrm>
              <a:off x="301268" y="237140"/>
              <a:ext cx="7442774" cy="7661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3200" b="1">
                  <a:solidFill>
                    <a:schemeClr val="bg1"/>
                  </a:solidFill>
                </a:rPr>
                <a:t>x = Acos(</a:t>
              </a:r>
              <a:r>
                <a:rPr lang="el-GR" sz="3200" b="1">
                  <a:solidFill>
                    <a:schemeClr val="bg1"/>
                  </a:solidFill>
                  <a:latin typeface="Calibri" panose="020F0502020204030204" pitchFamily="34" charset="0"/>
                </a:rPr>
                <a:t>ω</a:t>
              </a:r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</a:rPr>
                <a:t>t + </a:t>
              </a:r>
              <a:r>
                <a:rPr lang="el-GR" sz="3200" b="1">
                  <a:solidFill>
                    <a:schemeClr val="bg1"/>
                  </a:solidFill>
                  <a:latin typeface="Calibri" panose="020F0502020204030204" pitchFamily="34" charset="0"/>
                </a:rPr>
                <a:t>ϕ</a:t>
              </a:r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</a:rPr>
                <a:t>)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  <p:sp>
          <p:nvSpPr>
            <p:cNvPr id="33" name="Rounded Rectangle 21">
              <a:extLst>
                <a:ext uri="{FF2B5EF4-FFF2-40B4-BE49-F238E27FC236}">
                  <a16:creationId xmlns:a16="http://schemas.microsoft.com/office/drawing/2014/main" xmlns="" id="{01760870-AA64-44DB-A443-7A99336D9D82}"/>
                </a:ext>
              </a:extLst>
            </p:cNvPr>
            <p:cNvSpPr/>
            <p:nvPr/>
          </p:nvSpPr>
          <p:spPr>
            <a:xfrm>
              <a:off x="107417" y="192835"/>
              <a:ext cx="7787482" cy="3135504"/>
            </a:xfrm>
            <a:prstGeom prst="roundRect">
              <a:avLst>
                <a:gd name="adj" fmla="val 1806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B1D456C-D806-4544-944C-93097F47617A}"/>
              </a:ext>
            </a:extLst>
          </p:cNvPr>
          <p:cNvGrpSpPr/>
          <p:nvPr/>
        </p:nvGrpSpPr>
        <p:grpSpPr>
          <a:xfrm>
            <a:off x="144086" y="4892002"/>
            <a:ext cx="8855827" cy="1176289"/>
            <a:chOff x="107417" y="192835"/>
            <a:chExt cx="7787482" cy="313550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C8D01C26-C032-48BD-9DE3-A146BDED2678}"/>
                </a:ext>
              </a:extLst>
            </p:cNvPr>
            <p:cNvSpPr txBox="1"/>
            <p:nvPr/>
          </p:nvSpPr>
          <p:spPr>
            <a:xfrm>
              <a:off x="301268" y="237140"/>
              <a:ext cx="7442774" cy="2453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Dao </a:t>
              </a:r>
              <a:r>
                <a:rPr lang="vi-VN" sz="3200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điều hòa là dao động trong đó li độ của vật là một hàm côsin (hay sin) của thời gian.</a:t>
              </a:r>
              <a:endPara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ounded Rectangle 21">
              <a:extLst>
                <a:ext uri="{FF2B5EF4-FFF2-40B4-BE49-F238E27FC236}">
                  <a16:creationId xmlns:a16="http://schemas.microsoft.com/office/drawing/2014/main" xmlns="" id="{4B04E045-22EC-4E09-8AEA-BD3BABACD160}"/>
                </a:ext>
              </a:extLst>
            </p:cNvPr>
            <p:cNvSpPr/>
            <p:nvPr/>
          </p:nvSpPr>
          <p:spPr>
            <a:xfrm>
              <a:off x="107417" y="192835"/>
              <a:ext cx="7787482" cy="3135504"/>
            </a:xfrm>
            <a:prstGeom prst="roundRect">
              <a:avLst>
                <a:gd name="adj" fmla="val 1806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AC91EC8-A6DE-4493-88EC-1386EF49F20B}"/>
              </a:ext>
            </a:extLst>
          </p:cNvPr>
          <p:cNvSpPr txBox="1"/>
          <p:nvPr/>
        </p:nvSpPr>
        <p:spPr>
          <a:xfrm>
            <a:off x="5224089" y="2156618"/>
            <a:ext cx="3770282" cy="19894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bg1"/>
                </a:solidFill>
              </a:rPr>
              <a:t>A: biên độ dao động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bg1"/>
                </a:solidFill>
              </a:rPr>
              <a:t>(</a:t>
            </a:r>
            <a:r>
              <a:rPr lang="el-GR" sz="2400" b="1">
                <a:solidFill>
                  <a:schemeClr val="bg1"/>
                </a:solidFill>
                <a:latin typeface="Calibri" panose="020F0502020204030204" pitchFamily="34" charset="0"/>
              </a:rPr>
              <a:t>ω</a:t>
            </a: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</a:rPr>
              <a:t>t + </a:t>
            </a:r>
            <a:r>
              <a:rPr lang="el-GR" sz="2400" b="1">
                <a:solidFill>
                  <a:schemeClr val="bg1"/>
                </a:solidFill>
                <a:latin typeface="Calibri" panose="020F0502020204030204" pitchFamily="34" charset="0"/>
              </a:rPr>
              <a:t>ϕ</a:t>
            </a: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</a:rPr>
              <a:t>): pha của dao động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400" b="1">
                <a:solidFill>
                  <a:schemeClr val="bg1"/>
                </a:solidFill>
                <a:latin typeface="Calibri" panose="020F0502020204030204" pitchFamily="34" charset="0"/>
              </a:rPr>
              <a:t>ϕ</a:t>
            </a: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</a:rPr>
              <a:t>: pha ban đầu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6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9629" y="129208"/>
            <a:ext cx="6757357" cy="6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Mối liên hệ giữa ChĐTrĐ và DĐĐH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E575BFFB-65DF-4A74-9152-0BA82F657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15" y="813569"/>
            <a:ext cx="2816417" cy="555567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BC9C5BA-EE47-4ADD-9632-333C92EED725}"/>
              </a:ext>
            </a:extLst>
          </p:cNvPr>
          <p:cNvGrpSpPr/>
          <p:nvPr/>
        </p:nvGrpSpPr>
        <p:grpSpPr>
          <a:xfrm>
            <a:off x="240868" y="956270"/>
            <a:ext cx="5264005" cy="4631416"/>
            <a:chOff x="107417" y="192835"/>
            <a:chExt cx="8685434" cy="680435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595036C-CAFE-4953-820C-46623DE57DCC}"/>
                </a:ext>
              </a:extLst>
            </p:cNvPr>
            <p:cNvSpPr txBox="1"/>
            <p:nvPr/>
          </p:nvSpPr>
          <p:spPr>
            <a:xfrm>
              <a:off x="301268" y="237139"/>
              <a:ext cx="8339185" cy="67600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514350" indent="-514350" algn="just">
                <a:spcAft>
                  <a:spcPts val="600"/>
                </a:spcAft>
                <a:buAutoNum type="alphaLcParenR"/>
              </a:pP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 P DĐĐH trên 1 đoạn thẳng là hình chiếu của điểm M ChDDTrĐ lên đường kính là đoạn thẳng đó. </a:t>
              </a:r>
            </a:p>
            <a:p>
              <a:pPr marL="514350" indent="-514350" algn="just">
                <a:spcAft>
                  <a:spcPts val="600"/>
                </a:spcAft>
                <a:buAutoNum type="alphaLcParenR"/>
              </a:pPr>
              <a:r>
                <a:rPr lang="vi-VN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Qui ước chọn trục x làm gốc để tính pha DĐ (chiều tăng pha DĐ ngược chiều kđh)</a:t>
              </a:r>
              <a:endPara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ounded Rectangle 21">
              <a:extLst>
                <a:ext uri="{FF2B5EF4-FFF2-40B4-BE49-F238E27FC236}">
                  <a16:creationId xmlns:a16="http://schemas.microsoft.com/office/drawing/2014/main" xmlns="" id="{3446DB9B-B084-4E97-B1D0-BD1E45156809}"/>
                </a:ext>
              </a:extLst>
            </p:cNvPr>
            <p:cNvSpPr/>
            <p:nvPr/>
          </p:nvSpPr>
          <p:spPr>
            <a:xfrm>
              <a:off x="107417" y="192835"/>
              <a:ext cx="8685434" cy="6764103"/>
            </a:xfrm>
            <a:prstGeom prst="roundRect">
              <a:avLst>
                <a:gd name="adj" fmla="val 1806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64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31BEEE-60B3-4586-8BBD-6854AE298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8828116" cy="125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III. CHU KÌ. TẦN SỐ. TẦN SỐ GÓC CỦA DAO ĐỘNG ĐIỀU HÒA</a:t>
            </a:r>
          </a:p>
        </p:txBody>
      </p:sp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xmlns="" id="{998CD8F6-18F9-41AD-AC6C-8B27F20CA2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461059"/>
              </p:ext>
            </p:extLst>
          </p:nvPr>
        </p:nvGraphicFramePr>
        <p:xfrm>
          <a:off x="909858" y="1562642"/>
          <a:ext cx="107007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3" imgW="533160" imgH="444240" progId="Equation.DSMT4">
                  <p:embed/>
                </p:oleObj>
              </mc:Choice>
              <mc:Fallback>
                <p:oleObj name="Equation" r:id="rId3" imgW="533160" imgH="444240" progId="Equation.DSMT4">
                  <p:embed/>
                  <p:pic>
                    <p:nvPicPr>
                      <p:cNvPr id="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858" y="1562642"/>
                        <a:ext cx="1070072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xmlns="" id="{823A40A7-D639-4496-B55B-B296AF271F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434345"/>
              </p:ext>
            </p:extLst>
          </p:nvPr>
        </p:nvGraphicFramePr>
        <p:xfrm>
          <a:off x="3292840" y="1562642"/>
          <a:ext cx="160229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5" imgW="799920" imgH="444240" progId="Equation.DSMT4">
                  <p:embed/>
                </p:oleObj>
              </mc:Choice>
              <mc:Fallback>
                <p:oleObj name="Equation" r:id="rId5" imgW="799920" imgH="444240" progId="Equation.DSMT4">
                  <p:embed/>
                  <p:pic>
                    <p:nvPicPr>
                      <p:cNvPr id="7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2840" y="1562642"/>
                        <a:ext cx="1602297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89E97A1-DF1F-4D4B-81AF-52587B8B4977}"/>
              </a:ext>
            </a:extLst>
          </p:cNvPr>
          <p:cNvGrpSpPr/>
          <p:nvPr/>
        </p:nvGrpSpPr>
        <p:grpSpPr>
          <a:xfrm>
            <a:off x="667834" y="1547033"/>
            <a:ext cx="1895300" cy="1011099"/>
            <a:chOff x="107417" y="192835"/>
            <a:chExt cx="7787482" cy="31355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3B64DA6-7246-4700-8148-01A0B5517F02}"/>
                </a:ext>
              </a:extLst>
            </p:cNvPr>
            <p:cNvSpPr txBox="1"/>
            <p:nvPr/>
          </p:nvSpPr>
          <p:spPr>
            <a:xfrm>
              <a:off x="301268" y="237140"/>
              <a:ext cx="7442775" cy="29500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endParaRPr lang="en-US" sz="3200" b="1">
                <a:solidFill>
                  <a:schemeClr val="bg1"/>
                </a:solidFill>
              </a:endParaRPr>
            </a:p>
          </p:txBody>
        </p:sp>
        <p:sp>
          <p:nvSpPr>
            <p:cNvPr id="7" name="Rounded Rectangle 21">
              <a:extLst>
                <a:ext uri="{FF2B5EF4-FFF2-40B4-BE49-F238E27FC236}">
                  <a16:creationId xmlns:a16="http://schemas.microsoft.com/office/drawing/2014/main" xmlns="" id="{6FC3BF2A-D5D0-42C6-90B7-8436847FF655}"/>
                </a:ext>
              </a:extLst>
            </p:cNvPr>
            <p:cNvSpPr/>
            <p:nvPr/>
          </p:nvSpPr>
          <p:spPr>
            <a:xfrm>
              <a:off x="107417" y="192835"/>
              <a:ext cx="7787482" cy="3135504"/>
            </a:xfrm>
            <a:prstGeom prst="roundRect">
              <a:avLst>
                <a:gd name="adj" fmla="val 1806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0FC3863-CD4B-4B23-8339-2D0C8402FAFA}"/>
              </a:ext>
            </a:extLst>
          </p:cNvPr>
          <p:cNvGrpSpPr/>
          <p:nvPr/>
        </p:nvGrpSpPr>
        <p:grpSpPr>
          <a:xfrm>
            <a:off x="3146338" y="1562641"/>
            <a:ext cx="1895300" cy="1011099"/>
            <a:chOff x="107417" y="192835"/>
            <a:chExt cx="7787482" cy="313550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9D33C5E-6B42-441B-A456-DD97197C3958}"/>
                </a:ext>
              </a:extLst>
            </p:cNvPr>
            <p:cNvSpPr txBox="1"/>
            <p:nvPr/>
          </p:nvSpPr>
          <p:spPr>
            <a:xfrm>
              <a:off x="301269" y="237140"/>
              <a:ext cx="7442775" cy="29500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endParaRPr lang="en-US" sz="3200" b="1">
                <a:solidFill>
                  <a:schemeClr val="bg1"/>
                </a:solidFill>
              </a:endParaRPr>
            </a:p>
          </p:txBody>
        </p:sp>
        <p:sp>
          <p:nvSpPr>
            <p:cNvPr id="11" name="Rounded Rectangle 21">
              <a:extLst>
                <a:ext uri="{FF2B5EF4-FFF2-40B4-BE49-F238E27FC236}">
                  <a16:creationId xmlns:a16="http://schemas.microsoft.com/office/drawing/2014/main" xmlns="" id="{9835C94C-2250-47DC-BF32-13363DF7D0FF}"/>
                </a:ext>
              </a:extLst>
            </p:cNvPr>
            <p:cNvSpPr/>
            <p:nvPr/>
          </p:nvSpPr>
          <p:spPr>
            <a:xfrm>
              <a:off x="107417" y="192835"/>
              <a:ext cx="7787482" cy="3135504"/>
            </a:xfrm>
            <a:prstGeom prst="roundRect">
              <a:avLst>
                <a:gd name="adj" fmla="val 1806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89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Box 149"/>
          <p:cNvSpPr txBox="1"/>
          <p:nvPr/>
        </p:nvSpPr>
        <p:spPr>
          <a:xfrm>
            <a:off x="368265" y="1423845"/>
            <a:ext cx="3033940" cy="5059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</a:rPr>
              <a:t>x = Acos(</a:t>
            </a:r>
            <a:r>
              <a:rPr lang="el-GR" sz="2400" b="1">
                <a:solidFill>
                  <a:schemeClr val="bg1"/>
                </a:solidFill>
              </a:rPr>
              <a:t>ω</a:t>
            </a:r>
            <a:r>
              <a:rPr lang="en-US" sz="2400" b="1">
                <a:solidFill>
                  <a:schemeClr val="bg1"/>
                </a:solidFill>
              </a:rPr>
              <a:t>t + </a:t>
            </a:r>
            <a:r>
              <a:rPr lang="el-GR" sz="2400" b="1">
                <a:solidFill>
                  <a:schemeClr val="bg1"/>
                </a:solidFill>
              </a:rPr>
              <a:t>ϕ</a:t>
            </a:r>
            <a:r>
              <a:rPr lang="en-US" sz="2400" b="1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A04BAE9-7E07-4FFD-8C38-2C8B428CEAB0}"/>
              </a:ext>
            </a:extLst>
          </p:cNvPr>
          <p:cNvGrpSpPr/>
          <p:nvPr/>
        </p:nvGrpSpPr>
        <p:grpSpPr>
          <a:xfrm>
            <a:off x="170583" y="2135386"/>
            <a:ext cx="3783159" cy="1094405"/>
            <a:chOff x="167402" y="1961028"/>
            <a:chExt cx="3783159" cy="1094405"/>
          </a:xfrm>
        </p:grpSpPr>
        <p:sp>
          <p:nvSpPr>
            <p:cNvPr id="151" name="TextBox 150"/>
            <p:cNvSpPr txBox="1"/>
            <p:nvPr/>
          </p:nvSpPr>
          <p:spPr>
            <a:xfrm>
              <a:off x="293245" y="1961028"/>
              <a:ext cx="3108960" cy="5355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bg1"/>
                  </a:solidFill>
                </a:rPr>
                <a:t>v = x' = -</a:t>
              </a:r>
              <a:r>
                <a:rPr lang="el-GR" sz="2400" b="1">
                  <a:solidFill>
                    <a:schemeClr val="bg1"/>
                  </a:solidFill>
                </a:rPr>
                <a:t> ω</a:t>
              </a:r>
              <a:r>
                <a:rPr lang="en-US" sz="2400" b="1">
                  <a:solidFill>
                    <a:schemeClr val="bg1"/>
                  </a:solidFill>
                </a:rPr>
                <a:t>Asin(</a:t>
              </a:r>
              <a:r>
                <a:rPr lang="el-GR" sz="2400" b="1">
                  <a:solidFill>
                    <a:schemeClr val="bg1"/>
                  </a:solidFill>
                </a:rPr>
                <a:t>ω</a:t>
              </a:r>
              <a:r>
                <a:rPr lang="en-US" sz="2400" b="1">
                  <a:solidFill>
                    <a:schemeClr val="bg1"/>
                  </a:solidFill>
                </a:rPr>
                <a:t>t + </a:t>
              </a:r>
              <a:r>
                <a:rPr lang="el-GR" sz="2400" b="1">
                  <a:solidFill>
                    <a:schemeClr val="bg1"/>
                  </a:solidFill>
                </a:rPr>
                <a:t>ϕ</a:t>
              </a:r>
              <a:r>
                <a:rPr lang="en-US" sz="2400" b="1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00252" y="2549461"/>
              <a:ext cx="3650309" cy="5059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rgbClr val="FFFF00"/>
                  </a:solidFill>
                </a:rPr>
                <a:t>v = v</a:t>
              </a:r>
              <a:r>
                <a:rPr lang="en-US" sz="2400" b="1" baseline="-25000">
                  <a:solidFill>
                    <a:srgbClr val="FFFF00"/>
                  </a:solidFill>
                </a:rPr>
                <a:t>max</a:t>
              </a:r>
              <a:r>
                <a:rPr lang="en-US" sz="2400" b="1">
                  <a:solidFill>
                    <a:srgbClr val="FFFF00"/>
                  </a:solidFill>
                </a:rPr>
                <a:t>cos(</a:t>
              </a:r>
              <a:r>
                <a:rPr lang="el-GR" sz="2400" b="1">
                  <a:solidFill>
                    <a:srgbClr val="FFFF00"/>
                  </a:solidFill>
                </a:rPr>
                <a:t>ω</a:t>
              </a:r>
              <a:r>
                <a:rPr lang="en-US" sz="2400" b="1">
                  <a:solidFill>
                    <a:srgbClr val="FFFF00"/>
                  </a:solidFill>
                </a:rPr>
                <a:t>t + </a:t>
              </a:r>
              <a:r>
                <a:rPr lang="el-GR" sz="2400" b="1">
                  <a:solidFill>
                    <a:srgbClr val="FFFF00"/>
                  </a:solidFill>
                </a:rPr>
                <a:t>ϕ</a:t>
              </a:r>
              <a:r>
                <a:rPr lang="en-US" sz="2400" b="1">
                  <a:solidFill>
                    <a:srgbClr val="FFFF00"/>
                  </a:solidFill>
                </a:rPr>
                <a:t> + </a:t>
              </a:r>
              <a:r>
                <a:rPr lang="el-GR" sz="2400" b="1">
                  <a:solidFill>
                    <a:srgbClr val="FFFF00"/>
                  </a:solidFill>
                  <a:latin typeface="Calibri" panose="020F0502020204030204" pitchFamily="34" charset="0"/>
                </a:rPr>
                <a:t>π</a:t>
              </a:r>
              <a:r>
                <a:rPr lang="en-US" sz="2400" b="1">
                  <a:solidFill>
                    <a:srgbClr val="FFFF00"/>
                  </a:solidFill>
                  <a:latin typeface="Calibri" panose="020F0502020204030204" pitchFamily="34" charset="0"/>
                </a:rPr>
                <a:t>/2</a:t>
              </a:r>
              <a:r>
                <a:rPr lang="en-US" sz="2400" b="1">
                  <a:solidFill>
                    <a:srgbClr val="FFFF00"/>
                  </a:solidFill>
                </a:rPr>
                <a:t>)</a:t>
              </a:r>
            </a:p>
          </p:txBody>
        </p:sp>
        <p:sp>
          <p:nvSpPr>
            <p:cNvPr id="157" name="Left Brace 156"/>
            <p:cNvSpPr/>
            <p:nvPr/>
          </p:nvSpPr>
          <p:spPr>
            <a:xfrm>
              <a:off x="167402" y="2096483"/>
              <a:ext cx="182880" cy="914400"/>
            </a:xfrm>
            <a:prstGeom prst="leftBrace">
              <a:avLst>
                <a:gd name="adj1" fmla="val 73911"/>
                <a:gd name="adj2" fmla="val 50000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2BE919-D9A2-410C-882D-7ABCB4327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8828116" cy="125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IV. VẬN TỐC VÀ GIA TỐC CỦA VẬT DAO ĐỘNG ĐIỀU HÒA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188E7CD-8872-4FB2-AC31-1DF45E997F8C}"/>
              </a:ext>
            </a:extLst>
          </p:cNvPr>
          <p:cNvGrpSpPr/>
          <p:nvPr/>
        </p:nvGrpSpPr>
        <p:grpSpPr>
          <a:xfrm>
            <a:off x="5927532" y="1293052"/>
            <a:ext cx="2019135" cy="1822677"/>
            <a:chOff x="263264" y="4605347"/>
            <a:chExt cx="2019135" cy="1822677"/>
          </a:xfrm>
        </p:grpSpPr>
        <p:graphicFrame>
          <p:nvGraphicFramePr>
            <p:cNvPr id="54" name="Object 53">
              <a:extLst>
                <a:ext uri="{FF2B5EF4-FFF2-40B4-BE49-F238E27FC236}">
                  <a16:creationId xmlns:a16="http://schemas.microsoft.com/office/drawing/2014/main" xmlns="" id="{B7C8ED4B-020F-42E7-9351-CFF9DB1A22A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2430391"/>
                </p:ext>
              </p:extLst>
            </p:nvPr>
          </p:nvGraphicFramePr>
          <p:xfrm>
            <a:off x="333032" y="5302049"/>
            <a:ext cx="1879600" cy="1004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" name="Equation" r:id="rId3" imgW="990360" imgH="520560" progId="Equation.DSMT4">
                    <p:embed/>
                  </p:oleObj>
                </mc:Choice>
                <mc:Fallback>
                  <p:oleObj name="Equation" r:id="rId3" imgW="990360" imgH="520560" progId="Equation.DSMT4">
                    <p:embed/>
                    <p:pic>
                      <p:nvPicPr>
                        <p:cNvPr id="3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032" y="5302049"/>
                          <a:ext cx="1879600" cy="10048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EBE52F4D-5DDB-4A83-B144-2A5F96BF2B6B}"/>
                </a:ext>
              </a:extLst>
            </p:cNvPr>
            <p:cNvGrpSpPr/>
            <p:nvPr/>
          </p:nvGrpSpPr>
          <p:grpSpPr>
            <a:xfrm>
              <a:off x="263264" y="4605347"/>
              <a:ext cx="2019135" cy="1822677"/>
              <a:chOff x="263264" y="4605347"/>
              <a:chExt cx="2019135" cy="1822677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7E4D4E1F-0DE1-4E22-833D-07D6D61FC623}"/>
                  </a:ext>
                </a:extLst>
              </p:cNvPr>
              <p:cNvSpPr txBox="1"/>
              <p:nvPr/>
            </p:nvSpPr>
            <p:spPr>
              <a:xfrm>
                <a:off x="450721" y="4605347"/>
                <a:ext cx="1201102" cy="609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2800" b="1">
                    <a:solidFill>
                      <a:schemeClr val="bg1"/>
                    </a:solidFill>
                  </a:rPr>
                  <a:t>x </a:t>
                </a:r>
                <a:r>
                  <a:rPr lang="en-US" sz="280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Ʇ v</a:t>
                </a:r>
                <a:endParaRPr lang="en-US" sz="28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Rounded Rectangle 37">
                <a:extLst>
                  <a:ext uri="{FF2B5EF4-FFF2-40B4-BE49-F238E27FC236}">
                    <a16:creationId xmlns:a16="http://schemas.microsoft.com/office/drawing/2014/main" xmlns="" id="{175F8456-C40E-4ED8-8EB0-BAE832D53D98}"/>
                  </a:ext>
                </a:extLst>
              </p:cNvPr>
              <p:cNvSpPr/>
              <p:nvPr/>
            </p:nvSpPr>
            <p:spPr>
              <a:xfrm>
                <a:off x="263264" y="5336715"/>
                <a:ext cx="2019135" cy="1091309"/>
              </a:xfrm>
              <a:prstGeom prst="roundRect">
                <a:avLst>
                  <a:gd name="adj" fmla="val 5571"/>
                </a:avLst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6FDB7D0A-55F1-402B-B6AD-7D8CA7DC27B3}"/>
              </a:ext>
            </a:extLst>
          </p:cNvPr>
          <p:cNvGrpSpPr/>
          <p:nvPr/>
        </p:nvGrpSpPr>
        <p:grpSpPr>
          <a:xfrm>
            <a:off x="5947851" y="3688041"/>
            <a:ext cx="2019135" cy="1091309"/>
            <a:chOff x="6863534" y="5574140"/>
            <a:chExt cx="2019135" cy="1091309"/>
          </a:xfrm>
        </p:grpSpPr>
        <p:graphicFrame>
          <p:nvGraphicFramePr>
            <p:cNvPr id="67" name="Object 66">
              <a:extLst>
                <a:ext uri="{FF2B5EF4-FFF2-40B4-BE49-F238E27FC236}">
                  <a16:creationId xmlns:a16="http://schemas.microsoft.com/office/drawing/2014/main" xmlns="" id="{4BCCE3B0-ED2E-47C7-85AF-6D1D539484A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38440032"/>
                </p:ext>
              </p:extLst>
            </p:nvPr>
          </p:nvGraphicFramePr>
          <p:xfrm>
            <a:off x="6997396" y="5684987"/>
            <a:ext cx="1804987" cy="908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" name="Equation" r:id="rId5" imgW="952200" imgH="469800" progId="Equation.DSMT4">
                    <p:embed/>
                  </p:oleObj>
                </mc:Choice>
                <mc:Fallback>
                  <p:oleObj name="Equation" r:id="rId5" imgW="952200" imgH="46980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xmlns="" id="{45DA39AD-DB70-4430-AFAE-C2344824BB4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7396" y="5684987"/>
                          <a:ext cx="1804987" cy="9080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" name="Rounded Rectangle 39">
              <a:extLst>
                <a:ext uri="{FF2B5EF4-FFF2-40B4-BE49-F238E27FC236}">
                  <a16:creationId xmlns:a16="http://schemas.microsoft.com/office/drawing/2014/main" xmlns="" id="{92A89797-95D0-4C0F-9995-94CC5B437D34}"/>
                </a:ext>
              </a:extLst>
            </p:cNvPr>
            <p:cNvSpPr/>
            <p:nvPr/>
          </p:nvSpPr>
          <p:spPr>
            <a:xfrm>
              <a:off x="6863534" y="5574140"/>
              <a:ext cx="2019135" cy="1091309"/>
            </a:xfrm>
            <a:prstGeom prst="roundRect">
              <a:avLst>
                <a:gd name="adj" fmla="val 5571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EE02600-6D3B-4D0D-A275-0F7B8CE5C648}"/>
              </a:ext>
            </a:extLst>
          </p:cNvPr>
          <p:cNvGrpSpPr/>
          <p:nvPr/>
        </p:nvGrpSpPr>
        <p:grpSpPr>
          <a:xfrm>
            <a:off x="170583" y="3628210"/>
            <a:ext cx="3495174" cy="3195991"/>
            <a:chOff x="2858460" y="3128300"/>
            <a:chExt cx="3851831" cy="3566998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731244E5-87F8-4C30-BC1C-B647D45A88E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11054" y="4826191"/>
              <a:ext cx="3395781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42E61795-BB3B-41B0-9C6D-B28D820A826B}"/>
                </a:ext>
              </a:extLst>
            </p:cNvPr>
            <p:cNvGrpSpPr/>
            <p:nvPr/>
          </p:nvGrpSpPr>
          <p:grpSpPr>
            <a:xfrm>
              <a:off x="2858460" y="3540318"/>
              <a:ext cx="3851831" cy="3154980"/>
              <a:chOff x="2876932" y="3524154"/>
              <a:chExt cx="3851831" cy="3154980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1FE90D6A-B482-4C36-8702-E5BE4BB10EB6}"/>
                  </a:ext>
                </a:extLst>
              </p:cNvPr>
              <p:cNvGrpSpPr/>
              <p:nvPr/>
            </p:nvGrpSpPr>
            <p:grpSpPr>
              <a:xfrm>
                <a:off x="3058120" y="3524154"/>
                <a:ext cx="3670643" cy="2563906"/>
                <a:chOff x="3751673" y="2588846"/>
                <a:chExt cx="3670643" cy="2563906"/>
              </a:xfrm>
            </p:grpSpPr>
            <p:sp>
              <p:nvSpPr>
                <p:cNvPr id="75" name="Text Box 2768">
                  <a:extLst>
                    <a:ext uri="{FF2B5EF4-FFF2-40B4-BE49-F238E27FC236}">
                      <a16:creationId xmlns:a16="http://schemas.microsoft.com/office/drawing/2014/main" xmlns="" id="{D8A79A79-43CC-4A75-997B-8A9C11AA5449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777545" y="3907789"/>
                  <a:ext cx="667715" cy="5059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2400" b="1">
                      <a:solidFill>
                        <a:schemeClr val="bg1"/>
                      </a:solidFill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- A</a:t>
                  </a:r>
                </a:p>
                <a:p>
                  <a:pPr>
                    <a:spcAft>
                      <a:spcPts val="0"/>
                    </a:spcAft>
                  </a:pPr>
                  <a:endParaRPr lang="en-US" sz="2400" b="1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" name="Text Box 2768">
                  <a:extLst>
                    <a:ext uri="{FF2B5EF4-FFF2-40B4-BE49-F238E27FC236}">
                      <a16:creationId xmlns:a16="http://schemas.microsoft.com/office/drawing/2014/main" xmlns="" id="{1650F5DE-BF62-49F8-9641-4D6107766215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727328" y="3897109"/>
                  <a:ext cx="394017" cy="5059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2400" b="1">
                      <a:solidFill>
                        <a:schemeClr val="bg1"/>
                      </a:solidFill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</a:p>
              </p:txBody>
            </p: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xmlns="" id="{80DA0AA3-0ACB-41E6-BABD-043B13375935}"/>
                    </a:ext>
                  </a:extLst>
                </p:cNvPr>
                <p:cNvGrpSpPr/>
                <p:nvPr/>
              </p:nvGrpSpPr>
              <p:grpSpPr>
                <a:xfrm>
                  <a:off x="4145156" y="2588846"/>
                  <a:ext cx="2560320" cy="2563906"/>
                  <a:chOff x="663388" y="2169459"/>
                  <a:chExt cx="2560320" cy="2563906"/>
                </a:xfrm>
              </p:grpSpPr>
              <p:sp>
                <p:nvSpPr>
                  <p:cNvPr id="80" name="Text Box 2700">
                    <a:extLst>
                      <a:ext uri="{FF2B5EF4-FFF2-40B4-BE49-F238E27FC236}">
                        <a16:creationId xmlns:a16="http://schemas.microsoft.com/office/drawing/2014/main" xmlns="" id="{D9174D9A-5CF0-4BDF-9EC5-667B30FCAE21}"/>
                      </a:ext>
                    </a:extLst>
                  </p:cNvPr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534586" y="3477722"/>
                    <a:ext cx="332319" cy="3101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>
                            <a:lumMod val="100000"/>
                            <a:lumOff val="0"/>
                          </a:schemeClr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t" anchorCtr="0" upright="1"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US" sz="24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O</a:t>
                    </a:r>
                    <a:endParaRPr lang="en-US" sz="2400" b="1">
                      <a:solidFill>
                        <a:schemeClr val="bg1"/>
                      </a:solidFill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xmlns="" id="{E6148267-B52F-4E85-8F20-C3C0B5075FDA}"/>
                      </a:ext>
                    </a:extLst>
                  </p:cNvPr>
                  <p:cNvSpPr/>
                  <p:nvPr/>
                </p:nvSpPr>
                <p:spPr>
                  <a:xfrm>
                    <a:off x="663388" y="2169459"/>
                    <a:ext cx="2560320" cy="2563906"/>
                  </a:xfrm>
                  <a:prstGeom prst="ellipse">
                    <a:avLst/>
                  </a:pr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/>
                  </a:p>
                </p:txBody>
              </p:sp>
            </p:grp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xmlns="" id="{80E23F52-B55F-4CBF-AB8A-43DB240586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51673" y="3897109"/>
                  <a:ext cx="3395781" cy="0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 Box 2700">
                  <a:extLst>
                    <a:ext uri="{FF2B5EF4-FFF2-40B4-BE49-F238E27FC236}">
                      <a16:creationId xmlns:a16="http://schemas.microsoft.com/office/drawing/2014/main" xmlns="" id="{D337089D-1D5F-451D-97A9-99CFC2B39209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059939" y="3636023"/>
                  <a:ext cx="362377" cy="4161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>
                          <a:lumMod val="100000"/>
                          <a:lumOff val="0"/>
                        </a:schemeClr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2400" b="1" baseline="-25000">
                      <a:solidFill>
                        <a:schemeClr val="bg1"/>
                      </a:solidFill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endParaRPr lang="en-US" sz="2400" b="1" baseline="-2500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3" name="Text Box 2700">
                <a:extLst>
                  <a:ext uri="{FF2B5EF4-FFF2-40B4-BE49-F238E27FC236}">
                    <a16:creationId xmlns:a16="http://schemas.microsoft.com/office/drawing/2014/main" xmlns="" id="{2C92194B-5987-45A8-859B-9A08D497E5F6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708944" y="6262996"/>
                <a:ext cx="362377" cy="416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100000"/>
                        <a:lumOff val="0"/>
                      </a:schemeClr>
                    </a:solidFill>
                  </a14:hiddenFill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2400" b="1" baseline="-2500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endPara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Text Box 2700">
                <a:extLst>
                  <a:ext uri="{FF2B5EF4-FFF2-40B4-BE49-F238E27FC236}">
                    <a16:creationId xmlns:a16="http://schemas.microsoft.com/office/drawing/2014/main" xmlns="" id="{5FBB3919-0BC0-4668-A9C1-A6247FE157D6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876932" y="4410053"/>
                <a:ext cx="362377" cy="416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100000"/>
                        <a:lumOff val="0"/>
                      </a:schemeClr>
                    </a:solidFill>
                  </a14:hiddenFill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2400" b="1" baseline="-2500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182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E960DC9-E4BE-435F-9D48-15078CECB531}"/>
              </a:ext>
            </a:extLst>
          </p:cNvPr>
          <p:cNvGrpSpPr/>
          <p:nvPr/>
        </p:nvGrpSpPr>
        <p:grpSpPr>
          <a:xfrm>
            <a:off x="164868" y="1713648"/>
            <a:ext cx="4407131" cy="1084332"/>
            <a:chOff x="167402" y="3496985"/>
            <a:chExt cx="3971534" cy="1084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2B00FB-CCEA-44D9-8A3E-4E95E4EC29EF}"/>
                </a:ext>
              </a:extLst>
            </p:cNvPr>
            <p:cNvSpPr txBox="1"/>
            <p:nvPr/>
          </p:nvSpPr>
          <p:spPr>
            <a:xfrm>
              <a:off x="266590" y="3496985"/>
              <a:ext cx="3872346" cy="5355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bg1"/>
                  </a:solidFill>
                </a:rPr>
                <a:t>a = v' = -</a:t>
              </a:r>
              <a:r>
                <a:rPr lang="el-GR" sz="2400" b="1">
                  <a:solidFill>
                    <a:schemeClr val="bg1"/>
                  </a:solidFill>
                </a:rPr>
                <a:t> ω</a:t>
              </a:r>
              <a:r>
                <a:rPr lang="en-US" sz="2400" b="1" baseline="30000">
                  <a:solidFill>
                    <a:schemeClr val="bg1"/>
                  </a:solidFill>
                </a:rPr>
                <a:t>2</a:t>
              </a:r>
              <a:r>
                <a:rPr lang="en-US" sz="2400" b="1">
                  <a:solidFill>
                    <a:schemeClr val="bg1"/>
                  </a:solidFill>
                </a:rPr>
                <a:t>Acos(</a:t>
              </a:r>
              <a:r>
                <a:rPr lang="el-GR" sz="2400" b="1">
                  <a:solidFill>
                    <a:schemeClr val="bg1"/>
                  </a:solidFill>
                </a:rPr>
                <a:t>ω</a:t>
              </a:r>
              <a:r>
                <a:rPr lang="en-US" sz="2400" b="1">
                  <a:solidFill>
                    <a:schemeClr val="bg1"/>
                  </a:solidFill>
                </a:rPr>
                <a:t>t + </a:t>
              </a:r>
              <a:r>
                <a:rPr lang="el-GR" sz="2400" b="1">
                  <a:solidFill>
                    <a:schemeClr val="bg1"/>
                  </a:solidFill>
                </a:rPr>
                <a:t>ϕ</a:t>
              </a:r>
              <a:r>
                <a:rPr lang="en-US" sz="2400" b="1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F7E7000-42EE-44C2-8E75-657ED240BB51}"/>
                </a:ext>
              </a:extLst>
            </p:cNvPr>
            <p:cNvSpPr txBox="1"/>
            <p:nvPr/>
          </p:nvSpPr>
          <p:spPr>
            <a:xfrm>
              <a:off x="293243" y="4075345"/>
              <a:ext cx="3637607" cy="5059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rgbClr val="FFFF00"/>
                  </a:solidFill>
                </a:rPr>
                <a:t>a = a</a:t>
              </a:r>
              <a:r>
                <a:rPr lang="en-US" sz="2400" b="1" baseline="-25000">
                  <a:solidFill>
                    <a:srgbClr val="FFFF00"/>
                  </a:solidFill>
                </a:rPr>
                <a:t>max</a:t>
              </a:r>
              <a:r>
                <a:rPr lang="en-US" sz="2400" b="1">
                  <a:solidFill>
                    <a:srgbClr val="FFFF00"/>
                  </a:solidFill>
                </a:rPr>
                <a:t>cos(</a:t>
              </a:r>
              <a:r>
                <a:rPr lang="el-GR" sz="2400" b="1">
                  <a:solidFill>
                    <a:srgbClr val="FFFF00"/>
                  </a:solidFill>
                </a:rPr>
                <a:t>ω</a:t>
              </a:r>
              <a:r>
                <a:rPr lang="en-US" sz="2400" b="1">
                  <a:solidFill>
                    <a:srgbClr val="FFFF00"/>
                  </a:solidFill>
                </a:rPr>
                <a:t>t + </a:t>
              </a:r>
              <a:r>
                <a:rPr lang="el-GR" sz="2400" b="1">
                  <a:solidFill>
                    <a:srgbClr val="FFFF00"/>
                  </a:solidFill>
                </a:rPr>
                <a:t>ϕ</a:t>
              </a:r>
              <a:r>
                <a:rPr lang="en-US" sz="2400" b="1">
                  <a:solidFill>
                    <a:srgbClr val="FFFF00"/>
                  </a:solidFill>
                </a:rPr>
                <a:t> + </a:t>
              </a:r>
              <a:r>
                <a:rPr lang="el-GR" sz="2400" b="1">
                  <a:solidFill>
                    <a:srgbClr val="FFFF00"/>
                  </a:solidFill>
                  <a:latin typeface="Calibri" panose="020F0502020204030204" pitchFamily="34" charset="0"/>
                </a:rPr>
                <a:t>π</a:t>
              </a:r>
              <a:r>
                <a:rPr lang="en-US" sz="2400" b="1">
                  <a:solidFill>
                    <a:srgbClr val="FFFF00"/>
                  </a:solidFill>
                </a:rPr>
                <a:t>)= -</a:t>
              </a:r>
              <a:r>
                <a:rPr lang="el-GR" sz="2400" b="1">
                  <a:solidFill>
                    <a:srgbClr val="FFFF00"/>
                  </a:solidFill>
                </a:rPr>
                <a:t> ω</a:t>
              </a:r>
              <a:r>
                <a:rPr lang="en-US" sz="2400" b="1" baseline="30000">
                  <a:solidFill>
                    <a:srgbClr val="FFFF00"/>
                  </a:solidFill>
                </a:rPr>
                <a:t>2</a:t>
              </a:r>
              <a:r>
                <a:rPr lang="en-US" sz="2400" b="1">
                  <a:solidFill>
                    <a:srgbClr val="FFFF00"/>
                  </a:solidFill>
                </a:rPr>
                <a:t>.x</a:t>
              </a:r>
            </a:p>
          </p:txBody>
        </p:sp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xmlns="" id="{8A796E80-E622-4E89-B070-519CB37FEB1A}"/>
                </a:ext>
              </a:extLst>
            </p:cNvPr>
            <p:cNvSpPr/>
            <p:nvPr/>
          </p:nvSpPr>
          <p:spPr>
            <a:xfrm>
              <a:off x="167402" y="3635471"/>
              <a:ext cx="182880" cy="914400"/>
            </a:xfrm>
            <a:prstGeom prst="leftBrace">
              <a:avLst>
                <a:gd name="adj1" fmla="val 73911"/>
                <a:gd name="adj2" fmla="val 50000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DB8B6EA-78FB-4522-900B-26CA30FA713E}"/>
              </a:ext>
            </a:extLst>
          </p:cNvPr>
          <p:cNvGrpSpPr/>
          <p:nvPr/>
        </p:nvGrpSpPr>
        <p:grpSpPr>
          <a:xfrm>
            <a:off x="0" y="3546356"/>
            <a:ext cx="3495174" cy="3195991"/>
            <a:chOff x="2858460" y="3128300"/>
            <a:chExt cx="3851831" cy="3566998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0BB7B4C7-A4D0-4AD8-81C4-6DBE46D2CEE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11054" y="4826191"/>
              <a:ext cx="3395781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E249C4F-7789-4E04-A479-1AFE7BE77F92}"/>
                </a:ext>
              </a:extLst>
            </p:cNvPr>
            <p:cNvGrpSpPr/>
            <p:nvPr/>
          </p:nvGrpSpPr>
          <p:grpSpPr>
            <a:xfrm>
              <a:off x="2858460" y="3540318"/>
              <a:ext cx="3851831" cy="3154980"/>
              <a:chOff x="2876932" y="3524154"/>
              <a:chExt cx="3851831" cy="315498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C1FCB597-2152-44B7-9CBC-4DB8D6A3027E}"/>
                  </a:ext>
                </a:extLst>
              </p:cNvPr>
              <p:cNvGrpSpPr/>
              <p:nvPr/>
            </p:nvGrpSpPr>
            <p:grpSpPr>
              <a:xfrm>
                <a:off x="3058120" y="3524154"/>
                <a:ext cx="3670643" cy="2563906"/>
                <a:chOff x="3751673" y="2588846"/>
                <a:chExt cx="3670643" cy="2563906"/>
              </a:xfrm>
            </p:grpSpPr>
            <p:sp>
              <p:nvSpPr>
                <p:cNvPr id="14" name="Text Box 2768">
                  <a:extLst>
                    <a:ext uri="{FF2B5EF4-FFF2-40B4-BE49-F238E27FC236}">
                      <a16:creationId xmlns:a16="http://schemas.microsoft.com/office/drawing/2014/main" xmlns="" id="{EE45F608-B7C6-485F-98E6-C114C9CEEE55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777545" y="3907789"/>
                  <a:ext cx="667715" cy="5059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2400" b="1">
                      <a:solidFill>
                        <a:schemeClr val="bg1"/>
                      </a:solidFill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- A</a:t>
                  </a:r>
                </a:p>
                <a:p>
                  <a:pPr>
                    <a:spcAft>
                      <a:spcPts val="0"/>
                    </a:spcAft>
                  </a:pPr>
                  <a:endParaRPr lang="en-US" sz="2400" b="1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Text Box 2768">
                  <a:extLst>
                    <a:ext uri="{FF2B5EF4-FFF2-40B4-BE49-F238E27FC236}">
                      <a16:creationId xmlns:a16="http://schemas.microsoft.com/office/drawing/2014/main" xmlns="" id="{A88CD36B-ED28-474A-A69A-40F0BF8D1407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727328" y="3897109"/>
                  <a:ext cx="394017" cy="5059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2400" b="1">
                      <a:solidFill>
                        <a:schemeClr val="bg1"/>
                      </a:solidFill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xmlns="" id="{BF0DEC6D-0B95-4CE4-A828-3563680E4FF8}"/>
                    </a:ext>
                  </a:extLst>
                </p:cNvPr>
                <p:cNvGrpSpPr/>
                <p:nvPr/>
              </p:nvGrpSpPr>
              <p:grpSpPr>
                <a:xfrm>
                  <a:off x="4145156" y="2588846"/>
                  <a:ext cx="2560320" cy="2563906"/>
                  <a:chOff x="663388" y="2169459"/>
                  <a:chExt cx="2560320" cy="2563906"/>
                </a:xfrm>
              </p:grpSpPr>
              <p:sp>
                <p:nvSpPr>
                  <p:cNvPr id="19" name="Text Box 2700">
                    <a:extLst>
                      <a:ext uri="{FF2B5EF4-FFF2-40B4-BE49-F238E27FC236}">
                        <a16:creationId xmlns:a16="http://schemas.microsoft.com/office/drawing/2014/main" xmlns="" id="{7439C5FE-2D52-48F3-9C5D-477820F76847}"/>
                      </a:ext>
                    </a:extLst>
                  </p:cNvPr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534586" y="3477722"/>
                    <a:ext cx="332319" cy="3101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>
                            <a:lumMod val="100000"/>
                            <a:lumOff val="0"/>
                          </a:schemeClr>
                        </a:solidFill>
                      </a14:hiddenFill>
                    </a:ext>
                  </a:extLst>
                </p:spPr>
                <p:txBody>
                  <a:bodyPr rot="0" vert="horz" wrap="square" lIns="0" tIns="0" rIns="0" bIns="0" anchor="t" anchorCtr="0" upright="1"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US" sz="24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O</a:t>
                    </a:r>
                    <a:endParaRPr lang="en-US" sz="2400" b="1">
                      <a:solidFill>
                        <a:schemeClr val="bg1"/>
                      </a:solidFill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xmlns="" id="{9A2A8DFF-EB29-4DEF-9474-4011DAE368FD}"/>
                      </a:ext>
                    </a:extLst>
                  </p:cNvPr>
                  <p:cNvSpPr/>
                  <p:nvPr/>
                </p:nvSpPr>
                <p:spPr>
                  <a:xfrm>
                    <a:off x="663388" y="2169459"/>
                    <a:ext cx="2560320" cy="2563906"/>
                  </a:xfrm>
                  <a:prstGeom prst="ellipse">
                    <a:avLst/>
                  </a:prstGeom>
                  <a:noFill/>
                  <a:ln w="317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/>
                  </a:p>
                </p:txBody>
              </p:sp>
            </p:grp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xmlns="" id="{A23E5703-E9C2-4D34-A33B-1FA1A3DDAD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51673" y="3897109"/>
                  <a:ext cx="3395781" cy="0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 Box 2700">
                  <a:extLst>
                    <a:ext uri="{FF2B5EF4-FFF2-40B4-BE49-F238E27FC236}">
                      <a16:creationId xmlns:a16="http://schemas.microsoft.com/office/drawing/2014/main" xmlns="" id="{09ED812A-4589-402B-8C82-0FB8F7E3FAB7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059939" y="3636023"/>
                  <a:ext cx="362377" cy="4161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>
                          <a:lumMod val="100000"/>
                          <a:lumOff val="0"/>
                        </a:schemeClr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2400" b="1" baseline="-25000">
                      <a:solidFill>
                        <a:schemeClr val="bg1"/>
                      </a:solidFill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endParaRPr lang="en-US" sz="2400" b="1" baseline="-2500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" name="Text Box 2700">
                <a:extLst>
                  <a:ext uri="{FF2B5EF4-FFF2-40B4-BE49-F238E27FC236}">
                    <a16:creationId xmlns:a16="http://schemas.microsoft.com/office/drawing/2014/main" xmlns="" id="{10DFE5D9-E555-4C46-B17D-867A40134E34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708944" y="6262996"/>
                <a:ext cx="362377" cy="416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100000"/>
                        <a:lumOff val="0"/>
                      </a:schemeClr>
                    </a:solidFill>
                  </a14:hiddenFill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2400" b="1" baseline="-2500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endPara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 Box 2700">
                <a:extLst>
                  <a:ext uri="{FF2B5EF4-FFF2-40B4-BE49-F238E27FC236}">
                    <a16:creationId xmlns:a16="http://schemas.microsoft.com/office/drawing/2014/main" xmlns="" id="{FAAC940F-06CC-49EB-8EF2-81BDC3510F69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876932" y="4410053"/>
                <a:ext cx="362377" cy="416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100000"/>
                        <a:lumOff val="0"/>
                      </a:schemeClr>
                    </a:solidFill>
                  </a14:hiddenFill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2400" b="1" baseline="-2500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en-US" sz="2400" b="1" baseline="-2500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48D1DBC-EA03-41B6-96A3-86F26A1B1642}"/>
              </a:ext>
            </a:extLst>
          </p:cNvPr>
          <p:cNvGrpSpPr/>
          <p:nvPr/>
        </p:nvGrpSpPr>
        <p:grpSpPr>
          <a:xfrm>
            <a:off x="6206756" y="1496153"/>
            <a:ext cx="2064985" cy="1730734"/>
            <a:chOff x="3212859" y="4600202"/>
            <a:chExt cx="2064985" cy="1730734"/>
          </a:xfrm>
        </p:grpSpPr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xmlns="" id="{5718CDAF-858D-4364-B354-EAE42798F62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1400649"/>
                </p:ext>
              </p:extLst>
            </p:nvPr>
          </p:nvGraphicFramePr>
          <p:xfrm>
            <a:off x="3228382" y="5301084"/>
            <a:ext cx="2049462" cy="1006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" name="Equation" r:id="rId3" imgW="1079280" imgH="520560" progId="Equation.DSMT4">
                    <p:embed/>
                  </p:oleObj>
                </mc:Choice>
                <mc:Fallback>
                  <p:oleObj name="Equation" r:id="rId3" imgW="1079280" imgH="520560" progId="Equation.DSMT4">
                    <p:embed/>
                    <p:pic>
                      <p:nvPicPr>
                        <p:cNvPr id="59" name="Object 58">
                          <a:extLst>
                            <a:ext uri="{FF2B5EF4-FFF2-40B4-BE49-F238E27FC236}">
                              <a16:creationId xmlns:a16="http://schemas.microsoft.com/office/drawing/2014/main" xmlns="" id="{593ECDE0-401F-49C2-8AE5-4D7929222E9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28382" y="5301084"/>
                          <a:ext cx="2049462" cy="10064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ADF6A3CB-519A-460C-B013-04B9F232446C}"/>
                </a:ext>
              </a:extLst>
            </p:cNvPr>
            <p:cNvGrpSpPr/>
            <p:nvPr/>
          </p:nvGrpSpPr>
          <p:grpSpPr>
            <a:xfrm>
              <a:off x="3212859" y="4600202"/>
              <a:ext cx="2019135" cy="1730734"/>
              <a:chOff x="3212859" y="4600202"/>
              <a:chExt cx="2019135" cy="173073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24741F92-4D68-4D64-B30D-465E07916275}"/>
                  </a:ext>
                </a:extLst>
              </p:cNvPr>
              <p:cNvSpPr txBox="1"/>
              <p:nvPr/>
            </p:nvSpPr>
            <p:spPr>
              <a:xfrm>
                <a:off x="3447388" y="4600202"/>
                <a:ext cx="1528758" cy="609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2800" b="1">
                    <a:solidFill>
                      <a:schemeClr val="bg1"/>
                    </a:solidFill>
                  </a:rPr>
                  <a:t>v </a:t>
                </a:r>
                <a:r>
                  <a:rPr lang="en-US" sz="280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Ʇ a</a:t>
                </a:r>
                <a:endParaRPr lang="en-US" sz="28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Rounded Rectangle 38">
                <a:extLst>
                  <a:ext uri="{FF2B5EF4-FFF2-40B4-BE49-F238E27FC236}">
                    <a16:creationId xmlns:a16="http://schemas.microsoft.com/office/drawing/2014/main" xmlns="" id="{EADC11BD-F5BA-429E-B255-6B9142965D7C}"/>
                  </a:ext>
                </a:extLst>
              </p:cNvPr>
              <p:cNvSpPr/>
              <p:nvPr/>
            </p:nvSpPr>
            <p:spPr>
              <a:xfrm>
                <a:off x="3212859" y="5239627"/>
                <a:ext cx="2019135" cy="1091309"/>
              </a:xfrm>
              <a:prstGeom prst="roundRect">
                <a:avLst>
                  <a:gd name="adj" fmla="val 5571"/>
                </a:avLst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BF06E38-FD6F-4329-85D8-5B9D17FDC42D}"/>
              </a:ext>
            </a:extLst>
          </p:cNvPr>
          <p:cNvGrpSpPr/>
          <p:nvPr/>
        </p:nvGrpSpPr>
        <p:grpSpPr>
          <a:xfrm>
            <a:off x="6206756" y="3654491"/>
            <a:ext cx="2019135" cy="1091309"/>
            <a:chOff x="6863534" y="5574140"/>
            <a:chExt cx="2019135" cy="1091309"/>
          </a:xfrm>
        </p:grpSpPr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xmlns="" id="{45DA39AD-DB70-4430-AFAE-C2344824BB4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5694667"/>
                </p:ext>
              </p:extLst>
            </p:nvPr>
          </p:nvGraphicFramePr>
          <p:xfrm>
            <a:off x="6950075" y="5684838"/>
            <a:ext cx="1901825" cy="908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8" name="Equation" r:id="rId5" imgW="1002960" imgH="469800" progId="Equation.DSMT4">
                    <p:embed/>
                  </p:oleObj>
                </mc:Choice>
                <mc:Fallback>
                  <p:oleObj name="Equation" r:id="rId5" imgW="1002960" imgH="469800" progId="Equation.DSMT4">
                    <p:embed/>
                    <p:pic>
                      <p:nvPicPr>
                        <p:cNvPr id="63" name="Object 62">
                          <a:extLst>
                            <a:ext uri="{FF2B5EF4-FFF2-40B4-BE49-F238E27FC236}">
                              <a16:creationId xmlns:a16="http://schemas.microsoft.com/office/drawing/2014/main" xmlns="" id="{9228C293-9C81-4D30-ACC2-1E5E521FB90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50075" y="5684838"/>
                          <a:ext cx="1901825" cy="9080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Rounded Rectangle 39">
              <a:extLst>
                <a:ext uri="{FF2B5EF4-FFF2-40B4-BE49-F238E27FC236}">
                  <a16:creationId xmlns:a16="http://schemas.microsoft.com/office/drawing/2014/main" xmlns="" id="{C1F1051C-D3C5-47F2-9162-8FF96A91D81C}"/>
                </a:ext>
              </a:extLst>
            </p:cNvPr>
            <p:cNvSpPr/>
            <p:nvPr/>
          </p:nvSpPr>
          <p:spPr>
            <a:xfrm>
              <a:off x="6863534" y="5574140"/>
              <a:ext cx="2019135" cy="1091309"/>
            </a:xfrm>
            <a:prstGeom prst="roundRect">
              <a:avLst>
                <a:gd name="adj" fmla="val 5571"/>
              </a:avLst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1853444-5FF1-4206-991E-85C002330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29" y="129208"/>
            <a:ext cx="8828116" cy="125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>
              <a:buClr>
                <a:schemeClr val="tx2"/>
              </a:buClr>
              <a:buSzPct val="70000"/>
            </a:pPr>
            <a:r>
              <a:rPr lang="en-US" sz="3200" b="1" u="sng">
                <a:solidFill>
                  <a:srgbClr val="FFFF00"/>
                </a:solidFill>
              </a:rPr>
              <a:t>IV. VẬN TỐC VÀ GIA TỐC CỦA VẬT DAO ĐỘNG ĐIỀU HÒA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957332B-A94D-4B4C-898A-2E67830A7D9E}"/>
              </a:ext>
            </a:extLst>
          </p:cNvPr>
          <p:cNvGrpSpPr/>
          <p:nvPr/>
        </p:nvGrpSpPr>
        <p:grpSpPr>
          <a:xfrm>
            <a:off x="4179302" y="5240306"/>
            <a:ext cx="4816298" cy="743647"/>
            <a:chOff x="4139815" y="5140758"/>
            <a:chExt cx="4816298" cy="7436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777457F8-3D12-4148-817D-A9EC4FBBB0B7}"/>
                </a:ext>
              </a:extLst>
            </p:cNvPr>
            <p:cNvGrpSpPr/>
            <p:nvPr/>
          </p:nvGrpSpPr>
          <p:grpSpPr>
            <a:xfrm>
              <a:off x="4139815" y="5183834"/>
              <a:ext cx="4816298" cy="700571"/>
              <a:chOff x="107417" y="192835"/>
              <a:chExt cx="7787482" cy="3135504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E5AD5DAC-9A8A-4821-A594-906BF705BF7B}"/>
                  </a:ext>
                </a:extLst>
              </p:cNvPr>
              <p:cNvSpPr txBox="1"/>
              <p:nvPr/>
            </p:nvSpPr>
            <p:spPr>
              <a:xfrm>
                <a:off x="301268" y="237140"/>
                <a:ext cx="7442774" cy="12737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vi-VN" sz="32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Luôn hướng về VTCB</a:t>
                </a:r>
                <a:endPara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Rounded Rectangle 21">
                <a:extLst>
                  <a:ext uri="{FF2B5EF4-FFF2-40B4-BE49-F238E27FC236}">
                    <a16:creationId xmlns:a16="http://schemas.microsoft.com/office/drawing/2014/main" xmlns="" id="{ED27F609-8BED-4958-8BCF-C29A7D9A602B}"/>
                  </a:ext>
                </a:extLst>
              </p:cNvPr>
              <p:cNvSpPr/>
              <p:nvPr/>
            </p:nvSpPr>
            <p:spPr>
              <a:xfrm>
                <a:off x="107417" y="192835"/>
                <a:ext cx="7787482" cy="3135504"/>
              </a:xfrm>
              <a:prstGeom prst="roundRect">
                <a:avLst>
                  <a:gd name="adj" fmla="val 1806"/>
                </a:avLst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xmlns="" id="{C45DE0C9-A39E-469B-8409-2841755C3FA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2635571"/>
                </p:ext>
              </p:extLst>
            </p:nvPr>
          </p:nvGraphicFramePr>
          <p:xfrm>
            <a:off x="4403443" y="5140758"/>
            <a:ext cx="319231" cy="551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" name="Equation" r:id="rId7" imgW="139680" imgH="241200" progId="Equation.DSMT4">
                    <p:embed/>
                  </p:oleObj>
                </mc:Choice>
                <mc:Fallback>
                  <p:oleObj name="Equation" r:id="rId7" imgW="13968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403443" y="5140758"/>
                          <a:ext cx="319231" cy="5513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105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22015</TotalTime>
  <Words>460</Words>
  <PresentationFormat>Trình chiếu trên màn hình (4:3)</PresentationFormat>
  <Paragraphs>71</Paragraphs>
  <Slides>23</Slides>
  <Notes>0</Notes>
  <HiddenSlides>0</HiddenSlides>
  <MMClips>0</MMClips>
  <ScaleCrop>false</ScaleCrop>
  <HeadingPairs>
    <vt:vector size="8" baseType="variant">
      <vt:variant>
        <vt:lpstr>Phông được dùng</vt:lpstr>
      </vt:variant>
      <vt:variant>
        <vt:i4>4</vt:i4>
      </vt:variant>
      <vt:variant>
        <vt:lpstr>Chủ đề</vt:lpstr>
      </vt:variant>
      <vt:variant>
        <vt:i4>1</vt:i4>
      </vt:variant>
      <vt:variant>
        <vt:lpstr>Hệ phục vụ nhúng OLE</vt:lpstr>
      </vt:variant>
      <vt:variant>
        <vt:i4>1</vt:i4>
      </vt:variant>
      <vt:variant>
        <vt:lpstr>Tiêu đề Bản chiếu</vt:lpstr>
      </vt:variant>
      <vt:variant>
        <vt:i4>23</vt:i4>
      </vt:variant>
    </vt:vector>
  </HeadingPairs>
  <TitlesOfParts>
    <vt:vector size="29" baseType="lpstr">
      <vt:lpstr>Arial</vt:lpstr>
      <vt:lpstr>Times New Roman</vt:lpstr>
      <vt:lpstr>Calibri</vt:lpstr>
      <vt:lpstr>Calibri Light</vt:lpstr>
      <vt:lpstr>Office Theme</vt:lpstr>
      <vt:lpstr>Equation</vt:lpstr>
      <vt:lpstr>Chương 1: DAO ĐỘNG CƠ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2016-02-28T00:23:09Z</dcterms:created>
  <dcterms:modified xsi:type="dcterms:W3CDTF">2021-08-24T14:03:44Z</dcterms:modified>
</cp:coreProperties>
</file>