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91" r:id="rId3"/>
    <p:sldId id="293" r:id="rId4"/>
    <p:sldId id="295" r:id="rId5"/>
    <p:sldId id="294" r:id="rId6"/>
    <p:sldId id="284" r:id="rId7"/>
    <p:sldId id="296" r:id="rId8"/>
    <p:sldId id="286" r:id="rId9"/>
    <p:sldId id="271" r:id="rId10"/>
    <p:sldId id="288" r:id="rId11"/>
    <p:sldId id="289" r:id="rId12"/>
    <p:sldId id="281" r:id="rId13"/>
    <p:sldId id="279" r:id="rId14"/>
    <p:sldId id="275" r:id="rId15"/>
    <p:sldId id="290" r:id="rId16"/>
  </p:sldIdLst>
  <p:sldSz cx="14630400" cy="8229600"/>
  <p:notesSz cx="6858000" cy="9144000"/>
  <p:defaultTextStyle>
    <a:defPPr>
      <a:defRPr lang="en-US"/>
    </a:defPPr>
    <a:lvl1pPr marL="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28" y="-72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9693-0BB1-41B9-A93D-5453CF3995A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032F-29DF-4B7C-B406-A3BFC3D65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3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7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77" indent="0">
              <a:buNone/>
              <a:defRPr sz="4000"/>
            </a:lvl2pPr>
            <a:lvl3pPr marL="1306155" indent="0">
              <a:buNone/>
              <a:defRPr sz="3400"/>
            </a:lvl3pPr>
            <a:lvl4pPr marL="1959233" indent="0">
              <a:buNone/>
              <a:defRPr sz="2900"/>
            </a:lvl4pPr>
            <a:lvl5pPr marL="2612311" indent="0">
              <a:buNone/>
              <a:defRPr sz="2900"/>
            </a:lvl5pPr>
            <a:lvl6pPr marL="3265388" indent="0">
              <a:buNone/>
              <a:defRPr sz="2900"/>
            </a:lvl6pPr>
            <a:lvl7pPr marL="3918465" indent="0">
              <a:buNone/>
              <a:defRPr sz="2900"/>
            </a:lvl7pPr>
            <a:lvl8pPr marL="4571543" indent="0">
              <a:buNone/>
              <a:defRPr sz="2900"/>
            </a:lvl8pPr>
            <a:lvl9pPr marL="5224620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15" tIns="65308" rIns="130615" bIns="65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6F20-05B9-4239-BC23-F87366CE5A54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15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08" indent="-489808" algn="l" defTabSz="1306155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51" indent="-408174" algn="l" defTabSz="130615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94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indent="-326539" algn="l" defTabSz="130615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49" indent="-326539" algn="l" defTabSz="1306155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" y="4"/>
            <a:ext cx="517525" cy="3249613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292356" y="-2236787"/>
            <a:ext cx="250825" cy="47244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639" y="227015"/>
            <a:ext cx="3192462" cy="2162176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868" y="6410330"/>
            <a:ext cx="2767013" cy="1736725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4842" y="6451603"/>
            <a:ext cx="2765426" cy="1738313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2" y="6492880"/>
            <a:ext cx="2765426" cy="1736725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12242" y="6469067"/>
            <a:ext cx="2765426" cy="1738312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64978" y="6492880"/>
            <a:ext cx="2765426" cy="17367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47800" y="2389192"/>
            <a:ext cx="12496800" cy="144654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…: </a:t>
            </a:r>
            <a:r>
              <a:rPr lang="en-US" sz="4400" b="1" dirty="0" err="1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</a:p>
          <a:p>
            <a:pPr algn="ctr"/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VÀ HIỆU HAI 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PH</a:t>
            </a:r>
            <a:r>
              <a:rPr lang="vi-VN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endParaRPr lang="en-US" sz="44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ular Callout 49"/>
          <p:cNvSpPr/>
          <p:nvPr/>
        </p:nvSpPr>
        <p:spPr>
          <a:xfrm>
            <a:off x="1793966" y="1737360"/>
            <a:ext cx="10972800" cy="5760720"/>
          </a:xfrm>
          <a:prstGeom prst="wedgeRectCallout">
            <a:avLst>
              <a:gd name="adj1" fmla="val -34634"/>
              <a:gd name="adj2" fmla="val -6156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192715" y="304800"/>
            <a:ext cx="8335256" cy="7474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HẰNG ĐẲNG THỨC ĐÁNG NHỚ</a:t>
            </a:r>
          </a:p>
        </p:txBody>
      </p:sp>
      <p:grpSp>
        <p:nvGrpSpPr>
          <p:cNvPr id="28" name="Group 8"/>
          <p:cNvGrpSpPr>
            <a:grpSpLocks/>
          </p:cNvGrpSpPr>
          <p:nvPr/>
        </p:nvGrpSpPr>
        <p:grpSpPr bwMode="auto">
          <a:xfrm>
            <a:off x="3025075" y="1920143"/>
            <a:ext cx="9989821" cy="5269230"/>
            <a:chOff x="930" y="777"/>
            <a:chExt cx="3933" cy="2766"/>
          </a:xfrm>
        </p:grpSpPr>
        <p:grpSp>
          <p:nvGrpSpPr>
            <p:cNvPr id="29" name="Group 9"/>
            <p:cNvGrpSpPr>
              <a:grpSpLocks/>
            </p:cNvGrpSpPr>
            <p:nvPr/>
          </p:nvGrpSpPr>
          <p:grpSpPr bwMode="auto">
            <a:xfrm>
              <a:off x="930" y="1162"/>
              <a:ext cx="3900" cy="295"/>
              <a:chOff x="272" y="663"/>
              <a:chExt cx="5488" cy="726"/>
            </a:xfrm>
          </p:grpSpPr>
          <p:sp>
            <p:nvSpPr>
              <p:cNvPr id="48" name="Rectangle 10"/>
              <p:cNvSpPr>
                <a:spLocks noChangeArrowheads="1"/>
              </p:cNvSpPr>
              <p:nvPr/>
            </p:nvSpPr>
            <p:spPr bwMode="auto">
              <a:xfrm>
                <a:off x="363" y="663"/>
                <a:ext cx="1588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2)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</a:p>
            </p:txBody>
          </p:sp>
          <p:sp>
            <p:nvSpPr>
              <p:cNvPr id="49" name="Rectangle 11"/>
              <p:cNvSpPr>
                <a:spLocks noChangeArrowheads="1"/>
              </p:cNvSpPr>
              <p:nvPr/>
            </p:nvSpPr>
            <p:spPr bwMode="auto">
              <a:xfrm>
                <a:off x="272" y="663"/>
                <a:ext cx="5488" cy="7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0" name="Group 12"/>
            <p:cNvGrpSpPr>
              <a:grpSpLocks/>
            </p:cNvGrpSpPr>
            <p:nvPr/>
          </p:nvGrpSpPr>
          <p:grpSpPr bwMode="auto">
            <a:xfrm>
              <a:off x="930" y="1548"/>
              <a:ext cx="3900" cy="317"/>
              <a:chOff x="295" y="1150"/>
              <a:chExt cx="5307" cy="443"/>
            </a:xfrm>
          </p:grpSpPr>
          <p:sp>
            <p:nvSpPr>
              <p:cNvPr id="46" name="Rectangle 13"/>
              <p:cNvSpPr>
                <a:spLocks noChangeArrowheads="1"/>
              </p:cNvSpPr>
              <p:nvPr/>
            </p:nvSpPr>
            <p:spPr bwMode="auto">
              <a:xfrm>
                <a:off x="375" y="1162"/>
                <a:ext cx="1542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3) 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B).(A + B)</a:t>
                </a:r>
              </a:p>
            </p:txBody>
          </p:sp>
          <p:sp>
            <p:nvSpPr>
              <p:cNvPr id="47" name="Rectangle 14"/>
              <p:cNvSpPr>
                <a:spLocks noChangeArrowheads="1"/>
              </p:cNvSpPr>
              <p:nvPr/>
            </p:nvSpPr>
            <p:spPr bwMode="auto">
              <a:xfrm>
                <a:off x="295" y="1150"/>
                <a:ext cx="5307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1" name="Group 15"/>
            <p:cNvGrpSpPr>
              <a:grpSpLocks/>
            </p:cNvGrpSpPr>
            <p:nvPr/>
          </p:nvGrpSpPr>
          <p:grpSpPr bwMode="auto">
            <a:xfrm>
              <a:off x="930" y="2369"/>
              <a:ext cx="3900" cy="358"/>
              <a:chOff x="295" y="2341"/>
              <a:chExt cx="5307" cy="726"/>
            </a:xfrm>
          </p:grpSpPr>
          <p:sp>
            <p:nvSpPr>
              <p:cNvPr id="44" name="Rectangle 16"/>
              <p:cNvSpPr>
                <a:spLocks noChangeArrowheads="1"/>
              </p:cNvSpPr>
              <p:nvPr/>
            </p:nvSpPr>
            <p:spPr bwMode="auto">
              <a:xfrm>
                <a:off x="362" y="2341"/>
                <a:ext cx="23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5)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</a:p>
            </p:txBody>
          </p:sp>
          <p:sp>
            <p:nvSpPr>
              <p:cNvPr id="45" name="Rectangle 17"/>
              <p:cNvSpPr>
                <a:spLocks noChangeArrowheads="1"/>
              </p:cNvSpPr>
              <p:nvPr/>
            </p:nvSpPr>
            <p:spPr bwMode="auto">
              <a:xfrm>
                <a:off x="295" y="2364"/>
                <a:ext cx="5307" cy="7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2" name="Group 18"/>
            <p:cNvGrpSpPr>
              <a:grpSpLocks/>
            </p:cNvGrpSpPr>
            <p:nvPr/>
          </p:nvGrpSpPr>
          <p:grpSpPr bwMode="auto">
            <a:xfrm>
              <a:off x="930" y="2795"/>
              <a:ext cx="3900" cy="357"/>
              <a:chOff x="295" y="3067"/>
              <a:chExt cx="5307" cy="499"/>
            </a:xfrm>
          </p:grpSpPr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363" y="3067"/>
                <a:ext cx="2268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6) A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B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+ B)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.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(A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AB +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)</a:t>
                </a:r>
              </a:p>
            </p:txBody>
          </p:sp>
          <p:sp>
            <p:nvSpPr>
              <p:cNvPr id="43" name="Rectangle 20"/>
              <p:cNvSpPr>
                <a:spLocks noChangeArrowheads="1"/>
              </p:cNvSpPr>
              <p:nvPr/>
            </p:nvSpPr>
            <p:spPr bwMode="auto">
              <a:xfrm>
                <a:off x="295" y="3113"/>
                <a:ext cx="5307" cy="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3" name="Group 21"/>
            <p:cNvGrpSpPr>
              <a:grpSpLocks/>
            </p:cNvGrpSpPr>
            <p:nvPr/>
          </p:nvGrpSpPr>
          <p:grpSpPr bwMode="auto">
            <a:xfrm>
              <a:off x="930" y="3226"/>
              <a:ext cx="3878" cy="317"/>
              <a:chOff x="295" y="3601"/>
              <a:chExt cx="5307" cy="486"/>
            </a:xfrm>
          </p:grpSpPr>
          <p:sp>
            <p:nvSpPr>
              <p:cNvPr id="40" name="Rectangle 22"/>
              <p:cNvSpPr>
                <a:spLocks noChangeArrowheads="1"/>
              </p:cNvSpPr>
              <p:nvPr/>
            </p:nvSpPr>
            <p:spPr bwMode="auto">
              <a:xfrm>
                <a:off x="340" y="3601"/>
                <a:ext cx="195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7) A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.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(A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AB +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)</a:t>
                </a:r>
              </a:p>
            </p:txBody>
          </p:sp>
          <p:sp>
            <p:nvSpPr>
              <p:cNvPr id="41" name="Rectangle 23"/>
              <p:cNvSpPr>
                <a:spLocks noChangeArrowheads="1"/>
              </p:cNvSpPr>
              <p:nvPr/>
            </p:nvSpPr>
            <p:spPr bwMode="auto">
              <a:xfrm>
                <a:off x="295" y="3634"/>
                <a:ext cx="5307" cy="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4" name="Group 24"/>
            <p:cNvGrpSpPr>
              <a:grpSpLocks/>
            </p:cNvGrpSpPr>
            <p:nvPr/>
          </p:nvGrpSpPr>
          <p:grpSpPr bwMode="auto">
            <a:xfrm>
              <a:off x="963" y="777"/>
              <a:ext cx="3900" cy="298"/>
              <a:chOff x="963" y="819"/>
              <a:chExt cx="3900" cy="275"/>
            </a:xfrm>
          </p:grpSpPr>
          <p:sp>
            <p:nvSpPr>
              <p:cNvPr id="38" name="Rectangle 25"/>
              <p:cNvSpPr>
                <a:spLocks noChangeArrowheads="1"/>
              </p:cNvSpPr>
              <p:nvPr/>
            </p:nvSpPr>
            <p:spPr bwMode="auto">
              <a:xfrm>
                <a:off x="963" y="822"/>
                <a:ext cx="3900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996" y="819"/>
                <a:ext cx="1227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1) (A +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</a:p>
            </p:txBody>
          </p:sp>
        </p:grp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>
              <a:off x="930" y="1933"/>
              <a:ext cx="3900" cy="358"/>
              <a:chOff x="295" y="2341"/>
              <a:chExt cx="5307" cy="726"/>
            </a:xfrm>
          </p:grpSpPr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362" y="2341"/>
                <a:ext cx="23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4) (A +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</a:p>
            </p:txBody>
          </p:sp>
          <p:sp>
            <p:nvSpPr>
              <p:cNvPr id="37" name="Rectangle 29"/>
              <p:cNvSpPr>
                <a:spLocks noChangeArrowheads="1"/>
              </p:cNvSpPr>
              <p:nvPr/>
            </p:nvSpPr>
            <p:spPr bwMode="auto">
              <a:xfrm>
                <a:off x="295" y="2364"/>
                <a:ext cx="5307" cy="7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</p:grp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13533120" y="7680960"/>
            <a:ext cx="853440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3169920" y="182880"/>
            <a:ext cx="8778240" cy="7474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TRÒ CHƠI: “AI GIỎI HƠN AI?” 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981821"/>
              </p:ext>
            </p:extLst>
          </p:nvPr>
        </p:nvGraphicFramePr>
        <p:xfrm>
          <a:off x="1584959" y="2286001"/>
          <a:ext cx="8412479" cy="5303519"/>
        </p:xfrm>
        <a:graphic>
          <a:graphicData uri="http://schemas.openxmlformats.org/drawingml/2006/table">
            <a:tbl>
              <a:tblPr/>
              <a:tblGrid>
                <a:gridCol w="3379541"/>
                <a:gridCol w="5032938"/>
              </a:tblGrid>
              <a:tr h="1185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 x</a:t>
                      </a:r>
                      <a:r>
                        <a:rPr kumimoji="0" lang="en-US" sz="29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- 8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a)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12x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+ 8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b) (x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+ 2x + 4)(x - 2)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 (x + 2)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c)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+ 12x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 (x - 2)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d) (2 + x)(x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- 2x + 4)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2518409" y="4070985"/>
            <a:ext cx="2131061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endParaRPr lang="tr-TR" sz="3400">
              <a:latin typeface="Arial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1706879" y="3932351"/>
            <a:ext cx="218948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solidFill>
                  <a:srgbClr val="FF0000"/>
                </a:solidFill>
                <a:latin typeface="Arial" charset="0"/>
              </a:rPr>
              <a:t>= x</a:t>
            </a:r>
            <a:r>
              <a:rPr lang="en-US" sz="3400" baseline="30000">
                <a:solidFill>
                  <a:srgbClr val="FF0000"/>
                </a:solidFill>
                <a:latin typeface="Arial" charset="0"/>
              </a:rPr>
              <a:t>3 </a:t>
            </a:r>
            <a:r>
              <a:rPr lang="en-US" sz="3400">
                <a:solidFill>
                  <a:srgbClr val="FF0000"/>
                </a:solidFill>
                <a:latin typeface="Arial" charset="0"/>
              </a:rPr>
              <a:t>- 2</a:t>
            </a:r>
            <a:r>
              <a:rPr lang="en-US" sz="3400" baseline="30000">
                <a:solidFill>
                  <a:srgbClr val="FF0000"/>
                </a:solidFill>
                <a:latin typeface="Arial" charset="0"/>
              </a:rPr>
              <a:t>3</a:t>
            </a:r>
            <a:endParaRPr lang="en-US" sz="3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5482591" y="4977765"/>
            <a:ext cx="427101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FF0000"/>
                </a:solidFill>
                <a:latin typeface="Arial" charset="0"/>
              </a:rPr>
              <a:t>= (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x - 2</a:t>
            </a:r>
            <a:r>
              <a:rPr lang="en-US" sz="3400" dirty="0">
                <a:solidFill>
                  <a:srgbClr val="FF0000"/>
                </a:solidFill>
                <a:latin typeface="Arial" charset="0"/>
              </a:rPr>
              <a:t>)(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+ 2x + 4</a:t>
            </a:r>
            <a:r>
              <a:rPr lang="en-US" sz="3400" dirty="0">
                <a:solidFill>
                  <a:srgbClr val="FF0000"/>
                </a:solidFill>
                <a:latin typeface="Arial" charset="0"/>
              </a:rPr>
              <a:t>)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2404110" y="4977765"/>
            <a:ext cx="2186939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endParaRPr lang="tr-TR" sz="3400">
              <a:latin typeface="Arial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1706878" y="4932403"/>
            <a:ext cx="278153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 x</a:t>
            </a:r>
            <a:r>
              <a:rPr lang="en-US" sz="3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 </a:t>
            </a: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+ 2</a:t>
            </a:r>
            <a:r>
              <a:rPr lang="en-US" sz="3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</a:t>
            </a: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 </a:t>
            </a: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5477509" y="6983223"/>
            <a:ext cx="4276091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=(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x + 2</a:t>
            </a: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)(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- 2x + 4</a:t>
            </a: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)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706879" y="5982939"/>
            <a:ext cx="316992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CC0099"/>
                </a:solidFill>
                <a:latin typeface="Arial" charset="0"/>
              </a:rPr>
              <a:t>(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x + 2)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3</a:t>
            </a:r>
            <a:endParaRPr lang="en-US" sz="3400" dirty="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5500366" y="3926563"/>
            <a:ext cx="440563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CC0099"/>
                </a:solidFill>
                <a:latin typeface="Arial" charset="0"/>
              </a:rPr>
              <a:t>=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3 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+ 6x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+ 12x + 8</a:t>
            </a:r>
            <a:endParaRPr lang="en-US" sz="3400" dirty="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5482590" y="5975300"/>
            <a:ext cx="451485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800000"/>
                </a:solidFill>
                <a:latin typeface="Arial" charset="0"/>
              </a:rPr>
              <a:t>=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3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- 6x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+ 12x - 8</a:t>
            </a:r>
            <a:endParaRPr lang="en-US" sz="3400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1752600" y="7035523"/>
            <a:ext cx="167132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800000"/>
                </a:solidFill>
                <a:latin typeface="Arial" charset="0"/>
              </a:rPr>
              <a:t>(x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- 2)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3</a:t>
            </a:r>
            <a:endParaRPr lang="en-US" sz="3400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6" name="Line 62"/>
          <p:cNvSpPr>
            <a:spLocks noChangeShapeType="1"/>
          </p:cNvSpPr>
          <p:nvPr/>
        </p:nvSpPr>
        <p:spPr bwMode="auto">
          <a:xfrm>
            <a:off x="3865881" y="4070985"/>
            <a:ext cx="1613704" cy="118377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7" name="Line 65"/>
          <p:cNvSpPr>
            <a:spLocks noChangeShapeType="1"/>
          </p:cNvSpPr>
          <p:nvPr/>
        </p:nvSpPr>
        <p:spPr bwMode="auto">
          <a:xfrm>
            <a:off x="3641319" y="5365171"/>
            <a:ext cx="1841270" cy="1394909"/>
          </a:xfrm>
          <a:prstGeom prst="line">
            <a:avLst/>
          </a:prstGeom>
          <a:noFill/>
          <a:ln w="9525">
            <a:solidFill>
              <a:schemeClr val="accent4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8" name="Line 78"/>
          <p:cNvSpPr>
            <a:spLocks noChangeShapeType="1"/>
          </p:cNvSpPr>
          <p:nvPr/>
        </p:nvSpPr>
        <p:spPr bwMode="auto">
          <a:xfrm flipV="1">
            <a:off x="3342985" y="4203560"/>
            <a:ext cx="2248824" cy="203125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 flipV="1">
            <a:off x="3097644" y="6259936"/>
            <a:ext cx="2384945" cy="110314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20" name="Rectangle 19"/>
          <p:cNvSpPr/>
          <p:nvPr/>
        </p:nvSpPr>
        <p:spPr>
          <a:xfrm>
            <a:off x="975360" y="1097281"/>
            <a:ext cx="13045440" cy="1178338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	Hãy chọn mỗi câu ở “cột A” nối với mỗi câu ở “cột B” để được 1 hằng đẳng thức đúng.</a:t>
            </a:r>
            <a:endParaRPr lang="en-US" sz="3400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10241281" y="3592399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1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10241279" y="4663441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2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0241281" y="5699071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3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10185863" y="6756123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4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11715403" y="3592399"/>
            <a:ext cx="964278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11715401" y="4663441"/>
            <a:ext cx="964282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d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1715402" y="5699071"/>
            <a:ext cx="964280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CC0099"/>
                </a:solidFill>
                <a:latin typeface="Arial" charset="0"/>
              </a:rPr>
              <a:t>a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11659986" y="6756123"/>
            <a:ext cx="1019699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800000"/>
                </a:solidFill>
                <a:latin typeface="Arial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9265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914641"/>
              </p:ext>
            </p:extLst>
          </p:nvPr>
        </p:nvGraphicFramePr>
        <p:xfrm>
          <a:off x="2369126" y="723930"/>
          <a:ext cx="7826394" cy="818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2" name="Equation" r:id="rId3" imgW="1816100" imgH="228600" progId="Equation.DSMT4">
                  <p:embed/>
                </p:oleObj>
              </mc:Choice>
              <mc:Fallback>
                <p:oleObj name="Equation" r:id="rId3" imgW="18161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126" y="723930"/>
                        <a:ext cx="7826394" cy="818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838201" y="76200"/>
            <a:ext cx="7558469" cy="707882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r>
              <a:rPr lang="en-US" sz="4000" b="1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006" y="1882918"/>
            <a:ext cx="1519380" cy="707882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32858" y="3955792"/>
            <a:ext cx="12246112" cy="707882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đpcm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192262"/>
              </p:ext>
            </p:extLst>
          </p:nvPr>
        </p:nvGraphicFramePr>
        <p:xfrm>
          <a:off x="1784986" y="3884644"/>
          <a:ext cx="8180109" cy="83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3" name="Equation" r:id="rId5" imgW="1816100" imgH="228600" progId="Equation.DSMT4">
                  <p:embed/>
                </p:oleObj>
              </mc:Choice>
              <mc:Fallback>
                <p:oleObj name="Equation" r:id="rId5" imgW="18161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986" y="3884644"/>
                        <a:ext cx="8180109" cy="839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24413" y="1868150"/>
            <a:ext cx="11888342" cy="2077488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VP = (a + b)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– 3ab(a + b) </a:t>
            </a:r>
          </a:p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+ 3a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b + 3ab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– 3a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b – 3ab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= VT</a:t>
            </a:r>
          </a:p>
        </p:txBody>
      </p:sp>
      <p:sp>
        <p:nvSpPr>
          <p:cNvPr id="9" name="Rectangle 8"/>
          <p:cNvSpPr/>
          <p:nvPr/>
        </p:nvSpPr>
        <p:spPr>
          <a:xfrm>
            <a:off x="576675" y="4816320"/>
            <a:ext cx="12272394" cy="707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35" tIns="45718" rIns="91435" bIns="45718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4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a.b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a + b = -5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5800932"/>
            <a:ext cx="11685386" cy="2554541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= (a + b)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– 3ab(a + b)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(-5)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– 3.6.(-5)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-125 + 90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-35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527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286000" y="1009652"/>
            <a:ext cx="7610664" cy="790749"/>
            <a:chOff x="240" y="1346"/>
            <a:chExt cx="3091" cy="397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24"/>
              <a:chOff x="1296" y="912"/>
              <a:chExt cx="576" cy="324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240" y="1346"/>
              <a:ext cx="3091" cy="397"/>
              <a:chOff x="224" y="769"/>
              <a:chExt cx="3164" cy="430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09537803"/>
                  </p:ext>
                </p:extLst>
              </p:nvPr>
            </p:nvGraphicFramePr>
            <p:xfrm>
              <a:off x="224" y="769"/>
              <a:ext cx="3164" cy="3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28" name="Equation" r:id="rId3" imgW="2031840" imgH="228600" progId="Equation.DSMT4">
                      <p:embed/>
                    </p:oleObj>
                  </mc:Choice>
                  <mc:Fallback>
                    <p:oleObj name="Equation" r:id="rId3" imgW="2031840" imgH="228600" progId="Equation.DSMT4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4" y="769"/>
                            <a:ext cx="3164" cy="35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1987954" y="2418814"/>
            <a:ext cx="5273040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925839"/>
              </p:ext>
            </p:extLst>
          </p:nvPr>
        </p:nvGraphicFramePr>
        <p:xfrm>
          <a:off x="3383281" y="3077885"/>
          <a:ext cx="5380929" cy="83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9" name="Equation" r:id="rId5" imgW="1346200" imgH="228600" progId="Equation.DSMT4">
                  <p:embed/>
                </p:oleObj>
              </mc:Choice>
              <mc:Fallback>
                <p:oleObj name="Equation" r:id="rId5" imgW="1346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281" y="3077885"/>
                        <a:ext cx="5380929" cy="8351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882618"/>
              </p:ext>
            </p:extLst>
          </p:nvPr>
        </p:nvGraphicFramePr>
        <p:xfrm>
          <a:off x="5715000" y="3733800"/>
          <a:ext cx="7002963" cy="1042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0" name="Equation" r:id="rId7" imgW="1739900" imgH="279400" progId="Equation.DSMT4">
                  <p:embed/>
                </p:oleObj>
              </mc:Choice>
              <mc:Fallback>
                <p:oleObj name="Equation" r:id="rId7" imgW="1739900" imgH="279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733800"/>
                        <a:ext cx="7002963" cy="10426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429853"/>
              </p:ext>
            </p:extLst>
          </p:nvPr>
        </p:nvGraphicFramePr>
        <p:xfrm>
          <a:off x="5742102" y="4648200"/>
          <a:ext cx="6678498" cy="877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1" name="Equation" r:id="rId9" imgW="1524000" imgH="228600" progId="Equation.DSMT4">
                  <p:embed/>
                </p:oleObj>
              </mc:Choice>
              <mc:Fallback>
                <p:oleObj name="Equation" r:id="rId9" imgW="15240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2102" y="4648200"/>
                        <a:ext cx="6678498" cy="8770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3078671" y="6026691"/>
            <a:ext cx="8100034" cy="934402"/>
            <a:chOff x="328" y="2784"/>
            <a:chExt cx="3099" cy="336"/>
          </a:xfrm>
        </p:grpSpPr>
        <p:grpSp>
          <p:nvGrpSpPr>
            <p:cNvPr id="6" name="Group 68"/>
            <p:cNvGrpSpPr>
              <a:grpSpLocks/>
            </p:cNvGrpSpPr>
            <p:nvPr/>
          </p:nvGrpSpPr>
          <p:grpSpPr bwMode="auto">
            <a:xfrm>
              <a:off x="328" y="2808"/>
              <a:ext cx="3099" cy="288"/>
              <a:chOff x="628" y="2640"/>
              <a:chExt cx="3099" cy="288"/>
            </a:xfrm>
          </p:grpSpPr>
          <p:sp>
            <p:nvSpPr>
              <p:cNvPr id="29" name="Rectangle 46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384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4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3xy</a:t>
                </a:r>
              </a:p>
            </p:txBody>
          </p:sp>
          <p:sp>
            <p:nvSpPr>
              <p:cNvPr id="30" name="Text Box 48"/>
              <p:cNvSpPr txBox="1">
                <a:spLocks noChangeArrowheads="1"/>
              </p:cNvSpPr>
              <p:nvPr/>
            </p:nvSpPr>
            <p:spPr bwMode="auto">
              <a:xfrm>
                <a:off x="1776" y="2640"/>
                <a:ext cx="15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  <p:graphicFrame>
            <p:nvGraphicFramePr>
              <p:cNvPr id="31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3046365"/>
                  </p:ext>
                </p:extLst>
              </p:nvPr>
            </p:nvGraphicFramePr>
            <p:xfrm>
              <a:off x="628" y="2668"/>
              <a:ext cx="3099" cy="2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2" name="Equation" r:id="rId11" imgW="2882880" imgH="228600" progId="Equation.DSMT4">
                      <p:embed/>
                    </p:oleObj>
                  </mc:Choice>
                  <mc:Fallback>
                    <p:oleObj name="Equation" r:id="rId11" imgW="2882880" imgH="228600" progId="Equation.DSMT4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8" y="2668"/>
                            <a:ext cx="3099" cy="2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2688"/>
                <a:ext cx="289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</p:grpSp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2208" y="2784"/>
              <a:ext cx="362" cy="336"/>
              <a:chOff x="2230" y="3264"/>
              <a:chExt cx="362" cy="336"/>
            </a:xfrm>
          </p:grpSpPr>
          <p:sp>
            <p:nvSpPr>
              <p:cNvPr id="27" name="Rectangle 52"/>
              <p:cNvSpPr>
                <a:spLocks noChangeArrowheads="1"/>
              </p:cNvSpPr>
              <p:nvPr/>
            </p:nvSpPr>
            <p:spPr bwMode="auto">
              <a:xfrm>
                <a:off x="2230" y="3305"/>
                <a:ext cx="362" cy="295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8" name="Object 58"/>
              <p:cNvGraphicFramePr>
                <a:graphicFrameLocks noChangeAspect="1"/>
              </p:cNvGraphicFramePr>
              <p:nvPr/>
            </p:nvGraphicFramePr>
            <p:xfrm>
              <a:off x="2256" y="3264"/>
              <a:ext cx="288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3" name="Equation" r:id="rId13" imgW="177646" imgH="228402" progId="Equation.DSMT4">
                      <p:embed/>
                    </p:oleObj>
                  </mc:Choice>
                  <mc:Fallback>
                    <p:oleObj name="Equation" r:id="rId13" imgW="177646" imgH="228402" progId="Equation.DSMT4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56" y="3264"/>
                            <a:ext cx="288" cy="32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" name="Group 67"/>
            <p:cNvGrpSpPr>
              <a:grpSpLocks/>
            </p:cNvGrpSpPr>
            <p:nvPr/>
          </p:nvGrpSpPr>
          <p:grpSpPr bwMode="auto">
            <a:xfrm>
              <a:off x="1075" y="2808"/>
              <a:ext cx="432" cy="288"/>
              <a:chOff x="4303" y="1416"/>
              <a:chExt cx="432" cy="288"/>
            </a:xfrm>
          </p:grpSpPr>
          <p:sp>
            <p:nvSpPr>
              <p:cNvPr id="25" name="Rectangle 47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384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6" name="Object 6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92529132"/>
                  </p:ext>
                </p:extLst>
              </p:nvPr>
            </p:nvGraphicFramePr>
            <p:xfrm>
              <a:off x="4303" y="1416"/>
              <a:ext cx="432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4" name="Equation" r:id="rId15" imgW="253780" imgH="203024" progId="Equation.DSMT4">
                      <p:embed/>
                    </p:oleObj>
                  </mc:Choice>
                  <mc:Fallback>
                    <p:oleObj name="Equation" r:id="rId15" imgW="253780" imgH="203024" progId="Equation.DSMT4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03" y="1416"/>
                            <a:ext cx="432" cy="288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680230" y="241898"/>
            <a:ext cx="6442779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vi-VN" sz="36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HD: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vi-VN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557784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4130040" y="175260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347472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268855" y="1009653"/>
            <a:ext cx="5888355" cy="784861"/>
            <a:chOff x="231" y="1346"/>
            <a:chExt cx="3091" cy="412"/>
          </a:xfrm>
        </p:grpSpPr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39"/>
              <a:chOff x="1296" y="912"/>
              <a:chExt cx="576" cy="339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31" y="1346"/>
              <a:ext cx="3091" cy="412"/>
              <a:chOff x="215" y="769"/>
              <a:chExt cx="3164" cy="446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95662555"/>
                  </p:ext>
                </p:extLst>
              </p:nvPr>
            </p:nvGraphicFramePr>
            <p:xfrm>
              <a:off x="215" y="769"/>
              <a:ext cx="3164" cy="3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17" name="Equation" r:id="rId3" imgW="2031840" imgH="228600" progId="Equation.DSMT4">
                      <p:embed/>
                    </p:oleObj>
                  </mc:Choice>
                  <mc:Fallback>
                    <p:oleObj name="Equation" r:id="rId3" imgW="2031840" imgH="228600" progId="Equation.DSMT4">
                      <p:embed/>
                      <p:pic>
                        <p:nvPicPr>
                          <p:cNvPr id="0" name="Picture 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5" y="769"/>
                            <a:ext cx="3164" cy="35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4" name="Object 25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74163459"/>
              </p:ext>
            </p:extLst>
          </p:nvPr>
        </p:nvGraphicFramePr>
        <p:xfrm>
          <a:off x="2316163" y="1651000"/>
          <a:ext cx="53959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" name="Equation" r:id="rId5" imgW="2260440" imgH="228600" progId="Equation.DSMT4">
                  <p:embed/>
                </p:oleObj>
              </mc:Choice>
              <mc:Fallback>
                <p:oleObj name="Equation" r:id="rId5" imgW="2260440" imgH="228600" progId="Equation.DSMT4">
                  <p:embed/>
                  <p:pic>
                    <p:nvPicPr>
                      <p:cNvPr id="0" name="Picture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1651000"/>
                        <a:ext cx="5395912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617923" y="2103120"/>
            <a:ext cx="2150495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9647"/>
              </p:ext>
            </p:extLst>
          </p:nvPr>
        </p:nvGraphicFramePr>
        <p:xfrm>
          <a:off x="3124200" y="3429000"/>
          <a:ext cx="4846320" cy="1301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" name="Equation" r:id="rId7" imgW="1701720" imgH="533160" progId="Equation.DSMT4">
                  <p:embed/>
                </p:oleObj>
              </mc:Choice>
              <mc:Fallback>
                <p:oleObj name="Equation" r:id="rId7" imgW="1701720" imgH="53316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29000"/>
                        <a:ext cx="4846320" cy="1301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090990"/>
              </p:ext>
            </p:extLst>
          </p:nvPr>
        </p:nvGraphicFramePr>
        <p:xfrm>
          <a:off x="3124200" y="4768214"/>
          <a:ext cx="3474720" cy="565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Equation" r:id="rId9" imgW="1524000" imgH="228600" progId="Equation.DSMT4">
                  <p:embed/>
                </p:oleObj>
              </mc:Choice>
              <mc:Fallback>
                <p:oleObj name="Equation" r:id="rId9" imgW="1524000" imgH="2286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768214"/>
                        <a:ext cx="3474720" cy="5657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80"/>
          <p:cNvGrpSpPr>
            <a:grpSpLocks/>
          </p:cNvGrpSpPr>
          <p:nvPr/>
        </p:nvGrpSpPr>
        <p:grpSpPr bwMode="auto">
          <a:xfrm>
            <a:off x="2768418" y="5619881"/>
            <a:ext cx="5476875" cy="535305"/>
            <a:chOff x="603" y="951"/>
            <a:chExt cx="2875" cy="281"/>
          </a:xfrm>
        </p:grpSpPr>
        <p:graphicFrame>
          <p:nvGraphicFramePr>
            <p:cNvPr id="38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426386"/>
                </p:ext>
              </p:extLst>
            </p:nvPr>
          </p:nvGraphicFramePr>
          <p:xfrm>
            <a:off x="603" y="980"/>
            <a:ext cx="2875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1" name="Equation" r:id="rId11" imgW="2603160" imgH="228600" progId="Equation.DSMT4">
                    <p:embed/>
                  </p:oleObj>
                </mc:Choice>
                <mc:Fallback>
                  <p:oleObj name="Equation" r:id="rId11" imgW="2603160" imgH="228600" progId="Equation.DSMT4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" y="980"/>
                          <a:ext cx="2875" cy="2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Rectangle 82"/>
            <p:cNvSpPr>
              <a:spLocks noChangeArrowheads="1"/>
            </p:cNvSpPr>
            <p:nvPr/>
          </p:nvSpPr>
          <p:spPr bwMode="auto">
            <a:xfrm>
              <a:off x="1140" y="960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0" name="Rectangle 83"/>
            <p:cNvSpPr>
              <a:spLocks noChangeArrowheads="1"/>
            </p:cNvSpPr>
            <p:nvPr/>
          </p:nvSpPr>
          <p:spPr bwMode="auto">
            <a:xfrm>
              <a:off x="2394" y="978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</a:p>
          </p:txBody>
        </p:sp>
        <p:grpSp>
          <p:nvGrpSpPr>
            <p:cNvPr id="41" name="Group 84"/>
            <p:cNvGrpSpPr>
              <a:grpSpLocks/>
            </p:cNvGrpSpPr>
            <p:nvPr/>
          </p:nvGrpSpPr>
          <p:grpSpPr bwMode="auto">
            <a:xfrm>
              <a:off x="1534" y="951"/>
              <a:ext cx="338" cy="268"/>
              <a:chOff x="1276" y="1767"/>
              <a:chExt cx="338" cy="268"/>
            </a:xfrm>
          </p:grpSpPr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318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3" name="Object 8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66895326"/>
                  </p:ext>
                </p:extLst>
              </p:nvPr>
            </p:nvGraphicFramePr>
            <p:xfrm>
              <a:off x="1276" y="1767"/>
              <a:ext cx="336" cy="2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22" name="Equation" r:id="rId13" imgW="253890" imgH="190417" progId="Equation.DSMT4">
                      <p:embed/>
                    </p:oleObj>
                  </mc:Choice>
                  <mc:Fallback>
                    <p:oleObj name="Equation" r:id="rId13" imgW="253890" imgH="190417" progId="Equation.DSMT4">
                      <p:embed/>
                      <p:pic>
                        <p:nvPicPr>
                          <p:cNvPr id="0" name="Picture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76" y="1767"/>
                            <a:ext cx="336" cy="268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680231" y="241898"/>
            <a:ext cx="5365561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31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722E-6 1.17284E-6 L -0.08442 -0.50251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1" y="-25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121920" y="2468880"/>
            <a:ext cx="14020800" cy="5355348"/>
          </a:xfrm>
          <a:prstGeom prst="cloudCallout">
            <a:avLst>
              <a:gd name="adj1" fmla="val 35833"/>
              <a:gd name="adj2" fmla="val -8121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1200" y="3352800"/>
            <a:ext cx="11216640" cy="291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2.12 </a:t>
            </a:r>
            <a:r>
              <a:rPr lang="vi-VN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2.15 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endParaRPr lang="en-US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4000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3048000" y="152400"/>
            <a:ext cx="8778240" cy="8397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</a:rPr>
              <a:t>HƯỚNG DẪN </a:t>
            </a:r>
            <a:r>
              <a:rPr lang="en-US" sz="4600" b="1" dirty="0" smtClean="0">
                <a:solidFill>
                  <a:srgbClr val="FF0000"/>
                </a:solidFill>
                <a:latin typeface="Times New Roman" pitchFamily="18" charset="0"/>
              </a:rPr>
              <a:t>TỰ HỌC Ở </a:t>
            </a: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</a:rPr>
              <a:t>NHÀ</a:t>
            </a:r>
            <a:endParaRPr lang="en-US" sz="46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3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0566" y="442163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Tổng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lập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</a:t>
            </a:r>
            <a:r>
              <a:rPr lang="vi-VN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ươ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ng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7146" y="1124712"/>
            <a:ext cx="1351605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HĐ1: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Với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số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a, 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bất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kì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thực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hiện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phép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tính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400" dirty="0" smtClean="0">
                <a:latin typeface="Times New Roman" pitchFamily="18" charset="0"/>
              </a:rPr>
              <a:t>(a </a:t>
            </a:r>
            <a:r>
              <a:rPr lang="en-US" sz="3400" dirty="0">
                <a:latin typeface="Times New Roman" pitchFamily="18" charset="0"/>
              </a:rPr>
              <a:t>+ b)(a</a:t>
            </a:r>
            <a:r>
              <a:rPr lang="en-US" sz="3400" baseline="30000" dirty="0">
                <a:latin typeface="Times New Roman" pitchFamily="18" charset="0"/>
              </a:rPr>
              <a:t>2 </a:t>
            </a:r>
            <a:r>
              <a:rPr lang="en-US" sz="3400" dirty="0">
                <a:latin typeface="Times New Roman" pitchFamily="18" charset="0"/>
              </a:rPr>
              <a:t>- </a:t>
            </a:r>
            <a:r>
              <a:rPr lang="en-US" sz="3400" dirty="0" err="1">
                <a:latin typeface="Times New Roman" pitchFamily="18" charset="0"/>
              </a:rPr>
              <a:t>ab</a:t>
            </a:r>
            <a:r>
              <a:rPr lang="en-US" sz="3400" dirty="0">
                <a:latin typeface="Times New Roman" pitchFamily="18" charset="0"/>
              </a:rPr>
              <a:t> + b</a:t>
            </a:r>
            <a:r>
              <a:rPr lang="en-US" sz="3400" baseline="30000" dirty="0">
                <a:latin typeface="Times New Roman" pitchFamily="18" charset="0"/>
              </a:rPr>
              <a:t>2</a:t>
            </a:r>
            <a:r>
              <a:rPr lang="en-US" sz="3400" dirty="0">
                <a:latin typeface="Times New Roman" pitchFamily="18" charset="0"/>
              </a:rPr>
              <a:t>)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401142" y="2087078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</a:t>
            </a:r>
            <a:r>
              <a:rPr lang="en-US" sz="3400" b="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Giải</a:t>
            </a: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3400" b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3400" b="0" dirty="0">
                <a:latin typeface="Times New Roman" pitchFamily="18" charset="0"/>
              </a:rPr>
              <a:t>(a + b)(a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2743200" y="2742196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>
                <a:latin typeface="Times New Roman" pitchFamily="18" charset="0"/>
              </a:rPr>
              <a:t>a.(a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 + b.(a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743200" y="3397314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>
                <a:latin typeface="Times New Roman" pitchFamily="18" charset="0"/>
              </a:rPr>
              <a:t>a</a:t>
            </a:r>
            <a:r>
              <a:rPr lang="en-US" sz="3400" b="0" baseline="30000" dirty="0">
                <a:latin typeface="Times New Roman" pitchFamily="18" charset="0"/>
              </a:rPr>
              <a:t>3 </a:t>
            </a:r>
            <a:r>
              <a:rPr lang="en-US" sz="3400" b="0" dirty="0">
                <a:latin typeface="Times New Roman" pitchFamily="18" charset="0"/>
              </a:rPr>
              <a:t>– 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b + ab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 + a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b - ab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3</a:t>
            </a:r>
            <a:r>
              <a:rPr lang="en-US" sz="3400" b="0" dirty="0">
                <a:latin typeface="Times New Roman" pitchFamily="18" charset="0"/>
              </a:rPr>
              <a:t> 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743199" y="4052432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>
                <a:latin typeface="Times New Roman" pitchFamily="18" charset="0"/>
              </a:rPr>
              <a:t>a</a:t>
            </a:r>
            <a:r>
              <a:rPr lang="en-US" sz="3400" b="0" baseline="30000">
                <a:latin typeface="Times New Roman" pitchFamily="18" charset="0"/>
              </a:rPr>
              <a:t>3 </a:t>
            </a:r>
            <a:r>
              <a:rPr lang="en-US" sz="3400" b="0">
                <a:latin typeface="Times New Roman" pitchFamily="18" charset="0"/>
              </a:rPr>
              <a:t>+ b</a:t>
            </a:r>
            <a:r>
              <a:rPr lang="en-US" sz="3400" b="0" baseline="30000">
                <a:latin typeface="Times New Roman" pitchFamily="18" charset="0"/>
              </a:rPr>
              <a:t>3</a:t>
            </a:r>
            <a:r>
              <a:rPr lang="en-US" sz="3400" b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89517"/>
              </p:ext>
            </p:extLst>
          </p:nvPr>
        </p:nvGraphicFramePr>
        <p:xfrm>
          <a:off x="2743200" y="6553200"/>
          <a:ext cx="913384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Equation" r:id="rId3" imgW="2286000" imgH="228600" progId="Equation.DSMT4">
                  <p:embed/>
                </p:oleObj>
              </mc:Choice>
              <mc:Fallback>
                <p:oleObj name="Equation" r:id="rId3" imgW="2286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553200"/>
                        <a:ext cx="913384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1374866" y="5709387"/>
            <a:ext cx="8073625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Với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A, B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hai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biểu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thức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tùy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ý, ta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luôn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374866" y="4707550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+ b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= (a + b)(a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ab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+ b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  <p:bldP spid="19" grpId="0"/>
      <p:bldP spid="21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186363"/>
              </p:ext>
            </p:extLst>
          </p:nvPr>
        </p:nvGraphicFramePr>
        <p:xfrm>
          <a:off x="1752600" y="2438400"/>
          <a:ext cx="7089141" cy="51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7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438400"/>
                        <a:ext cx="7089141" cy="512444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13477" y="683825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1/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Tổng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4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613476" y="1600200"/>
            <a:ext cx="1043552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latin typeface="Times New Roman" pitchFamily="18" charset="0"/>
              </a:rPr>
              <a:t>    </a:t>
            </a:r>
            <a:r>
              <a:rPr lang="en-US" sz="3400" dirty="0" err="1">
                <a:latin typeface="Times New Roman" pitchFamily="18" charset="0"/>
              </a:rPr>
              <a:t>Với</a:t>
            </a:r>
            <a:r>
              <a:rPr lang="en-US" sz="3400" dirty="0">
                <a:latin typeface="Times New Roman" pitchFamily="18" charset="0"/>
              </a:rPr>
              <a:t> A, B </a:t>
            </a:r>
            <a:r>
              <a:rPr lang="en-US" sz="3400" dirty="0" err="1">
                <a:latin typeface="Times New Roman" pitchFamily="18" charset="0"/>
              </a:rPr>
              <a:t>là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hai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biểu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thức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tùy</a:t>
            </a:r>
            <a:r>
              <a:rPr lang="en-US" sz="3400" dirty="0">
                <a:latin typeface="Times New Roman" pitchFamily="18" charset="0"/>
              </a:rPr>
              <a:t> ý, </a:t>
            </a:r>
            <a:r>
              <a:rPr lang="en-US" sz="3400" dirty="0" smtClean="0">
                <a:latin typeface="Times New Roman" pitchFamily="18" charset="0"/>
              </a:rPr>
              <a:t>ta </a:t>
            </a:r>
            <a:r>
              <a:rPr lang="en-US" sz="3400" dirty="0" err="1">
                <a:latin typeface="Times New Roman" pitchFamily="18" charset="0"/>
              </a:rPr>
              <a:t>luôn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có</a:t>
            </a:r>
            <a:r>
              <a:rPr lang="en-US" sz="3400" dirty="0">
                <a:latin typeface="Times New Roman" pitchFamily="18" charset="0"/>
              </a:rPr>
              <a:t>: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1219200" y="3408877"/>
            <a:ext cx="1226820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(A</a:t>
            </a:r>
            <a:r>
              <a:rPr lang="en-US" sz="3400" i="1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i="1" dirty="0">
                <a:solidFill>
                  <a:srgbClr val="0000FF"/>
                </a:solidFill>
                <a:latin typeface="Times New Roman" pitchFamily="18" charset="0"/>
              </a:rPr>
              <a:t>- AB + B</a:t>
            </a:r>
            <a:r>
              <a:rPr lang="en-US" sz="3400" i="1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400" i="1" dirty="0" smtClean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là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bình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phương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thiếu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 smtClean="0">
                <a:latin typeface="Times New Roman" pitchFamily="18" charset="0"/>
              </a:rPr>
              <a:t>của</a:t>
            </a:r>
            <a:r>
              <a:rPr lang="en-US" sz="3400" i="1" dirty="0" smtClean="0">
                <a:latin typeface="Times New Roman" pitchFamily="18" charset="0"/>
              </a:rPr>
              <a:t> </a:t>
            </a:r>
            <a:r>
              <a:rPr lang="en-US" sz="3400" b="1" i="1" u="sng" dirty="0" err="1" smtClean="0">
                <a:latin typeface="Times New Roman" pitchFamily="18" charset="0"/>
              </a:rPr>
              <a:t>hiệu</a:t>
            </a:r>
            <a:r>
              <a:rPr lang="en-US" sz="3400" b="1" i="1" u="sng" dirty="0" smtClean="0">
                <a:latin typeface="Times New Roman" pitchFamily="18" charset="0"/>
              </a:rPr>
              <a:t> A – B.</a:t>
            </a:r>
            <a:endParaRPr lang="en-US" sz="3400" b="1" i="1" u="sng" dirty="0">
              <a:latin typeface="Times New Roman" pitchFamily="18" charset="0"/>
            </a:endParaRP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1219200" y="4310714"/>
            <a:ext cx="11792607" cy="1132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  <a:spcAft>
                <a:spcPts val="857"/>
              </a:spcAft>
            </a:pP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*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Phát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Tổng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bằng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tích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của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tổng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hai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biểu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thức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với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bình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phương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thiếu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của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một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hiệu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hai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biểu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thức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đó</a:t>
            </a:r>
            <a:r>
              <a:rPr lang="en-US" sz="3100" i="1" dirty="0">
                <a:latin typeface="Times New Roman" pitchFamily="18" charset="0"/>
              </a:rPr>
              <a:t> .</a:t>
            </a:r>
            <a:endParaRPr lang="en-US" sz="31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33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217674"/>
              </p:ext>
            </p:extLst>
          </p:nvPr>
        </p:nvGraphicFramePr>
        <p:xfrm>
          <a:off x="1371600" y="1874161"/>
          <a:ext cx="7089141" cy="51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74161"/>
                        <a:ext cx="7089141" cy="512444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304800" y="458231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1/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Tổng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4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03829" y="1184884"/>
            <a:ext cx="910916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latin typeface="Times New Roman" pitchFamily="18" charset="0"/>
              </a:rPr>
              <a:t>    </a:t>
            </a:r>
            <a:r>
              <a:rPr lang="en-US" sz="3400" dirty="0" err="1">
                <a:latin typeface="Times New Roman" pitchFamily="18" charset="0"/>
              </a:rPr>
              <a:t>Với</a:t>
            </a:r>
            <a:r>
              <a:rPr lang="en-US" sz="3400" dirty="0">
                <a:latin typeface="Times New Roman" pitchFamily="18" charset="0"/>
              </a:rPr>
              <a:t> A, B </a:t>
            </a:r>
            <a:r>
              <a:rPr lang="en-US" sz="3400" dirty="0" err="1">
                <a:latin typeface="Times New Roman" pitchFamily="18" charset="0"/>
              </a:rPr>
              <a:t>là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hai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biểu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thức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tùy</a:t>
            </a:r>
            <a:r>
              <a:rPr lang="en-US" sz="3400" dirty="0">
                <a:latin typeface="Times New Roman" pitchFamily="18" charset="0"/>
              </a:rPr>
              <a:t> ý, </a:t>
            </a:r>
            <a:r>
              <a:rPr lang="en-US" sz="3400" dirty="0" smtClean="0">
                <a:latin typeface="Times New Roman" pitchFamily="18" charset="0"/>
              </a:rPr>
              <a:t>ta </a:t>
            </a:r>
            <a:r>
              <a:rPr lang="en-US" sz="3400" dirty="0" err="1">
                <a:latin typeface="Times New Roman" pitchFamily="18" charset="0"/>
              </a:rPr>
              <a:t>luôn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có</a:t>
            </a:r>
            <a:r>
              <a:rPr lang="en-US" sz="3400" dirty="0">
                <a:latin typeface="Times New Roman" pitchFamily="18" charset="0"/>
              </a:rPr>
              <a:t>: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835572" y="2667000"/>
            <a:ext cx="1354862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Luyện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tập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+ 27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+ 8y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– (x + 2y)(x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– 2xy + 4y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3886200" y="3884164"/>
            <a:ext cx="468303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</a:rPr>
              <a:t>                    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2438400" y="4839999"/>
            <a:ext cx="830580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+ 27 =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(x + 3)(x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- 3x + 9)</a:t>
            </a:r>
            <a:endParaRPr lang="en-US" sz="3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895600" y="6919290"/>
            <a:ext cx="980677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</a:rPr>
              <a:t>= 0</a:t>
            </a:r>
            <a:endParaRPr lang="en-US" sz="3400" u="sng" dirty="0">
              <a:latin typeface="Times New Roman" pitchFamily="18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667000" y="5525894"/>
            <a:ext cx="1059180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2)  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+ 8y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– (x + 2y)(x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– 2xy + 4y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400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049709" y="6324600"/>
            <a:ext cx="50139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3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8y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 (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8y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sz="3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3" grpId="0"/>
      <p:bldP spid="2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4800" y="763417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Hiệu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lập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</a:t>
            </a:r>
            <a:r>
              <a:rPr lang="vi-VN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ươ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ng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341120" y="1651278"/>
            <a:ext cx="688848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HĐ2: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– b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(- b)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749040" y="2337174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= (a +(- b))( a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 - a.(-b) + (-b)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749040" y="3005394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a - b)(a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sz="3400" b="0" dirty="0" err="1">
                <a:solidFill>
                  <a:srgbClr val="0000FF"/>
                </a:solidFill>
                <a:latin typeface="Times New Roman" pitchFamily="18" charset="0"/>
              </a:rPr>
              <a:t>ab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 + b</a:t>
            </a:r>
            <a:r>
              <a:rPr lang="en-US" sz="34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967438" y="3679190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3400" dirty="0" smtClean="0">
                <a:latin typeface="Times New Roman" pitchFamily="18" charset="0"/>
              </a:rPr>
              <a:t>a</a:t>
            </a:r>
            <a:r>
              <a:rPr lang="en-US" sz="3400" baseline="30000" dirty="0" smtClean="0">
                <a:latin typeface="Times New Roman" pitchFamily="18" charset="0"/>
              </a:rPr>
              <a:t>3 </a:t>
            </a:r>
            <a:r>
              <a:rPr lang="en-US" sz="3400" dirty="0">
                <a:latin typeface="Times New Roman" pitchFamily="18" charset="0"/>
              </a:rPr>
              <a:t>- b</a:t>
            </a:r>
            <a:r>
              <a:rPr lang="en-US" sz="3400" baseline="30000" dirty="0">
                <a:latin typeface="Times New Roman" pitchFamily="18" charset="0"/>
              </a:rPr>
              <a:t>3 </a:t>
            </a:r>
            <a:r>
              <a:rPr lang="en-US" sz="3400" dirty="0">
                <a:latin typeface="Times New Roman" pitchFamily="18" charset="0"/>
              </a:rPr>
              <a:t>= (a - b)(a</a:t>
            </a:r>
            <a:r>
              <a:rPr lang="en-US" sz="3400" baseline="30000" dirty="0">
                <a:latin typeface="Times New Roman" pitchFamily="18" charset="0"/>
              </a:rPr>
              <a:t>2 </a:t>
            </a:r>
            <a:r>
              <a:rPr lang="en-US" sz="3400" dirty="0">
                <a:latin typeface="Times New Roman" pitchFamily="18" charset="0"/>
              </a:rPr>
              <a:t>+ </a:t>
            </a:r>
            <a:r>
              <a:rPr lang="en-US" sz="3400" dirty="0" err="1">
                <a:latin typeface="Times New Roman" pitchFamily="18" charset="0"/>
              </a:rPr>
              <a:t>ab</a:t>
            </a:r>
            <a:r>
              <a:rPr lang="en-US" sz="3400" dirty="0">
                <a:latin typeface="Times New Roman" pitchFamily="18" charset="0"/>
              </a:rPr>
              <a:t> + b</a:t>
            </a:r>
            <a:r>
              <a:rPr lang="en-US" sz="3400" baseline="30000" dirty="0">
                <a:latin typeface="Times New Roman" pitchFamily="18" charset="0"/>
              </a:rPr>
              <a:t>2</a:t>
            </a:r>
            <a:r>
              <a:rPr lang="en-US" sz="3400" dirty="0">
                <a:latin typeface="Times New Roman" pitchFamily="18" charset="0"/>
              </a:rPr>
              <a:t>)</a:t>
            </a:r>
            <a:endParaRPr lang="en-US" sz="3400" b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838200" y="4351167"/>
            <a:ext cx="1074630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ý, ta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457201" y="5867400"/>
            <a:ext cx="13335000" cy="160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(A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+AB + B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là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phương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thiếu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b="1" i="1" u="sng" dirty="0" err="1">
                <a:latin typeface="Times New Roman" pitchFamily="18" charset="0"/>
              </a:rPr>
              <a:t>tổng</a:t>
            </a:r>
            <a:r>
              <a:rPr lang="en-US" sz="3200" b="1" i="1" u="sng" dirty="0">
                <a:latin typeface="Times New Roman" pitchFamily="18" charset="0"/>
              </a:rPr>
              <a:t> A + B</a:t>
            </a:r>
            <a:r>
              <a:rPr lang="en-US" sz="3200" b="1" i="1" u="sng" dirty="0" smtClean="0">
                <a:latin typeface="Times New Roman" pitchFamily="18" charset="0"/>
              </a:rPr>
              <a:t>.</a:t>
            </a:r>
            <a:endParaRPr lang="en-US" sz="3200" b="1" u="sng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*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Phát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bằng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tích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hiệu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hai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thức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với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phương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thiếu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một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tổng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hai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thức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đó</a:t>
            </a:r>
            <a:r>
              <a:rPr lang="en-US" sz="3200" i="1" dirty="0">
                <a:latin typeface="Times New Roman" pitchFamily="18" charset="0"/>
              </a:rPr>
              <a:t>.</a:t>
            </a:r>
            <a:endParaRPr lang="en-US" sz="32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76400" y="4918240"/>
            <a:ext cx="9220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B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(A – B).(A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AB + B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)         </a:t>
            </a:r>
            <a:r>
              <a:rPr lang="en-US" sz="3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(7)</a:t>
            </a:r>
            <a:endParaRPr lang="en-US" sz="3400" b="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69702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978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  <p:bldP spid="19" grpId="0"/>
      <p:bldP spid="21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32300" y="223820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</a:rPr>
              <a:t>2/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0" y="903021"/>
            <a:ext cx="1013399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ý,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41640"/>
              </p:ext>
            </p:extLst>
          </p:nvPr>
        </p:nvGraphicFramePr>
        <p:xfrm>
          <a:off x="8077200" y="1045376"/>
          <a:ext cx="63293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9" name="Equation" r:id="rId3" imgW="2120760" imgH="228600" progId="Equation.DSMT4">
                  <p:embed/>
                </p:oleObj>
              </mc:Choice>
              <mc:Fallback>
                <p:oleObj name="Equation" r:id="rId3" imgW="2120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1045376"/>
                        <a:ext cx="6329363" cy="512763"/>
                      </a:xfrm>
                      <a:prstGeom prst="rect">
                        <a:avLst/>
                      </a:prstGeom>
                      <a:solidFill>
                        <a:srgbClr val="DCF7BA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58910" y="1676400"/>
            <a:ext cx="1354862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Luyện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tập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- 8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dirty="0">
                <a:latin typeface=".VnTime" pitchFamily="34" charset="0"/>
              </a:rPr>
              <a:t>(3x - 2y)(9x</a:t>
            </a:r>
            <a:r>
              <a:rPr lang="en-US" sz="3600" baseline="30000" dirty="0">
                <a:latin typeface=".VnTime" pitchFamily="34" charset="0"/>
              </a:rPr>
              <a:t>2</a:t>
            </a:r>
            <a:r>
              <a:rPr lang="en-US" sz="3600" dirty="0">
                <a:latin typeface=".VnTime" pitchFamily="34" charset="0"/>
              </a:rPr>
              <a:t> +6xy +4y</a:t>
            </a:r>
            <a:r>
              <a:rPr lang="en-US" sz="3600" baseline="30000" dirty="0">
                <a:latin typeface=".VnTime" pitchFamily="34" charset="0"/>
              </a:rPr>
              <a:t>2</a:t>
            </a:r>
            <a:r>
              <a:rPr lang="en-US" sz="3600" dirty="0">
                <a:latin typeface=".VnTime" pitchFamily="34" charset="0"/>
              </a:rPr>
              <a:t> )+8y</a:t>
            </a:r>
            <a:r>
              <a:rPr lang="en-US" sz="3600" baseline="30000" dirty="0">
                <a:latin typeface=".VnTime" pitchFamily="34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219199" y="4450268"/>
            <a:ext cx="8223753" cy="73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2) 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 - 2y)(9x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+6xy +4y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)+8y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endParaRPr lang="en-US" sz="4000" baseline="30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697685" y="5185598"/>
            <a:ext cx="8055915" cy="8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 - 2y)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[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3x.2y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(2y)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]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+8y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1902242" y="6050468"/>
            <a:ext cx="7646800" cy="1628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- (2y)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8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= 27x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- 8y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8y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= 27x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5274171" y="2960097"/>
            <a:ext cx="3773054" cy="69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219200" y="3702817"/>
            <a:ext cx="6913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4000" dirty="0" smtClean="0"/>
              <a:t>   </a:t>
            </a:r>
            <a:r>
              <a:rPr lang="vi-VN" sz="4000" dirty="0" smtClean="0">
                <a:latin typeface="+mj-lt"/>
              </a:rPr>
              <a:t>x</a:t>
            </a:r>
            <a:r>
              <a:rPr lang="vi-VN" sz="4000" baseline="30000" dirty="0" smtClean="0">
                <a:latin typeface="+mj-lt"/>
              </a:rPr>
              <a:t>3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-</a:t>
            </a:r>
            <a:r>
              <a:rPr lang="vi-VN" sz="4000" dirty="0">
                <a:latin typeface="+mj-lt"/>
              </a:rPr>
              <a:t> 8 = x</a:t>
            </a:r>
            <a:r>
              <a:rPr lang="vi-VN" sz="4000" baseline="30000" dirty="0">
                <a:latin typeface="+mj-lt"/>
              </a:rPr>
              <a:t>3</a:t>
            </a:r>
            <a:r>
              <a:rPr lang="vi-VN" sz="4000" dirty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-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smtClean="0">
                <a:latin typeface="+mj-lt"/>
              </a:rPr>
              <a:t>2</a:t>
            </a:r>
            <a:r>
              <a:rPr lang="vi-VN" sz="4000" baseline="30000" dirty="0" smtClean="0">
                <a:latin typeface="+mj-lt"/>
              </a:rPr>
              <a:t>3</a:t>
            </a:r>
            <a:endParaRPr lang="en-US" sz="40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878442" y="3721380"/>
            <a:ext cx="456451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000" dirty="0"/>
              <a:t> </a:t>
            </a:r>
            <a:r>
              <a:rPr lang="vi-VN" sz="4000" dirty="0">
                <a:latin typeface="+mj-lt"/>
              </a:rPr>
              <a:t>= (x </a:t>
            </a:r>
            <a:r>
              <a:rPr lang="en-US" sz="4000" dirty="0">
                <a:latin typeface="+mj-lt"/>
              </a:rPr>
              <a:t>- </a:t>
            </a:r>
            <a:r>
              <a:rPr lang="vi-VN" sz="4000" dirty="0">
                <a:latin typeface="+mj-lt"/>
              </a:rPr>
              <a:t>2)(x</a:t>
            </a:r>
            <a:r>
              <a:rPr lang="vi-VN" sz="4000" baseline="30000" dirty="0">
                <a:latin typeface="+mj-lt"/>
              </a:rPr>
              <a:t>2</a:t>
            </a:r>
            <a:r>
              <a:rPr lang="en-US" sz="4000" dirty="0">
                <a:latin typeface="+mj-lt"/>
              </a:rPr>
              <a:t>+</a:t>
            </a:r>
            <a:r>
              <a:rPr lang="vi-VN" sz="4000" dirty="0">
                <a:latin typeface="+mj-lt"/>
              </a:rPr>
              <a:t> 2x + 4)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852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32300" y="223820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</a:rPr>
              <a:t>2/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0" y="903021"/>
            <a:ext cx="1013399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ý,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260765"/>
              </p:ext>
            </p:extLst>
          </p:nvPr>
        </p:nvGraphicFramePr>
        <p:xfrm>
          <a:off x="3629378" y="1737017"/>
          <a:ext cx="63293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Equation" r:id="rId3" imgW="2120760" imgH="228600" progId="Equation.DSMT4">
                  <p:embed/>
                </p:oleObj>
              </mc:Choice>
              <mc:Fallback>
                <p:oleObj name="Equation" r:id="rId3" imgW="2120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378" y="1737017"/>
                        <a:ext cx="6329363" cy="512763"/>
                      </a:xfrm>
                      <a:prstGeom prst="rect">
                        <a:avLst/>
                      </a:prstGeom>
                      <a:solidFill>
                        <a:srgbClr val="DCF7BA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768435" y="2582594"/>
            <a:ext cx="558949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Vận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dụng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132740" y="4399062"/>
            <a:ext cx="8055915" cy="8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)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[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-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]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3132740" y="5029200"/>
            <a:ext cx="7646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+ 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4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- 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 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4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endParaRPr lang="en-US" sz="4000" dirty="0" smtClean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5274171" y="2960097"/>
            <a:ext cx="3773054" cy="69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610056" y="3651611"/>
            <a:ext cx="6913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vi-VN" sz="4000" dirty="0" smtClean="0">
                <a:latin typeface="+mj-lt"/>
              </a:rPr>
              <a:t> x</a:t>
            </a:r>
            <a:r>
              <a:rPr lang="en-US" sz="4000" baseline="30000" dirty="0" smtClean="0">
                <a:latin typeface="+mj-lt"/>
              </a:rPr>
              <a:t>6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+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y</a:t>
            </a:r>
            <a:r>
              <a:rPr lang="en-US" sz="4000" baseline="30000" dirty="0" smtClean="0">
                <a:latin typeface="+mj-lt"/>
              </a:rPr>
              <a:t>6 </a:t>
            </a:r>
            <a:r>
              <a:rPr lang="en-US" sz="4000" dirty="0" smtClean="0">
                <a:latin typeface="+mj-lt"/>
              </a:rPr>
              <a:t> 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(y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875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>
            <a:off x="277270" y="1086216"/>
            <a:ext cx="13898880" cy="6096000"/>
          </a:xfrm>
          <a:prstGeom prst="wedgeRectCallout">
            <a:avLst>
              <a:gd name="adj1" fmla="val -42328"/>
              <a:gd name="adj2" fmla="val 54302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651820" y="762000"/>
            <a:ext cx="11149781" cy="0"/>
          </a:xfrm>
          <a:prstGeom prst="lin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85800" y="1143000"/>
            <a:ext cx="12695184" cy="45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tập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Mai,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bày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ts val="857"/>
              </a:spcBef>
            </a:pPr>
            <a:r>
              <a:rPr lang="en-US" sz="3400" b="1" dirty="0">
                <a:latin typeface="Times New Roman" pitchFamily="18" charset="0"/>
              </a:rPr>
              <a:t>  1)    </a:t>
            </a:r>
            <a:r>
              <a:rPr lang="en-US" sz="3400" b="1" dirty="0" err="1">
                <a:latin typeface="Times New Roman" pitchFamily="18" charset="0"/>
              </a:rPr>
              <a:t>Khai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triển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hẳng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đẳng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thức</a:t>
            </a:r>
            <a:r>
              <a:rPr lang="en-US" sz="3400" b="1" dirty="0">
                <a:latin typeface="Times New Roman" pitchFamily="18" charset="0"/>
              </a:rPr>
              <a:t>.</a:t>
            </a:r>
          </a:p>
          <a:p>
            <a:pPr>
              <a:spcBef>
                <a:spcPts val="857"/>
              </a:spcBef>
            </a:pPr>
            <a:r>
              <a:rPr lang="en-US" sz="3400" b="1" dirty="0">
                <a:latin typeface="Times New Roman" pitchFamily="18" charset="0"/>
              </a:rPr>
              <a:t>	</a:t>
            </a:r>
            <a:r>
              <a:rPr lang="en-US" sz="3400" b="1" dirty="0" smtClean="0">
                <a:latin typeface="Times New Roman" pitchFamily="18" charset="0"/>
              </a:rPr>
              <a:t>     </a:t>
            </a:r>
            <a:r>
              <a:rPr lang="en-US" sz="4000" dirty="0" smtClean="0">
                <a:latin typeface="Times New Roman" pitchFamily="18" charset="0"/>
              </a:rPr>
              <a:t>8</a:t>
            </a:r>
            <a:r>
              <a:rPr lang="en-US" sz="4000" dirty="0" smtClean="0">
                <a:latin typeface=".VnTime" pitchFamily="34" charset="0"/>
              </a:rPr>
              <a:t>x</a:t>
            </a:r>
            <a:r>
              <a:rPr lang="en-US" sz="4000" baseline="30000" dirty="0" smtClean="0">
                <a:latin typeface=".VnTime" pitchFamily="34" charset="0"/>
              </a:rPr>
              <a:t>3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>
                <a:latin typeface=".VnTime" pitchFamily="34" charset="0"/>
              </a:rPr>
              <a:t>+ 27</a:t>
            </a:r>
            <a:endParaRPr lang="en-US" sz="3400" dirty="0"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2)    </a:t>
            </a:r>
            <a:r>
              <a:rPr lang="en-US" sz="3400" b="1" dirty="0" err="1">
                <a:latin typeface="Times New Roman" pitchFamily="18" charset="0"/>
              </a:rPr>
              <a:t>Viết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biểu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thức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dưới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dạng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tổng</a:t>
            </a:r>
            <a:r>
              <a:rPr lang="en-US" sz="3400" b="1" dirty="0">
                <a:latin typeface="Times New Roman" pitchFamily="18" charset="0"/>
              </a:rPr>
              <a:t> (</a:t>
            </a:r>
            <a:r>
              <a:rPr lang="en-US" sz="3400" b="1" dirty="0" err="1">
                <a:latin typeface="Times New Roman" pitchFamily="18" charset="0"/>
              </a:rPr>
              <a:t>hiệu</a:t>
            </a:r>
            <a:r>
              <a:rPr lang="en-US" sz="3400" b="1" dirty="0">
                <a:latin typeface="Times New Roman" pitchFamily="18" charset="0"/>
              </a:rPr>
              <a:t>). </a:t>
            </a: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	</a:t>
            </a:r>
            <a:r>
              <a:rPr lang="en-US" sz="4000" dirty="0">
                <a:latin typeface=".VnTime" pitchFamily="34" charset="0"/>
              </a:rPr>
              <a:t>(x - 2y)(x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+ 2xy + </a:t>
            </a:r>
            <a:r>
              <a:rPr lang="en-US" sz="4000" dirty="0" smtClean="0">
                <a:latin typeface=".VnTime" pitchFamily="34" charset="0"/>
              </a:rPr>
              <a:t>4y</a:t>
            </a:r>
            <a:r>
              <a:rPr lang="en-US" sz="4000" baseline="30000" dirty="0" smtClean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)</a:t>
            </a:r>
            <a:endParaRPr lang="en-US" sz="3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4688384" y="3291049"/>
            <a:ext cx="841248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(8x + 3)(64x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24x + 9)</a:t>
            </a:r>
          </a:p>
        </p:txBody>
      </p:sp>
      <p:pic>
        <p:nvPicPr>
          <p:cNvPr id="28" name="Picture 2" descr="C:\Users\nh\Desktop\BÉ SEN\Untitled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67" y="6705600"/>
            <a:ext cx="1638979" cy="152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11534" y="5799796"/>
            <a:ext cx="9509760" cy="136300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Theo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hay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	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Nếu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sữa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4666216" y="2481942"/>
            <a:ext cx="9421088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dirty="0">
                <a:latin typeface=".VnTime" pitchFamily="34" charset="0"/>
              </a:rPr>
              <a:t>= </a:t>
            </a:r>
            <a:r>
              <a:rPr lang="en-US" sz="4000" dirty="0">
                <a:latin typeface="Times New Roman" pitchFamily="18" charset="0"/>
              </a:rPr>
              <a:t>8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+ 3</a:t>
            </a:r>
            <a:r>
              <a:rPr lang="en-US" sz="4000" baseline="30000" dirty="0">
                <a:latin typeface=".VnTime" pitchFamily="34" charset="0"/>
              </a:rPr>
              <a:t>3 </a:t>
            </a:r>
            <a:r>
              <a:rPr lang="en-US" sz="4000" dirty="0">
                <a:latin typeface=".VnTime" pitchFamily="34" charset="0"/>
              </a:rPr>
              <a:t>= (8x + 3)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[</a:t>
            </a:r>
            <a:r>
              <a:rPr lang="en-US" sz="4000" dirty="0">
                <a:latin typeface=".VnTime" pitchFamily="34" charset="0"/>
              </a:rPr>
              <a:t>(8x)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8x.3 + 3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]</a:t>
            </a:r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7193280" y="5000626"/>
            <a:ext cx="316992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2y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226710" y="5047103"/>
            <a:ext cx="390144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(</a:t>
            </a:r>
            <a:r>
              <a:rPr lang="en-US" sz="4000" dirty="0">
                <a:latin typeface=".VnTime" pitchFamily="34" charset="0"/>
              </a:rPr>
              <a:t>2y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)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4688384" y="3398362"/>
            <a:ext cx="841248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 + 3)(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4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6</a:t>
            </a:r>
            <a:r>
              <a:rPr lang="en-US" sz="4000" dirty="0" smtClean="0">
                <a:latin typeface=".VnTime" pitchFamily="34" charset="0"/>
              </a:rPr>
              <a:t>x </a:t>
            </a:r>
            <a:r>
              <a:rPr lang="en-US" sz="4000" dirty="0">
                <a:latin typeface=".VnTime" pitchFamily="34" charset="0"/>
              </a:rPr>
              <a:t>+ 9)</a:t>
            </a: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4672511" y="2486026"/>
            <a:ext cx="3143431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dirty="0">
                <a:latin typeface=".VnTime" pitchFamily="34" charset="0"/>
              </a:rPr>
              <a:t>=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)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+ 3</a:t>
            </a:r>
            <a:r>
              <a:rPr lang="en-US" sz="4000" baseline="30000" dirty="0">
                <a:latin typeface=".VnTime" pitchFamily="34" charset="0"/>
              </a:rPr>
              <a:t>3 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779674" y="5057028"/>
            <a:ext cx="295656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8y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0" y="0"/>
            <a:ext cx="14630400" cy="6858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13: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5   -  NHỮNG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HẰNG ĐẲNG THỨC ĐÁNG NHỚ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7046530" y="2481942"/>
            <a:ext cx="722376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baseline="30000" dirty="0" smtClean="0">
                <a:latin typeface=".VnTime" pitchFamily="34" charset="0"/>
              </a:rPr>
              <a:t> </a:t>
            </a:r>
            <a:r>
              <a:rPr lang="en-US" sz="4000" dirty="0">
                <a:latin typeface=".VnTime" pitchFamily="34" charset="0"/>
              </a:rPr>
              <a:t>= 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 + 3)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[</a:t>
            </a:r>
            <a:r>
              <a:rPr lang="en-US" sz="4000" dirty="0"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x)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x.3 + 3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554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7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7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/>
      <p:bldP spid="4" grpId="0"/>
      <p:bldP spid="38" grpId="1"/>
      <p:bldP spid="39" grpId="1"/>
      <p:bldP spid="40" grpId="0"/>
      <p:bldP spid="41" grpId="0"/>
      <p:bldP spid="4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1" y="1030073"/>
            <a:ext cx="13487400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(x + 2)(x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 + 4)</a:t>
            </a:r>
            <a:endParaRPr lang="en-US" sz="3600" baseline="30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06836"/>
              </p:ext>
            </p:extLst>
          </p:nvPr>
        </p:nvGraphicFramePr>
        <p:xfrm>
          <a:off x="2209800" y="2468880"/>
          <a:ext cx="9753600" cy="256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xmlns="" val="2733224139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xmlns="" val="336326098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="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+ 8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220901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8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674118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2817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–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510384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96401" y="2477873"/>
            <a:ext cx="5334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5407"/>
            <a:ext cx="3169920" cy="747445"/>
          </a:xfrm>
          <a:prstGeom prst="rect">
            <a:avLst/>
          </a:prstGeom>
          <a:noFill/>
        </p:spPr>
        <p:txBody>
          <a:bodyPr wrap="square" lIns="130615" tIns="65308" rIns="130615" bIns="65308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738909"/>
            <a:ext cx="38100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27x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5757334"/>
            <a:ext cx="28194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3701" y="5807669"/>
            <a:ext cx="61722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+ 1)[(3x)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3x.1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07201" y="6622507"/>
            <a:ext cx="55118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+ 1)(9x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3x + 1)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3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1258</Words>
  <PresentationFormat>Custom</PresentationFormat>
  <Paragraphs>153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2014-07-11T10:00:44Z</dcterms:created>
  <dcterms:modified xsi:type="dcterms:W3CDTF">2023-06-11T10:10:22Z</dcterms:modified>
</cp:coreProperties>
</file>