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2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29"/>
  </p:notesMasterIdLst>
  <p:sldIdLst>
    <p:sldId id="1080" r:id="rId5"/>
    <p:sldId id="1125" r:id="rId6"/>
    <p:sldId id="1129" r:id="rId7"/>
    <p:sldId id="1152" r:id="rId8"/>
    <p:sldId id="1153" r:id="rId9"/>
    <p:sldId id="1154" r:id="rId10"/>
    <p:sldId id="1155" r:id="rId11"/>
    <p:sldId id="1156" r:id="rId12"/>
    <p:sldId id="1157" r:id="rId13"/>
    <p:sldId id="1158" r:id="rId14"/>
    <p:sldId id="1160" r:id="rId15"/>
    <p:sldId id="1161" r:id="rId16"/>
    <p:sldId id="704" r:id="rId17"/>
    <p:sldId id="1167" r:id="rId18"/>
    <p:sldId id="1174" r:id="rId19"/>
    <p:sldId id="705" r:id="rId20"/>
    <p:sldId id="1180" r:id="rId21"/>
    <p:sldId id="1172" r:id="rId22"/>
    <p:sldId id="710" r:id="rId23"/>
    <p:sldId id="1173" r:id="rId24"/>
    <p:sldId id="1019" r:id="rId25"/>
    <p:sldId id="712" r:id="rId26"/>
    <p:sldId id="1181" r:id="rId27"/>
    <p:sldId id="110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364" autoAdjust="0"/>
  </p:normalViewPr>
  <p:slideViewPr>
    <p:cSldViewPr snapToGrid="0">
      <p:cViewPr varScale="1">
        <p:scale>
          <a:sx n="70" d="100"/>
          <a:sy n="70"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4864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127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24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14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027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32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079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92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507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51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878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4541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6865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868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5464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5432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9640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232846" y="2142698"/>
            <a:ext cx="9971965" cy="2192908"/>
          </a:xfrm>
          <a:prstGeom prst="rect">
            <a:avLst/>
          </a:prstGeom>
        </p:spPr>
        <p:txBody>
          <a:bodyPr wrap="square">
            <a:spAutoFit/>
          </a:bodyPr>
          <a:lstStyle/>
          <a:p>
            <a:pPr marR="91440" algn="ctr">
              <a:lnSpc>
                <a:spcPct val="115000"/>
              </a:lnSpc>
              <a:spcBef>
                <a:spcPts val="600"/>
              </a:spcBef>
              <a:spcAft>
                <a:spcPts val="600"/>
              </a:spcAft>
            </a:pPr>
            <a:r>
              <a:rPr lang="da-DK"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4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9559" y="818864"/>
            <a:ext cx="11395881" cy="526297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7.</a:t>
            </a:r>
            <a:r>
              <a:rPr lang="en-US" sz="2800">
                <a:latin typeface="Times New Roman" panose="02020603050405020304" pitchFamily="18" charset="0"/>
                <a:ea typeface="Times New Roman" panose="02020603050405020304" pitchFamily="18" charset="0"/>
                <a:cs typeface="Times New Roman" panose="02020603050405020304" pitchFamily="18" charset="0"/>
              </a:rPr>
              <a:t> Chữ </a:t>
            </a:r>
            <a:r>
              <a:rPr lang="en-US" sz="2800" i="1">
                <a:latin typeface="Times New Roman" panose="02020603050405020304" pitchFamily="18" charset="0"/>
                <a:ea typeface="Times New Roman" panose="02020603050405020304" pitchFamily="18" charset="0"/>
                <a:cs typeface="Times New Roman" panose="02020603050405020304" pitchFamily="18" charset="0"/>
              </a:rPr>
              <a:t>cũ</a:t>
            </a:r>
            <a:r>
              <a:rPr lang="en-US" sz="2800">
                <a:latin typeface="Times New Roman" panose="02020603050405020304" pitchFamily="18" charset="0"/>
                <a:ea typeface="Times New Roman" panose="02020603050405020304" pitchFamily="18" charset="0"/>
                <a:cs typeface="Times New Roman" panose="02020603050405020304" pitchFamily="18" charset="0"/>
              </a:rPr>
              <a:t> trong câu thơ </a:t>
            </a:r>
            <a:r>
              <a:rPr lang="en-US" sz="2800" i="1">
                <a:latin typeface="Times New Roman" panose="02020603050405020304" pitchFamily="18" charset="0"/>
                <a:ea typeface="Times New Roman" panose="02020603050405020304" pitchFamily="18" charset="0"/>
                <a:cs typeface="Times New Roman" panose="02020603050405020304" pitchFamily="18" charset="0"/>
              </a:rPr>
              <a:t>Bui có một niềm trung hiếu cũ</a:t>
            </a:r>
            <a:r>
              <a:rPr lang="en-US" sz="2800">
                <a:latin typeface="Times New Roman" panose="02020603050405020304" pitchFamily="18" charset="0"/>
                <a:ea typeface="Times New Roman" panose="02020603050405020304" pitchFamily="18" charset="0"/>
                <a:cs typeface="Times New Roman" panose="02020603050405020304" pitchFamily="18" charset="0"/>
              </a:rPr>
              <a:t> cho người đọc hiểu như thế nào về </a:t>
            </a:r>
            <a:r>
              <a:rPr lang="en-US" sz="2800" i="1">
                <a:latin typeface="Times New Roman" panose="02020603050405020304" pitchFamily="18" charset="0"/>
                <a:ea typeface="Times New Roman" panose="02020603050405020304" pitchFamily="18" charset="0"/>
                <a:cs typeface="Times New Roman" panose="02020603050405020304" pitchFamily="18" charset="0"/>
              </a:rPr>
              <a:t>niềm trung hiếu</a:t>
            </a:r>
            <a:r>
              <a:rPr lang="en-US" sz="2800">
                <a:latin typeface="Times New Roman" panose="02020603050405020304" pitchFamily="18" charset="0"/>
                <a:ea typeface="Times New Roman" panose="02020603050405020304" pitchFamily="18" charset="0"/>
                <a:cs typeface="Times New Roman" panose="02020603050405020304" pitchFamily="18" charset="0"/>
              </a:rPr>
              <a:t> của nhân vật trữ tình?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Niềm trung hiếu đã sẵn có trong tâm tưởng nhân vật trữ tình từ xưa và không bao giờ bị mài mòn hay đổi thay</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Niềm trung hiếu đã cũ không còn phù hợp với thời đại bây giờ</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Trong tâm tư nhân vật trữ tình vẫn còn vương sót lại những dấu tích của</a:t>
            </a:r>
            <a:r>
              <a:rPr lang="en-US" sz="2800">
                <a:solidFill>
                  <a:srgbClr val="00264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niềm trung hiếu cũ</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Niềm trung hiếu mang những đặc điểm của tư tưởng Nho giáo truyền thống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01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331" y="1241947"/>
            <a:ext cx="10822675" cy="4047262"/>
          </a:xfrm>
          <a:prstGeom prst="rect">
            <a:avLst/>
          </a:prstGeom>
        </p:spPr>
        <p:txBody>
          <a:bodyPr wrap="square">
            <a:spAutoFit/>
          </a:bodyPr>
          <a:lstStyle/>
          <a:p>
            <a:pPr algn="just">
              <a:lnSpc>
                <a:spcPct val="150000"/>
              </a:lnSpc>
              <a:spcBef>
                <a:spcPts val="600"/>
              </a:spcBef>
              <a:spcAft>
                <a:spcPts val="6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8.</a:t>
            </a:r>
            <a:r>
              <a:rPr lang="en-US" sz="2800">
                <a:latin typeface="Times New Roman" panose="02020603050405020304" pitchFamily="18" charset="0"/>
                <a:ea typeface="Calibri" panose="020F0502020204030204" pitchFamily="34" charset="0"/>
                <a:cs typeface="Times New Roman" panose="02020603050405020304" pitchFamily="18" charset="0"/>
              </a:rPr>
              <a:t> Cảm nhận của anh (chị) về hình ảnh thiên nhiên trong bài thơ này?</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9.</a:t>
            </a:r>
            <a:r>
              <a:rPr lang="en-US" sz="2800">
                <a:latin typeface="Times New Roman" panose="02020603050405020304" pitchFamily="18" charset="0"/>
                <a:ea typeface="Calibri" panose="020F0502020204030204" pitchFamily="34" charset="0"/>
                <a:cs typeface="Times New Roman" panose="02020603050405020304" pitchFamily="18" charset="0"/>
              </a:rPr>
              <a:t> Anh (chị) nhận xét như thế nào về vẻ đẹp tâm hồn nhân vật trữ tình?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10.</a:t>
            </a:r>
            <a:r>
              <a:rPr lang="en-US" sz="2800">
                <a:latin typeface="Times New Roman" panose="02020603050405020304" pitchFamily="18" charset="0"/>
                <a:ea typeface="Calibri" panose="020F0502020204030204" pitchFamily="34" charset="0"/>
                <a:cs typeface="Times New Roman" panose="02020603050405020304" pitchFamily="18" charset="0"/>
              </a:rPr>
              <a:t> Anh (chị) có cho rằng chữ trung hiếu trong thơ Nguyễn Trãi vẫn còn nguyên ý nghĩa đến ngày hôm nay? (Viết đoạn văn 5 – 7 dòng)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82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2347415"/>
            <a:ext cx="10904560" cy="1921616"/>
          </a:xfrm>
          <a:prstGeom prst="rect">
            <a:avLst/>
          </a:prstGeom>
        </p:spPr>
        <p:txBody>
          <a:bodyPr wrap="square">
            <a:spAutoFit/>
          </a:bodyPr>
          <a:lstStyle/>
          <a:p>
            <a:pPr indent="457200" algn="just">
              <a:lnSpc>
                <a:spcPct val="200000"/>
              </a:lnSpc>
              <a:spcAft>
                <a:spcPts val="0"/>
              </a:spcAft>
            </a:pPr>
            <a:r>
              <a:rPr lang="en-US" sz="32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Viết bài văn nghị luận về xu hướng bỏ phố về làng của một bộ phận người trẻ.</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60480" y="1265408"/>
            <a:ext cx="4821705" cy="584775"/>
          </a:xfrm>
          <a:prstGeom prst="rect">
            <a:avLst/>
          </a:prstGeom>
        </p:spPr>
        <p:txBody>
          <a:bodyPr wrap="none">
            <a:spAutoFit/>
          </a:bodyPr>
          <a:lstStyle/>
          <a:p>
            <a:pPr>
              <a:spcAft>
                <a:spcPts val="0"/>
              </a:spcAft>
            </a:pPr>
            <a:r>
              <a:rPr lang="vi-VN" sz="3200" b="1">
                <a:solidFill>
                  <a:srgbClr val="FF0000"/>
                </a:solidFill>
                <a:latin typeface="Times New Roman" panose="02020603050405020304" pitchFamily="18" charset="0"/>
                <a:ea typeface="Times New Roman" panose="02020603050405020304" pitchFamily="18" charset="0"/>
              </a:rPr>
              <a:t>PHẦN II. VIẾT (4,0 điểm)</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03511" y="735864"/>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80591797"/>
              </p:ext>
            </p:extLst>
          </p:nvPr>
        </p:nvGraphicFramePr>
        <p:xfrm>
          <a:off x="513295" y="3111689"/>
          <a:ext cx="11100950" cy="1583141"/>
        </p:xfrm>
        <a:graphic>
          <a:graphicData uri="http://schemas.openxmlformats.org/drawingml/2006/table">
            <a:tbl>
              <a:tblPr firstRow="1" firstCol="1" bandRow="1"/>
              <a:tblGrid>
                <a:gridCol w="1386399">
                  <a:extLst>
                    <a:ext uri="{9D8B030D-6E8A-4147-A177-3AD203B41FA5}">
                      <a16:colId xmlns:a16="http://schemas.microsoft.com/office/drawing/2014/main" val="3015368585"/>
                    </a:ext>
                  </a:extLst>
                </a:gridCol>
                <a:gridCol w="1387793">
                  <a:extLst>
                    <a:ext uri="{9D8B030D-6E8A-4147-A177-3AD203B41FA5}">
                      <a16:colId xmlns:a16="http://schemas.microsoft.com/office/drawing/2014/main" val="3421162395"/>
                    </a:ext>
                  </a:extLst>
                </a:gridCol>
                <a:gridCol w="1387793">
                  <a:extLst>
                    <a:ext uri="{9D8B030D-6E8A-4147-A177-3AD203B41FA5}">
                      <a16:colId xmlns:a16="http://schemas.microsoft.com/office/drawing/2014/main" val="1584808828"/>
                    </a:ext>
                  </a:extLst>
                </a:gridCol>
                <a:gridCol w="1387793">
                  <a:extLst>
                    <a:ext uri="{9D8B030D-6E8A-4147-A177-3AD203B41FA5}">
                      <a16:colId xmlns:a16="http://schemas.microsoft.com/office/drawing/2014/main" val="2497268841"/>
                    </a:ext>
                  </a:extLst>
                </a:gridCol>
                <a:gridCol w="1387793">
                  <a:extLst>
                    <a:ext uri="{9D8B030D-6E8A-4147-A177-3AD203B41FA5}">
                      <a16:colId xmlns:a16="http://schemas.microsoft.com/office/drawing/2014/main" val="1133061903"/>
                    </a:ext>
                  </a:extLst>
                </a:gridCol>
                <a:gridCol w="1387793">
                  <a:extLst>
                    <a:ext uri="{9D8B030D-6E8A-4147-A177-3AD203B41FA5}">
                      <a16:colId xmlns:a16="http://schemas.microsoft.com/office/drawing/2014/main" val="2697188884"/>
                    </a:ext>
                  </a:extLst>
                </a:gridCol>
                <a:gridCol w="1387793">
                  <a:extLst>
                    <a:ext uri="{9D8B030D-6E8A-4147-A177-3AD203B41FA5}">
                      <a16:colId xmlns:a16="http://schemas.microsoft.com/office/drawing/2014/main" val="1686158572"/>
                    </a:ext>
                  </a:extLst>
                </a:gridCol>
                <a:gridCol w="1387793">
                  <a:extLst>
                    <a:ext uri="{9D8B030D-6E8A-4147-A177-3AD203B41FA5}">
                      <a16:colId xmlns:a16="http://schemas.microsoft.com/office/drawing/2014/main" val="2413191450"/>
                    </a:ext>
                  </a:extLst>
                </a:gridCol>
              </a:tblGrid>
              <a:tr h="703217">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879924">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
        <p:nvSpPr>
          <p:cNvPr id="4" name="Rectangle 3"/>
          <p:cNvSpPr/>
          <p:nvPr/>
        </p:nvSpPr>
        <p:spPr>
          <a:xfrm>
            <a:off x="513295" y="1975537"/>
            <a:ext cx="3506088" cy="523220"/>
          </a:xfrm>
          <a:prstGeom prst="rect">
            <a:avLst/>
          </a:prstGeom>
        </p:spPr>
        <p:txBody>
          <a:bodyPr wrap="none">
            <a:spAutoFit/>
          </a:bodyPr>
          <a:lstStyle/>
          <a:p>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a:t>
            </a:r>
            <a:endParaRPr lang="en-US" sz="2800"/>
          </a:p>
        </p:txBody>
      </p:sp>
      <p:sp>
        <p:nvSpPr>
          <p:cNvPr id="8" name="Rectangle 7"/>
          <p:cNvSpPr/>
          <p:nvPr/>
        </p:nvSpPr>
        <p:spPr>
          <a:xfrm>
            <a:off x="848796" y="5510498"/>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25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2312206874"/>
              </p:ext>
            </p:extLst>
          </p:nvPr>
        </p:nvGraphicFramePr>
        <p:xfrm>
          <a:off x="450377" y="791569"/>
          <a:ext cx="11300346" cy="5738280"/>
        </p:xfrm>
        <a:graphic>
          <a:graphicData uri="http://schemas.openxmlformats.org/drawingml/2006/table">
            <a:tbl>
              <a:tblPr firstRow="1" firstCol="1" bandRow="1">
                <a:tableStyleId>{5940675A-B579-460E-94D1-54222C63F5DA}</a:tableStyleId>
              </a:tblPr>
              <a:tblGrid>
                <a:gridCol w="878883">
                  <a:extLst>
                    <a:ext uri="{9D8B030D-6E8A-4147-A177-3AD203B41FA5}">
                      <a16:colId xmlns:a16="http://schemas.microsoft.com/office/drawing/2014/main" val="3228751901"/>
                    </a:ext>
                  </a:extLst>
                </a:gridCol>
                <a:gridCol w="844204">
                  <a:extLst>
                    <a:ext uri="{9D8B030D-6E8A-4147-A177-3AD203B41FA5}">
                      <a16:colId xmlns:a16="http://schemas.microsoft.com/office/drawing/2014/main" val="2265615486"/>
                    </a:ext>
                  </a:extLst>
                </a:gridCol>
                <a:gridCol w="8692681">
                  <a:extLst>
                    <a:ext uri="{9D8B030D-6E8A-4147-A177-3AD203B41FA5}">
                      <a16:colId xmlns:a16="http://schemas.microsoft.com/office/drawing/2014/main" val="3213179218"/>
                    </a:ext>
                  </a:extLst>
                </a:gridCol>
                <a:gridCol w="884578">
                  <a:extLst>
                    <a:ext uri="{9D8B030D-6E8A-4147-A177-3AD203B41FA5}">
                      <a16:colId xmlns:a16="http://schemas.microsoft.com/office/drawing/2014/main" val="3978810540"/>
                    </a:ext>
                  </a:extLst>
                </a:gridCol>
              </a:tblGrid>
              <a:tr h="694348">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925289">
                <a:tc>
                  <a:txBody>
                    <a:bodyPr/>
                    <a:lstStyle/>
                    <a:p>
                      <a:endParaRPr lang="en-US" sz="2800"/>
                    </a:p>
                  </a:txBody>
                  <a:tcPr/>
                </a:tc>
                <a:tc>
                  <a:txBody>
                    <a:bodyPr/>
                    <a:lstStyle/>
                    <a:p>
                      <a:pPr algn="ctr">
                        <a:lnSpc>
                          <a:spcPct val="100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Cảm nhận của về hình ảnh thiên nhiên trong bài thơ</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Hình ảnh thiên nhiên xuất hiện trong bài thơ: Hương của cỏ thơm, khí lạnh của mùa thu, thuyền nơi bãi tuyết, bóng trăng chênh chênh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Đây đều là những hình ảnh ước lệ quen thuộc trong thơ xưa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Tuy nhiên, khi vào thơ Nguyễn Trãi, chúng không gợi sự cao sang, xa cách mà ngược lại trở nên gần gũi,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thân </a:t>
                      </a:r>
                      <a:r>
                        <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rPr>
                        <a:t>thiết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25747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224293584"/>
              </p:ext>
            </p:extLst>
          </p:nvPr>
        </p:nvGraphicFramePr>
        <p:xfrm>
          <a:off x="696035" y="777921"/>
          <a:ext cx="11054687" cy="5227093"/>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ctr">
                        <a:lnSpc>
                          <a:spcPct val="100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 dẫn chấm:</a:t>
                      </a: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Trả lời được đầy đủ  như đáp án: 1,0 điểm</a:t>
                      </a: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Trả lời được 1 ý: 0,5 điểm</a:t>
                      </a: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Trả lời được 2 ý: 0,75 điểm</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3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14923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317347621"/>
              </p:ext>
            </p:extLst>
          </p:nvPr>
        </p:nvGraphicFramePr>
        <p:xfrm>
          <a:off x="532261" y="532261"/>
          <a:ext cx="11054687" cy="5227093"/>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ctr">
                        <a:lnSpc>
                          <a:spcPct val="100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ẻ đẹp tâm hồn nhân vật trữ tình</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Một tâm hồn trong sạch, thanh cao, luôn muốn lánh đục về trong, xa rời danh lợi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Một tâm hồn yêu mến cuộc sống thanh sơ đạm bạc, gắn bó, hòa hợp cùng thiên nhiên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Một tấc lòng trung hiếu với nước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rPr>
                        <a:t>dân</a:t>
                      </a: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097994036"/>
              </p:ext>
            </p:extLst>
          </p:nvPr>
        </p:nvGraphicFramePr>
        <p:xfrm>
          <a:off x="532261" y="532261"/>
          <a:ext cx="11054687" cy="5227093"/>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ctr">
                        <a:lnSpc>
                          <a:spcPct val="100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endParaRPr lang="en-US" sz="280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Trả lời được đầy đủ  như đáp án: 1,0 điểm</a:t>
                      </a:r>
                      <a:endParaRPr lang="en-US" sz="280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Trả lời được 1 ý: 0,5 điểm</a:t>
                      </a:r>
                      <a:endParaRPr lang="en-US" sz="280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Trả lời được 2 ý: 0,75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42138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780249750"/>
              </p:ext>
            </p:extLst>
          </p:nvPr>
        </p:nvGraphicFramePr>
        <p:xfrm>
          <a:off x="424659" y="1046427"/>
          <a:ext cx="11341510" cy="4903998"/>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4903998">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0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20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HS thể hiện quan điểm cá nhân</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thuyết phục</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bằng đoạn văn 5 – 7 dòng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2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14527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453688384"/>
              </p:ext>
            </p:extLst>
          </p:nvPr>
        </p:nvGraphicFramePr>
        <p:xfrm>
          <a:off x="409433" y="981549"/>
          <a:ext cx="11368584" cy="5084345"/>
        </p:xfrm>
        <a:graphic>
          <a:graphicData uri="http://schemas.openxmlformats.org/drawingml/2006/table">
            <a:tbl>
              <a:tblPr firstRow="1" firstCol="1" bandRow="1">
                <a:tableStyleId>{5940675A-B579-460E-94D1-54222C63F5DA}</a:tableStyleId>
              </a:tblPr>
              <a:tblGrid>
                <a:gridCol w="704101">
                  <a:extLst>
                    <a:ext uri="{9D8B030D-6E8A-4147-A177-3AD203B41FA5}">
                      <a16:colId xmlns:a16="http://schemas.microsoft.com/office/drawing/2014/main" val="1076315128"/>
                    </a:ext>
                  </a:extLst>
                </a:gridCol>
                <a:gridCol w="751392">
                  <a:extLst>
                    <a:ext uri="{9D8B030D-6E8A-4147-A177-3AD203B41FA5}">
                      <a16:colId xmlns:a16="http://schemas.microsoft.com/office/drawing/2014/main" val="3895637340"/>
                    </a:ext>
                  </a:extLst>
                </a:gridCol>
                <a:gridCol w="8937601">
                  <a:extLst>
                    <a:ext uri="{9D8B030D-6E8A-4147-A177-3AD203B41FA5}">
                      <a16:colId xmlns:a16="http://schemas.microsoft.com/office/drawing/2014/main" val="3025704839"/>
                    </a:ext>
                  </a:extLst>
                </a:gridCol>
                <a:gridCol w="975490">
                  <a:extLst>
                    <a:ext uri="{9D8B030D-6E8A-4147-A177-3AD203B41FA5}">
                      <a16:colId xmlns:a16="http://schemas.microsoft.com/office/drawing/2014/main" val="2355765119"/>
                    </a:ext>
                  </a:extLst>
                </a:gridCol>
              </a:tblGrid>
              <a:tr h="738069">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15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282782">
                <a:tc rowSpan="2">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ghị luận về xu hướng bỏ phố về làng của một bộ phận người trẻ</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4275905"/>
                  </a:ext>
                </a:extLst>
              </a:tr>
              <a:tr h="1159042">
                <a:tc vMerge="1">
                  <a:txBody>
                    <a:bodyPr/>
                    <a:lstStyle/>
                    <a:p>
                      <a:endParaRPr lang="en-US"/>
                    </a:p>
                  </a:txBody>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a. Đảm bảo cấu trúc bài nghị luận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Mở bài nêu được vấn đề, Thân bài triển khai được vấn đề, Kết bài khái quát được vấn đề.</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1159042">
                <a:tc>
                  <a:txBody>
                    <a:bodyPr/>
                    <a:lstStyle/>
                    <a:p>
                      <a:pPr>
                        <a:lnSpc>
                          <a:spcPct val="115000"/>
                        </a:lnSpc>
                        <a:spcBef>
                          <a:spcPts val="200"/>
                        </a:spcBef>
                        <a:spcAft>
                          <a:spcPts val="1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nghị luận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indent="514350" algn="just">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u hướng bỏ phố về làng của một bộ phận người trẻ</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784712339"/>
                  </a:ext>
                </a:extLst>
              </a:tr>
            </a:tbl>
          </a:graphicData>
        </a:graphic>
      </p:graphicFrame>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7411" y="346797"/>
            <a:ext cx="2153154" cy="323165"/>
          </a:xfrm>
          <a:prstGeom prst="rect">
            <a:avLst/>
          </a:prstGeom>
        </p:spPr>
        <p:txBody>
          <a:bodyPr wrap="none">
            <a:spAutoFit/>
          </a:bodyPr>
          <a:lstStyle/>
          <a:p>
            <a:pPr marL="457200" algn="ctr">
              <a:lnSpc>
                <a:spcPts val="1800"/>
              </a:lnSpc>
              <a:spcAft>
                <a:spcPts val="0"/>
              </a:spcAft>
            </a:pPr>
            <a:r>
              <a:rPr lang="en-US" sz="32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a:t>
            </a:r>
          </a:p>
        </p:txBody>
      </p:sp>
      <p:sp>
        <p:nvSpPr>
          <p:cNvPr id="4" name="Rectangle 3"/>
          <p:cNvSpPr/>
          <p:nvPr/>
        </p:nvSpPr>
        <p:spPr>
          <a:xfrm>
            <a:off x="600414" y="712162"/>
            <a:ext cx="5735866" cy="584775"/>
          </a:xfrm>
          <a:prstGeom prst="rect">
            <a:avLst/>
          </a:prstGeom>
        </p:spPr>
        <p:txBody>
          <a:bodyPr wrap="none">
            <a:spAutoFit/>
          </a:bodyPr>
          <a:lstStyle/>
          <a:p>
            <a:pPr algn="just">
              <a:spcAft>
                <a:spcPts val="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(6,0 điểm)</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00414" y="1310585"/>
            <a:ext cx="8198078" cy="523220"/>
          </a:xfrm>
          <a:prstGeom prst="rect">
            <a:avLst/>
          </a:prstGeom>
        </p:spPr>
        <p:txBody>
          <a:bodyPr wrap="none">
            <a:spAutoFit/>
          </a:bodyPr>
          <a:lstStyle/>
          <a:p>
            <a:pPr lvl="0"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các yêu cầu bên dưới</a:t>
            </a:r>
            <a:r>
              <a:rPr lang="en-US" sz="28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293432" y="1828997"/>
            <a:ext cx="10085696" cy="4832092"/>
          </a:xfrm>
          <a:prstGeom prst="rect">
            <a:avLst/>
          </a:prstGeom>
        </p:spPr>
        <p:txBody>
          <a:bodyPr wrap="square">
            <a:spAutoFit/>
          </a:bodyPr>
          <a:lstStyle/>
          <a:p>
            <a:pPr algn="ctr">
              <a:spcAft>
                <a:spcPts val="0"/>
              </a:spcAft>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kính cảnh giới bài 31</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Chân mềm ngại bước dặm mây xanh(1),</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Quê cũ tìm về cảnh cũ thanh.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Hương cách gác vân(2) thu lạnh lạnh,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Thuyền kề bãi tuyết nguyệt chênh chênh.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Ơn tư(3) là ấy yêu dường chúa,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Lỗi thác(4) vì nơi luỵ bởi danh.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Bui có(5) một niềm trung hiếu cũ,</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Chẳng nằm thức dậy nẻo ba canh(6).</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(Nguồn: Đào Duy Anh, </a:t>
            </a:r>
            <a:r>
              <a:rPr lang="en-US" sz="2800" i="1">
                <a:latin typeface="Times New Roman" panose="02020603050405020304" pitchFamily="18" charset="0"/>
                <a:ea typeface="Calibri" panose="020F0502020204030204" pitchFamily="34" charset="0"/>
                <a:cs typeface="Times New Roman" panose="02020603050405020304" pitchFamily="18" charset="0"/>
              </a:rPr>
              <a:t>Nguyễn Trãi toàn tập</a:t>
            </a:r>
            <a:r>
              <a:rPr lang="en-US" sz="2800">
                <a:latin typeface="Times New Roman" panose="02020603050405020304" pitchFamily="18" charset="0"/>
                <a:ea typeface="Calibri" panose="020F0502020204030204" pitchFamily="34" charset="0"/>
                <a:cs typeface="Times New Roman" panose="02020603050405020304" pitchFamily="18" charset="0"/>
              </a:rPr>
              <a:t>, NXB Khoa học xã hội, 1976)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747436341"/>
              </p:ext>
            </p:extLst>
          </p:nvPr>
        </p:nvGraphicFramePr>
        <p:xfrm>
          <a:off x="491318" y="491320"/>
          <a:ext cx="11270369" cy="6065520"/>
        </p:xfrm>
        <a:graphic>
          <a:graphicData uri="http://schemas.openxmlformats.org/drawingml/2006/table">
            <a:tbl>
              <a:tblPr firstRow="1" firstCol="1" bandRow="1">
                <a:tableStyleId>{5940675A-B579-460E-94D1-54222C63F5DA}</a:tableStyleId>
              </a:tblPr>
              <a:tblGrid>
                <a:gridCol w="662187">
                  <a:extLst>
                    <a:ext uri="{9D8B030D-6E8A-4147-A177-3AD203B41FA5}">
                      <a16:colId xmlns:a16="http://schemas.microsoft.com/office/drawing/2014/main" val="1076315128"/>
                    </a:ext>
                  </a:extLst>
                </a:gridCol>
                <a:gridCol w="564611">
                  <a:extLst>
                    <a:ext uri="{9D8B030D-6E8A-4147-A177-3AD203B41FA5}">
                      <a16:colId xmlns:a16="http://schemas.microsoft.com/office/drawing/2014/main" val="3895637340"/>
                    </a:ext>
                  </a:extLst>
                </a:gridCol>
                <a:gridCol w="9281980">
                  <a:extLst>
                    <a:ext uri="{9D8B030D-6E8A-4147-A177-3AD203B41FA5}">
                      <a16:colId xmlns:a16="http://schemas.microsoft.com/office/drawing/2014/main" val="3025704839"/>
                    </a:ext>
                  </a:extLst>
                </a:gridCol>
                <a:gridCol w="761591">
                  <a:extLst>
                    <a:ext uri="{9D8B030D-6E8A-4147-A177-3AD203B41FA5}">
                      <a16:colId xmlns:a16="http://schemas.microsoft.com/office/drawing/2014/main" val="2355765119"/>
                    </a:ext>
                  </a:extLst>
                </a:gridCol>
              </a:tblGrid>
              <a:tr h="2238232">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800"/>
                        </a:spcAft>
                      </a:pPr>
                      <a:r>
                        <a:rPr lang="en-SG" sz="2800" i="1" smtClean="0">
                          <a:effectLst/>
                          <a:latin typeface="Times New Roman" panose="02020603050405020304" pitchFamily="18" charset="0"/>
                          <a:ea typeface="Times New Roman" panose="02020603050405020304" pitchFamily="18" charset="0"/>
                          <a:cs typeface="Times New Roman" panose="02020603050405020304" pitchFamily="18" charset="0"/>
                        </a:rPr>
                        <a:t>c. Triển khai vấn đề nghị luận thành các luận điểm</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SG" sz="2800" smtClean="0">
                          <a:effectLst/>
                          <a:latin typeface="Times New Roman" panose="02020603050405020304" pitchFamily="18" charset="0"/>
                          <a:ea typeface="Times New Roman" panose="02020603050405020304" pitchFamily="18" charset="0"/>
                          <a:cs typeface="Times New Roman" panose="02020603050405020304" pitchFamily="18" charset="0"/>
                        </a:rPr>
                        <a:t>Học sinh có thể triển khai theo nhiều cách nhưng cần vận dụng tốt các thao tác lập luận, kết hợp chặt chẽ giữa lí lẽ và dẫn chứng; đảm bảo các yêu cầu sau:</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0"/>
                        </a:spcAft>
                        <a:buSzPts val="1400"/>
                        <a:buFont typeface="Times New Roman" panose="02020603050405020304" pitchFamily="18" charset="0"/>
                        <a:buNone/>
                      </a:pPr>
                      <a:r>
                        <a:rPr lang="en-SG" sz="2800" smtClean="0">
                          <a:effectLst/>
                          <a:latin typeface="Times New Roman" panose="02020603050405020304" pitchFamily="18" charset="0"/>
                          <a:ea typeface="Times New Roman" panose="02020603050405020304" pitchFamily="18" charset="0"/>
                          <a:cs typeface="Times New Roman" panose="02020603050405020304" pitchFamily="18" charset="0"/>
                        </a:rPr>
                        <a:t>-Thực trạng: Đây là hiện tượng phổ biến trong thời đại hiện nay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15000"/>
                        </a:lnSpc>
                        <a:spcBef>
                          <a:spcPts val="600"/>
                        </a:spcBef>
                        <a:spcAft>
                          <a:spcPts val="6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2449774">
                <a:tc>
                  <a:txBody>
                    <a:bodyPr/>
                    <a:lstStyle/>
                    <a:p>
                      <a:endParaRPr lang="en-US" dirty="0"/>
                    </a:p>
                  </a:txBody>
                  <a:tcPr>
                    <a:solidFill>
                      <a:schemeClr val="accent4">
                        <a:lumMod val="20000"/>
                        <a:lumOff val="80000"/>
                      </a:schemeClr>
                    </a:solidFill>
                  </a:tcPr>
                </a:tc>
                <a:tc>
                  <a:txBody>
                    <a:bodyPr/>
                    <a:lstStyle/>
                    <a:p>
                      <a:pPr algn="ctr">
                        <a:lnSpc>
                          <a:spcPct val="15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342900" lvl="0" indent="-342900" algn="just">
                        <a:lnSpc>
                          <a:spcPct val="150000"/>
                        </a:lnSpc>
                        <a:spcAft>
                          <a:spcPts val="0"/>
                        </a:spcAft>
                        <a:buSzPts val="1400"/>
                        <a:buFont typeface="Times New Roman" panose="02020603050405020304" pitchFamily="18" charset="0"/>
                        <a:buChar char="-"/>
                      </a:pPr>
                      <a:r>
                        <a:rPr lang="en-SG" sz="2800" smtClean="0">
                          <a:effectLst/>
                          <a:latin typeface="Times New Roman" panose="02020603050405020304" pitchFamily="18" charset="0"/>
                          <a:ea typeface="Times New Roman" panose="02020603050405020304" pitchFamily="18" charset="0"/>
                          <a:cs typeface="Times New Roman" panose="02020603050405020304" pitchFamily="18" charset="0"/>
                        </a:rPr>
                        <a:t>Lí do người trẻ bỏ phố về làng:</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 Tránh xa cái xô bồ, ồn ào của phố thị</a:t>
                      </a:r>
                    </a:p>
                    <a:p>
                      <a:pPr algn="just">
                        <a:lnSpc>
                          <a:spcPct val="150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 Tìm tới làng quê êm ả, thanh bình với lối sống chậm rãi, hài hòa với tự nhiên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30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66056992"/>
                  </a:ext>
                </a:extLst>
              </a:tr>
            </a:tbl>
          </a:graphicData>
        </a:graphic>
      </p:graphicFrame>
    </p:spTree>
    <p:extLst>
      <p:ext uri="{BB962C8B-B14F-4D97-AF65-F5344CB8AC3E}">
        <p14:creationId xmlns:p14="http://schemas.microsoft.com/office/powerpoint/2010/main" val="51396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404808200"/>
              </p:ext>
            </p:extLst>
          </p:nvPr>
        </p:nvGraphicFramePr>
        <p:xfrm>
          <a:off x="341195" y="341195"/>
          <a:ext cx="11627891" cy="6264322"/>
        </p:xfrm>
        <a:graphic>
          <a:graphicData uri="http://schemas.openxmlformats.org/drawingml/2006/table">
            <a:tbl>
              <a:tblPr firstRow="1" firstCol="1" bandRow="1">
                <a:tableStyleId>{5940675A-B579-460E-94D1-54222C63F5DA}</a:tableStyleId>
              </a:tblPr>
              <a:tblGrid>
                <a:gridCol w="683193">
                  <a:extLst>
                    <a:ext uri="{9D8B030D-6E8A-4147-A177-3AD203B41FA5}">
                      <a16:colId xmlns:a16="http://schemas.microsoft.com/office/drawing/2014/main" val="1076315128"/>
                    </a:ext>
                  </a:extLst>
                </a:gridCol>
                <a:gridCol w="582522">
                  <a:extLst>
                    <a:ext uri="{9D8B030D-6E8A-4147-A177-3AD203B41FA5}">
                      <a16:colId xmlns:a16="http://schemas.microsoft.com/office/drawing/2014/main" val="3895637340"/>
                    </a:ext>
                  </a:extLst>
                </a:gridCol>
                <a:gridCol w="9606362">
                  <a:extLst>
                    <a:ext uri="{9D8B030D-6E8A-4147-A177-3AD203B41FA5}">
                      <a16:colId xmlns:a16="http://schemas.microsoft.com/office/drawing/2014/main" val="3025704839"/>
                    </a:ext>
                  </a:extLst>
                </a:gridCol>
                <a:gridCol w="755814">
                  <a:extLst>
                    <a:ext uri="{9D8B030D-6E8A-4147-A177-3AD203B41FA5}">
                      <a16:colId xmlns:a16="http://schemas.microsoft.com/office/drawing/2014/main" val="2355765119"/>
                    </a:ext>
                  </a:extLst>
                </a:gridCol>
              </a:tblGrid>
              <a:tr h="6264322">
                <a:tc>
                  <a:txBody>
                    <a:bodyPr/>
                    <a:lstStyle/>
                    <a:p>
                      <a:pPr>
                        <a:lnSpc>
                          <a:spcPct val="100000"/>
                        </a:lnSpc>
                      </a:pPr>
                      <a:endParaRPr lang="en-US" dirty="0"/>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 Bàn luận: </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b="1"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Khi cuộc sống phố thị quá áp lực và bon chen thì về quê cũng chính là một giải pháp</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 Về quê không phải để lẩn tránh công việc, về quê để sống, để làm việc, để xây đắp quê hương đẹp giàu </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Hướng dẫn chấm:</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Phân tích đầy đủ, sâu sắc: 2,0 điểm – 2,5 điểm.</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Phân tích đầy đủ nhưng có ý chưa sâu hoặc phân tích sâu nhưng chưa thật đầy đủ: 1,25 điểm - 1,75  điểm.</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Phân tích chưa đầy đủ hoặc chung chung, sơ sài: 0,25 điểm – 1,0 điểm.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0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873885039"/>
                  </a:ext>
                </a:extLst>
              </a:tr>
            </a:tbl>
          </a:graphicData>
        </a:graphic>
      </p:graphicFrame>
    </p:spTree>
    <p:extLst>
      <p:ext uri="{BB962C8B-B14F-4D97-AF65-F5344CB8AC3E}">
        <p14:creationId xmlns:p14="http://schemas.microsoft.com/office/powerpoint/2010/main" val="25383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291315577"/>
              </p:ext>
            </p:extLst>
          </p:nvPr>
        </p:nvGraphicFramePr>
        <p:xfrm>
          <a:off x="495868" y="655094"/>
          <a:ext cx="10968251" cy="5142012"/>
        </p:xfrm>
        <a:graphic>
          <a:graphicData uri="http://schemas.openxmlformats.org/drawingml/2006/table">
            <a:tbl>
              <a:tblPr firstRow="1" firstCol="1" bandRow="1">
                <a:tableStyleId>{5940675A-B579-460E-94D1-54222C63F5DA}</a:tableStyleId>
              </a:tblPr>
              <a:tblGrid>
                <a:gridCol w="874531">
                  <a:extLst>
                    <a:ext uri="{9D8B030D-6E8A-4147-A177-3AD203B41FA5}">
                      <a16:colId xmlns:a16="http://schemas.microsoft.com/office/drawing/2014/main" val="1076315128"/>
                    </a:ext>
                  </a:extLst>
                </a:gridCol>
                <a:gridCol w="676765">
                  <a:extLst>
                    <a:ext uri="{9D8B030D-6E8A-4147-A177-3AD203B41FA5}">
                      <a16:colId xmlns:a16="http://schemas.microsoft.com/office/drawing/2014/main" val="3895637340"/>
                    </a:ext>
                  </a:extLst>
                </a:gridCol>
                <a:gridCol w="8473495">
                  <a:extLst>
                    <a:ext uri="{9D8B030D-6E8A-4147-A177-3AD203B41FA5}">
                      <a16:colId xmlns:a16="http://schemas.microsoft.com/office/drawing/2014/main" val="3025704839"/>
                    </a:ext>
                  </a:extLst>
                </a:gridCol>
                <a:gridCol w="943460">
                  <a:extLst>
                    <a:ext uri="{9D8B030D-6E8A-4147-A177-3AD203B41FA5}">
                      <a16:colId xmlns:a16="http://schemas.microsoft.com/office/drawing/2014/main" val="2355765119"/>
                    </a:ext>
                  </a:extLst>
                </a:gridCol>
              </a:tblGrid>
              <a:tr h="2142698">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d. Chính tả, ngữ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i="1" spc="-30">
                          <a:effectLst/>
                          <a:latin typeface="Times New Roman" panose="02020603050405020304" pitchFamily="18" charset="0"/>
                          <a:ea typeface="Times New Roman" panose="02020603050405020304" pitchFamily="18" charset="0"/>
                          <a:cs typeface="Times New Roman" panose="02020603050405020304" pitchFamily="18" charset="0"/>
                        </a:rPr>
                        <a:t>Hướng dẫn chấm: </a:t>
                      </a:r>
                      <a:r>
                        <a:rPr lang="vi-VN" sz="2800" i="1" spc="-30">
                          <a:effectLst/>
                          <a:latin typeface="Times New Roman" panose="02020603050405020304" pitchFamily="18" charset="0"/>
                          <a:ea typeface="Times New Roman" panose="02020603050405020304" pitchFamily="18" charset="0"/>
                          <a:cs typeface="Times New Roman" panose="02020603050405020304" pitchFamily="18" charset="0"/>
                        </a:rPr>
                        <a:t>Không cho điểm nếu bài làm có quá nhiều lỗi chính tả, ngữ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26584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e. Sáng tạo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Thể hiện suy nghĩ sâu sắc về vấn đề nghị luận; có cách diễn đạt mới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mẻ</a:t>
                      </a:r>
                      <a:r>
                        <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100677538"/>
                  </a:ext>
                </a:extLst>
              </a:tr>
            </a:tbl>
          </a:graphicData>
        </a:graphic>
      </p:graphicFrame>
    </p:spTree>
    <p:extLst>
      <p:ext uri="{BB962C8B-B14F-4D97-AF65-F5344CB8AC3E}">
        <p14:creationId xmlns:p14="http://schemas.microsoft.com/office/powerpoint/2010/main" val="35046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206510859"/>
              </p:ext>
            </p:extLst>
          </p:nvPr>
        </p:nvGraphicFramePr>
        <p:xfrm>
          <a:off x="424659" y="1046427"/>
          <a:ext cx="11341510" cy="4903998"/>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4903998">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0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800"/>
                        </a:spcAft>
                      </a:pPr>
                      <a:r>
                        <a:rPr lang="en-US" sz="2800" b="1" i="1" smtClean="0">
                          <a:effectLst/>
                          <a:latin typeface="Times New Roman" panose="02020603050405020304" pitchFamily="18" charset="0"/>
                          <a:ea typeface="Times New Roman" panose="02020603050405020304" pitchFamily="18" charset="0"/>
                          <a:cs typeface="Times New Roman" panose="02020603050405020304" pitchFamily="18" charset="0"/>
                        </a:rPr>
                        <a:t>e.</a:t>
                      </a:r>
                    </a:p>
                    <a:p>
                      <a:pPr algn="just">
                        <a:lnSpc>
                          <a:spcPct val="150000"/>
                        </a:lnSpc>
                        <a:spcAft>
                          <a:spcPts val="800"/>
                        </a:spcAft>
                      </a:pPr>
                      <a:r>
                        <a:rPr lang="en-US" sz="2800" b="1" i="1" smtClean="0">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Học sinh biết vận dụng thực tiễn đời sống để làm nổi bật vấn đề nghị luận; văn viết giàu hình ảnh, cảm xúc.</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Đáp ứng được 2 yêu cầu trở lên: 0,5 điểm.</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Đáp ứng được 1 yêu cầu: 0,25 điểm</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200000"/>
                        </a:lnSpc>
                        <a:spcAft>
                          <a:spcPts val="0"/>
                        </a:spcAft>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10762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4792" y="453063"/>
            <a:ext cx="3991349" cy="622799"/>
          </a:xfrm>
          <a:prstGeom prst="rect">
            <a:avLst/>
          </a:prstGeom>
        </p:spPr>
        <p:txBody>
          <a:bodyPr wrap="none">
            <a:spAutoFit/>
          </a:bodyPr>
          <a:lstStyle/>
          <a:p>
            <a:pPr algn="ctr">
              <a:lnSpc>
                <a:spcPct val="115000"/>
              </a:lnSpc>
              <a:spcBef>
                <a:spcPts val="600"/>
              </a:spcBef>
              <a:spcAft>
                <a:spcPts val="60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 VỤ VỀ NHÀ</a:t>
            </a:r>
            <a:endParaRPr lang="en-US" sz="2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532264" y="2224586"/>
            <a:ext cx="11341288" cy="2099036"/>
          </a:xfrm>
          <a:prstGeom prst="rect">
            <a:avLst/>
          </a:prstGeom>
        </p:spPr>
        <p:txBody>
          <a:bodyPr wrap="square">
            <a:spAutoFit/>
          </a:bodyPr>
          <a:lstStyle/>
          <a:p>
            <a:pPr indent="180340">
              <a:lnSpc>
                <a:spcPct val="115000"/>
              </a:lnSpc>
              <a:spcBef>
                <a:spcPts val="600"/>
              </a:spcBef>
              <a:spcAft>
                <a:spcPts val="60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lang="en-US" sz="2400">
              <a:latin typeface="Calibri" panose="020F0502020204030204" pitchFamily="34" charset="0"/>
              <a:ea typeface="Times New Roman" panose="02020603050405020304" pitchFamily="18" charset="0"/>
              <a:cs typeface="Times New Roman" panose="02020603050405020304" pitchFamily="18" charset="0"/>
            </a:endParaRPr>
          </a:p>
          <a:p>
            <a:pPr indent="180340">
              <a:lnSpc>
                <a:spcPct val="115000"/>
              </a:lnSpc>
              <a:spcBef>
                <a:spcPts val="600"/>
              </a:spcBef>
              <a:spcAft>
                <a:spcPts val="60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lang="en-US" sz="2400">
              <a:latin typeface="Calibri" panose="020F0502020204030204" pitchFamily="34" charset="0"/>
              <a:ea typeface="Times New Roman" panose="02020603050405020304" pitchFamily="18" charset="0"/>
              <a:cs typeface="Times New Roman" panose="02020603050405020304" pitchFamily="18" charset="0"/>
            </a:endParaRPr>
          </a:p>
          <a:p>
            <a:pPr indent="180340">
              <a:lnSpc>
                <a:spcPct val="115000"/>
              </a:lnSpc>
              <a:spcBef>
                <a:spcPts val="600"/>
              </a:spcBef>
              <a:spcAft>
                <a:spcPts val="60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r>
              <a:rPr lang="pt-BR" sz="32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1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818865"/>
            <a:ext cx="11177516" cy="5262979"/>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1. Dặm mây xanh: dịch chữ dặm thanh vân, chỉ con đường làm quan, con đường công danh</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2. Gác vân: dịch “vân các, vân đài, vân thự” chỉ nơi chứa sách có để cỏ vân, một loại cỏ thơm trừ được mọt hại sách. Cũng chỉ nơi làm việc văn thư.</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3. Ơn tư: tức “ân tứ” (ơn của vua ban cho)</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4. Lỗi thác: lỗi lầm, sai lầm</a:t>
            </a:r>
          </a:p>
          <a:p>
            <a:pPr algn="just">
              <a:lnSpc>
                <a:spcPct val="150000"/>
              </a:lnSpc>
              <a:spcAft>
                <a:spcPts val="0"/>
              </a:spcAft>
            </a:pPr>
            <a:r>
              <a:rPr lang="es-CL" sz="2800">
                <a:latin typeface="Times New Roman" panose="02020603050405020304" pitchFamily="18" charset="0"/>
                <a:ea typeface="Calibri" panose="020F0502020204030204" pitchFamily="34" charset="0"/>
                <a:cs typeface="Times New Roman" panose="02020603050405020304" pitchFamily="18" charset="0"/>
              </a:rPr>
              <a:t>5. Bui có: chỉ có, duy có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CL" sz="2800">
                <a:latin typeface="Times New Roman" panose="02020603050405020304" pitchFamily="18" charset="0"/>
                <a:ea typeface="Calibri" panose="020F0502020204030204" pitchFamily="34" charset="0"/>
                <a:cs typeface="Times New Roman" panose="02020603050405020304" pitchFamily="18" charset="0"/>
              </a:rPr>
              <a:t>6. Nẻo ba canh: lúc canh ba ( nửa đêm)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16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5" y="1828002"/>
            <a:ext cx="10454185" cy="3970318"/>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Hai câu thơ đầu cho ta biết nhân vật trữ tình đã có lựa chọn gì trong cuộc đời?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A. Từ chối hoạn lộ, công danh để về ở ẩn nơi quê cũ</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B. Vì nợ công danh nên không thể về quê cũ</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 Chọn lối sống thoát tục chốn mây xanh</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Từ giã quê cũ ra đi để trả nợ công danh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87105" y="982639"/>
            <a:ext cx="10249469" cy="587853"/>
          </a:xfrm>
          <a:prstGeom prst="rect">
            <a:avLst/>
          </a:prstGeom>
        </p:spPr>
        <p:txBody>
          <a:bodyPr wrap="square">
            <a:spAutoFit/>
          </a:bodyPr>
          <a:lstStyle/>
          <a:p>
            <a:pPr marL="90170" indent="-147320">
              <a:lnSpc>
                <a:spcPct val="115000"/>
              </a:lnSpc>
              <a:spcBef>
                <a:spcPts val="600"/>
              </a:spcBef>
              <a:spcAft>
                <a:spcPts val="600"/>
              </a:spcAft>
              <a:tabLst>
                <a:tab pos="400050" algn="l"/>
              </a:tabLst>
            </a:pPr>
            <a:r>
              <a:rPr lang="en-US" sz="2800" b="1">
                <a:solidFill>
                  <a:srgbClr val="FF0000"/>
                </a:solidFill>
                <a:latin typeface="Times New Roman" panose="02020603050405020304" pitchFamily="18" charset="0"/>
                <a:ea typeface="Times New Roman" panose="02020603050405020304" pitchFamily="18" charset="0"/>
              </a:rPr>
              <a:t>Lựa chọn đáp án đúng nhất cho các câu hỏi từ 1 đến </a:t>
            </a:r>
            <a:r>
              <a:rPr lang="en-US" sz="2800" b="1" smtClean="0">
                <a:solidFill>
                  <a:srgbClr val="FF0000"/>
                </a:solidFill>
                <a:latin typeface="Times New Roman" panose="02020603050405020304" pitchFamily="18" charset="0"/>
                <a:ea typeface="Times New Roman" panose="02020603050405020304" pitchFamily="18" charset="0"/>
              </a:rPr>
              <a:t>7:</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834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947" y="1542195"/>
            <a:ext cx="10003808" cy="3706720"/>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a:latin typeface="Times New Roman" panose="02020603050405020304" pitchFamily="18" charset="0"/>
                <a:ea typeface="Times New Roman" panose="02020603050405020304" pitchFamily="18" charset="0"/>
                <a:cs typeface="Times New Roman" panose="02020603050405020304" pitchFamily="18" charset="0"/>
              </a:rPr>
              <a:t>. Tìm các từ láy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Lạnh lạnh, chênh chênh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Thanh thanh, chênh chênh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C. Lạnh lạnh, xanh xanh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D. Dặm dặm, chênh chênh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77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1429688"/>
            <a:ext cx="10413241" cy="3901196"/>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Những điều gì khiến nhân vật trữ tình thấy nuối tiếc vì đã cố công theo đuổi:</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A. Cuộc đời làm quan để hưởng lộc</a:t>
            </a:r>
            <a:r>
              <a:rPr lang="en-US" sz="2800">
                <a:latin typeface="Times New Roman" panose="02020603050405020304" pitchFamily="18" charset="0"/>
                <a:ea typeface="Times New Roman" panose="02020603050405020304" pitchFamily="18" charset="0"/>
                <a:cs typeface="Times New Roman" panose="02020603050405020304" pitchFamily="18" charset="0"/>
              </a:rPr>
              <a:t> vua ban và lối sống lụy danh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B. Con đường ẩn dật và lối sống thoát tục tu tiên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 Cuộc đời làm quan để hưởng lộc</a:t>
            </a:r>
            <a:r>
              <a:rPr lang="en-US" sz="2800">
                <a:latin typeface="Times New Roman" panose="02020603050405020304" pitchFamily="18" charset="0"/>
                <a:ea typeface="Times New Roman" panose="02020603050405020304" pitchFamily="18" charset="0"/>
                <a:cs typeface="Times New Roman" panose="02020603050405020304" pitchFamily="18" charset="0"/>
              </a:rPr>
              <a:t> vua ban</a:t>
            </a:r>
            <a:r>
              <a:rPr lang="en-US" sz="2800">
                <a:latin typeface="Times New Roman" panose="02020603050405020304" pitchFamily="18" charset="0"/>
                <a:ea typeface="Calibri" panose="020F0502020204030204" pitchFamily="34" charset="0"/>
                <a:cs typeface="Times New Roman" panose="02020603050405020304" pitchFamily="18" charset="0"/>
              </a:rPr>
              <a:t> lối sống thoát tục tu tiên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Từ chối lợi danh, ẩn thân nơi quê cũ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793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6" y="1064525"/>
            <a:ext cx="9444251" cy="4445384"/>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Câu 4.</a:t>
            </a:r>
            <a:r>
              <a:rPr lang="en-US" sz="3200">
                <a:latin typeface="Times New Roman" panose="02020603050405020304" pitchFamily="18" charset="0"/>
                <a:ea typeface="Calibri" panose="020F0502020204030204" pitchFamily="34" charset="0"/>
                <a:cs typeface="Times New Roman" panose="02020603050405020304" pitchFamily="18" charset="0"/>
              </a:rPr>
              <a:t> Điều gì khiến nhân vật trữ tình dành trọn vẹn cuộc đời và trở trăn hằng đêm?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Niềm trung hiếu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Nợ công danh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C. Ơn chúa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D. Thiên nhiên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7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080" y="1651380"/>
            <a:ext cx="11523260" cy="4539191"/>
          </a:xfrm>
          <a:prstGeom prst="rect">
            <a:avLst/>
          </a:prstGeom>
        </p:spPr>
        <p:txBody>
          <a:bodyPr wrap="square">
            <a:spAutoFit/>
          </a:bodyPr>
          <a:lstStyle/>
          <a:p>
            <a:pPr algn="just">
              <a:lnSpc>
                <a:spcPct val="150000"/>
              </a:lnSpc>
              <a:spcAft>
                <a:spcPts val="0"/>
              </a:spcAft>
            </a:pPr>
            <a:r>
              <a:rPr lang="en-US" sz="2800" b="1"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 về quê cũ, nhân vật trữ tình có cuộc sống ra sao?</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Gắn bó, hòa hợp cùng thiên nhiên trong sự thanh thản của một ẩn sĩ</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An nhàn hưởng lộc vua ban không vướng bận sự đời</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Ngồi hưởng lộc vua ban mà vẫn luôn canh cánh nợ công danh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D. Gắn bó, hòa hợp cùng thiên nhiên nhưng vẫn luôn canh cánh niềm trung hiếu</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736600">
              <a:lnSpc>
                <a:spcPct val="150000"/>
              </a:lnSpc>
            </a:pPr>
            <a:r>
              <a:rPr lang="en-US" sz="2800" smtClean="0">
                <a:solidFill>
                  <a:srgbClr val="000000"/>
                </a:solidFill>
                <a:latin typeface="Times New Roman" panose="02020603050405020304" pitchFamily="18" charset="0"/>
                <a:ea typeface="Times New Roman" panose="02020603050405020304" pitchFamily="18" charset="0"/>
              </a:rPr>
              <a:t/>
            </a:r>
            <a:br>
              <a:rPr lang="en-US" sz="2800" smtClean="0">
                <a:solidFill>
                  <a:srgbClr val="000000"/>
                </a:solidFill>
                <a:latin typeface="Times New Roman" panose="02020603050405020304" pitchFamily="18" charset="0"/>
                <a:ea typeface="Times New Roman" panose="02020603050405020304" pitchFamily="18" charset="0"/>
              </a:rPr>
            </a:b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81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699" y="1203237"/>
            <a:ext cx="11186615" cy="4616648"/>
          </a:xfrm>
          <a:prstGeom prst="rect">
            <a:avLst/>
          </a:prstGeom>
        </p:spPr>
        <p:txBody>
          <a:bodyPr wrap="square">
            <a:spAutoFit/>
          </a:bodyPr>
          <a:lstStyle/>
          <a:p>
            <a:pPr algn="just">
              <a:lnSpc>
                <a:spcPct val="150000"/>
              </a:lnSpc>
              <a:spcAft>
                <a:spcPts val="0"/>
              </a:spcAft>
            </a:pPr>
            <a:r>
              <a:rPr lang="en-US" sz="2800" b="1" spc="-15">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 Tại sao nhân vật trữ tình không đồng nhất </a:t>
            </a:r>
            <a:r>
              <a:rPr lang="en-US" sz="2800" i="1" spc="-15">
                <a:latin typeface="Times New Roman" panose="02020603050405020304" pitchFamily="18" charset="0"/>
                <a:ea typeface="Times New Roman" panose="02020603050405020304" pitchFamily="18" charset="0"/>
                <a:cs typeface="Times New Roman" panose="02020603050405020304" pitchFamily="18" charset="0"/>
              </a:rPr>
              <a:t>trung hiếu</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 với </a:t>
            </a:r>
            <a:r>
              <a:rPr lang="en-US" sz="2800" i="1" spc="-15">
                <a:latin typeface="Times New Roman" panose="02020603050405020304" pitchFamily="18" charset="0"/>
                <a:ea typeface="Times New Roman" panose="02020603050405020304" pitchFamily="18" charset="0"/>
                <a:cs typeface="Times New Roman" panose="02020603050405020304" pitchFamily="18" charset="0"/>
              </a:rPr>
              <a:t>ơn tư</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i="1" spc="-15">
                <a:latin typeface="Times New Roman" panose="02020603050405020304" pitchFamily="18" charset="0"/>
                <a:ea typeface="Times New Roman" panose="02020603050405020304" pitchFamily="18" charset="0"/>
                <a:cs typeface="Times New Roman" panose="02020603050405020304" pitchFamily="18" charset="0"/>
              </a:rPr>
              <a:t>danh</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A. Vì chữ trung hiếu lớn hơn chữ ân tư và danh, trung hiếu là trung hiếu với nước với dân, ân tư và danh chỉ là cái lợi riêng cho cá nhân kẻ làm quan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B. Vì ơn tư là tức thời, trung hiếu là cả cuộc đời</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C. Vì trung hiếu là cái đạo của nhà Nho còn ân tư và danh là cái đạo làm quan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D. Vì trung hiếu mang nghĩa rộng, ân tư và danh mang nghĩa hẹp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80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1384</TotalTime>
  <Words>1687</Words>
  <PresentationFormat>Widescreen</PresentationFormat>
  <Paragraphs>182</Paragraphs>
  <Slides>24</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Arial Unicode MS</vt:lpstr>
      <vt:lpstr>Calibri</vt:lpstr>
      <vt:lpstr>Calibri Light</vt:lpstr>
      <vt:lpstr>等线</vt:lpstr>
      <vt:lpstr>等线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2022-11-23T03:07:53Z</dcterms:modified>
</cp:coreProperties>
</file>