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9" r:id="rId2"/>
    <p:sldId id="258" r:id="rId3"/>
    <p:sldId id="264" r:id="rId4"/>
    <p:sldId id="287" r:id="rId5"/>
    <p:sldId id="356" r:id="rId6"/>
    <p:sldId id="357" r:id="rId7"/>
    <p:sldId id="262" r:id="rId8"/>
    <p:sldId id="358" r:id="rId9"/>
    <p:sldId id="360" r:id="rId10"/>
    <p:sldId id="361" r:id="rId11"/>
  </p:sldIdLst>
  <p:sldSz cx="18288000" cy="10287000"/>
  <p:notesSz cx="6858000" cy="9144000"/>
  <p:embeddedFontLst>
    <p:embeddedFont>
      <p:font typeface="Cambria Math" panose="02040503050406030204" pitchFamily="18"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1C1"/>
    <a:srgbClr val="CFDDED"/>
    <a:srgbClr val="FF9F9F"/>
    <a:srgbClr val="FFFFCC"/>
    <a:srgbClr val="FFFF99"/>
    <a:srgbClr val="FFD347"/>
    <a:srgbClr val="9ADE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3" d="100"/>
          <a:sy n="73" d="100"/>
        </p:scale>
        <p:origin x="59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DFE8F4-F68A-47EB-BF17-1A7362961D94}" type="datetimeFigureOut">
              <a:rPr lang="en-US" smtClean="0"/>
              <a:t>9/11/2024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7555CC-C205-44C7-902C-1A398AB8006E}" type="slidenum">
              <a:rPr lang="en-US" smtClean="0"/>
              <a:t>‹#›</a:t>
            </a:fld>
            <a:endParaRPr lang="en-US"/>
          </a:p>
        </p:txBody>
      </p:sp>
    </p:spTree>
    <p:extLst>
      <p:ext uri="{BB962C8B-B14F-4D97-AF65-F5344CB8AC3E}">
        <p14:creationId xmlns:p14="http://schemas.microsoft.com/office/powerpoint/2010/main" val="3154292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7555CC-C205-44C7-902C-1A398AB8006E}" type="slidenum">
              <a:rPr lang="en-US" smtClean="0"/>
              <a:t>8</a:t>
            </a:fld>
            <a:endParaRPr lang="en-US"/>
          </a:p>
        </p:txBody>
      </p:sp>
    </p:spTree>
    <p:extLst>
      <p:ext uri="{BB962C8B-B14F-4D97-AF65-F5344CB8AC3E}">
        <p14:creationId xmlns:p14="http://schemas.microsoft.com/office/powerpoint/2010/main" val="390027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23.png"/><Relationship Id="rId3" Type="http://schemas.microsoft.com/office/2007/relationships/media" Target="../media/media2.mp3"/><Relationship Id="rId7" Type="http://schemas.openxmlformats.org/officeDocument/2006/relationships/image" Target="../media/image71.png"/><Relationship Id="rId12" Type="http://schemas.openxmlformats.org/officeDocument/2006/relationships/image" Target="../media/image22.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0.png"/><Relationship Id="rId11" Type="http://schemas.openxmlformats.org/officeDocument/2006/relationships/image" Target="../media/image21.png"/><Relationship Id="rId5" Type="http://schemas.openxmlformats.org/officeDocument/2006/relationships/slideLayout" Target="../slideLayouts/slideLayout7.xml"/><Relationship Id="rId10" Type="http://schemas.openxmlformats.org/officeDocument/2006/relationships/image" Target="../media/image20.png"/><Relationship Id="rId4" Type="http://schemas.openxmlformats.org/officeDocument/2006/relationships/audio" Target="../media/media2.mp3"/><Relationship Id="rId9" Type="http://schemas.openxmlformats.org/officeDocument/2006/relationships/image" Target="../media/image73.png"/><Relationship Id="rId14" Type="http://schemas.openxmlformats.org/officeDocument/2006/relationships/image" Target="../media/image24.sv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sv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6.svg"/><Relationship Id="rId10" Type="http://schemas.openxmlformats.org/officeDocument/2006/relationships/image" Target="../media/image8.svg"/><Relationship Id="rId4" Type="http://schemas.openxmlformats.org/officeDocument/2006/relationships/image" Target="../media/image5.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10.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52.png"/><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23.png"/><Relationship Id="rId3" Type="http://schemas.microsoft.com/office/2007/relationships/media" Target="../media/media2.mp3"/><Relationship Id="rId7" Type="http://schemas.openxmlformats.org/officeDocument/2006/relationships/image" Target="../media/image62.png"/><Relationship Id="rId12" Type="http://schemas.openxmlformats.org/officeDocument/2006/relationships/image" Target="../media/image22.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1.png"/><Relationship Id="rId11" Type="http://schemas.openxmlformats.org/officeDocument/2006/relationships/image" Target="../media/image21.png"/><Relationship Id="rId5" Type="http://schemas.openxmlformats.org/officeDocument/2006/relationships/slideLayout" Target="../slideLayouts/slideLayout7.xml"/><Relationship Id="rId10" Type="http://schemas.openxmlformats.org/officeDocument/2006/relationships/image" Target="../media/image20.png"/><Relationship Id="rId4" Type="http://schemas.openxmlformats.org/officeDocument/2006/relationships/audio" Target="../media/media2.mp3"/><Relationship Id="rId9" Type="http://schemas.openxmlformats.org/officeDocument/2006/relationships/image" Target="../media/image64.png"/><Relationship Id="rId1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2108145"/>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7" name="Group 7"/>
          <p:cNvGrpSpPr/>
          <p:nvPr/>
        </p:nvGrpSpPr>
        <p:grpSpPr>
          <a:xfrm>
            <a:off x="14450775" y="3573532"/>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2" name="Group 12"/>
          <p:cNvGrpSpPr/>
          <p:nvPr/>
        </p:nvGrpSpPr>
        <p:grpSpPr>
          <a:xfrm>
            <a:off x="14450775" y="7787674"/>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grpSp>
      <p:grpSp>
        <p:nvGrpSpPr>
          <p:cNvPr id="27" name="Group 27"/>
          <p:cNvGrpSpPr/>
          <p:nvPr/>
        </p:nvGrpSpPr>
        <p:grpSpPr>
          <a:xfrm>
            <a:off x="14460300" y="709904"/>
            <a:ext cx="3666838" cy="947966"/>
            <a:chOff x="0" y="0"/>
            <a:chExt cx="3623462" cy="936752"/>
          </a:xfrm>
        </p:grpSpPr>
        <p:sp>
          <p:nvSpPr>
            <p:cNvPr id="28" name="Freeform 2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29" name="Freeform 2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30" name="Freeform 3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sp>
        <p:sp>
          <p:nvSpPr>
            <p:cNvPr id="31" name="Freeform 3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sp>
        <p:nvSpPr>
          <p:cNvPr id="32" name="TextBox 32"/>
          <p:cNvSpPr txBox="1"/>
          <p:nvPr/>
        </p:nvSpPr>
        <p:spPr>
          <a:xfrm>
            <a:off x="7049300" y="3009900"/>
            <a:ext cx="2625784" cy="1388650"/>
          </a:xfrm>
          <a:prstGeom prst="rect">
            <a:avLst/>
          </a:prstGeom>
        </p:spPr>
        <p:txBody>
          <a:bodyPr lIns="0" tIns="0" rIns="0" bIns="0" rtlCol="0" anchor="t">
            <a:spAutoFit/>
          </a:bodyPr>
          <a:lstStyle/>
          <a:p>
            <a:pPr algn="ctr">
              <a:lnSpc>
                <a:spcPts val="9426"/>
              </a:lnSpc>
            </a:pPr>
            <a:r>
              <a:rPr lang="en-US" sz="16600" b="1" spc="182">
                <a:solidFill>
                  <a:schemeClr val="tx2"/>
                </a:solidFill>
                <a:latin typeface="Arial" panose="020B0604020202020204" pitchFamily="34" charset="0"/>
                <a:cs typeface="Arial" panose="020B0604020202020204" pitchFamily="34" charset="0"/>
              </a:rPr>
              <a:t>01</a:t>
            </a:r>
          </a:p>
        </p:txBody>
      </p:sp>
      <p:sp>
        <p:nvSpPr>
          <p:cNvPr id="33" name="TextBox 33"/>
          <p:cNvSpPr txBox="1"/>
          <p:nvPr/>
        </p:nvSpPr>
        <p:spPr>
          <a:xfrm>
            <a:off x="448409" y="4838700"/>
            <a:ext cx="16202573" cy="3465179"/>
          </a:xfrm>
          <a:prstGeom prst="rect">
            <a:avLst/>
          </a:prstGeom>
        </p:spPr>
        <p:txBody>
          <a:bodyPr wrap="square" lIns="0" tIns="0" rIns="0" bIns="0" rtlCol="0" anchor="t">
            <a:spAutoFit/>
          </a:bodyPr>
          <a:lstStyle/>
          <a:p>
            <a:pPr algn="ctr">
              <a:lnSpc>
                <a:spcPct val="150000"/>
              </a:lnSpc>
            </a:pPr>
            <a:r>
              <a:rPr lang="vi-VN" sz="8000" b="1" spc="120">
                <a:solidFill>
                  <a:schemeClr val="tx2"/>
                </a:solidFill>
                <a:cs typeface="Arial" panose="020B0604020202020204" pitchFamily="34" charset="0"/>
              </a:rPr>
              <a:t>CÔNG THỨC CỘNG XÁC SUẤT CHO HAI BIẾN CỐ XUNG KHẮC</a:t>
            </a:r>
            <a:endParaRPr lang="en-US" sz="8000" b="1" spc="120">
              <a:solidFill>
                <a:schemeClr val="tx2"/>
              </a:solidFill>
              <a:latin typeface="Arial" panose="020B0604020202020204" pitchFamily="34" charset="0"/>
              <a:cs typeface="Arial" panose="020B0604020202020204" pitchFamily="34" charset="0"/>
            </a:endParaRPr>
          </a:p>
        </p:txBody>
      </p:sp>
      <p:sp>
        <p:nvSpPr>
          <p:cNvPr id="37" name="Freeform 37"/>
          <p:cNvSpPr/>
          <p:nvPr/>
        </p:nvSpPr>
        <p:spPr>
          <a:xfrm rot="782942">
            <a:off x="2149853" y="1479035"/>
            <a:ext cx="2492796" cy="1957978"/>
          </a:xfrm>
          <a:custGeom>
            <a:avLst/>
            <a:gdLst/>
            <a:ahLst/>
            <a:cxnLst/>
            <a:rect l="l" t="t" r="r" b="b"/>
            <a:pathLst>
              <a:path w="2492796" h="1957978">
                <a:moveTo>
                  <a:pt x="0" y="0"/>
                </a:moveTo>
                <a:lnTo>
                  <a:pt x="2492796" y="0"/>
                </a:lnTo>
                <a:lnTo>
                  <a:pt x="2492796" y="1957978"/>
                </a:lnTo>
                <a:lnTo>
                  <a:pt x="0" y="195797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transition spd="med">
    <p:comb/>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2" name="Rectangle 1"/>
          <p:cNvSpPr/>
          <p:nvPr/>
        </p:nvSpPr>
        <p:spPr>
          <a:xfrm>
            <a:off x="0" y="0"/>
            <a:ext cx="18288000" cy="1028700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Box 8">
            <a:extLst>
              <a:ext uri="{FF2B5EF4-FFF2-40B4-BE49-F238E27FC236}">
                <a16:creationId xmlns:a16="http://schemas.microsoft.com/office/drawing/2014/main" id="{A19ECB77-B032-4E88-B15F-FDAE0101D1A8}"/>
              </a:ext>
            </a:extLst>
          </p:cNvPr>
          <p:cNvSpPr txBox="1"/>
          <p:nvPr/>
        </p:nvSpPr>
        <p:spPr>
          <a:xfrm>
            <a:off x="4558221" y="771570"/>
            <a:ext cx="9315375" cy="679673"/>
          </a:xfrm>
          <a:prstGeom prst="rect">
            <a:avLst/>
          </a:prstGeom>
        </p:spPr>
        <p:txBody>
          <a:bodyPr wrap="square" lIns="0" tIns="0" rIns="0" bIns="0" rtlCol="0" anchor="t">
            <a:spAutoFit/>
          </a:bodyPr>
          <a:lstStyle/>
          <a:p>
            <a:pPr marL="0" marR="0" lvl="0" indent="0" algn="ctr" defTabSz="609630" rtl="0" eaLnBrk="1" fontAlgn="auto" latinLnBrk="0" hangingPunct="1">
              <a:lnSpc>
                <a:spcPts val="5334"/>
              </a:lnSpc>
              <a:spcBef>
                <a:spcPct val="0"/>
              </a:spcBef>
              <a:spcAft>
                <a:spcPts val="0"/>
              </a:spcAft>
              <a:buClrTx/>
              <a:buSzTx/>
              <a:buFontTx/>
              <a:buNone/>
              <a:tabLst/>
              <a:defRPr/>
            </a:pPr>
            <a:r>
              <a:rPr kumimoji="0" lang="en-US" sz="5400" b="1" i="0" u="none" strike="noStrike" kern="1200" cap="none" spc="-53"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CÂU HỎI TRẮC </a:t>
            </a:r>
            <a:r>
              <a:rPr kumimoji="0" lang="en-US" sz="5400" b="1" i="0" u="none" strike="noStrike" kern="1200" cap="none" spc="-53"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NGHIỆM</a:t>
            </a:r>
          </a:p>
        </p:txBody>
      </p:sp>
      <p:sp>
        <p:nvSpPr>
          <p:cNvPr id="22" name="Câu hỏi">
            <a:extLst>
              <a:ext uri="{FF2B5EF4-FFF2-40B4-BE49-F238E27FC236}">
                <a16:creationId xmlns:a16="http://schemas.microsoft.com/office/drawing/2014/main" id="{4ADFFF1A-F500-CC57-185E-00F4826D0836}"/>
              </a:ext>
            </a:extLst>
          </p:cNvPr>
          <p:cNvSpPr/>
          <p:nvPr/>
        </p:nvSpPr>
        <p:spPr>
          <a:xfrm>
            <a:off x="1066800" y="1786678"/>
            <a:ext cx="16298219" cy="30698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spcAft>
                <a:spcPts val="1200"/>
              </a:spcAft>
            </a:pPr>
            <a:r>
              <a:rPr lang="nl-NL" sz="4000" b="1">
                <a:solidFill>
                  <a:schemeClr val="tx1"/>
                </a:solidFill>
                <a:latin typeface="Arial" panose="020B0604020202020204" pitchFamily="34" charset="0"/>
                <a:ea typeface="Calibri" panose="020F0502020204030204" pitchFamily="34" charset="0"/>
                <a:cs typeface="Arial" panose="020B0604020202020204" pitchFamily="34" charset="0"/>
              </a:rPr>
              <a:t>Câu 4. </a:t>
            </a:r>
            <a:r>
              <a:rPr lang="vi-VN" sz="4000">
                <a:solidFill>
                  <a:schemeClr val="tx1"/>
                </a:solidFill>
                <a:latin typeface="Arial" panose="020B0604020202020204" pitchFamily="34" charset="0"/>
                <a:ea typeface="Calibri" panose="020F0502020204030204" pitchFamily="34" charset="0"/>
                <a:cs typeface="Arial" panose="020B0604020202020204" pitchFamily="34" charset="0"/>
              </a:rPr>
              <a:t>Một hộp đựng 4 viên bi xanh,3 viên bi đỏ và 2 viên bi vàng.Chọn ngẫu nhiên 2 viên bi. Tính xác suất để chọn được 2 viên bi khác màu</a:t>
            </a:r>
            <a:endParaRPr kumimoji="0" lang="en-US" sz="3200" b="0" i="0" u="none" strike="noStrike" kern="100" cap="none" spc="0" normalizeH="0" baseline="0" noProof="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Đáp án đúng">
                <a:extLst>
                  <a:ext uri="{FF2B5EF4-FFF2-40B4-BE49-F238E27FC236}">
                    <a16:creationId xmlns:a16="http://schemas.microsoft.com/office/drawing/2014/main" id="{8B66CBE4-2DB9-BCF7-D1C4-281B894BFE17}"/>
                  </a:ext>
                </a:extLst>
              </p:cNvPr>
              <p:cNvSpPr/>
              <p:nvPr/>
            </p:nvSpPr>
            <p:spPr>
              <a:xfrm>
                <a:off x="2214631" y="5478245"/>
                <a:ext cx="6218172" cy="18036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spcAft>
                    <a:spcPts val="1200"/>
                  </a:spcAft>
                </a:pPr>
                <a14:m>
                  <m:oMathPara xmlns:m="http://schemas.openxmlformats.org/officeDocument/2006/math">
                    <m:oMathParaPr>
                      <m:jc m:val="centerGroup"/>
                    </m:oMathParaPr>
                    <m:oMath xmlns:m="http://schemas.openxmlformats.org/officeDocument/2006/math">
                      <m:r>
                        <a:rPr kumimoji="0" lang="en-US" sz="4000" b="0" i="1" u="none" strike="noStrike" kern="100" cap="none" spc="0" normalizeH="0" baseline="0" noProof="0" smtClean="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𝐴</m:t>
                      </m:r>
                      <m:r>
                        <a:rPr kumimoji="0" lang="en-US" sz="4000" b="0" i="1" u="none" strike="noStrike" kern="100" cap="none" spc="0" normalizeH="0" baseline="0" noProof="0" smtClean="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schemeClr val="tx1"/>
                              </a:solidFill>
                              <a:latin typeface="Cambria Math" panose="02040503050406030204" pitchFamily="18"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13</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18</m:t>
                          </m:r>
                        </m:den>
                      </m:f>
                    </m:oMath>
                  </m:oMathPara>
                </a14:m>
                <a:endParaRPr kumimoji="0" lang="en-US" sz="3200" b="0" i="0" u="none" strike="noStrike" kern="100" cap="none" spc="0" normalizeH="0" baseline="0" noProof="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3"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2214631" y="5478245"/>
                <a:ext cx="6218172" cy="1803683"/>
              </a:xfrm>
              <a:prstGeom prst="round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Đáp án sai 1">
                <a:extLst>
                  <a:ext uri="{FF2B5EF4-FFF2-40B4-BE49-F238E27FC236}">
                    <a16:creationId xmlns:a16="http://schemas.microsoft.com/office/drawing/2014/main" id="{3FCD9830-5FD1-BD44-878B-228BD96CE996}"/>
                  </a:ext>
                </a:extLst>
              </p:cNvPr>
              <p:cNvSpPr/>
              <p:nvPr/>
            </p:nvSpPr>
            <p:spPr>
              <a:xfrm>
                <a:off x="2214631" y="7873484"/>
                <a:ext cx="6218172" cy="18036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120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𝐵</m:t>
                      </m:r>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f>
                        <m:fPr>
                          <m:ctrlPr>
                            <a:rPr kumimoji="0" lang="en-US" sz="40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5</m:t>
                          </m:r>
                        </m:num>
                        <m:den>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18</m:t>
                          </m:r>
                        </m:den>
                      </m:f>
                    </m:oMath>
                  </m:oMathPara>
                </a14:m>
                <a:endParaRPr kumimoji="0" lang="en-US" sz="32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4"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2214631" y="7873484"/>
                <a:ext cx="6218172" cy="1803683"/>
              </a:xfrm>
              <a:prstGeom prst="round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Đáp án sai 2">
                <a:extLst>
                  <a:ext uri="{FF2B5EF4-FFF2-40B4-BE49-F238E27FC236}">
                    <a16:creationId xmlns:a16="http://schemas.microsoft.com/office/drawing/2014/main" id="{6A919885-0285-0403-1E09-FA94D8BC080B}"/>
                  </a:ext>
                </a:extLst>
              </p:cNvPr>
              <p:cNvSpPr/>
              <p:nvPr/>
            </p:nvSpPr>
            <p:spPr>
              <a:xfrm>
                <a:off x="9687943" y="7873484"/>
                <a:ext cx="6218172" cy="18036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120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𝐷</m:t>
                      </m:r>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f>
                        <m:fPr>
                          <m:ctrlPr>
                            <a:rPr kumimoji="0" lang="en-US" sz="40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11</m:t>
                          </m:r>
                        </m:num>
                        <m:den>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18</m:t>
                          </m:r>
                        </m:den>
                      </m:f>
                    </m:oMath>
                  </m:oMathPara>
                </a14:m>
                <a:endParaRPr kumimoji="0" lang="en-US" sz="32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6"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9687943" y="7873484"/>
                <a:ext cx="6218172" cy="1803683"/>
              </a:xfrm>
              <a:prstGeom prst="round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Đáp án sai 3">
                <a:extLst>
                  <a:ext uri="{FF2B5EF4-FFF2-40B4-BE49-F238E27FC236}">
                    <a16:creationId xmlns:a16="http://schemas.microsoft.com/office/drawing/2014/main" id="{2E7D83A4-3758-8699-4DD0-010A80780539}"/>
                  </a:ext>
                </a:extLst>
              </p:cNvPr>
              <p:cNvSpPr/>
              <p:nvPr/>
            </p:nvSpPr>
            <p:spPr>
              <a:xfrm>
                <a:off x="9687943" y="5444715"/>
                <a:ext cx="6218172" cy="18036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120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𝐶</m:t>
                      </m:r>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f>
                        <m:fPr>
                          <m:ctrlPr>
                            <a:rPr kumimoji="0" lang="en-US" sz="40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num>
                        <m:den>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18</m:t>
                          </m:r>
                        </m:den>
                      </m:f>
                    </m:oMath>
                  </m:oMathPara>
                </a14:m>
                <a:endParaRPr kumimoji="0" lang="en-US" sz="32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7"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9687943" y="5444715"/>
                <a:ext cx="6218172" cy="1803683"/>
              </a:xfrm>
              <a:prstGeom prst="roundRect">
                <a:avLst/>
              </a:prstGeom>
              <a:blipFill>
                <a:blip r:embed="rId9"/>
                <a:stretch>
                  <a:fillRect/>
                </a:stretch>
              </a:blipFill>
              <a:ln>
                <a:noFill/>
              </a:ln>
            </p:spPr>
            <p:txBody>
              <a:bodyPr/>
              <a:lstStyle/>
              <a:p>
                <a:r>
                  <a:rPr lang="en-US">
                    <a:noFill/>
                  </a:rPr>
                  <a:t> </a:t>
                </a:r>
              </a:p>
            </p:txBody>
          </p:sp>
        </mc:Fallback>
      </mc:AlternateContent>
      <p:pic>
        <p:nvPicPr>
          <p:cNvPr id="28"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442362" y="-637266"/>
            <a:ext cx="487363" cy="487363"/>
          </a:xfrm>
          <a:prstGeom prst="rect">
            <a:avLst/>
          </a:prstGeom>
        </p:spPr>
      </p:pic>
      <p:pic>
        <p:nvPicPr>
          <p:cNvPr id="30" name="Picture 5">
            <a:extLst>
              <a:ext uri="{FF2B5EF4-FFF2-40B4-BE49-F238E27FC236}">
                <a16:creationId xmlns:a16="http://schemas.microsoft.com/office/drawing/2014/main" id="{31EA41D2-9796-7E4F-2882-9DC49D5A8C0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6623688" y="5683539"/>
            <a:ext cx="1334647" cy="1161681"/>
          </a:xfrm>
          <a:prstGeom prst="rect">
            <a:avLst/>
          </a:prstGeom>
        </p:spPr>
      </p:pic>
      <p:pic>
        <p:nvPicPr>
          <p:cNvPr id="31" name="Picture 30">
            <a:extLst>
              <a:ext uri="{FF2B5EF4-FFF2-40B4-BE49-F238E27FC236}">
                <a16:creationId xmlns:a16="http://schemas.microsoft.com/office/drawing/2014/main" id="{4B31FD67-694B-8D1E-89C7-5C3C61578F6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4311884" y="8277861"/>
            <a:ext cx="1330072" cy="1184973"/>
          </a:xfrm>
          <a:prstGeom prst="rect">
            <a:avLst/>
          </a:prstGeom>
        </p:spPr>
      </p:pic>
      <p:pic>
        <p:nvPicPr>
          <p:cNvPr id="32" name="Picture 10">
            <a:extLst>
              <a:ext uri="{FF2B5EF4-FFF2-40B4-BE49-F238E27FC236}">
                <a16:creationId xmlns:a16="http://schemas.microsoft.com/office/drawing/2014/main" id="{A47525BE-8DC6-1E4E-AED4-3C6DAB364AF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4324978" y="5772520"/>
            <a:ext cx="1330072" cy="1184973"/>
          </a:xfrm>
          <a:prstGeom prst="rect">
            <a:avLst/>
          </a:prstGeom>
        </p:spPr>
      </p:pic>
      <p:pic>
        <p:nvPicPr>
          <p:cNvPr id="33" name="Picture 10">
            <a:extLst>
              <a:ext uri="{FF2B5EF4-FFF2-40B4-BE49-F238E27FC236}">
                <a16:creationId xmlns:a16="http://schemas.microsoft.com/office/drawing/2014/main" id="{65C423E0-743C-7316-FEF3-4CE8613F3E0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6840794" y="8175655"/>
            <a:ext cx="1330072" cy="1184973"/>
          </a:xfrm>
          <a:prstGeom prst="rect">
            <a:avLst/>
          </a:prstGeom>
        </p:spPr>
      </p:pic>
      <p:pic>
        <p:nvPicPr>
          <p:cNvPr id="3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69225" y="-637266"/>
            <a:ext cx="487363" cy="487363"/>
          </a:xfrm>
          <a:prstGeom prst="rect">
            <a:avLst/>
          </a:prstGeom>
        </p:spPr>
      </p:pic>
    </p:spTree>
    <p:extLst>
      <p:ext uri="{BB962C8B-B14F-4D97-AF65-F5344CB8AC3E}">
        <p14:creationId xmlns:p14="http://schemas.microsoft.com/office/powerpoint/2010/main" val="2711997689"/>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3"/>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3"/>
                                        </p:tgtEl>
                                        <p:attrNameLst>
                                          <p:attrName>fillcolor</p:attrName>
                                        </p:attrNameLst>
                                      </p:cBhvr>
                                      <p:to>
                                        <a:srgbClr val="92D050"/>
                                      </p:to>
                                    </p:animClr>
                                    <p:set>
                                      <p:cBhvr>
                                        <p:cTn id="29" dur="500" fill="hold"/>
                                        <p:tgtEl>
                                          <p:spTgt spid="23"/>
                                        </p:tgtEl>
                                        <p:attrNameLst>
                                          <p:attrName>fill.type</p:attrName>
                                        </p:attrNameLst>
                                      </p:cBhvr>
                                      <p:to>
                                        <p:strVal val="solid"/>
                                      </p:to>
                                    </p:set>
                                    <p:set>
                                      <p:cBhvr>
                                        <p:cTn id="30" dur="500" fill="hold"/>
                                        <p:tgtEl>
                                          <p:spTgt spid="23"/>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8"/>
                                        </p:tgtEl>
                                      </p:cBhvr>
                                    </p:cmd>
                                  </p:childTnLst>
                                </p:cTn>
                              </p:par>
                              <p:par>
                                <p:cTn id="33" presetID="1" presetClass="entr" presetSubtype="0" fill="hold" nodeType="withEffect">
                                  <p:stCondLst>
                                    <p:cond delay="0"/>
                                  </p:stCondLst>
                                  <p:childTnLst>
                                    <p:set>
                                      <p:cBhvr>
                                        <p:cTn id="34" dur="1" fill="hold">
                                          <p:stCondLst>
                                            <p:cond delay="9"/>
                                          </p:stCondLst>
                                        </p:cTn>
                                        <p:tgtEl>
                                          <p:spTgt spid="30"/>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3"/>
                                        </p:tgtEl>
                                      </p:cBhvr>
                                    </p:animEffect>
                                    <p:animScale>
                                      <p:cBhvr>
                                        <p:cTn id="37"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4"/>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4"/>
                                        </p:tgtEl>
                                        <p:attrNameLst>
                                          <p:attrName>fillcolor</p:attrName>
                                        </p:attrNameLst>
                                      </p:cBhvr>
                                      <p:to>
                                        <a:srgbClr val="D99694"/>
                                      </p:to>
                                    </p:animClr>
                                    <p:set>
                                      <p:cBhvr>
                                        <p:cTn id="43" dur="500" fill="hold"/>
                                        <p:tgtEl>
                                          <p:spTgt spid="24"/>
                                        </p:tgtEl>
                                        <p:attrNameLst>
                                          <p:attrName>fill.type</p:attrName>
                                        </p:attrNameLst>
                                      </p:cBhvr>
                                      <p:to>
                                        <p:strVal val="solid"/>
                                      </p:to>
                                    </p:set>
                                    <p:set>
                                      <p:cBhvr>
                                        <p:cTn id="44" dur="500" fill="hold"/>
                                        <p:tgtEl>
                                          <p:spTgt spid="24"/>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4"/>
                                        </p:tgtEl>
                                      </p:cBhvr>
                                    </p:cmd>
                                  </p:childTnLst>
                                </p:cTn>
                              </p:par>
                              <p:par>
                                <p:cTn id="47" presetID="1"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24"/>
                                        </p:tgtEl>
                                      </p:cBhvr>
                                    </p:animEffect>
                                    <p:animScale>
                                      <p:cBhvr>
                                        <p:cTn id="51"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52" restart="whenNotActive" fill="hold" evtFilter="cancelBubble" nodeType="interactiveSeq">
                <p:stCondLst>
                  <p:cond evt="onClick" delay="0">
                    <p:tgtEl>
                      <p:spTgt spid="26"/>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6"/>
                                        </p:tgtEl>
                                        <p:attrNameLst>
                                          <p:attrName>fillcolor</p:attrName>
                                        </p:attrNameLst>
                                      </p:cBhvr>
                                      <p:to>
                                        <a:srgbClr val="D99694"/>
                                      </p:to>
                                    </p:animClr>
                                    <p:set>
                                      <p:cBhvr>
                                        <p:cTn id="57" dur="500" fill="hold"/>
                                        <p:tgtEl>
                                          <p:spTgt spid="26"/>
                                        </p:tgtEl>
                                        <p:attrNameLst>
                                          <p:attrName>fill.type</p:attrName>
                                        </p:attrNameLst>
                                      </p:cBhvr>
                                      <p:to>
                                        <p:strVal val="solid"/>
                                      </p:to>
                                    </p:set>
                                    <p:set>
                                      <p:cBhvr>
                                        <p:cTn id="58" dur="500" fill="hold"/>
                                        <p:tgtEl>
                                          <p:spTgt spid="26"/>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4"/>
                                        </p:tgtEl>
                                      </p:cBhvr>
                                    </p:cmd>
                                  </p:childTnLst>
                                </p:cTn>
                              </p:par>
                              <p:par>
                                <p:cTn id="61" presetID="1" presetClass="entr" presetSubtype="0" fill="hold" nodeType="withEffect">
                                  <p:stCondLst>
                                    <p:cond delay="0"/>
                                  </p:stCondLst>
                                  <p:childTnLst>
                                    <p:set>
                                      <p:cBhvr>
                                        <p:cTn id="62" dur="1" fill="hold">
                                          <p:stCondLst>
                                            <p:cond delay="9"/>
                                          </p:stCondLst>
                                        </p:cTn>
                                        <p:tgtEl>
                                          <p:spTgt spid="31"/>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6"/>
                                        </p:tgtEl>
                                      </p:cBhvr>
                                    </p:animEffect>
                                    <p:animScale>
                                      <p:cBhvr>
                                        <p:cTn id="65" dur="250" autoRev="1" fill="hold"/>
                                        <p:tgtEl>
                                          <p:spTgt spid="26"/>
                                        </p:tgtEl>
                                      </p:cBhvr>
                                      <p:by x="105000" y="105000"/>
                                    </p:animScale>
                                  </p:childTnLst>
                                </p:cTn>
                              </p:par>
                            </p:childTnLst>
                          </p:cTn>
                        </p:par>
                      </p:childTnLst>
                    </p:cTn>
                  </p:par>
                </p:childTnLst>
              </p:cTn>
              <p:nextCondLst>
                <p:cond evt="onClick" delay="0">
                  <p:tgtEl>
                    <p:spTgt spid="26"/>
                  </p:tgtEl>
                </p:cond>
              </p:nextCondLst>
            </p:seq>
            <p:seq concurrent="1" nextAc="seek">
              <p:cTn id="66" restart="whenNotActive" fill="hold" evtFilter="cancelBubble" nodeType="interactiveSeq">
                <p:stCondLst>
                  <p:cond evt="onClick" delay="0">
                    <p:tgtEl>
                      <p:spTgt spid="27"/>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7"/>
                                        </p:tgtEl>
                                        <p:attrNameLst>
                                          <p:attrName>fillcolor</p:attrName>
                                        </p:attrNameLst>
                                      </p:cBhvr>
                                      <p:to>
                                        <a:srgbClr val="D99694"/>
                                      </p:to>
                                    </p:animClr>
                                    <p:set>
                                      <p:cBhvr>
                                        <p:cTn id="71" dur="500" fill="hold"/>
                                        <p:tgtEl>
                                          <p:spTgt spid="27"/>
                                        </p:tgtEl>
                                        <p:attrNameLst>
                                          <p:attrName>fill.type</p:attrName>
                                        </p:attrNameLst>
                                      </p:cBhvr>
                                      <p:to>
                                        <p:strVal val="solid"/>
                                      </p:to>
                                    </p:set>
                                    <p:set>
                                      <p:cBhvr>
                                        <p:cTn id="72" dur="500" fill="hold"/>
                                        <p:tgtEl>
                                          <p:spTgt spid="27"/>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4"/>
                                        </p:tgtEl>
                                      </p:cBhvr>
                                    </p:cmd>
                                  </p:childTnLst>
                                </p:cTn>
                              </p:par>
                              <p:par>
                                <p:cTn id="75" presetID="1" presetClass="entr" presetSubtype="0" fill="hold" nodeType="withEffect">
                                  <p:stCondLst>
                                    <p:cond delay="0"/>
                                  </p:stCondLst>
                                  <p:childTnLst>
                                    <p:set>
                                      <p:cBhvr>
                                        <p:cTn id="76" dur="1" fill="hold">
                                          <p:stCondLst>
                                            <p:cond delay="9"/>
                                          </p:stCondLst>
                                        </p:cTn>
                                        <p:tgtEl>
                                          <p:spTgt spid="32"/>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7"/>
                                        </p:tgtEl>
                                      </p:cBhvr>
                                    </p:animEffect>
                                    <p:animScale>
                                      <p:cBhvr>
                                        <p:cTn id="79" dur="250" autoRev="1" fill="hold"/>
                                        <p:tgtEl>
                                          <p:spTgt spid="27"/>
                                        </p:tgtEl>
                                      </p:cBhvr>
                                      <p:by x="105000" y="105000"/>
                                    </p:animScale>
                                  </p:childTnLst>
                                </p:cTn>
                              </p:par>
                            </p:childTnLst>
                          </p:cTn>
                        </p:par>
                      </p:childTnLst>
                    </p:cTn>
                  </p:par>
                </p:childTnLst>
              </p:cTn>
              <p:nextCondLst>
                <p:cond evt="onClick" delay="0">
                  <p:tgtEl>
                    <p:spTgt spid="27"/>
                  </p:tgtEl>
                </p:cond>
              </p:nextCondLst>
            </p:seq>
            <p:audio>
              <p:cMediaNode vol="80000">
                <p:cTn id="80" fill="hold" display="0">
                  <p:stCondLst>
                    <p:cond delay="indefinite"/>
                  </p:stCondLst>
                  <p:endCondLst>
                    <p:cond evt="onStopAudio" delay="0">
                      <p:tgtEl>
                        <p:sldTgt/>
                      </p:tgtEl>
                    </p:cond>
                  </p:endCondLst>
                </p:cTn>
                <p:tgtEl>
                  <p:spTgt spid="28"/>
                </p:tgtEl>
              </p:cMediaNode>
            </p:audio>
            <p:audio>
              <p:cMediaNode vol="80000">
                <p:cTn id="81" fill="hold" display="0">
                  <p:stCondLst>
                    <p:cond delay="indefinite"/>
                  </p:stCondLst>
                  <p:endCondLst>
                    <p:cond evt="onStopAudio" delay="0">
                      <p:tgtEl>
                        <p:sldTgt/>
                      </p:tgtEl>
                    </p:cond>
                  </p:endCondLst>
                </p:cTn>
                <p:tgtEl>
                  <p:spTgt spid="34"/>
                </p:tgtEl>
              </p:cMediaNode>
            </p:audio>
          </p:childTnLst>
        </p:cTn>
      </p:par>
    </p:tnLst>
    <p:bldLst>
      <p:bldP spid="22" grpId="0" animBg="1"/>
      <p:bldP spid="23" grpId="0" animBg="1"/>
      <p:bldP spid="23" grpId="1" animBg="1"/>
      <p:bldP spid="24" grpId="0" animBg="1"/>
      <p:bldP spid="24" grpId="1" animBg="1"/>
      <p:bldP spid="26" grpId="0" animBg="1"/>
      <p:bldP spid="26" grpId="1" animBg="1"/>
      <p:bldP spid="27" grpId="0" animBg="1"/>
      <p:bldP spid="2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1866900"/>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7" name="Group 7"/>
          <p:cNvGrpSpPr/>
          <p:nvPr/>
        </p:nvGrpSpPr>
        <p:grpSpPr>
          <a:xfrm>
            <a:off x="14450775" y="3332287"/>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2" name="Group 12"/>
          <p:cNvGrpSpPr/>
          <p:nvPr/>
        </p:nvGrpSpPr>
        <p:grpSpPr>
          <a:xfrm>
            <a:off x="14450775" y="7546429"/>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grpSp>
      <p:grpSp>
        <p:nvGrpSpPr>
          <p:cNvPr id="37" name="Group 36"/>
          <p:cNvGrpSpPr/>
          <p:nvPr/>
        </p:nvGrpSpPr>
        <p:grpSpPr>
          <a:xfrm>
            <a:off x="11636727" y="1655455"/>
            <a:ext cx="4513438" cy="4554845"/>
            <a:chOff x="11770757" y="2758368"/>
            <a:chExt cx="4513438" cy="4554845"/>
          </a:xfrm>
        </p:grpSpPr>
        <p:sp>
          <p:nvSpPr>
            <p:cNvPr id="34" name="Freeform 34"/>
            <p:cNvSpPr/>
            <p:nvPr/>
          </p:nvSpPr>
          <p:spPr>
            <a:xfrm>
              <a:off x="11770757" y="2758368"/>
              <a:ext cx="4513438" cy="4554845"/>
            </a:xfrm>
            <a:custGeom>
              <a:avLst/>
              <a:gdLst/>
              <a:ahLst/>
              <a:cxnLst/>
              <a:rect l="l" t="t" r="r" b="b"/>
              <a:pathLst>
                <a:path w="4513438" h="4554845">
                  <a:moveTo>
                    <a:pt x="0" y="0"/>
                  </a:moveTo>
                  <a:lnTo>
                    <a:pt x="4513437" y="0"/>
                  </a:lnTo>
                  <a:lnTo>
                    <a:pt x="4513437" y="4554845"/>
                  </a:lnTo>
                  <a:lnTo>
                    <a:pt x="0" y="45548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5" name="TextBox 35"/>
            <p:cNvSpPr txBox="1"/>
            <p:nvPr/>
          </p:nvSpPr>
          <p:spPr>
            <a:xfrm rot="-422712">
              <a:off x="12634942" y="4639368"/>
              <a:ext cx="3256054" cy="577081"/>
            </a:xfrm>
            <a:prstGeom prst="rect">
              <a:avLst/>
            </a:prstGeom>
          </p:spPr>
          <p:txBody>
            <a:bodyPr wrap="square" lIns="0" tIns="0" rIns="0" bIns="0" rtlCol="0" anchor="t">
              <a:spAutoFit/>
            </a:bodyPr>
            <a:lstStyle/>
            <a:p>
              <a:pPr algn="ctr">
                <a:lnSpc>
                  <a:spcPts val="4517"/>
                </a:lnSpc>
              </a:pPr>
              <a:r>
                <a:rPr lang="vi-VN" sz="4800" b="1" spc="87">
                  <a:latin typeface="Arial" panose="020B0604020202020204" pitchFamily="34" charset="0"/>
                  <a:cs typeface="Arial" panose="020B0604020202020204" pitchFamily="34" charset="0"/>
                </a:rPr>
                <a:t>KẾT LUẬN</a:t>
              </a:r>
              <a:endParaRPr lang="en-US" sz="4800" b="1" spc="87">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38" name="Rectangle 37"/>
              <p:cNvSpPr/>
              <p:nvPr/>
            </p:nvSpPr>
            <p:spPr>
              <a:xfrm>
                <a:off x="1052394" y="1694834"/>
                <a:ext cx="9415295" cy="5119350"/>
              </a:xfrm>
              <a:prstGeom prst="rect">
                <a:avLst/>
              </a:prstGeom>
            </p:spPr>
            <p:txBody>
              <a:bodyPr wrap="square">
                <a:spAutoFit/>
              </a:bodyPr>
              <a:lstStyle/>
              <a:p>
                <a:pPr algn="just">
                  <a:lnSpc>
                    <a:spcPct val="150000"/>
                  </a:lnSpc>
                  <a:spcBef>
                    <a:spcPts val="600"/>
                  </a:spcBef>
                  <a:spcAft>
                    <a:spcPts val="800"/>
                  </a:spcAft>
                </a:pPr>
                <a:r>
                  <a:rPr lang="nl-NL" sz="4200" kern="100">
                    <a:latin typeface="Arial" panose="020B0604020202020204" pitchFamily="34" charset="0"/>
                    <a:ea typeface="Calibri" panose="020F0502020204030204" pitchFamily="34" charset="0"/>
                    <a:cs typeface="Arial" panose="020B0604020202020204" pitchFamily="34" charset="0"/>
                  </a:rPr>
                  <a:t>Biến cố </a:t>
                </a:r>
                <a14:m>
                  <m:oMath xmlns:m="http://schemas.openxmlformats.org/officeDocument/2006/math">
                    <m:r>
                      <a:rPr lang="nl-NL" sz="4200" i="1" kern="100">
                        <a:effectLst/>
                        <a:latin typeface="Cambria Math" panose="02040503050406030204" pitchFamily="18" charset="0"/>
                        <a:ea typeface="Calibri" panose="020F0502020204030204" pitchFamily="34" charset="0"/>
                        <a:cs typeface="Times New Roman" panose="02020603050405020304" pitchFamily="18" charset="0"/>
                      </a:rPr>
                      <m:t>𝐴</m:t>
                    </m:r>
                  </m:oMath>
                </a14:m>
                <a:r>
                  <a:rPr lang="nl-NL" sz="4200" kern="100">
                    <a:effectLst/>
                    <a:latin typeface="Arial" panose="020B0604020202020204" pitchFamily="34" charset="0"/>
                    <a:ea typeface="Calibri" panose="020F0502020204030204" pitchFamily="34" charset="0"/>
                    <a:cs typeface="Arial" panose="020B0604020202020204" pitchFamily="34" charset="0"/>
                  </a:rPr>
                  <a:t> và biến cố </a:t>
                </a:r>
                <a14:m>
                  <m:oMath xmlns:m="http://schemas.openxmlformats.org/officeDocument/2006/math">
                    <m:r>
                      <a:rPr lang="nl-NL" sz="4200" i="1" kern="100">
                        <a:effectLst/>
                        <a:latin typeface="Cambria Math" panose="02040503050406030204" pitchFamily="18" charset="0"/>
                        <a:ea typeface="Calibri" panose="020F0502020204030204" pitchFamily="34" charset="0"/>
                        <a:cs typeface="Times New Roman" panose="02020603050405020304" pitchFamily="18" charset="0"/>
                      </a:rPr>
                      <m:t>𝐵</m:t>
                    </m:r>
                  </m:oMath>
                </a14:m>
                <a:r>
                  <a:rPr lang="nl-NL" sz="4200" kern="100">
                    <a:effectLst/>
                    <a:latin typeface="Arial" panose="020B0604020202020204" pitchFamily="34" charset="0"/>
                    <a:ea typeface="Calibri" panose="020F0502020204030204" pitchFamily="34" charset="0"/>
                    <a:cs typeface="Arial" panose="020B0604020202020204" pitchFamily="34" charset="0"/>
                  </a:rPr>
                  <a:t> được gọi là xung khắc nếu </a:t>
                </a:r>
                <a14:m>
                  <m:oMath xmlns:m="http://schemas.openxmlformats.org/officeDocument/2006/math">
                    <m:r>
                      <a:rPr lang="nl-NL" sz="4200" i="1" kern="100">
                        <a:effectLst/>
                        <a:latin typeface="Cambria Math" panose="02040503050406030204" pitchFamily="18" charset="0"/>
                        <a:ea typeface="Calibri" panose="020F0502020204030204" pitchFamily="34" charset="0"/>
                        <a:cs typeface="Times New Roman" panose="02020603050405020304" pitchFamily="18" charset="0"/>
                      </a:rPr>
                      <m:t>𝐴</m:t>
                    </m:r>
                    <m:r>
                      <a:rPr lang="nl-NL" sz="4200" i="1" kern="100">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4200" kern="100">
                    <a:effectLst/>
                    <a:latin typeface="Arial" panose="020B0604020202020204" pitchFamily="34" charset="0"/>
                    <a:ea typeface="Calibri" panose="020F0502020204030204" pitchFamily="34" charset="0"/>
                    <a:cs typeface="Arial" panose="020B0604020202020204" pitchFamily="34" charset="0"/>
                  </a:rPr>
                  <a:t>và </a:t>
                </a:r>
                <a14:m>
                  <m:oMath xmlns:m="http://schemas.openxmlformats.org/officeDocument/2006/math">
                    <m:r>
                      <a:rPr lang="nl-NL" sz="4200" i="1" kern="100">
                        <a:effectLst/>
                        <a:latin typeface="Cambria Math" panose="02040503050406030204" pitchFamily="18" charset="0"/>
                        <a:ea typeface="Calibri" panose="020F0502020204030204" pitchFamily="34" charset="0"/>
                        <a:cs typeface="Times New Roman" panose="02020603050405020304" pitchFamily="18" charset="0"/>
                      </a:rPr>
                      <m:t>𝐵</m:t>
                    </m:r>
                  </m:oMath>
                </a14:m>
                <a:r>
                  <a:rPr lang="nl-NL" sz="4200" kern="100">
                    <a:effectLst/>
                    <a:latin typeface="Arial" panose="020B0604020202020204" pitchFamily="34" charset="0"/>
                    <a:ea typeface="Calibri" panose="020F0502020204030204" pitchFamily="34" charset="0"/>
                    <a:cs typeface="Arial" panose="020B0604020202020204" pitchFamily="34" charset="0"/>
                  </a:rPr>
                  <a:t> không đồng thời xảy ra.</a:t>
                </a:r>
                <a:endParaRPr lang="en-US" sz="42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800"/>
                  </a:spcAft>
                </a:pPr>
                <a:r>
                  <a:rPr lang="nl-NL" sz="4200" kern="100">
                    <a:effectLst/>
                    <a:latin typeface="Arial" panose="020B0604020202020204" pitchFamily="34" charset="0"/>
                    <a:ea typeface="Calibri" panose="020F0502020204030204" pitchFamily="34" charset="0"/>
                    <a:cs typeface="Arial" panose="020B0604020202020204" pitchFamily="34" charset="0"/>
                  </a:rPr>
                  <a:t>Hai biến cố </a:t>
                </a:r>
                <a14:m>
                  <m:oMath xmlns:m="http://schemas.openxmlformats.org/officeDocument/2006/math">
                    <m:r>
                      <a:rPr lang="nl-NL" sz="4200" i="1" kern="100">
                        <a:effectLst/>
                        <a:latin typeface="Cambria Math" panose="02040503050406030204" pitchFamily="18" charset="0"/>
                        <a:ea typeface="Calibri" panose="020F0502020204030204" pitchFamily="34" charset="0"/>
                        <a:cs typeface="Times New Roman" panose="02020603050405020304" pitchFamily="18" charset="0"/>
                      </a:rPr>
                      <m:t>𝐴</m:t>
                    </m:r>
                    <m:r>
                      <a:rPr lang="nl-NL" sz="4200" i="1" kern="100">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4200" kern="100">
                    <a:effectLst/>
                    <a:latin typeface="Arial" panose="020B0604020202020204" pitchFamily="34" charset="0"/>
                    <a:ea typeface="Calibri" panose="020F0502020204030204" pitchFamily="34" charset="0"/>
                    <a:cs typeface="Arial" panose="020B0604020202020204" pitchFamily="34" charset="0"/>
                  </a:rPr>
                  <a:t>và </a:t>
                </a:r>
                <a14:m>
                  <m:oMath xmlns:m="http://schemas.openxmlformats.org/officeDocument/2006/math">
                    <m:r>
                      <a:rPr lang="nl-NL" sz="4200" i="1" kern="100">
                        <a:effectLst/>
                        <a:latin typeface="Cambria Math" panose="02040503050406030204" pitchFamily="18" charset="0"/>
                        <a:ea typeface="Calibri" panose="020F0502020204030204" pitchFamily="34" charset="0"/>
                        <a:cs typeface="Times New Roman" panose="02020603050405020304" pitchFamily="18" charset="0"/>
                      </a:rPr>
                      <m:t>𝐵</m:t>
                    </m:r>
                  </m:oMath>
                </a14:m>
                <a:r>
                  <a:rPr lang="nl-NL" sz="4200" kern="100">
                    <a:effectLst/>
                    <a:latin typeface="Arial" panose="020B0604020202020204" pitchFamily="34" charset="0"/>
                    <a:ea typeface="Calibri" panose="020F0502020204030204" pitchFamily="34" charset="0"/>
                    <a:cs typeface="Arial" panose="020B0604020202020204" pitchFamily="34" charset="0"/>
                  </a:rPr>
                  <a:t> xung khắc khi và chỉ khi </a:t>
                </a:r>
                <a14:m>
                  <m:oMath xmlns:m="http://schemas.openxmlformats.org/officeDocument/2006/math">
                    <m:r>
                      <a:rPr lang="nl-NL" sz="4200" i="1" kern="100">
                        <a:effectLst/>
                        <a:latin typeface="Cambria Math" panose="02040503050406030204" pitchFamily="18" charset="0"/>
                        <a:ea typeface="Calibri" panose="020F0502020204030204" pitchFamily="34" charset="0"/>
                        <a:cs typeface="Times New Roman" panose="02020603050405020304" pitchFamily="18" charset="0"/>
                      </a:rPr>
                      <m:t>𝐴</m:t>
                    </m:r>
                    <m:r>
                      <a:rPr lang="nl-NL" sz="4200" i="1" kern="100">
                        <a:effectLst/>
                        <a:latin typeface="Cambria Math" panose="02040503050406030204" pitchFamily="18" charset="0"/>
                        <a:ea typeface="Calibri" panose="020F0502020204030204" pitchFamily="34" charset="0"/>
                        <a:cs typeface="Times New Roman" panose="02020603050405020304" pitchFamily="18" charset="0"/>
                      </a:rPr>
                      <m:t>∩</m:t>
                    </m:r>
                    <m:r>
                      <a:rPr lang="nl-NL" sz="4200" i="1" kern="100">
                        <a:effectLst/>
                        <a:latin typeface="Cambria Math" panose="02040503050406030204" pitchFamily="18" charset="0"/>
                        <a:ea typeface="Calibri" panose="020F0502020204030204" pitchFamily="34" charset="0"/>
                        <a:cs typeface="Times New Roman" panose="02020603050405020304" pitchFamily="18" charset="0"/>
                      </a:rPr>
                      <m:t>𝐵</m:t>
                    </m:r>
                    <m:r>
                      <a:rPr lang="nl-NL" sz="4200" i="1" kern="10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200" kern="1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1052394" y="1694834"/>
                <a:ext cx="9415295" cy="5119350"/>
              </a:xfrm>
              <a:prstGeom prst="rect">
                <a:avLst/>
              </a:prstGeom>
              <a:blipFill>
                <a:blip r:embed="rId6"/>
                <a:stretch>
                  <a:fillRect l="-2526" r="-2461" b="-2143"/>
                </a:stretch>
              </a:blipFill>
            </p:spPr>
            <p:txBody>
              <a:bodyPr/>
              <a:lstStyle/>
              <a:p>
                <a:r>
                  <a:rPr lang="en-US">
                    <a:noFill/>
                  </a:rPr>
                  <a:t> </a:t>
                </a:r>
              </a:p>
            </p:txBody>
          </p:sp>
        </mc:Fallback>
      </mc:AlternateContent>
      <p:grpSp>
        <p:nvGrpSpPr>
          <p:cNvPr id="42" name="Group 41"/>
          <p:cNvGrpSpPr/>
          <p:nvPr/>
        </p:nvGrpSpPr>
        <p:grpSpPr>
          <a:xfrm>
            <a:off x="5943600" y="7110645"/>
            <a:ext cx="4317263" cy="2716092"/>
            <a:chOff x="6553200" y="7666182"/>
            <a:chExt cx="4088663" cy="2716092"/>
          </a:xfrm>
        </p:grpSpPr>
        <p:sp>
          <p:nvSpPr>
            <p:cNvPr id="32" name="Oval 31"/>
            <p:cNvSpPr/>
            <p:nvPr/>
          </p:nvSpPr>
          <p:spPr>
            <a:xfrm>
              <a:off x="6553200" y="7675469"/>
              <a:ext cx="1839662" cy="1831655"/>
            </a:xfrm>
            <a:prstGeom prst="ellipse">
              <a:avLst/>
            </a:prstGeom>
            <a:solidFill>
              <a:srgbClr val="FFC1C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8802201" y="7666182"/>
              <a:ext cx="1839662" cy="1831655"/>
            </a:xfrm>
            <a:prstGeom prst="ellipse">
              <a:avLst/>
            </a:prstGeom>
            <a:solidFill>
              <a:srgbClr val="CFD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 name="Rectangle 32"/>
                <p:cNvSpPr/>
                <p:nvPr/>
              </p:nvSpPr>
              <p:spPr>
                <a:xfrm>
                  <a:off x="7146435" y="9615291"/>
                  <a:ext cx="653192" cy="7386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nl-NL" sz="4200" i="1" kern="100"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𝐴</m:t>
                        </m:r>
                      </m:oMath>
                    </m:oMathPara>
                  </a14:m>
                  <a:endParaRPr lang="en-US">
                    <a:solidFill>
                      <a:srgbClr val="C00000"/>
                    </a:solidFill>
                  </a:endParaRPr>
                </a:p>
              </p:txBody>
            </p:sp>
          </mc:Choice>
          <mc:Fallback xmlns="">
            <p:sp>
              <p:nvSpPr>
                <p:cNvPr id="33" name="Rectangle 32"/>
                <p:cNvSpPr>
                  <a:spLocks noRot="1" noChangeAspect="1" noMove="1" noResize="1" noEditPoints="1" noAdjustHandles="1" noChangeArrowheads="1" noChangeShapeType="1" noTextEdit="1"/>
                </p:cNvSpPr>
                <p:nvPr/>
              </p:nvSpPr>
              <p:spPr>
                <a:xfrm>
                  <a:off x="7146435" y="9615291"/>
                  <a:ext cx="653192" cy="73866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9384407" y="9643610"/>
                  <a:ext cx="675249" cy="7386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nl-NL" sz="4200" i="1" kern="100" smtClean="0">
                            <a:solidFill>
                              <a:schemeClr val="tx2"/>
                            </a:solidFill>
                            <a:latin typeface="Cambria Math" panose="02040503050406030204" pitchFamily="18" charset="0"/>
                            <a:ea typeface="Calibri" panose="020F0502020204030204" pitchFamily="34" charset="0"/>
                            <a:cs typeface="Times New Roman" panose="02020603050405020304" pitchFamily="18" charset="0"/>
                          </a:rPr>
                          <m:t>𝐵</m:t>
                        </m:r>
                      </m:oMath>
                    </m:oMathPara>
                  </a14:m>
                  <a:endParaRPr lang="en-US">
                    <a:solidFill>
                      <a:schemeClr val="tx2"/>
                    </a:solidFill>
                  </a:endParaRPr>
                </a:p>
              </p:txBody>
            </p:sp>
          </mc:Choice>
          <mc:Fallback xmlns="">
            <p:sp>
              <p:nvSpPr>
                <p:cNvPr id="41" name="Rectangle 40"/>
                <p:cNvSpPr>
                  <a:spLocks noRot="1" noChangeAspect="1" noMove="1" noResize="1" noEditPoints="1" noAdjustHandles="1" noChangeArrowheads="1" noChangeShapeType="1" noTextEdit="1"/>
                </p:cNvSpPr>
                <p:nvPr/>
              </p:nvSpPr>
              <p:spPr>
                <a:xfrm>
                  <a:off x="9384407" y="9643610"/>
                  <a:ext cx="675249" cy="738664"/>
                </a:xfrm>
                <a:prstGeom prst="rect">
                  <a:avLst/>
                </a:prstGeom>
                <a:blipFill>
                  <a:blip r:embed="rId8"/>
                  <a:stretch>
                    <a:fillRect/>
                  </a:stretch>
                </a:blipFill>
              </p:spPr>
              <p:txBody>
                <a:bodyPr/>
                <a:lstStyle/>
                <a:p>
                  <a:r>
                    <a:rPr lang="en-US">
                      <a:noFill/>
                    </a:rPr>
                    <a:t> </a:t>
                  </a:r>
                </a:p>
              </p:txBody>
            </p:sp>
          </mc:Fallback>
        </mc:AlternateContent>
      </p:grpSp>
      <p:sp>
        <p:nvSpPr>
          <p:cNvPr id="43" name="Freeform 36"/>
          <p:cNvSpPr/>
          <p:nvPr/>
        </p:nvSpPr>
        <p:spPr>
          <a:xfrm rot="4269927">
            <a:off x="-213672" y="8732879"/>
            <a:ext cx="2532131" cy="653750"/>
          </a:xfrm>
          <a:custGeom>
            <a:avLst/>
            <a:gdLst/>
            <a:ahLst/>
            <a:cxnLst/>
            <a:rect l="l" t="t" r="r" b="b"/>
            <a:pathLst>
              <a:path w="2532131" h="653750">
                <a:moveTo>
                  <a:pt x="0" y="0"/>
                </a:moveTo>
                <a:lnTo>
                  <a:pt x="2532131" y="0"/>
                </a:lnTo>
                <a:lnTo>
                  <a:pt x="2532131" y="653750"/>
                </a:lnTo>
                <a:lnTo>
                  <a:pt x="0" y="65375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anim calcmode="lin" valueType="num">
                                      <p:cBhvr>
                                        <p:cTn id="8" dur="500" fill="hold"/>
                                        <p:tgtEl>
                                          <p:spTgt spid="37"/>
                                        </p:tgtEl>
                                        <p:attrNameLst>
                                          <p:attrName>ppt_x</p:attrName>
                                        </p:attrNameLst>
                                      </p:cBhvr>
                                      <p:tavLst>
                                        <p:tav tm="0">
                                          <p:val>
                                            <p:strVal val="#ppt_x"/>
                                          </p:val>
                                        </p:tav>
                                        <p:tav tm="100000">
                                          <p:val>
                                            <p:strVal val="#ppt_x"/>
                                          </p:val>
                                        </p:tav>
                                      </p:tavLst>
                                    </p:anim>
                                    <p:anim calcmode="lin" valueType="num">
                                      <p:cBhvr>
                                        <p:cTn id="9" dur="500" fill="hold"/>
                                        <p:tgtEl>
                                          <p:spTgt spid="3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anim calcmode="lin" valueType="num">
                                      <p:cBhvr>
                                        <p:cTn id="13" dur="500" fill="hold"/>
                                        <p:tgtEl>
                                          <p:spTgt spid="38"/>
                                        </p:tgtEl>
                                        <p:attrNameLst>
                                          <p:attrName>ppt_x</p:attrName>
                                        </p:attrNameLst>
                                      </p:cBhvr>
                                      <p:tavLst>
                                        <p:tav tm="0">
                                          <p:val>
                                            <p:strVal val="#ppt_x"/>
                                          </p:val>
                                        </p:tav>
                                        <p:tav tm="100000">
                                          <p:val>
                                            <p:strVal val="#ppt_x"/>
                                          </p:val>
                                        </p:tav>
                                      </p:tavLst>
                                    </p:anim>
                                    <p:anim calcmode="lin" valueType="num">
                                      <p:cBhvr>
                                        <p:cTn id="14" dur="500" fill="hold"/>
                                        <p:tgtEl>
                                          <p:spTgt spid="3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7" name="Group 27"/>
          <p:cNvGrpSpPr/>
          <p:nvPr/>
        </p:nvGrpSpPr>
        <p:grpSpPr>
          <a:xfrm>
            <a:off x="14450775" y="3573532"/>
            <a:ext cx="3666838" cy="947966"/>
            <a:chOff x="0" y="0"/>
            <a:chExt cx="3623462" cy="936752"/>
          </a:xfrm>
        </p:grpSpPr>
        <p:sp>
          <p:nvSpPr>
            <p:cNvPr id="28" name="Freeform 2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29" name="Freeform 2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30" name="Freeform 3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31" name="Freeform 3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2" name="Group 2"/>
          <p:cNvGrpSpPr/>
          <p:nvPr/>
        </p:nvGrpSpPr>
        <p:grpSpPr>
          <a:xfrm>
            <a:off x="14450775" y="7787674"/>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7" name="Group 7"/>
          <p:cNvGrpSpPr/>
          <p:nvPr/>
        </p:nvGrpSpPr>
        <p:grpSpPr>
          <a:xfrm>
            <a:off x="14460300" y="70990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2" name="Group 12"/>
          <p:cNvGrpSpPr/>
          <p:nvPr/>
        </p:nvGrpSpPr>
        <p:grpSpPr>
          <a:xfrm>
            <a:off x="14450775" y="2108145"/>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grpSp>
      <p:sp>
        <p:nvSpPr>
          <p:cNvPr id="32" name="Freeform 32"/>
          <p:cNvSpPr/>
          <p:nvPr/>
        </p:nvSpPr>
        <p:spPr>
          <a:xfrm rot="829932">
            <a:off x="1080938" y="1177659"/>
            <a:ext cx="398505" cy="3714879"/>
          </a:xfrm>
          <a:custGeom>
            <a:avLst/>
            <a:gdLst/>
            <a:ahLst/>
            <a:cxnLst/>
            <a:rect l="l" t="t" r="r" b="b"/>
            <a:pathLst>
              <a:path w="398505" h="3714879">
                <a:moveTo>
                  <a:pt x="0" y="0"/>
                </a:moveTo>
                <a:lnTo>
                  <a:pt x="398505" y="0"/>
                </a:lnTo>
                <a:lnTo>
                  <a:pt x="398505" y="3714878"/>
                </a:lnTo>
                <a:lnTo>
                  <a:pt x="0" y="371487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9" name="TextBox 39"/>
          <p:cNvSpPr txBox="1"/>
          <p:nvPr/>
        </p:nvSpPr>
        <p:spPr>
          <a:xfrm>
            <a:off x="2383168" y="1807088"/>
            <a:ext cx="12363159" cy="974626"/>
          </a:xfrm>
          <a:prstGeom prst="rect">
            <a:avLst/>
          </a:prstGeom>
        </p:spPr>
        <p:txBody>
          <a:bodyPr lIns="0" tIns="0" rIns="0" bIns="0" rtlCol="0" anchor="t">
            <a:spAutoFit/>
          </a:bodyPr>
          <a:lstStyle/>
          <a:p>
            <a:pPr algn="ctr">
              <a:lnSpc>
                <a:spcPts val="7588"/>
              </a:lnSpc>
            </a:pPr>
            <a:r>
              <a:rPr lang="en-US" sz="7000" b="1" spc="147">
                <a:solidFill>
                  <a:srgbClr val="C00000"/>
                </a:solidFill>
                <a:latin typeface="Arial" panose="020B0604020202020204" pitchFamily="34" charset="0"/>
                <a:cs typeface="Arial" panose="020B0604020202020204" pitchFamily="34" charset="0"/>
              </a:rPr>
              <a:t>KẾT LUẬN</a:t>
            </a:r>
          </a:p>
        </p:txBody>
      </p:sp>
      <p:grpSp>
        <p:nvGrpSpPr>
          <p:cNvPr id="35" name="Group 34"/>
          <p:cNvGrpSpPr/>
          <p:nvPr/>
        </p:nvGrpSpPr>
        <p:grpSpPr>
          <a:xfrm>
            <a:off x="2267000" y="3390900"/>
            <a:ext cx="12595494" cy="3410374"/>
            <a:chOff x="2777751" y="2933700"/>
            <a:chExt cx="12595494" cy="3410374"/>
          </a:xfrm>
        </p:grpSpPr>
        <p:sp>
          <p:nvSpPr>
            <p:cNvPr id="34" name="Rounded Rectangle 33"/>
            <p:cNvSpPr/>
            <p:nvPr/>
          </p:nvSpPr>
          <p:spPr>
            <a:xfrm>
              <a:off x="2777751" y="2933700"/>
              <a:ext cx="12595494" cy="3410374"/>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bg1"/>
                </a:solidFill>
              </a:endParaRPr>
            </a:p>
          </p:txBody>
        </p:sp>
        <mc:AlternateContent xmlns:mc="http://schemas.openxmlformats.org/markup-compatibility/2006" xmlns:a14="http://schemas.microsoft.com/office/drawing/2010/main">
          <mc:Choice Requires="a14">
            <p:sp>
              <p:nvSpPr>
                <p:cNvPr id="37" name="Rectangle 36"/>
                <p:cNvSpPr/>
                <p:nvPr/>
              </p:nvSpPr>
              <p:spPr>
                <a:xfrm>
                  <a:off x="3273146" y="2964182"/>
                  <a:ext cx="11604705" cy="3046988"/>
                </a:xfrm>
                <a:prstGeom prst="rect">
                  <a:avLst/>
                </a:prstGeom>
              </p:spPr>
              <p:txBody>
                <a:bodyPr wrap="square">
                  <a:spAutoFit/>
                </a:bodyPr>
                <a:lstStyle/>
                <a:p>
                  <a:pPr algn="ctr">
                    <a:lnSpc>
                      <a:spcPct val="200000"/>
                    </a:lnSpc>
                  </a:pPr>
                  <a:r>
                    <a:rPr lang="en-US" sz="4800" kern="100">
                      <a:solidFill>
                        <a:schemeClr val="bg1"/>
                      </a:solidFill>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r>
                        <a:rPr lang="en-US" sz="4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4800" kern="100">
                      <a:solidFill>
                        <a:schemeClr val="bg1"/>
                      </a:solidFill>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4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𝐵</m:t>
                      </m:r>
                    </m:oMath>
                  </a14:m>
                  <a:r>
                    <a:rPr lang="en-US" sz="4800" kern="100">
                      <a:solidFill>
                        <a:schemeClr val="bg1"/>
                      </a:solidFill>
                      <a:effectLst/>
                      <a:latin typeface="Arial" panose="020B0604020202020204" pitchFamily="34" charset="0"/>
                      <a:ea typeface="Calibri" panose="020F0502020204030204" pitchFamily="34" charset="0"/>
                      <a:cs typeface="Arial" panose="020B0604020202020204" pitchFamily="34" charset="0"/>
                    </a:rPr>
                    <a:t> là hai biến cố xung khắc thì </a:t>
                  </a:r>
                </a:p>
                <a:p>
                  <a:pPr algn="ctr">
                    <a:lnSpc>
                      <a:spcPct val="200000"/>
                    </a:lnSpc>
                  </a:pPr>
                  <a14:m>
                    <m:oMathPara xmlns:m="http://schemas.openxmlformats.org/officeDocument/2006/math">
                      <m:oMathParaPr>
                        <m:jc m:val="centerGroup"/>
                      </m:oMathParaPr>
                      <m:oMath xmlns:m="http://schemas.openxmlformats.org/officeDocument/2006/math">
                        <m:r>
                          <a:rPr lang="en-US" sz="4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48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sz="48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𝐵</m:t>
                        </m:r>
                        <m:r>
                          <a:rPr lang="en-US" sz="48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48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sz="48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48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𝐵</m:t>
                        </m:r>
                        <m:r>
                          <a:rPr lang="en-US" sz="48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8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7" name="Rectangle 36"/>
                <p:cNvSpPr>
                  <a:spLocks noRot="1" noChangeAspect="1" noMove="1" noResize="1" noEditPoints="1" noAdjustHandles="1" noChangeArrowheads="1" noChangeShapeType="1" noTextEdit="1"/>
                </p:cNvSpPr>
                <p:nvPr/>
              </p:nvSpPr>
              <p:spPr>
                <a:xfrm>
                  <a:off x="3273146" y="2964182"/>
                  <a:ext cx="11604705" cy="3046988"/>
                </a:xfrm>
                <a:prstGeom prst="rect">
                  <a:avLst/>
                </a:prstGeom>
                <a:blipFill>
                  <a:blip r:embed="rId6"/>
                  <a:stretch>
                    <a:fillRect r="-473"/>
                  </a:stretch>
                </a:blipFill>
              </p:spPr>
              <p:txBody>
                <a:bodyPr/>
                <a:lstStyle/>
                <a:p>
                  <a:r>
                    <a:rPr lang="en-US">
                      <a:noFill/>
                    </a:rPr>
                    <a:t> </a:t>
                  </a:r>
                </a:p>
              </p:txBody>
            </p:sp>
          </mc:Fallback>
        </mc:AlternateContent>
      </p:grpSp>
      <p:pic>
        <p:nvPicPr>
          <p:cNvPr id="40" name="Picture 39"/>
          <p:cNvPicPr>
            <a:picLocks noChangeAspect="1"/>
          </p:cNvPicPr>
          <p:nvPr/>
        </p:nvPicPr>
        <p:blipFill>
          <a:blip r:embed="rId7"/>
          <a:stretch>
            <a:fillRect/>
          </a:stretch>
        </p:blipFill>
        <p:spPr>
          <a:xfrm flipH="1">
            <a:off x="12884173" y="6031275"/>
            <a:ext cx="3567742" cy="4144967"/>
          </a:xfrm>
          <a:prstGeom prst="rect">
            <a:avLst/>
          </a:prstGeom>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anim calcmode="lin" valueType="num">
                                      <p:cBhvr>
                                        <p:cTn id="8" dur="500" fill="hold"/>
                                        <p:tgtEl>
                                          <p:spTgt spid="39"/>
                                        </p:tgtEl>
                                        <p:attrNameLst>
                                          <p:attrName>ppt_x</p:attrName>
                                        </p:attrNameLst>
                                      </p:cBhvr>
                                      <p:tavLst>
                                        <p:tav tm="0">
                                          <p:val>
                                            <p:strVal val="#ppt_x"/>
                                          </p:val>
                                        </p:tav>
                                        <p:tav tm="100000">
                                          <p:val>
                                            <p:strVal val="#ppt_x"/>
                                          </p:val>
                                        </p:tav>
                                      </p:tavLst>
                                    </p:anim>
                                    <p:anim calcmode="lin" valueType="num">
                                      <p:cBhvr>
                                        <p:cTn id="9" dur="500" fill="hold"/>
                                        <p:tgtEl>
                                          <p:spTgt spid="3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anim calcmode="lin" valueType="num">
                                      <p:cBhvr>
                                        <p:cTn id="13" dur="500" fill="hold"/>
                                        <p:tgtEl>
                                          <p:spTgt spid="35"/>
                                        </p:tgtEl>
                                        <p:attrNameLst>
                                          <p:attrName>ppt_x</p:attrName>
                                        </p:attrNameLst>
                                      </p:cBhvr>
                                      <p:tavLst>
                                        <p:tav tm="0">
                                          <p:val>
                                            <p:strVal val="#ppt_x"/>
                                          </p:val>
                                        </p:tav>
                                        <p:tav tm="100000">
                                          <p:val>
                                            <p:strVal val="#ppt_x"/>
                                          </p:val>
                                        </p:tav>
                                      </p:tavLst>
                                    </p:anim>
                                    <p:anim calcmode="lin" valueType="num">
                                      <p:cBhvr>
                                        <p:cTn id="14" dur="500" fill="hold"/>
                                        <p:tgtEl>
                                          <p:spTgt spid="3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anim calcmode="lin" valueType="num">
                                      <p:cBhvr>
                                        <p:cTn id="18" dur="500" fill="hold"/>
                                        <p:tgtEl>
                                          <p:spTgt spid="40"/>
                                        </p:tgtEl>
                                        <p:attrNameLst>
                                          <p:attrName>ppt_x</p:attrName>
                                        </p:attrNameLst>
                                      </p:cBhvr>
                                      <p:tavLst>
                                        <p:tav tm="0">
                                          <p:val>
                                            <p:strVal val="#ppt_x"/>
                                          </p:val>
                                        </p:tav>
                                        <p:tav tm="100000">
                                          <p:val>
                                            <p:strVal val="#ppt_x"/>
                                          </p:val>
                                        </p:tav>
                                      </p:tavLst>
                                    </p:anim>
                                    <p:anim calcmode="lin" valueType="num">
                                      <p:cBhvr>
                                        <p:cTn id="19" dur="5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3" name="Rounded Rectangle 2"/>
          <p:cNvSpPr/>
          <p:nvPr/>
        </p:nvSpPr>
        <p:spPr>
          <a:xfrm>
            <a:off x="701040" y="576977"/>
            <a:ext cx="3718560" cy="990600"/>
          </a:xfrm>
          <a:prstGeom prst="roundRect">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4300" b="1">
                <a:solidFill>
                  <a:schemeClr val="bg1"/>
                </a:solidFill>
                <a:latin typeface="Arial" panose="020B0604020202020204" pitchFamily="34" charset="0"/>
                <a:cs typeface="Arial" panose="020B0604020202020204" pitchFamily="34" charset="0"/>
              </a:rPr>
              <a:t>Luyện tập 2</a:t>
            </a:r>
            <a:endParaRPr lang="en-US" sz="4300" b="1">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685801" y="576977"/>
            <a:ext cx="16763999" cy="2585323"/>
          </a:xfrm>
          <a:prstGeom prst="rect">
            <a:avLst/>
          </a:prstGeom>
          <a:noFill/>
        </p:spPr>
        <p:txBody>
          <a:bodyPr wrap="square" rtlCol="0">
            <a:spAutoFit/>
          </a:bodyPr>
          <a:lstStyle/>
          <a:p>
            <a:pPr algn="just">
              <a:lnSpc>
                <a:spcPct val="150000"/>
              </a:lnSpc>
            </a:pPr>
            <a:r>
              <a:rPr lang="en-US" sz="3600">
                <a:cs typeface="Arial" panose="020B0604020202020204" pitchFamily="34" charset="0"/>
              </a:rPr>
              <a:t>                                    </a:t>
            </a:r>
            <a:r>
              <a:rPr lang="vi-VN" sz="3600">
                <a:cs typeface="Arial" panose="020B0604020202020204" pitchFamily="34" charset="0"/>
              </a:rPr>
              <a:t>Một hộp đựng 5 quả cầu màu xanh và 3 quả cầu màu đỏ, có cùng kích thước và khối lượng. Chọn ngẫu nhiên hai quả cầu trong hộp. Tính </a:t>
            </a:r>
            <a:r>
              <a:rPr lang="en-US" sz="3600">
                <a:cs typeface="Arial" panose="020B0604020202020204" pitchFamily="34" charset="0"/>
              </a:rPr>
              <a:t>  </a:t>
            </a:r>
            <a:r>
              <a:rPr lang="vi-VN" sz="3600">
                <a:cs typeface="Arial" panose="020B0604020202020204" pitchFamily="34" charset="0"/>
              </a:rPr>
              <a:t>xác suất để chọn được hai quả cầu có cùng màu.</a:t>
            </a:r>
          </a:p>
        </p:txBody>
      </p:sp>
      <p:sp>
        <p:nvSpPr>
          <p:cNvPr id="12" name="TextBox 11"/>
          <p:cNvSpPr txBox="1"/>
          <p:nvPr/>
        </p:nvSpPr>
        <p:spPr>
          <a:xfrm>
            <a:off x="8445500" y="3254886"/>
            <a:ext cx="1397000" cy="669414"/>
          </a:xfrm>
          <a:prstGeom prst="rect">
            <a:avLst/>
          </a:prstGeom>
          <a:noFill/>
        </p:spPr>
        <p:txBody>
          <a:bodyPr wrap="square" rtlCol="0">
            <a:spAutoFit/>
          </a:bodyPr>
          <a:lstStyle/>
          <a:p>
            <a:pPr algn="ctr"/>
            <a:r>
              <a:rPr lang="vi-VN" sz="3650" b="1" u="sng">
                <a:solidFill>
                  <a:schemeClr val="tx2"/>
                </a:solidFill>
                <a:latin typeface="Arial" panose="020B0604020202020204" pitchFamily="34" charset="0"/>
                <a:cs typeface="Arial" panose="020B0604020202020204" pitchFamily="34" charset="0"/>
              </a:rPr>
              <a:t>Giải</a:t>
            </a:r>
            <a:r>
              <a:rPr lang="vi-VN" sz="3650" b="1">
                <a:solidFill>
                  <a:schemeClr val="tx2"/>
                </a:solidFill>
                <a:latin typeface="Arial" panose="020B0604020202020204" pitchFamily="34" charset="0"/>
                <a:cs typeface="Arial" panose="020B0604020202020204" pitchFamily="34" charset="0"/>
              </a:rPr>
              <a:t>:</a:t>
            </a:r>
            <a:endParaRPr lang="en-US" sz="3650" b="1">
              <a:solidFill>
                <a:schemeClr val="tx2"/>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685800" y="4089780"/>
                <a:ext cx="17221200" cy="5778120"/>
              </a:xfrm>
              <a:prstGeom prst="rect">
                <a:avLst/>
              </a:prstGeom>
            </p:spPr>
            <p:txBody>
              <a:bodyPr wrap="square">
                <a:spAutoFit/>
              </a:bodyPr>
              <a:lstStyle/>
              <a:p>
                <a:pPr>
                  <a:lnSpc>
                    <a:spcPct val="150000"/>
                  </a:lnSpc>
                </a:pPr>
                <a:r>
                  <a:rPr lang="en-US" sz="3600" kern="100">
                    <a:latin typeface="Arial" panose="020B0604020202020204" pitchFamily="34" charset="0"/>
                    <a:ea typeface="Calibri" panose="020F0502020204030204" pitchFamily="34" charset="0"/>
                    <a:cs typeface="Arial" panose="020B0604020202020204" pitchFamily="34" charset="0"/>
                  </a:rPr>
                  <a:t>Xét các biến cố </a:t>
                </a:r>
                <a14:m>
                  <m:oMath xmlns:m="http://schemas.openxmlformats.org/officeDocument/2006/math">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𝐴</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600" kern="100">
                    <a:effectLst/>
                    <a:latin typeface="Arial" panose="020B0604020202020204" pitchFamily="34" charset="0"/>
                    <a:ea typeface="Calibri" panose="020F0502020204030204" pitchFamily="34" charset="0"/>
                    <a:cs typeface="Arial" panose="020B0604020202020204" pitchFamily="34" charset="0"/>
                  </a:rPr>
                  <a:t> "Chọn được cả hai quả cầu màu xanh", B: "Chọn được cả hai quả cầu màu đỏ". </a:t>
                </a:r>
              </a:p>
              <a:p>
                <a:pPr>
                  <a:lnSpc>
                    <a:spcPct val="150000"/>
                  </a:lnSpc>
                </a:pPr>
                <a:r>
                  <a:rPr lang="en-US" sz="3600" kern="100">
                    <a:effectLst/>
                    <a:latin typeface="Arial" panose="020B0604020202020204" pitchFamily="34" charset="0"/>
                    <a:ea typeface="Calibri" panose="020F0502020204030204" pitchFamily="34" charset="0"/>
                    <a:cs typeface="Arial" panose="020B0604020202020204" pitchFamily="34" charset="0"/>
                  </a:rPr>
                  <a:t>Biến cố </a:t>
                </a:r>
                <a14:m>
                  <m:oMath xmlns:m="http://schemas.openxmlformats.org/officeDocument/2006/math">
                    <m:r>
                      <a:rPr lang="en-US" sz="3600" i="1" kern="100" smtClean="0">
                        <a:effectLst/>
                        <a:latin typeface="Cambria Math" panose="02040503050406030204" pitchFamily="18" charset="0"/>
                        <a:ea typeface="Calibri" panose="020F0502020204030204" pitchFamily="34" charset="0"/>
                        <a:cs typeface="Arial" panose="020B0604020202020204" pitchFamily="34" charset="0"/>
                      </a:rPr>
                      <m:t>𝐶</m:t>
                    </m:r>
                  </m:oMath>
                </a14:m>
                <a:r>
                  <a:rPr lang="en-US" sz="3600" kern="100">
                    <a:effectLst/>
                    <a:latin typeface="Arial" panose="020B0604020202020204" pitchFamily="34" charset="0"/>
                    <a:ea typeface="Calibri" panose="020F0502020204030204" pitchFamily="34" charset="0"/>
                    <a:cs typeface="Arial" panose="020B0604020202020204" pitchFamily="34" charset="0"/>
                  </a:rPr>
                  <a:t>: "Hai quả cầu có cùng màu" là biến cố hợp của </a:t>
                </a:r>
                <a14:m>
                  <m:oMath xmlns:m="http://schemas.openxmlformats.org/officeDocument/2006/math">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3600" kern="1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𝐵</m:t>
                    </m:r>
                  </m:oMath>
                </a14:m>
                <a:r>
                  <a:rPr lang="en-US" sz="3600" kern="100">
                    <a:effectLst/>
                    <a:latin typeface="Arial" panose="020B0604020202020204" pitchFamily="34" charset="0"/>
                    <a:ea typeface="Calibri" panose="020F0502020204030204" pitchFamily="34" charset="0"/>
                    <a:cs typeface="Arial" panose="020B0604020202020204" pitchFamily="34" charset="0"/>
                  </a:rPr>
                  <a:t>. </a:t>
                </a:r>
              </a:p>
              <a:p>
                <a:pPr>
                  <a:lnSpc>
                    <a:spcPct val="150000"/>
                  </a:lnSpc>
                </a:pPr>
                <a:r>
                  <a:rPr lang="en-US" sz="3600" kern="100">
                    <a:effectLst/>
                    <a:latin typeface="Arial" panose="020B0604020202020204" pitchFamily="34" charset="0"/>
                    <a:ea typeface="Calibri" panose="020F0502020204030204" pitchFamily="34" charset="0"/>
                    <a:cs typeface="Arial" panose="020B0604020202020204" pitchFamily="34" charset="0"/>
                  </a:rPr>
                  <a:t>Hai biến cố </a:t>
                </a:r>
                <a14:m>
                  <m:oMath xmlns:m="http://schemas.openxmlformats.org/officeDocument/2006/math">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3600" kern="1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𝐵</m:t>
                    </m:r>
                  </m:oMath>
                </a14:m>
                <a:r>
                  <a:rPr lang="en-US" sz="3600" kern="100">
                    <a:effectLst/>
                    <a:latin typeface="Arial" panose="020B0604020202020204" pitchFamily="34" charset="0"/>
                    <a:ea typeface="Calibri" panose="020F0502020204030204" pitchFamily="34" charset="0"/>
                    <a:cs typeface="Arial" panose="020B0604020202020204" pitchFamily="34" charset="0"/>
                  </a:rPr>
                  <a:t> là xung khắc nên </a:t>
                </a:r>
                <a14:m>
                  <m:oMath xmlns:m="http://schemas.openxmlformats.org/officeDocument/2006/math">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𝐶</m:t>
                        </m:r>
                      </m:e>
                    </m:d>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𝐴</m:t>
                        </m:r>
                      </m:e>
                    </m:d>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𝐵</m:t>
                        </m:r>
                      </m:e>
                    </m:d>
                  </m:oMath>
                </a14:m>
                <a:r>
                  <a:rPr lang="en-US" sz="3600" kern="100">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14:m>
                  <m:oMath xmlns:m="http://schemas.openxmlformats.org/officeDocument/2006/math">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𝑛</m:t>
                    </m:r>
                    <m:d>
                      <m:d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3600" kern="100">
                            <a:effectLst/>
                            <a:latin typeface="Cambria Math" panose="02040503050406030204" pitchFamily="18" charset="0"/>
                            <a:ea typeface="Calibri" panose="020F0502020204030204" pitchFamily="34" charset="0"/>
                            <a:cs typeface="Times New Roman" panose="02020603050405020304" pitchFamily="18" charset="0"/>
                          </a:rPr>
                          <m:t>Ω</m:t>
                        </m:r>
                      </m:e>
                    </m:d>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sSubSupPr>
                      <m:e>
                        <m:r>
                          <m:rPr>
                            <m:sty m:val="p"/>
                          </m:rPr>
                          <a:rPr lang="en-US" sz="3600" kern="100">
                            <a:effectLst/>
                            <a:latin typeface="Cambria Math" panose="02040503050406030204" pitchFamily="18" charset="0"/>
                            <a:ea typeface="Calibri" panose="020F0502020204030204" pitchFamily="34" charset="0"/>
                            <a:cs typeface="Times New Roman" panose="02020603050405020304" pitchFamily="18" charset="0"/>
                          </a:rPr>
                          <m:t>C</m:t>
                        </m:r>
                      </m:e>
                      <m:sub>
                        <m:r>
                          <a:rPr lang="en-US" sz="3600" kern="100">
                            <a:effectLst/>
                            <a:latin typeface="Cambria Math" panose="02040503050406030204" pitchFamily="18" charset="0"/>
                            <a:ea typeface="Calibri" panose="020F0502020204030204" pitchFamily="34" charset="0"/>
                            <a:cs typeface="Times New Roman" panose="02020603050405020304" pitchFamily="18" charset="0"/>
                          </a:rPr>
                          <m:t>8</m:t>
                        </m:r>
                      </m:sub>
                      <m:sup>
                        <m:r>
                          <a:rPr lang="en-US" sz="3600" kern="100">
                            <a:effectLst/>
                            <a:latin typeface="Cambria Math" panose="02040503050406030204" pitchFamily="18" charset="0"/>
                            <a:ea typeface="Calibri" panose="020F0502020204030204" pitchFamily="34" charset="0"/>
                            <a:cs typeface="Times New Roman" panose="02020603050405020304" pitchFamily="18" charset="0"/>
                          </a:rPr>
                          <m:t>2</m:t>
                        </m:r>
                      </m:sup>
                    </m:sSubSup>
                    <m:r>
                      <a:rPr lang="en-US" sz="3600" kern="100">
                        <a:effectLst/>
                        <a:latin typeface="Cambria Math" panose="02040503050406030204" pitchFamily="18" charset="0"/>
                        <a:ea typeface="Calibri" panose="020F0502020204030204" pitchFamily="34" charset="0"/>
                        <a:cs typeface="Times New Roman" panose="02020603050405020304" pitchFamily="18" charset="0"/>
                      </a:rPr>
                      <m:t>=28</m:t>
                    </m:r>
                    <m:r>
                      <a:rPr lang="en-US" sz="3600" b="0" i="1" kern="10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𝑛</m:t>
                    </m:r>
                    <m:d>
                      <m:d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𝐴</m:t>
                        </m:r>
                      </m:e>
                    </m:d>
                    <m:r>
                      <a:rPr lang="en-US" sz="36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3600" i="1">
                            <a:effectLst/>
                            <a:latin typeface="Cambria Math" panose="02040503050406030204" pitchFamily="18" charset="0"/>
                            <a:cs typeface="Times New Roman" panose="02020603050405020304" pitchFamily="18" charset="0"/>
                          </a:rPr>
                        </m:ctrlPr>
                      </m:sSubSupPr>
                      <m:e>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C</m:t>
                        </m:r>
                      </m:e>
                      <m:sub>
                        <m:r>
                          <a:rPr lang="en-US" sz="3600">
                            <a:effectLst/>
                            <a:latin typeface="Cambria Math" panose="02040503050406030204" pitchFamily="18" charset="0"/>
                            <a:ea typeface="Calibri" panose="020F0502020204030204" pitchFamily="34" charset="0"/>
                            <a:cs typeface="Times New Roman" panose="02020603050405020304" pitchFamily="18" charset="0"/>
                          </a:rPr>
                          <m:t>5</m:t>
                        </m:r>
                      </m:sub>
                      <m:sup>
                        <m:r>
                          <a:rPr lang="en-US" sz="3600">
                            <a:effectLst/>
                            <a:latin typeface="Cambria Math" panose="02040503050406030204" pitchFamily="18" charset="0"/>
                            <a:ea typeface="Calibri" panose="020F0502020204030204" pitchFamily="34" charset="0"/>
                            <a:cs typeface="Times New Roman" panose="02020603050405020304" pitchFamily="18" charset="0"/>
                          </a:rPr>
                          <m:t>2</m:t>
                        </m:r>
                      </m:sup>
                    </m:sSubSup>
                    <m:r>
                      <a:rPr lang="en-US" sz="3600">
                        <a:effectLst/>
                        <a:latin typeface="Cambria Math" panose="02040503050406030204" pitchFamily="18" charset="0"/>
                        <a:ea typeface="Calibri" panose="020F0502020204030204" pitchFamily="34" charset="0"/>
                        <a:cs typeface="Times New Roman" panose="02020603050405020304" pitchFamily="18" charset="0"/>
                      </a:rPr>
                      <m:t>=10</m:t>
                    </m:r>
                  </m:oMath>
                </a14:m>
                <a:r>
                  <a:rPr lang="en-US" sz="3600">
                    <a:effectLst/>
                    <a:latin typeface="Arial" panose="020B0604020202020204" pitchFamily="34" charset="0"/>
                    <a:ea typeface="Calibri" panose="020F0502020204030204" pitchFamily="34" charset="0"/>
                    <a:cs typeface="Arial" panose="020B0604020202020204" pitchFamily="34" charset="0"/>
                  </a:rPr>
                  <a:t> do đó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𝐴</m:t>
                        </m:r>
                      </m:e>
                    </m:d>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28</m:t>
                        </m:r>
                      </m:den>
                    </m:f>
                    <m: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𝑛</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𝐵</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3600" i="1">
                            <a:effectLst/>
                            <a:latin typeface="Cambria Math" panose="02040503050406030204" pitchFamily="18" charset="0"/>
                            <a:cs typeface="Times New Roman" panose="02020603050405020304" pitchFamily="18" charset="0"/>
                          </a:rPr>
                        </m:ctrlPr>
                      </m:sSubSup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3600">
                            <a:effectLst/>
                            <a:latin typeface="Cambria Math" panose="02040503050406030204" pitchFamily="18" charset="0"/>
                            <a:ea typeface="Calibri" panose="020F0502020204030204" pitchFamily="34" charset="0"/>
                            <a:cs typeface="Times New Roman" panose="02020603050405020304" pitchFamily="18" charset="0"/>
                          </a:rPr>
                          <m:t>3</m:t>
                        </m:r>
                      </m:sub>
                      <m:sup>
                        <m:r>
                          <a:rPr lang="en-US" sz="3600">
                            <a:effectLst/>
                            <a:latin typeface="Cambria Math" panose="02040503050406030204" pitchFamily="18" charset="0"/>
                            <a:ea typeface="Calibri" panose="020F0502020204030204" pitchFamily="34" charset="0"/>
                            <a:cs typeface="Times New Roman" panose="02020603050405020304" pitchFamily="18" charset="0"/>
                          </a:rPr>
                          <m:t>2</m:t>
                        </m:r>
                      </m:sup>
                    </m:sSubSup>
                    <m:r>
                      <a:rPr lang="en-US" sz="3600">
                        <a:effectLst/>
                        <a:latin typeface="Cambria Math" panose="02040503050406030204" pitchFamily="18" charset="0"/>
                        <a:ea typeface="Calibri" panose="020F0502020204030204" pitchFamily="34" charset="0"/>
                        <a:cs typeface="Times New Roman" panose="02020603050405020304" pitchFamily="18" charset="0"/>
                      </a:rPr>
                      <m:t>=3</m:t>
                    </m:r>
                  </m:oMath>
                </a14:m>
                <a:r>
                  <a:rPr lang="en-US" sz="3600">
                    <a:effectLst/>
                    <a:latin typeface="Arial" panose="020B0604020202020204" pitchFamily="34" charset="0"/>
                    <a:ea typeface="Calibri" panose="020F0502020204030204" pitchFamily="34" charset="0"/>
                    <a:cs typeface="Arial" panose="020B0604020202020204" pitchFamily="34" charset="0"/>
                  </a:rPr>
                  <a:t> </a:t>
                </a:r>
                <a:r>
                  <a:rPr lang="en-US" sz="3600">
                    <a:latin typeface="Arial" panose="020B0604020202020204" pitchFamily="34" charset="0"/>
                    <a:ea typeface="Calibri" panose="020F0502020204030204" pitchFamily="34" charset="0"/>
                    <a:cs typeface="Arial" panose="020B0604020202020204" pitchFamily="34" charset="0"/>
                  </a:rPr>
                  <a:t>do</a:t>
                </a:r>
                <a:r>
                  <a:rPr lang="en-US" sz="3600">
                    <a:effectLst/>
                    <a:latin typeface="Arial" panose="020B0604020202020204" pitchFamily="34" charset="0"/>
                    <a:ea typeface="Calibri" panose="020F0502020204030204" pitchFamily="34" charset="0"/>
                    <a:cs typeface="Arial" panose="020B0604020202020204" pitchFamily="34" charset="0"/>
                  </a:rPr>
                  <a:t> đo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𝑃</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𝐵</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28</m:t>
                        </m:r>
                      </m:den>
                    </m:f>
                  </m:oMath>
                </a14:m>
                <a:r>
                  <a:rPr lang="en-US" sz="3600">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3600">
                    <a:effectLst/>
                    <a:latin typeface="Arial" panose="020B0604020202020204" pitchFamily="34" charset="0"/>
                    <a:ea typeface="Calibri" panose="020F0502020204030204" pitchFamily="34" charset="0"/>
                    <a:cs typeface="Arial" panose="020B0604020202020204" pitchFamily="34" charset="0"/>
                  </a:rPr>
                  <a:t>Vậy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𝑃</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𝐶</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𝑃</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𝐴</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𝑃</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𝐵</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28</m:t>
                        </m:r>
                      </m:den>
                    </m:f>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28</m:t>
                        </m:r>
                      </m:den>
                    </m:f>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13</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28</m:t>
                        </m:r>
                      </m:den>
                    </m:f>
                  </m:oMath>
                </a14:m>
                <a:r>
                  <a:rPr lang="en-US" sz="3600">
                    <a:effectLst/>
                    <a:latin typeface="Arial" panose="020B0604020202020204" pitchFamily="34" charset="0"/>
                    <a:ea typeface="Calibri" panose="020F0502020204030204" pitchFamily="34" charset="0"/>
                    <a:cs typeface="Arial" panose="020B0604020202020204" pitchFamily="34" charset="0"/>
                  </a:rPr>
                  <a:t>.</a:t>
                </a:r>
                <a:endParaRPr lang="en-US" sz="3600">
                  <a:latin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85800" y="4089780"/>
                <a:ext cx="17221200" cy="5778120"/>
              </a:xfrm>
              <a:prstGeom prst="rect">
                <a:avLst/>
              </a:prstGeom>
              <a:blipFill>
                <a:blip r:embed="rId2"/>
                <a:stretch>
                  <a:fillRect l="-1097"/>
                </a:stretch>
              </a:blipFill>
            </p:spPr>
            <p:txBody>
              <a:bodyPr/>
              <a:lstStyle/>
              <a:p>
                <a:r>
                  <a:rPr lang="en-US">
                    <a:noFill/>
                  </a:rPr>
                  <a:t> </a:t>
                </a:r>
              </a:p>
            </p:txBody>
          </p:sp>
        </mc:Fallback>
      </mc:AlternateContent>
      <p:pic>
        <p:nvPicPr>
          <p:cNvPr id="9" name="Picture 8"/>
          <p:cNvPicPr>
            <a:picLocks noChangeAspect="1"/>
          </p:cNvPicPr>
          <p:nvPr/>
        </p:nvPicPr>
        <p:blipFill>
          <a:blip r:embed="rId3"/>
          <a:stretch>
            <a:fillRect/>
          </a:stretch>
        </p:blipFill>
        <p:spPr>
          <a:xfrm>
            <a:off x="16325604" y="2877101"/>
            <a:ext cx="1533271" cy="901358"/>
          </a:xfrm>
          <a:prstGeom prst="rect">
            <a:avLst/>
          </a:prstGeom>
        </p:spPr>
      </p:pic>
    </p:spTree>
    <p:extLst>
      <p:ext uri="{BB962C8B-B14F-4D97-AF65-F5344CB8AC3E}">
        <p14:creationId xmlns:p14="http://schemas.microsoft.com/office/powerpoint/2010/main" val="121321241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wipe(down)">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wipe(left)">
                                      <p:cBhvr>
                                        <p:cTn id="34" dur="500"/>
                                        <p:tgtEl>
                                          <p:spTgt spid="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wipe(up)">
                                      <p:cBhvr>
                                        <p:cTn id="39" dur="500"/>
                                        <p:tgtEl>
                                          <p:spTgt spid="4">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barn(inVertical)">
                                      <p:cBhvr>
                                        <p:cTn id="4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2108145"/>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7" name="Group 7"/>
          <p:cNvGrpSpPr/>
          <p:nvPr/>
        </p:nvGrpSpPr>
        <p:grpSpPr>
          <a:xfrm>
            <a:off x="14450775" y="3573532"/>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2" name="Group 12"/>
          <p:cNvGrpSpPr/>
          <p:nvPr/>
        </p:nvGrpSpPr>
        <p:grpSpPr>
          <a:xfrm>
            <a:off x="14450775" y="7787674"/>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9" name="TextBox 19"/>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grpSp>
      <p:grpSp>
        <p:nvGrpSpPr>
          <p:cNvPr id="27" name="Group 27"/>
          <p:cNvGrpSpPr/>
          <p:nvPr/>
        </p:nvGrpSpPr>
        <p:grpSpPr>
          <a:xfrm>
            <a:off x="14460300" y="709904"/>
            <a:ext cx="3666838" cy="947966"/>
            <a:chOff x="0" y="0"/>
            <a:chExt cx="3623462" cy="936752"/>
          </a:xfrm>
        </p:grpSpPr>
        <p:sp>
          <p:nvSpPr>
            <p:cNvPr id="28" name="Freeform 2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29" name="Freeform 2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30" name="Freeform 3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sp>
        <p:sp>
          <p:nvSpPr>
            <p:cNvPr id="31" name="Freeform 3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sp>
        <p:nvSpPr>
          <p:cNvPr id="32" name="TextBox 32"/>
          <p:cNvSpPr txBox="1"/>
          <p:nvPr/>
        </p:nvSpPr>
        <p:spPr>
          <a:xfrm>
            <a:off x="7049300" y="3144441"/>
            <a:ext cx="2625784" cy="1388650"/>
          </a:xfrm>
          <a:prstGeom prst="rect">
            <a:avLst/>
          </a:prstGeom>
        </p:spPr>
        <p:txBody>
          <a:bodyPr lIns="0" tIns="0" rIns="0" bIns="0" rtlCol="0" anchor="t">
            <a:spAutoFit/>
          </a:bodyPr>
          <a:lstStyle/>
          <a:p>
            <a:pPr marL="0" marR="0" lvl="0" indent="0" algn="ctr" defTabSz="914400" rtl="0" eaLnBrk="1" fontAlgn="auto" latinLnBrk="0" hangingPunct="1">
              <a:lnSpc>
                <a:spcPts val="9426"/>
              </a:lnSpc>
              <a:spcBef>
                <a:spcPts val="0"/>
              </a:spcBef>
              <a:spcAft>
                <a:spcPts val="0"/>
              </a:spcAft>
              <a:buClrTx/>
              <a:buSzTx/>
              <a:buFontTx/>
              <a:buNone/>
              <a:tabLst/>
              <a:defRPr/>
            </a:pPr>
            <a:r>
              <a:rPr kumimoji="0" lang="en-US" sz="16600" b="1" i="0" u="none" strike="noStrike" kern="1200" cap="none" spc="182" normalizeH="0" baseline="0" noProof="0">
                <a:ln>
                  <a:noFill/>
                </a:ln>
                <a:solidFill>
                  <a:srgbClr val="1F497D"/>
                </a:solidFill>
                <a:effectLst/>
                <a:uLnTx/>
                <a:uFillTx/>
                <a:latin typeface="Arial" panose="020B0604020202020204" pitchFamily="34" charset="0"/>
                <a:ea typeface="+mn-ea"/>
                <a:cs typeface="Arial" panose="020B0604020202020204" pitchFamily="34" charset="0"/>
              </a:rPr>
              <a:t>02</a:t>
            </a:r>
          </a:p>
        </p:txBody>
      </p:sp>
      <p:sp>
        <p:nvSpPr>
          <p:cNvPr id="33" name="TextBox 33"/>
          <p:cNvSpPr txBox="1"/>
          <p:nvPr/>
        </p:nvSpPr>
        <p:spPr>
          <a:xfrm>
            <a:off x="1997289" y="4788020"/>
            <a:ext cx="13134918" cy="4154984"/>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9000" b="1" i="0" u="none" strike="noStrike" kern="1200" cap="none" spc="12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CÔNG THỨC CỘNG XÁC SUẤT</a:t>
            </a:r>
            <a:endParaRPr kumimoji="0" lang="en-US" sz="9000" b="1" i="0" u="none" strike="noStrike" kern="1200" cap="none" spc="120"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37" name="Freeform 37"/>
          <p:cNvSpPr/>
          <p:nvPr/>
        </p:nvSpPr>
        <p:spPr>
          <a:xfrm rot="782942">
            <a:off x="2149853" y="1479035"/>
            <a:ext cx="2492796" cy="1957978"/>
          </a:xfrm>
          <a:custGeom>
            <a:avLst/>
            <a:gdLst/>
            <a:ahLst/>
            <a:cxnLst/>
            <a:rect l="l" t="t" r="r" b="b"/>
            <a:pathLst>
              <a:path w="2492796" h="1957978">
                <a:moveTo>
                  <a:pt x="0" y="0"/>
                </a:moveTo>
                <a:lnTo>
                  <a:pt x="2492796" y="0"/>
                </a:lnTo>
                <a:lnTo>
                  <a:pt x="2492796" y="1957978"/>
                </a:lnTo>
                <a:lnTo>
                  <a:pt x="0" y="195797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3793749966"/>
      </p:ext>
    </p:extLst>
  </p:cSld>
  <p:clrMapOvr>
    <a:masterClrMapping/>
  </p:clrMapOvr>
  <p:transition spd="med">
    <p:comb/>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7" name="Group 27"/>
          <p:cNvGrpSpPr/>
          <p:nvPr/>
        </p:nvGrpSpPr>
        <p:grpSpPr>
          <a:xfrm>
            <a:off x="14450775" y="3573532"/>
            <a:ext cx="3666838" cy="947966"/>
            <a:chOff x="0" y="0"/>
            <a:chExt cx="3623462" cy="936752"/>
          </a:xfrm>
        </p:grpSpPr>
        <p:sp>
          <p:nvSpPr>
            <p:cNvPr id="28" name="Freeform 2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29" name="Freeform 2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30" name="Freeform 3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31" name="Freeform 3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2" name="Group 2"/>
          <p:cNvGrpSpPr/>
          <p:nvPr/>
        </p:nvGrpSpPr>
        <p:grpSpPr>
          <a:xfrm>
            <a:off x="14450775" y="7787674"/>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7" name="Group 7"/>
          <p:cNvGrpSpPr/>
          <p:nvPr/>
        </p:nvGrpSpPr>
        <p:grpSpPr>
          <a:xfrm>
            <a:off x="14460300" y="70990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2" name="Group 12"/>
          <p:cNvGrpSpPr/>
          <p:nvPr/>
        </p:nvGrpSpPr>
        <p:grpSpPr>
          <a:xfrm>
            <a:off x="14450775" y="2108145"/>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9" name="TextBox 19"/>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grpSp>
      <p:sp>
        <p:nvSpPr>
          <p:cNvPr id="32" name="Freeform 32"/>
          <p:cNvSpPr/>
          <p:nvPr/>
        </p:nvSpPr>
        <p:spPr>
          <a:xfrm rot="829932">
            <a:off x="806908" y="1124155"/>
            <a:ext cx="398505" cy="3714879"/>
          </a:xfrm>
          <a:custGeom>
            <a:avLst/>
            <a:gdLst/>
            <a:ahLst/>
            <a:cxnLst/>
            <a:rect l="l" t="t" r="r" b="b"/>
            <a:pathLst>
              <a:path w="398505" h="3714879">
                <a:moveTo>
                  <a:pt x="0" y="0"/>
                </a:moveTo>
                <a:lnTo>
                  <a:pt x="398505" y="0"/>
                </a:lnTo>
                <a:lnTo>
                  <a:pt x="398505" y="3714878"/>
                </a:lnTo>
                <a:lnTo>
                  <a:pt x="0" y="371487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9" name="TextBox 39"/>
          <p:cNvSpPr txBox="1"/>
          <p:nvPr/>
        </p:nvSpPr>
        <p:spPr>
          <a:xfrm>
            <a:off x="2514600" y="1501874"/>
            <a:ext cx="12363159" cy="974626"/>
          </a:xfrm>
          <a:prstGeom prst="rect">
            <a:avLst/>
          </a:prstGeom>
        </p:spPr>
        <p:txBody>
          <a:bodyPr lIns="0" tIns="0" rIns="0" bIns="0" rtlCol="0" anchor="t">
            <a:spAutoFit/>
          </a:bodyPr>
          <a:lstStyle/>
          <a:p>
            <a:pPr marL="0" marR="0" lvl="0" indent="0" algn="ctr" defTabSz="914400" rtl="0" eaLnBrk="1" fontAlgn="auto" latinLnBrk="0" hangingPunct="1">
              <a:lnSpc>
                <a:spcPts val="7588"/>
              </a:lnSpc>
              <a:spcBef>
                <a:spcPts val="0"/>
              </a:spcBef>
              <a:spcAft>
                <a:spcPts val="0"/>
              </a:spcAft>
              <a:buClrTx/>
              <a:buSzTx/>
              <a:buFontTx/>
              <a:buNone/>
              <a:tabLst/>
              <a:defRPr/>
            </a:pPr>
            <a:r>
              <a:rPr kumimoji="0" lang="en-US" sz="7000" b="1" i="0" u="none" strike="noStrike" kern="1200" cap="none" spc="147" normalizeH="0" baseline="0" noProof="0">
                <a:ln>
                  <a:noFill/>
                </a:ln>
                <a:solidFill>
                  <a:srgbClr val="C00000"/>
                </a:solidFill>
                <a:effectLst/>
                <a:uLnTx/>
                <a:uFillTx/>
                <a:latin typeface="Arial" panose="020B0604020202020204" pitchFamily="34" charset="0"/>
                <a:ea typeface="+mn-ea"/>
                <a:cs typeface="Arial" panose="020B0604020202020204" pitchFamily="34" charset="0"/>
              </a:rPr>
              <a:t>KẾT LUẬN</a:t>
            </a:r>
          </a:p>
        </p:txBody>
      </p:sp>
      <p:grpSp>
        <p:nvGrpSpPr>
          <p:cNvPr id="35" name="Group 34"/>
          <p:cNvGrpSpPr/>
          <p:nvPr/>
        </p:nvGrpSpPr>
        <p:grpSpPr>
          <a:xfrm>
            <a:off x="1538385" y="3218700"/>
            <a:ext cx="14196508" cy="4058400"/>
            <a:chOff x="2439058" y="2628900"/>
            <a:chExt cx="14196508" cy="4058400"/>
          </a:xfrm>
        </p:grpSpPr>
        <p:sp>
          <p:nvSpPr>
            <p:cNvPr id="34" name="Rounded Rectangle 33"/>
            <p:cNvSpPr/>
            <p:nvPr/>
          </p:nvSpPr>
          <p:spPr>
            <a:xfrm>
              <a:off x="2439058" y="2628900"/>
              <a:ext cx="14196508" cy="40584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7" name="Rectangle 36"/>
                <p:cNvSpPr/>
                <p:nvPr/>
              </p:nvSpPr>
              <p:spPr>
                <a:xfrm>
                  <a:off x="3140900" y="2975066"/>
                  <a:ext cx="12937958" cy="3275256"/>
                </a:xfrm>
                <a:prstGeom prst="rect">
                  <a:avLst/>
                </a:prstGeom>
              </p:spPr>
              <p:txBody>
                <a:bodyPr wrap="square">
                  <a:spAutoFit/>
                </a:bodyPr>
                <a:lstStyle/>
                <a:p>
                  <a:pPr>
                    <a:lnSpc>
                      <a:spcPct val="150000"/>
                    </a:lnSpc>
                    <a:spcAft>
                      <a:spcPts val="800"/>
                    </a:spcAft>
                  </a:pPr>
                  <a:r>
                    <a:rPr lang="en-US" sz="4300" kern="100">
                      <a:solidFill>
                        <a:schemeClr val="bg1"/>
                      </a:solidFill>
                      <a:latin typeface="Arial" panose="020B0604020202020204" pitchFamily="34" charset="0"/>
                      <a:ea typeface="Calibri" panose="020F0502020204030204" pitchFamily="34" charset="0"/>
                      <a:cs typeface="Arial" panose="020B0604020202020204" pitchFamily="34" charset="0"/>
                    </a:rPr>
                    <a:t>Cho hai biến cố A và B. Khi đó, </a:t>
                  </a:r>
                  <a:endParaRPr lang="en-US" sz="43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14:m>
                    <m:oMathPara xmlns:m="http://schemas.openxmlformats.org/officeDocument/2006/math">
                      <m:oMathParaPr>
                        <m:jc m:val="centerGroup"/>
                      </m:oMathParaPr>
                      <m:oMath xmlns:m="http://schemas.openxmlformats.org/officeDocument/2006/math">
                        <m:r>
                          <a:rPr lang="en-US" sz="43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43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3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sz="43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3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𝐵</m:t>
                            </m:r>
                          </m:e>
                        </m:d>
                        <m:r>
                          <a:rPr lang="en-US" sz="43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3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43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3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m:t>
                            </m:r>
                          </m:e>
                        </m:d>
                        <m:r>
                          <a:rPr lang="en-US" sz="43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3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43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3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𝐵</m:t>
                            </m:r>
                          </m:e>
                        </m:d>
                        <m:r>
                          <a:rPr lang="en-US" sz="43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3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43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3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𝐴𝐵</m:t>
                            </m:r>
                          </m:e>
                        </m:d>
                      </m:oMath>
                    </m:oMathPara>
                  </a14:m>
                  <a:endParaRPr lang="en-US" sz="43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US" sz="43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a:t>Công thức này được gọi là công thức cộng xác suất.</a:t>
                  </a:r>
                  <a:endParaRPr lang="en-US" sz="43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7" name="Rectangle 36"/>
                <p:cNvSpPr>
                  <a:spLocks noRot="1" noChangeAspect="1" noMove="1" noResize="1" noEditPoints="1" noAdjustHandles="1" noChangeArrowheads="1" noChangeShapeType="1" noTextEdit="1"/>
                </p:cNvSpPr>
                <p:nvPr/>
              </p:nvSpPr>
              <p:spPr>
                <a:xfrm>
                  <a:off x="3140900" y="2975066"/>
                  <a:ext cx="12937958" cy="3275256"/>
                </a:xfrm>
                <a:prstGeom prst="rect">
                  <a:avLst/>
                </a:prstGeom>
                <a:blipFill>
                  <a:blip r:embed="rId6"/>
                  <a:stretch>
                    <a:fillRect l="-1837" r="-1790" b="-4283"/>
                  </a:stretch>
                </a:blipFill>
              </p:spPr>
              <p:txBody>
                <a:bodyPr/>
                <a:lstStyle/>
                <a:p>
                  <a:r>
                    <a:rPr lang="en-US">
                      <a:noFill/>
                    </a:rPr>
                    <a:t> </a:t>
                  </a:r>
                </a:p>
              </p:txBody>
            </p:sp>
          </mc:Fallback>
        </mc:AlternateContent>
      </p:grpSp>
      <p:pic>
        <p:nvPicPr>
          <p:cNvPr id="40" name="Picture 39"/>
          <p:cNvPicPr>
            <a:picLocks noChangeAspect="1"/>
          </p:cNvPicPr>
          <p:nvPr/>
        </p:nvPicPr>
        <p:blipFill>
          <a:blip r:embed="rId7"/>
          <a:stretch>
            <a:fillRect/>
          </a:stretch>
        </p:blipFill>
        <p:spPr>
          <a:xfrm flipH="1">
            <a:off x="13204582" y="6503856"/>
            <a:ext cx="3269770" cy="3798787"/>
          </a:xfrm>
          <a:prstGeom prst="rect">
            <a:avLst/>
          </a:prstGeom>
        </p:spPr>
      </p:pic>
    </p:spTree>
    <p:extLst>
      <p:ext uri="{BB962C8B-B14F-4D97-AF65-F5344CB8AC3E}">
        <p14:creationId xmlns:p14="http://schemas.microsoft.com/office/powerpoint/2010/main" val="382227968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anim calcmode="lin" valueType="num">
                                      <p:cBhvr>
                                        <p:cTn id="8" dur="500" fill="hold"/>
                                        <p:tgtEl>
                                          <p:spTgt spid="39"/>
                                        </p:tgtEl>
                                        <p:attrNameLst>
                                          <p:attrName>ppt_x</p:attrName>
                                        </p:attrNameLst>
                                      </p:cBhvr>
                                      <p:tavLst>
                                        <p:tav tm="0">
                                          <p:val>
                                            <p:strVal val="#ppt_x"/>
                                          </p:val>
                                        </p:tav>
                                        <p:tav tm="100000">
                                          <p:val>
                                            <p:strVal val="#ppt_x"/>
                                          </p:val>
                                        </p:tav>
                                      </p:tavLst>
                                    </p:anim>
                                    <p:anim calcmode="lin" valueType="num">
                                      <p:cBhvr>
                                        <p:cTn id="9" dur="500" fill="hold"/>
                                        <p:tgtEl>
                                          <p:spTgt spid="3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anim calcmode="lin" valueType="num">
                                      <p:cBhvr>
                                        <p:cTn id="13" dur="500" fill="hold"/>
                                        <p:tgtEl>
                                          <p:spTgt spid="35"/>
                                        </p:tgtEl>
                                        <p:attrNameLst>
                                          <p:attrName>ppt_x</p:attrName>
                                        </p:attrNameLst>
                                      </p:cBhvr>
                                      <p:tavLst>
                                        <p:tav tm="0">
                                          <p:val>
                                            <p:strVal val="#ppt_x"/>
                                          </p:val>
                                        </p:tav>
                                        <p:tav tm="100000">
                                          <p:val>
                                            <p:strVal val="#ppt_x"/>
                                          </p:val>
                                        </p:tav>
                                      </p:tavLst>
                                    </p:anim>
                                    <p:anim calcmode="lin" valueType="num">
                                      <p:cBhvr>
                                        <p:cTn id="14" dur="500" fill="hold"/>
                                        <p:tgtEl>
                                          <p:spTgt spid="3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anim calcmode="lin" valueType="num">
                                      <p:cBhvr>
                                        <p:cTn id="18" dur="500" fill="hold"/>
                                        <p:tgtEl>
                                          <p:spTgt spid="40"/>
                                        </p:tgtEl>
                                        <p:attrNameLst>
                                          <p:attrName>ppt_x</p:attrName>
                                        </p:attrNameLst>
                                      </p:cBhvr>
                                      <p:tavLst>
                                        <p:tav tm="0">
                                          <p:val>
                                            <p:strVal val="#ppt_x"/>
                                          </p:val>
                                        </p:tav>
                                        <p:tav tm="100000">
                                          <p:val>
                                            <p:strVal val="#ppt_x"/>
                                          </p:val>
                                        </p:tav>
                                      </p:tavLst>
                                    </p:anim>
                                    <p:anim calcmode="lin" valueType="num">
                                      <p:cBhvr>
                                        <p:cTn id="19" dur="5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9" name="Group 29"/>
          <p:cNvGrpSpPr/>
          <p:nvPr/>
        </p:nvGrpSpPr>
        <p:grpSpPr>
          <a:xfrm>
            <a:off x="14450775" y="2108145"/>
            <a:ext cx="3666838" cy="947966"/>
            <a:chOff x="0" y="0"/>
            <a:chExt cx="3623462" cy="936752"/>
          </a:xfrm>
        </p:grpSpPr>
        <p:sp>
          <p:nvSpPr>
            <p:cNvPr id="30" name="Freeform 30"/>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31" name="Freeform 31"/>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32" name="Freeform 32"/>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sp>
        <p:sp>
          <p:nvSpPr>
            <p:cNvPr id="33" name="Freeform 3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2" name="Group 2"/>
          <p:cNvGrpSpPr/>
          <p:nvPr/>
        </p:nvGrpSpPr>
        <p:grpSpPr>
          <a:xfrm>
            <a:off x="14450775" y="3573532"/>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7" name="Group 7"/>
          <p:cNvGrpSpPr/>
          <p:nvPr/>
        </p:nvGrpSpPr>
        <p:grpSpPr>
          <a:xfrm>
            <a:off x="14450775" y="778767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2" name="Group 12"/>
          <p:cNvGrpSpPr/>
          <p:nvPr/>
        </p:nvGrpSpPr>
        <p:grpSpPr>
          <a:xfrm>
            <a:off x="14460300" y="709904"/>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grpSp>
      <p:sp>
        <p:nvSpPr>
          <p:cNvPr id="37" name="Rounded Rectangle 36"/>
          <p:cNvSpPr/>
          <p:nvPr/>
        </p:nvSpPr>
        <p:spPr>
          <a:xfrm>
            <a:off x="6456101" y="1353307"/>
            <a:ext cx="4206240" cy="1247575"/>
          </a:xfrm>
          <a:prstGeom prst="roundRect">
            <a:avLst/>
          </a:prstGeom>
          <a:solidFill>
            <a:schemeClr val="accent4">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4500" b="1">
                <a:solidFill>
                  <a:schemeClr val="bg1"/>
                </a:solidFill>
                <a:latin typeface="Arial" panose="020B0604020202020204" pitchFamily="34" charset="0"/>
                <a:cs typeface="Arial" panose="020B0604020202020204" pitchFamily="34" charset="0"/>
              </a:rPr>
              <a:t>Luyện tập 3</a:t>
            </a:r>
            <a:endParaRPr lang="en-US" sz="4500" b="1">
              <a:solidFill>
                <a:schemeClr val="bg1"/>
              </a:solidFill>
              <a:latin typeface="Arial" panose="020B0604020202020204" pitchFamily="34" charset="0"/>
              <a:cs typeface="Arial" panose="020B0604020202020204" pitchFamily="34" charset="0"/>
            </a:endParaRPr>
          </a:p>
        </p:txBody>
      </p:sp>
      <p:sp>
        <p:nvSpPr>
          <p:cNvPr id="38" name="TextBox 37"/>
          <p:cNvSpPr txBox="1"/>
          <p:nvPr/>
        </p:nvSpPr>
        <p:spPr>
          <a:xfrm>
            <a:off x="712144" y="3130465"/>
            <a:ext cx="15621000" cy="4708981"/>
          </a:xfrm>
          <a:prstGeom prst="rect">
            <a:avLst/>
          </a:prstGeom>
          <a:noFill/>
        </p:spPr>
        <p:txBody>
          <a:bodyPr wrap="square" rtlCol="0">
            <a:spAutoFit/>
          </a:bodyPr>
          <a:lstStyle/>
          <a:p>
            <a:pPr algn="just">
              <a:lnSpc>
                <a:spcPct val="150000"/>
              </a:lnSpc>
            </a:pPr>
            <a:r>
              <a:rPr lang="vi-VN" sz="4000"/>
              <a:t>Phỏng vấn 30 học sinh lớp 11A về môn thể thao yêu thích thu được kết quả có 19 bạn thích môn Bóng đá, 17 bạn thích môn Bóng bàn và 15 bạn thích cả hai môn đó. Chọn ngẫu nhiên một học sinh của lớp 11A. Tính xác suất để chọn được học sinh thích ít nhất một trong hai môn Bóng đá hoặc Bóng bàn.</a:t>
            </a:r>
          </a:p>
        </p:txBody>
      </p:sp>
      <p:pic>
        <p:nvPicPr>
          <p:cNvPr id="41" name="Picture 40"/>
          <p:cNvPicPr>
            <a:picLocks noChangeAspect="1"/>
          </p:cNvPicPr>
          <p:nvPr/>
        </p:nvPicPr>
        <p:blipFill>
          <a:blip r:embed="rId4"/>
          <a:stretch>
            <a:fillRect/>
          </a:stretch>
        </p:blipFill>
        <p:spPr>
          <a:xfrm>
            <a:off x="14189330" y="8171932"/>
            <a:ext cx="1822862" cy="1719221"/>
          </a:xfrm>
          <a:prstGeom prst="rect">
            <a:avLst/>
          </a:prstGeom>
        </p:spPr>
      </p:pic>
      <p:sp>
        <p:nvSpPr>
          <p:cNvPr id="42" name="Freeform 35"/>
          <p:cNvSpPr/>
          <p:nvPr/>
        </p:nvSpPr>
        <p:spPr>
          <a:xfrm rot="18555805">
            <a:off x="15526073" y="-72545"/>
            <a:ext cx="666081" cy="2261385"/>
          </a:xfrm>
          <a:custGeom>
            <a:avLst/>
            <a:gdLst/>
            <a:ahLst/>
            <a:cxnLst/>
            <a:rect l="l" t="t" r="r" b="b"/>
            <a:pathLst>
              <a:path w="666081" h="2261385">
                <a:moveTo>
                  <a:pt x="0" y="0"/>
                </a:moveTo>
                <a:lnTo>
                  <a:pt x="666080" y="0"/>
                </a:lnTo>
                <a:lnTo>
                  <a:pt x="666080" y="2261385"/>
                </a:lnTo>
                <a:lnTo>
                  <a:pt x="0" y="22613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anim calcmode="lin" valueType="num">
                                      <p:cBhvr>
                                        <p:cTn id="13" dur="500" fill="hold"/>
                                        <p:tgtEl>
                                          <p:spTgt spid="38"/>
                                        </p:tgtEl>
                                        <p:attrNameLst>
                                          <p:attrName>ppt_x</p:attrName>
                                        </p:attrNameLst>
                                      </p:cBhvr>
                                      <p:tavLst>
                                        <p:tav tm="0">
                                          <p:val>
                                            <p:strVal val="#ppt_x"/>
                                          </p:val>
                                        </p:tav>
                                        <p:tav tm="100000">
                                          <p:val>
                                            <p:strVal val="#ppt_x"/>
                                          </p:val>
                                        </p:tav>
                                      </p:tavLst>
                                    </p:anim>
                                    <p:anim calcmode="lin" valueType="num">
                                      <p:cBhvr>
                                        <p:cTn id="14" dur="500" fill="hold"/>
                                        <p:tgtEl>
                                          <p:spTgt spid="3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anim calcmode="lin" valueType="num">
                                      <p:cBhvr>
                                        <p:cTn id="18" dur="500" fill="hold"/>
                                        <p:tgtEl>
                                          <p:spTgt spid="41"/>
                                        </p:tgtEl>
                                        <p:attrNameLst>
                                          <p:attrName>ppt_x</p:attrName>
                                        </p:attrNameLst>
                                      </p:cBhvr>
                                      <p:tavLst>
                                        <p:tav tm="0">
                                          <p:val>
                                            <p:strVal val="#ppt_x"/>
                                          </p:val>
                                        </p:tav>
                                        <p:tav tm="100000">
                                          <p:val>
                                            <p:strVal val="#ppt_x"/>
                                          </p:val>
                                        </p:tav>
                                      </p:tavLst>
                                    </p:anim>
                                    <p:anim calcmode="lin" valueType="num">
                                      <p:cBhvr>
                                        <p:cTn id="19" dur="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9" name="Group 29"/>
          <p:cNvGrpSpPr/>
          <p:nvPr/>
        </p:nvGrpSpPr>
        <p:grpSpPr>
          <a:xfrm>
            <a:off x="14450775" y="2108145"/>
            <a:ext cx="3666838" cy="947966"/>
            <a:chOff x="0" y="0"/>
            <a:chExt cx="3623462" cy="936752"/>
          </a:xfrm>
        </p:grpSpPr>
        <p:sp>
          <p:nvSpPr>
            <p:cNvPr id="30" name="Freeform 30"/>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31" name="Freeform 31"/>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32" name="Freeform 32"/>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sp>
        <p:sp>
          <p:nvSpPr>
            <p:cNvPr id="33" name="Freeform 3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2" name="Group 2"/>
          <p:cNvGrpSpPr/>
          <p:nvPr/>
        </p:nvGrpSpPr>
        <p:grpSpPr>
          <a:xfrm>
            <a:off x="14450775" y="3573532"/>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7" name="Group 7"/>
          <p:cNvGrpSpPr/>
          <p:nvPr/>
        </p:nvGrpSpPr>
        <p:grpSpPr>
          <a:xfrm>
            <a:off x="14450775" y="778767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2" name="Group 12"/>
          <p:cNvGrpSpPr/>
          <p:nvPr/>
        </p:nvGrpSpPr>
        <p:grpSpPr>
          <a:xfrm>
            <a:off x="14460300" y="709904"/>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9" name="TextBox 19"/>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3">
                <a:alphaModFix amt="34000"/>
                <a:extLst>
                  <a:ext uri="{96DAC541-7B7A-43D3-8B79-37D633B846F1}">
                    <asvg:svgBlip xmlns:asvg="http://schemas.microsoft.com/office/drawing/2016/SVG/main" r:embed="rId4"/>
                  </a:ext>
                </a:extLst>
              </a:blip>
              <a:stretch>
                <a:fillRect/>
              </a:stretch>
            </a:blipFill>
          </p:spPr>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3">
                <a:alphaModFix amt="34000"/>
                <a:extLst>
                  <a:ext uri="{96DAC541-7B7A-43D3-8B79-37D633B846F1}">
                    <asvg:svgBlip xmlns:asvg="http://schemas.microsoft.com/office/drawing/2016/SVG/main" r:embed="rId4"/>
                  </a:ext>
                </a:extLst>
              </a:blip>
              <a:stretch>
                <a:fillRect/>
              </a:stretch>
            </a:blipFill>
          </p:spPr>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3">
                <a:alphaModFix amt="34000"/>
                <a:extLst>
                  <a:ext uri="{96DAC541-7B7A-43D3-8B79-37D633B846F1}">
                    <asvg:svgBlip xmlns:asvg="http://schemas.microsoft.com/office/drawing/2016/SVG/main" r:embed="rId4"/>
                  </a:ext>
                </a:extLst>
              </a:blip>
              <a:stretch>
                <a:fillRect/>
              </a:stretch>
            </a:blipFill>
          </p:spPr>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3">
                <a:alphaModFix amt="34000"/>
                <a:extLst>
                  <a:ext uri="{96DAC541-7B7A-43D3-8B79-37D633B846F1}">
                    <asvg:svgBlip xmlns:asvg="http://schemas.microsoft.com/office/drawing/2016/SVG/main" r:embed="rId4"/>
                  </a:ext>
                </a:extLst>
              </a:blip>
              <a:stretch>
                <a:fillRect/>
              </a:stretch>
            </a:blipFill>
          </p:spPr>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3">
                <a:alphaModFix amt="34000"/>
                <a:extLst>
                  <a:ext uri="{96DAC541-7B7A-43D3-8B79-37D633B846F1}">
                    <asvg:svgBlip xmlns:asvg="http://schemas.microsoft.com/office/drawing/2016/SVG/main" r:embed="rId4"/>
                  </a:ext>
                </a:extLst>
              </a:blip>
              <a:stretch>
                <a:fillRect/>
              </a:stretch>
            </a:blipFill>
          </p:spPr>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3">
                <a:alphaModFix amt="34000"/>
                <a:extLst>
                  <a:ext uri="{96DAC541-7B7A-43D3-8B79-37D633B846F1}">
                    <asvg:svgBlip xmlns:asvg="http://schemas.microsoft.com/office/drawing/2016/SVG/main" r:embed="rId4"/>
                  </a:ext>
                </a:extLst>
              </a:blip>
              <a:stretch>
                <a:fillRect/>
              </a:stretch>
            </a:blipFill>
          </p:spPr>
        </p:sp>
      </p:grpSp>
      <p:sp>
        <p:nvSpPr>
          <p:cNvPr id="35" name="Freeform 35"/>
          <p:cNvSpPr/>
          <p:nvPr/>
        </p:nvSpPr>
        <p:spPr>
          <a:xfrm rot="18555805">
            <a:off x="15526073" y="-72545"/>
            <a:ext cx="666081" cy="2261385"/>
          </a:xfrm>
          <a:custGeom>
            <a:avLst/>
            <a:gdLst/>
            <a:ahLst/>
            <a:cxnLst/>
            <a:rect l="l" t="t" r="r" b="b"/>
            <a:pathLst>
              <a:path w="666081" h="2261385">
                <a:moveTo>
                  <a:pt x="0" y="0"/>
                </a:moveTo>
                <a:lnTo>
                  <a:pt x="666080" y="0"/>
                </a:lnTo>
                <a:lnTo>
                  <a:pt x="666080" y="2261385"/>
                </a:lnTo>
                <a:lnTo>
                  <a:pt x="0" y="22613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36" name="Group 35"/>
          <p:cNvGrpSpPr/>
          <p:nvPr/>
        </p:nvGrpSpPr>
        <p:grpSpPr>
          <a:xfrm>
            <a:off x="721277" y="800100"/>
            <a:ext cx="1873534" cy="1421102"/>
            <a:chOff x="1627412" y="609935"/>
            <a:chExt cx="2590800" cy="1802102"/>
          </a:xfrm>
        </p:grpSpPr>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27412" y="609935"/>
              <a:ext cx="2590800" cy="1802102"/>
            </a:xfrm>
            <a:prstGeom prst="rect">
              <a:avLst/>
            </a:prstGeom>
          </p:spPr>
        </p:pic>
        <p:sp>
          <p:nvSpPr>
            <p:cNvPr id="40" name="TextBox 39"/>
            <p:cNvSpPr txBox="1"/>
            <p:nvPr/>
          </p:nvSpPr>
          <p:spPr>
            <a:xfrm>
              <a:off x="1894356" y="899823"/>
              <a:ext cx="2108928" cy="723275"/>
            </a:xfrm>
            <a:prstGeom prst="rect">
              <a:avLst/>
            </a:prstGeom>
            <a:noFill/>
          </p:spPr>
          <p:txBody>
            <a:bodyPr wrap="square" rtlCol="0">
              <a:spAutoFit/>
            </a:bodyPr>
            <a:lstStyle/>
            <a:p>
              <a:pPr algn="ctr"/>
              <a:r>
                <a:rPr lang="en-US" sz="4100" b="1">
                  <a:solidFill>
                    <a:schemeClr val="accent1">
                      <a:lumMod val="50000"/>
                    </a:schemeClr>
                  </a:solidFill>
                  <a:latin typeface="Arial" panose="020B0604020202020204" pitchFamily="34" charset="0"/>
                  <a:cs typeface="Arial" panose="020B0604020202020204" pitchFamily="34" charset="0"/>
                </a:rPr>
                <a:t>Giải:</a:t>
              </a:r>
            </a:p>
          </p:txBody>
        </p:sp>
      </p:grpSp>
      <mc:AlternateContent xmlns:mc="http://schemas.openxmlformats.org/markup-compatibility/2006" xmlns:a14="http://schemas.microsoft.com/office/drawing/2010/main">
        <mc:Choice Requires="a14">
          <p:sp>
            <p:nvSpPr>
              <p:cNvPr id="27" name="Rectangle 26"/>
              <p:cNvSpPr/>
              <p:nvPr/>
            </p:nvSpPr>
            <p:spPr>
              <a:xfrm>
                <a:off x="659243" y="2300673"/>
                <a:ext cx="15780906" cy="7872027"/>
              </a:xfrm>
              <a:prstGeom prst="rect">
                <a:avLst/>
              </a:prstGeom>
            </p:spPr>
            <p:txBody>
              <a:bodyPr wrap="square">
                <a:spAutoFit/>
              </a:bodyPr>
              <a:lstStyle/>
              <a:p>
                <a:pPr algn="just">
                  <a:lnSpc>
                    <a:spcPct val="150000"/>
                  </a:lnSpc>
                </a:pPr>
                <a:r>
                  <a:rPr lang="en-US" sz="3800" kern="100">
                    <a:latin typeface="Arial" panose="020B0604020202020204" pitchFamily="34" charset="0"/>
                    <a:ea typeface="Calibri" panose="020F0502020204030204" pitchFamily="34" charset="0"/>
                    <a:cs typeface="Arial" panose="020B0604020202020204" pitchFamily="34" charset="0"/>
                  </a:rPr>
                  <a:t>Xét các biến cố A: "Học sinh đó thích môn Bóng đá", </a:t>
                </a:r>
              </a:p>
              <a:p>
                <a:pPr algn="just">
                  <a:lnSpc>
                    <a:spcPct val="150000"/>
                  </a:lnSpc>
                </a:pPr>
                <a:r>
                  <a:rPr lang="en-US" sz="3800" kern="100">
                    <a:latin typeface="Arial" panose="020B0604020202020204" pitchFamily="34" charset="0"/>
                    <a:ea typeface="Calibri" panose="020F0502020204030204" pitchFamily="34" charset="0"/>
                    <a:cs typeface="Arial" panose="020B0604020202020204" pitchFamily="34" charset="0"/>
                  </a:rPr>
                  <a:t>                         B: "Học sinh đó thích môn Bóng bàn". </a:t>
                </a:r>
                <a:endParaRPr lang="en-US" sz="38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3800" kern="100">
                    <a:effectLst/>
                    <a:latin typeface="Arial" panose="020B0604020202020204" pitchFamily="34" charset="0"/>
                    <a:ea typeface="Calibri" panose="020F0502020204030204" pitchFamily="34" charset="0"/>
                    <a:cs typeface="Arial" panose="020B0604020202020204" pitchFamily="34" charset="0"/>
                  </a:rPr>
                  <a:t>Biến cố E: "Học sinh đó thích ít nhất một trong hai môn Bóng đá hoặc Bóng bàn" là biến cố hợp của </a:t>
                </a:r>
                <a14:m>
                  <m:oMath xmlns:m="http://schemas.openxmlformats.org/officeDocument/2006/math">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3800" kern="1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𝐵</m:t>
                    </m:r>
                  </m:oMath>
                </a14:m>
                <a:r>
                  <a:rPr lang="en-US" sz="3800" kern="10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n-US" sz="3800" kern="100">
                    <a:effectLst/>
                    <a:latin typeface="Arial" panose="020B0604020202020204" pitchFamily="34" charset="0"/>
                    <a:ea typeface="Calibri" panose="020F0502020204030204" pitchFamily="34" charset="0"/>
                    <a:cs typeface="Arial" panose="020B0604020202020204" pitchFamily="34" charset="0"/>
                  </a:rPr>
                  <a:t>Theo công thức cộng: </a:t>
                </a:r>
                <a14:m>
                  <m:oMath xmlns:m="http://schemas.openxmlformats.org/officeDocument/2006/math">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𝐸</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𝐵</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𝐵</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𝐴𝐵</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800" kern="10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n-US" sz="3800" kern="100">
                    <a:effectLst/>
                    <a:latin typeface="Arial" panose="020B0604020202020204" pitchFamily="34" charset="0"/>
                    <a:ea typeface="Calibri" panose="020F0502020204030204" pitchFamily="34" charset="0"/>
                    <a:cs typeface="Arial" panose="020B0604020202020204" pitchFamily="34" charset="0"/>
                  </a:rPr>
                  <a:t>Ta có </a:t>
                </a:r>
                <a14:m>
                  <m:oMath xmlns:m="http://schemas.openxmlformats.org/officeDocument/2006/math">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effectLst/>
                            <a:latin typeface="Cambria Math" panose="02040503050406030204" pitchFamily="18" charset="0"/>
                            <a:ea typeface="Calibri" panose="020F0502020204030204" pitchFamily="34" charset="0"/>
                            <a:cs typeface="Times New Roman" panose="02020603050405020304" pitchFamily="18" charset="0"/>
                          </a:rPr>
                          <m:t>19</m:t>
                        </m:r>
                      </m:num>
                      <m:den>
                        <m:r>
                          <a:rPr lang="en-US" sz="3800" kern="100">
                            <a:effectLst/>
                            <a:latin typeface="Cambria Math" panose="02040503050406030204" pitchFamily="18" charset="0"/>
                            <a:ea typeface="Calibri" panose="020F0502020204030204" pitchFamily="34" charset="0"/>
                            <a:cs typeface="Times New Roman" panose="02020603050405020304" pitchFamily="18" charset="0"/>
                          </a:rPr>
                          <m:t>30</m:t>
                        </m:r>
                      </m:den>
                    </m:f>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𝐵</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effectLst/>
                            <a:latin typeface="Cambria Math" panose="02040503050406030204" pitchFamily="18" charset="0"/>
                            <a:ea typeface="Calibri" panose="020F0502020204030204" pitchFamily="34" charset="0"/>
                            <a:cs typeface="Times New Roman" panose="02020603050405020304" pitchFamily="18" charset="0"/>
                          </a:rPr>
                          <m:t>17</m:t>
                        </m:r>
                      </m:num>
                      <m:den>
                        <m:r>
                          <a:rPr lang="en-US" sz="3800" kern="100">
                            <a:effectLst/>
                            <a:latin typeface="Cambria Math" panose="02040503050406030204" pitchFamily="18" charset="0"/>
                            <a:ea typeface="Calibri" panose="020F0502020204030204" pitchFamily="34" charset="0"/>
                            <a:cs typeface="Times New Roman" panose="02020603050405020304" pitchFamily="18" charset="0"/>
                          </a:rPr>
                          <m:t>30</m:t>
                        </m:r>
                      </m:den>
                    </m:f>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𝐴𝐵</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effectLst/>
                            <a:latin typeface="Cambria Math" panose="02040503050406030204" pitchFamily="18" charset="0"/>
                            <a:ea typeface="Calibri" panose="020F0502020204030204" pitchFamily="34" charset="0"/>
                            <a:cs typeface="Times New Roman" panose="02020603050405020304" pitchFamily="18" charset="0"/>
                          </a:rPr>
                          <m:t>15</m:t>
                        </m:r>
                      </m:num>
                      <m:den>
                        <m:r>
                          <a:rPr lang="en-US" sz="3800" kern="100">
                            <a:effectLst/>
                            <a:latin typeface="Cambria Math" panose="02040503050406030204" pitchFamily="18" charset="0"/>
                            <a:ea typeface="Calibri" panose="020F0502020204030204" pitchFamily="34" charset="0"/>
                            <a:cs typeface="Times New Roman" panose="02020603050405020304" pitchFamily="18" charset="0"/>
                          </a:rPr>
                          <m:t>30</m:t>
                        </m:r>
                      </m:den>
                    </m:f>
                  </m:oMath>
                </a14:m>
                <a:r>
                  <a:rPr lang="en-US" sz="3800" kern="10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n-US" sz="3800" kern="100">
                    <a:effectLst/>
                    <a:latin typeface="Arial" panose="020B0604020202020204" pitchFamily="34" charset="0"/>
                    <a:ea typeface="Calibri" panose="020F0502020204030204" pitchFamily="34" charset="0"/>
                    <a:cs typeface="Arial" panose="020B0604020202020204" pitchFamily="34" charset="0"/>
                  </a:rPr>
                  <a:t>Thay vào ta được:</a:t>
                </a:r>
              </a:p>
              <a:p>
                <a:pPr algn="ctr">
                  <a:lnSpc>
                    <a:spcPct val="150000"/>
                  </a:lnSpc>
                </a:pPr>
                <a14:m>
                  <m:oMath xmlns:m="http://schemas.openxmlformats.org/officeDocument/2006/math">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𝐸</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𝐵</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𝐵</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𝐴𝐵</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effectLst/>
                            <a:latin typeface="Cambria Math" panose="02040503050406030204" pitchFamily="18" charset="0"/>
                            <a:ea typeface="Calibri" panose="020F0502020204030204" pitchFamily="34" charset="0"/>
                            <a:cs typeface="Times New Roman" panose="02020603050405020304" pitchFamily="18" charset="0"/>
                          </a:rPr>
                          <m:t>19</m:t>
                        </m:r>
                      </m:num>
                      <m:den>
                        <m:r>
                          <a:rPr lang="en-US" sz="3800" kern="100">
                            <a:effectLst/>
                            <a:latin typeface="Cambria Math" panose="02040503050406030204" pitchFamily="18" charset="0"/>
                            <a:ea typeface="Calibri" panose="020F0502020204030204" pitchFamily="34" charset="0"/>
                            <a:cs typeface="Times New Roman" panose="02020603050405020304" pitchFamily="18" charset="0"/>
                          </a:rPr>
                          <m:t>30</m:t>
                        </m:r>
                      </m:den>
                    </m:f>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effectLst/>
                            <a:latin typeface="Cambria Math" panose="02040503050406030204" pitchFamily="18" charset="0"/>
                            <a:ea typeface="Calibri" panose="020F0502020204030204" pitchFamily="34" charset="0"/>
                            <a:cs typeface="Times New Roman" panose="02020603050405020304" pitchFamily="18" charset="0"/>
                          </a:rPr>
                          <m:t>17</m:t>
                        </m:r>
                      </m:num>
                      <m:den>
                        <m:r>
                          <a:rPr lang="en-US" sz="3800" kern="100">
                            <a:effectLst/>
                            <a:latin typeface="Cambria Math" panose="02040503050406030204" pitchFamily="18" charset="0"/>
                            <a:ea typeface="Calibri" panose="020F0502020204030204" pitchFamily="34" charset="0"/>
                            <a:cs typeface="Times New Roman" panose="02020603050405020304" pitchFamily="18" charset="0"/>
                          </a:rPr>
                          <m:t>30</m:t>
                        </m:r>
                      </m:den>
                    </m:f>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effectLst/>
                            <a:latin typeface="Cambria Math" panose="02040503050406030204" pitchFamily="18" charset="0"/>
                            <a:ea typeface="Calibri" panose="020F0502020204030204" pitchFamily="34" charset="0"/>
                            <a:cs typeface="Times New Roman" panose="02020603050405020304" pitchFamily="18" charset="0"/>
                          </a:rPr>
                          <m:t>15</m:t>
                        </m:r>
                      </m:num>
                      <m:den>
                        <m:r>
                          <a:rPr lang="en-US" sz="3800" kern="100">
                            <a:effectLst/>
                            <a:latin typeface="Cambria Math" panose="02040503050406030204" pitchFamily="18" charset="0"/>
                            <a:ea typeface="Calibri" panose="020F0502020204030204" pitchFamily="34" charset="0"/>
                            <a:cs typeface="Times New Roman" panose="02020603050405020304" pitchFamily="18" charset="0"/>
                          </a:rPr>
                          <m:t>30</m:t>
                        </m:r>
                      </m:den>
                    </m:f>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effectLst/>
                            <a:latin typeface="Cambria Math" panose="02040503050406030204" pitchFamily="18" charset="0"/>
                            <a:ea typeface="Calibri" panose="020F0502020204030204" pitchFamily="34" charset="0"/>
                            <a:cs typeface="Times New Roman" panose="02020603050405020304" pitchFamily="18" charset="0"/>
                          </a:rPr>
                          <m:t>21</m:t>
                        </m:r>
                      </m:num>
                      <m:den>
                        <m:r>
                          <a:rPr lang="en-US" sz="3800" kern="100">
                            <a:effectLst/>
                            <a:latin typeface="Cambria Math" panose="02040503050406030204" pitchFamily="18" charset="0"/>
                            <a:ea typeface="Calibri" panose="020F0502020204030204" pitchFamily="34" charset="0"/>
                            <a:cs typeface="Times New Roman" panose="02020603050405020304" pitchFamily="18" charset="0"/>
                          </a:rPr>
                          <m:t>30</m:t>
                        </m:r>
                      </m:den>
                    </m:f>
                    <m:r>
                      <a:rPr lang="en-US" sz="3800" kern="100">
                        <a:effectLst/>
                        <a:latin typeface="Cambria Math" panose="02040503050406030204" pitchFamily="18" charset="0"/>
                        <a:ea typeface="Calibri" panose="020F0502020204030204" pitchFamily="34" charset="0"/>
                        <a:cs typeface="Times New Roman" panose="02020603050405020304" pitchFamily="18" charset="0"/>
                      </a:rPr>
                      <m:t>=0,7</m:t>
                    </m:r>
                  </m:oMath>
                </a14:m>
                <a:r>
                  <a:rPr lang="en-US" sz="3800" kern="10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7" name="Rectangle 26"/>
              <p:cNvSpPr>
                <a:spLocks noRot="1" noChangeAspect="1" noMove="1" noResize="1" noEditPoints="1" noAdjustHandles="1" noChangeArrowheads="1" noChangeShapeType="1" noTextEdit="1"/>
              </p:cNvSpPr>
              <p:nvPr/>
            </p:nvSpPr>
            <p:spPr>
              <a:xfrm>
                <a:off x="659243" y="2300673"/>
                <a:ext cx="15780906" cy="7872027"/>
              </a:xfrm>
              <a:prstGeom prst="rect">
                <a:avLst/>
              </a:prstGeom>
              <a:blipFill>
                <a:blip r:embed="rId10"/>
                <a:stretch>
                  <a:fillRect l="-1275" r="-1275"/>
                </a:stretch>
              </a:blipFill>
            </p:spPr>
            <p:txBody>
              <a:bodyPr/>
              <a:lstStyle/>
              <a:p>
                <a:r>
                  <a:rPr lang="en-US">
                    <a:noFill/>
                  </a:rPr>
                  <a:t> </a:t>
                </a:r>
              </a:p>
            </p:txBody>
          </p:sp>
        </mc:Fallback>
      </mc:AlternateContent>
    </p:spTree>
    <p:extLst>
      <p:ext uri="{BB962C8B-B14F-4D97-AF65-F5344CB8AC3E}">
        <p14:creationId xmlns:p14="http://schemas.microsoft.com/office/powerpoint/2010/main" val="2264429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up)">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randombar(horizontal)">
                                      <p:cBhvr>
                                        <p:cTn id="12" dur="500"/>
                                        <p:tgtEl>
                                          <p:spTgt spid="27">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7">
                                            <p:txEl>
                                              <p:pRg st="1" end="1"/>
                                            </p:txEl>
                                          </p:spTgt>
                                        </p:tgtEl>
                                        <p:attrNameLst>
                                          <p:attrName>style.visibility</p:attrName>
                                        </p:attrNameLst>
                                      </p:cBhvr>
                                      <p:to>
                                        <p:strVal val="visible"/>
                                      </p:to>
                                    </p:set>
                                    <p:animEffect transition="in" filter="randombar(horizontal)">
                                      <p:cBhvr>
                                        <p:cTn id="15" dur="500"/>
                                        <p:tgtEl>
                                          <p:spTgt spid="2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7">
                                            <p:txEl>
                                              <p:pRg st="2" end="2"/>
                                            </p:txEl>
                                          </p:spTgt>
                                        </p:tgtEl>
                                        <p:attrNameLst>
                                          <p:attrName>style.visibility</p:attrName>
                                        </p:attrNameLst>
                                      </p:cBhvr>
                                      <p:to>
                                        <p:strVal val="visible"/>
                                      </p:to>
                                    </p:set>
                                    <p:animEffect transition="in" filter="fade">
                                      <p:cBhvr>
                                        <p:cTn id="20" dur="500"/>
                                        <p:tgtEl>
                                          <p:spTgt spid="2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7">
                                            <p:txEl>
                                              <p:pRg st="3" end="3"/>
                                            </p:txEl>
                                          </p:spTgt>
                                        </p:tgtEl>
                                        <p:attrNameLst>
                                          <p:attrName>style.visibility</p:attrName>
                                        </p:attrNameLst>
                                      </p:cBhvr>
                                      <p:to>
                                        <p:strVal val="visible"/>
                                      </p:to>
                                    </p:set>
                                    <p:animEffect transition="in" filter="wipe(down)">
                                      <p:cBhvr>
                                        <p:cTn id="25" dur="500"/>
                                        <p:tgtEl>
                                          <p:spTgt spid="2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7">
                                            <p:txEl>
                                              <p:pRg st="4" end="4"/>
                                            </p:txEl>
                                          </p:spTgt>
                                        </p:tgtEl>
                                        <p:attrNameLst>
                                          <p:attrName>style.visibility</p:attrName>
                                        </p:attrNameLst>
                                      </p:cBhvr>
                                      <p:to>
                                        <p:strVal val="visible"/>
                                      </p:to>
                                    </p:set>
                                    <p:animEffect transition="in" filter="wipe(left)">
                                      <p:cBhvr>
                                        <p:cTn id="30" dur="500"/>
                                        <p:tgtEl>
                                          <p:spTgt spid="2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7">
                                            <p:txEl>
                                              <p:pRg st="5" end="5"/>
                                            </p:txEl>
                                          </p:spTgt>
                                        </p:tgtEl>
                                        <p:attrNameLst>
                                          <p:attrName>style.visibility</p:attrName>
                                        </p:attrNameLst>
                                      </p:cBhvr>
                                      <p:to>
                                        <p:strVal val="visible"/>
                                      </p:to>
                                    </p:set>
                                    <p:animEffect transition="in" filter="wipe(up)">
                                      <p:cBhvr>
                                        <p:cTn id="35" dur="500"/>
                                        <p:tgtEl>
                                          <p:spTgt spid="27">
                                            <p:txEl>
                                              <p:pRg st="5" end="5"/>
                                            </p:txEl>
                                          </p:spTgt>
                                        </p:tgtEl>
                                      </p:cBhvr>
                                    </p:animEffect>
                                  </p:childTnLst>
                                </p:cTn>
                              </p:par>
                              <p:par>
                                <p:cTn id="36" presetID="22" presetClass="entr" presetSubtype="1" fill="hold" nodeType="withEffect">
                                  <p:stCondLst>
                                    <p:cond delay="0"/>
                                  </p:stCondLst>
                                  <p:childTnLst>
                                    <p:set>
                                      <p:cBhvr>
                                        <p:cTn id="37" dur="1" fill="hold">
                                          <p:stCondLst>
                                            <p:cond delay="0"/>
                                          </p:stCondLst>
                                        </p:cTn>
                                        <p:tgtEl>
                                          <p:spTgt spid="27">
                                            <p:txEl>
                                              <p:pRg st="6" end="6"/>
                                            </p:txEl>
                                          </p:spTgt>
                                        </p:tgtEl>
                                        <p:attrNameLst>
                                          <p:attrName>style.visibility</p:attrName>
                                        </p:attrNameLst>
                                      </p:cBhvr>
                                      <p:to>
                                        <p:strVal val="visible"/>
                                      </p:to>
                                    </p:set>
                                    <p:animEffect transition="in" filter="wipe(up)">
                                      <p:cBhvr>
                                        <p:cTn id="38" dur="500"/>
                                        <p:tgtEl>
                                          <p:spTgt spid="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35" name="Rectangle 34"/>
          <p:cNvSpPr/>
          <p:nvPr/>
        </p:nvSpPr>
        <p:spPr>
          <a:xfrm>
            <a:off x="0" y="-38100"/>
            <a:ext cx="18288000" cy="1028700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Box 8">
            <a:extLst>
              <a:ext uri="{FF2B5EF4-FFF2-40B4-BE49-F238E27FC236}">
                <a16:creationId xmlns:a16="http://schemas.microsoft.com/office/drawing/2014/main" id="{A19ECB77-B032-4E88-B15F-FDAE0101D1A8}"/>
              </a:ext>
            </a:extLst>
          </p:cNvPr>
          <p:cNvSpPr txBox="1"/>
          <p:nvPr/>
        </p:nvSpPr>
        <p:spPr>
          <a:xfrm>
            <a:off x="4558221" y="342900"/>
            <a:ext cx="9315375" cy="679673"/>
          </a:xfrm>
          <a:prstGeom prst="rect">
            <a:avLst/>
          </a:prstGeom>
        </p:spPr>
        <p:txBody>
          <a:bodyPr wrap="square" lIns="0" tIns="0" rIns="0" bIns="0" rtlCol="0" anchor="t">
            <a:spAutoFit/>
          </a:bodyPr>
          <a:lstStyle/>
          <a:p>
            <a:pPr marL="0" marR="0" lvl="0" indent="0" algn="ctr" defTabSz="609630" rtl="0" eaLnBrk="1" fontAlgn="auto" latinLnBrk="0" hangingPunct="1">
              <a:lnSpc>
                <a:spcPts val="5334"/>
              </a:lnSpc>
              <a:spcBef>
                <a:spcPct val="0"/>
              </a:spcBef>
              <a:spcAft>
                <a:spcPts val="0"/>
              </a:spcAft>
              <a:buClrTx/>
              <a:buSzTx/>
              <a:buFontTx/>
              <a:buNone/>
              <a:tabLst/>
              <a:defRPr/>
            </a:pPr>
            <a:r>
              <a:rPr kumimoji="0" lang="en-US" sz="5400" b="1" i="0" u="none" strike="noStrike" kern="1200" cap="none" spc="-53"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CÂU HỎI TRẮC NGHIỆM</a:t>
            </a:r>
            <a:endParaRPr kumimoji="0" lang="en-US" sz="5400" b="1" i="0" u="none" strike="noStrike" kern="1200" cap="none" spc="-53"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 name="Câu hỏi">
            <a:extLst>
              <a:ext uri="{FF2B5EF4-FFF2-40B4-BE49-F238E27FC236}">
                <a16:creationId xmlns:a16="http://schemas.microsoft.com/office/drawing/2014/main" id="{4ADFFF1A-F500-CC57-185E-00F4826D0836}"/>
              </a:ext>
            </a:extLst>
          </p:cNvPr>
          <p:cNvSpPr/>
          <p:nvPr/>
        </p:nvSpPr>
        <p:spPr>
          <a:xfrm>
            <a:off x="757708" y="1257300"/>
            <a:ext cx="16916400" cy="5410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0"/>
              </a:spcAft>
            </a:pPr>
            <a:r>
              <a:rPr lang="nl-NL" sz="3600" b="1" kern="100">
                <a:solidFill>
                  <a:schemeClr val="tx1"/>
                </a:solidFill>
                <a:latin typeface="Arial" panose="020B0604020202020204" pitchFamily="34" charset="0"/>
                <a:ea typeface="Calibri" panose="020F0502020204030204" pitchFamily="34" charset="0"/>
                <a:cs typeface="Arial" panose="020B0604020202020204" pitchFamily="34" charset="0"/>
              </a:rPr>
              <a:t>Câu 2. </a:t>
            </a:r>
            <a:r>
              <a:rPr lang="en-US" sz="3600" kern="100">
                <a:solidFill>
                  <a:schemeClr val="tx1"/>
                </a:solidFill>
                <a:latin typeface="Arial" panose="020B0604020202020204" pitchFamily="34" charset="0"/>
                <a:ea typeface="Calibri" panose="020F0502020204030204" pitchFamily="34" charset="0"/>
                <a:cs typeface="Arial" panose="020B0604020202020204" pitchFamily="34" charset="0"/>
              </a:rPr>
              <a:t>Một hộp chứa 100 tấm thẻ cùng loại được đánh số lần lượt từ 1 đến 100 Chọn ngẫu nhiên 1 thẻ từ hộp. Cho các biến cố sau:</a:t>
            </a:r>
          </a:p>
          <a:p>
            <a:pPr>
              <a:lnSpc>
                <a:spcPct val="150000"/>
              </a:lnSpc>
              <a:spcAft>
                <a:spcPts val="0"/>
              </a:spcAft>
            </a:pPr>
            <a:r>
              <a:rPr lang="en-US" sz="3600" kern="100">
                <a:solidFill>
                  <a:schemeClr val="tx1"/>
                </a:solidFill>
                <a:latin typeface="Arial" panose="020B0604020202020204" pitchFamily="34" charset="0"/>
                <a:ea typeface="Calibri" panose="020F0502020204030204" pitchFamily="34" charset="0"/>
                <a:cs typeface="Arial" panose="020B0604020202020204" pitchFamily="34" charset="0"/>
              </a:rPr>
              <a:t>A: “Số ghi trên thẻ được chọn chia hết cho 3”</a:t>
            </a:r>
          </a:p>
          <a:p>
            <a:pPr>
              <a:lnSpc>
                <a:spcPct val="150000"/>
              </a:lnSpc>
              <a:spcAft>
                <a:spcPts val="0"/>
              </a:spcAft>
            </a:pPr>
            <a:r>
              <a:rPr lang="en-US" sz="3600" kern="100">
                <a:solidFill>
                  <a:schemeClr val="tx1"/>
                </a:solidFill>
                <a:latin typeface="Arial" panose="020B0604020202020204" pitchFamily="34" charset="0"/>
                <a:ea typeface="Calibri" panose="020F0502020204030204" pitchFamily="34" charset="0"/>
                <a:cs typeface="Arial" panose="020B0604020202020204" pitchFamily="34" charset="0"/>
              </a:rPr>
              <a:t>B: “Số ghi trên thẻ đươc chọn chia hết cho 5”</a:t>
            </a:r>
          </a:p>
          <a:p>
            <a:pPr>
              <a:lnSpc>
                <a:spcPct val="150000"/>
              </a:lnSpc>
              <a:spcAft>
                <a:spcPts val="0"/>
              </a:spcAft>
            </a:pPr>
            <a:r>
              <a:rPr lang="en-US" sz="3600" kern="100">
                <a:solidFill>
                  <a:schemeClr val="tx1"/>
                </a:solidFill>
                <a:latin typeface="Arial" panose="020B0604020202020204" pitchFamily="34" charset="0"/>
                <a:ea typeface="Calibri" panose="020F0502020204030204" pitchFamily="34" charset="0"/>
                <a:cs typeface="Arial" panose="020B0604020202020204" pitchFamily="34" charset="0"/>
              </a:rPr>
              <a:t>C: “Số ghi trên thẻ được chọn chia hết cho 3 hoặc 5”.</a:t>
            </a:r>
          </a:p>
          <a:p>
            <a:pPr>
              <a:lnSpc>
                <a:spcPct val="150000"/>
              </a:lnSpc>
              <a:spcAft>
                <a:spcPts val="0"/>
              </a:spcAft>
            </a:pPr>
            <a:r>
              <a:rPr lang="en-US" sz="3600" kern="100">
                <a:solidFill>
                  <a:schemeClr val="tx1"/>
                </a:solidFill>
                <a:latin typeface="Arial" panose="020B0604020202020204" pitchFamily="34" charset="0"/>
                <a:ea typeface="Calibri" panose="020F0502020204030204" pitchFamily="34" charset="0"/>
                <a:cs typeface="Arial" panose="020B0604020202020204" pitchFamily="34" charset="0"/>
              </a:rPr>
              <a:t>Chọn khẳng định đúng.</a:t>
            </a:r>
            <a:endParaRPr lang="en-US" sz="36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Đáp án đúng">
                <a:extLst>
                  <a:ext uri="{FF2B5EF4-FFF2-40B4-BE49-F238E27FC236}">
                    <a16:creationId xmlns:a16="http://schemas.microsoft.com/office/drawing/2014/main" id="{8B66CBE4-2DB9-BCF7-D1C4-281B894BFE17}"/>
                  </a:ext>
                </a:extLst>
              </p:cNvPr>
              <p:cNvSpPr/>
              <p:nvPr/>
            </p:nvSpPr>
            <p:spPr>
              <a:xfrm>
                <a:off x="1371600" y="7035800"/>
                <a:ext cx="7074195" cy="1384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0"/>
                  </a:spcAft>
                </a:pPr>
                <a:r>
                  <a:rPr kumimoji="0" lang="en-US" sz="3600"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rPr>
                  <a:t>A. </a:t>
                </a:r>
                <a:r>
                  <a:rPr lang="en-US" sz="3600" kern="1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𝐵</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8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3"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1371600" y="7035800"/>
                <a:ext cx="7074195" cy="1384300"/>
              </a:xfrm>
              <a:prstGeom prst="roundRect">
                <a:avLst/>
              </a:prstGeom>
              <a:blipFill>
                <a:blip r:embed="rId6"/>
                <a:stretch>
                  <a:fillRect l="-163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Đáp án sai 1">
                <a:extLst>
                  <a:ext uri="{FF2B5EF4-FFF2-40B4-BE49-F238E27FC236}">
                    <a16:creationId xmlns:a16="http://schemas.microsoft.com/office/drawing/2014/main" id="{3FCD9830-5FD1-BD44-878B-228BD96CE996}"/>
                  </a:ext>
                </a:extLst>
              </p:cNvPr>
              <p:cNvSpPr/>
              <p:nvPr/>
            </p:nvSpPr>
            <p:spPr>
              <a:xfrm>
                <a:off x="1384005" y="8715681"/>
                <a:ext cx="7074195" cy="1384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0"/>
                  </a:spcAft>
                </a:pPr>
                <a:r>
                  <a:rPr lang="en-US" sz="3600" kern="100">
                    <a:solidFill>
                      <a:schemeClr val="tx1"/>
                    </a:solidFill>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𝐵</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8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4"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1384005" y="8715681"/>
                <a:ext cx="7074195" cy="1384300"/>
              </a:xfrm>
              <a:prstGeom prst="roundRect">
                <a:avLst/>
              </a:prstGeom>
              <a:blipFill>
                <a:blip r:embed="rId7"/>
                <a:stretch>
                  <a:fillRect l="-163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Đáp án sai 2">
                <a:extLst>
                  <a:ext uri="{FF2B5EF4-FFF2-40B4-BE49-F238E27FC236}">
                    <a16:creationId xmlns:a16="http://schemas.microsoft.com/office/drawing/2014/main" id="{6A919885-0285-0403-1E09-FA94D8BC080B}"/>
                  </a:ext>
                </a:extLst>
              </p:cNvPr>
              <p:cNvSpPr/>
              <p:nvPr/>
            </p:nvSpPr>
            <p:spPr>
              <a:xfrm>
                <a:off x="9537405" y="6992585"/>
                <a:ext cx="7074195" cy="1384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0"/>
                  </a:spcAft>
                </a:pPr>
                <a:r>
                  <a:rPr lang="en-US" sz="3600" kern="100">
                    <a:solidFill>
                      <a:schemeClr val="tx1"/>
                    </a:solidFill>
                    <a:latin typeface="Times New Roman" panose="02020603050405020304" pitchFamily="18" charset="0"/>
                    <a:ea typeface="Calibri" panose="020F0502020204030204" pitchFamily="34" charset="0"/>
                    <a:cs typeface="Times New Roman" panose="02020603050405020304" pitchFamily="18" charset="0"/>
                  </a:rPr>
                  <a:t>C. </a:t>
                </a:r>
                <a14:m>
                  <m:oMath xmlns:m="http://schemas.openxmlformats.org/officeDocument/2006/math">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𝐵</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8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6"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9537405" y="6992585"/>
                <a:ext cx="7074195" cy="1384300"/>
              </a:xfrm>
              <a:prstGeom prst="roundRect">
                <a:avLst/>
              </a:prstGeom>
              <a:blipFill>
                <a:blip r:embed="rId8"/>
                <a:stretch>
                  <a:fillRect l="-172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Đáp án sai 3">
                <a:extLst>
                  <a:ext uri="{FF2B5EF4-FFF2-40B4-BE49-F238E27FC236}">
                    <a16:creationId xmlns:a16="http://schemas.microsoft.com/office/drawing/2014/main" id="{2E7D83A4-3758-8699-4DD0-010A80780539}"/>
                  </a:ext>
                </a:extLst>
              </p:cNvPr>
              <p:cNvSpPr/>
              <p:nvPr/>
            </p:nvSpPr>
            <p:spPr>
              <a:xfrm>
                <a:off x="9537405" y="8715681"/>
                <a:ext cx="7074195" cy="1384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0"/>
                  </a:spcAft>
                </a:pPr>
                <a:r>
                  <a:rPr lang="en-US" sz="3600" kern="100">
                    <a:solidFill>
                      <a:schemeClr val="tx1"/>
                    </a:solidFill>
                    <a:latin typeface="Times New Roman" panose="02020603050405020304" pitchFamily="18" charset="0"/>
                    <a:ea typeface="Calibri" panose="020F0502020204030204" pitchFamily="34" charset="0"/>
                    <a:cs typeface="Times New Roman" panose="02020603050405020304" pitchFamily="18" charset="0"/>
                  </a:rPr>
                  <a:t>D. </a:t>
                </a:r>
                <a14:m>
                  <m:oMath xmlns:m="http://schemas.openxmlformats.org/officeDocument/2006/math">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𝐵</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𝐶𝐵</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8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7"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9537405" y="8715681"/>
                <a:ext cx="7074195" cy="1384300"/>
              </a:xfrm>
              <a:prstGeom prst="roundRect">
                <a:avLst/>
              </a:prstGeom>
              <a:blipFill>
                <a:blip r:embed="rId9"/>
                <a:stretch>
                  <a:fillRect l="-1724"/>
                </a:stretch>
              </a:blipFill>
              <a:ln>
                <a:noFill/>
              </a:ln>
            </p:spPr>
            <p:txBody>
              <a:bodyPr/>
              <a:lstStyle/>
              <a:p>
                <a:r>
                  <a:rPr lang="en-US">
                    <a:noFill/>
                  </a:rPr>
                  <a:t> </a:t>
                </a:r>
              </a:p>
            </p:txBody>
          </p:sp>
        </mc:Fallback>
      </mc:AlternateContent>
      <p:pic>
        <p:nvPicPr>
          <p:cNvPr id="28"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442362" y="-637266"/>
            <a:ext cx="487363" cy="487363"/>
          </a:xfrm>
          <a:prstGeom prst="rect">
            <a:avLst/>
          </a:prstGeom>
        </p:spPr>
      </p:pic>
      <p:pic>
        <p:nvPicPr>
          <p:cNvPr id="30" name="Picture 5">
            <a:extLst>
              <a:ext uri="{FF2B5EF4-FFF2-40B4-BE49-F238E27FC236}">
                <a16:creationId xmlns:a16="http://schemas.microsoft.com/office/drawing/2014/main" id="{31EA41D2-9796-7E4F-2882-9DC49D5A8C0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058469" y="7370179"/>
            <a:ext cx="1036950" cy="902565"/>
          </a:xfrm>
          <a:prstGeom prst="rect">
            <a:avLst/>
          </a:prstGeom>
        </p:spPr>
      </p:pic>
      <p:pic>
        <p:nvPicPr>
          <p:cNvPr id="31" name="Picture 30">
            <a:extLst>
              <a:ext uri="{FF2B5EF4-FFF2-40B4-BE49-F238E27FC236}">
                <a16:creationId xmlns:a16="http://schemas.microsoft.com/office/drawing/2014/main" id="{4B31FD67-694B-8D1E-89C7-5C3C61578F6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5240000" y="7310639"/>
            <a:ext cx="1033396" cy="920662"/>
          </a:xfrm>
          <a:prstGeom prst="rect">
            <a:avLst/>
          </a:prstGeom>
        </p:spPr>
      </p:pic>
      <p:pic>
        <p:nvPicPr>
          <p:cNvPr id="32" name="Picture 10">
            <a:extLst>
              <a:ext uri="{FF2B5EF4-FFF2-40B4-BE49-F238E27FC236}">
                <a16:creationId xmlns:a16="http://schemas.microsoft.com/office/drawing/2014/main" id="{A47525BE-8DC6-1E4E-AED4-3C6DAB364AF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5248860" y="8909112"/>
            <a:ext cx="1058205" cy="920662"/>
          </a:xfrm>
          <a:prstGeom prst="rect">
            <a:avLst/>
          </a:prstGeom>
        </p:spPr>
      </p:pic>
      <p:pic>
        <p:nvPicPr>
          <p:cNvPr id="33" name="Picture 10">
            <a:extLst>
              <a:ext uri="{FF2B5EF4-FFF2-40B4-BE49-F238E27FC236}">
                <a16:creationId xmlns:a16="http://schemas.microsoft.com/office/drawing/2014/main" id="{65C423E0-743C-7316-FEF3-4CE8613F3E0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033914" y="9105206"/>
            <a:ext cx="1033396" cy="920662"/>
          </a:xfrm>
          <a:prstGeom prst="rect">
            <a:avLst/>
          </a:prstGeom>
        </p:spPr>
      </p:pic>
      <p:pic>
        <p:nvPicPr>
          <p:cNvPr id="3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69225" y="-637266"/>
            <a:ext cx="487363" cy="487363"/>
          </a:xfrm>
          <a:prstGeom prst="rect">
            <a:avLst/>
          </a:prstGeom>
        </p:spPr>
      </p:pic>
    </p:spTree>
    <p:extLst>
      <p:ext uri="{BB962C8B-B14F-4D97-AF65-F5344CB8AC3E}">
        <p14:creationId xmlns:p14="http://schemas.microsoft.com/office/powerpoint/2010/main" val="39816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3"/>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3"/>
                                        </p:tgtEl>
                                        <p:attrNameLst>
                                          <p:attrName>fillcolor</p:attrName>
                                        </p:attrNameLst>
                                      </p:cBhvr>
                                      <p:to>
                                        <a:srgbClr val="92D050"/>
                                      </p:to>
                                    </p:animClr>
                                    <p:set>
                                      <p:cBhvr>
                                        <p:cTn id="29" dur="500" fill="hold"/>
                                        <p:tgtEl>
                                          <p:spTgt spid="23"/>
                                        </p:tgtEl>
                                        <p:attrNameLst>
                                          <p:attrName>fill.type</p:attrName>
                                        </p:attrNameLst>
                                      </p:cBhvr>
                                      <p:to>
                                        <p:strVal val="solid"/>
                                      </p:to>
                                    </p:set>
                                    <p:set>
                                      <p:cBhvr>
                                        <p:cTn id="30" dur="500" fill="hold"/>
                                        <p:tgtEl>
                                          <p:spTgt spid="23"/>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8"/>
                                        </p:tgtEl>
                                      </p:cBhvr>
                                    </p:cmd>
                                  </p:childTnLst>
                                </p:cTn>
                              </p:par>
                              <p:par>
                                <p:cTn id="33" presetID="1" presetClass="entr" presetSubtype="0" fill="hold" nodeType="withEffect">
                                  <p:stCondLst>
                                    <p:cond delay="0"/>
                                  </p:stCondLst>
                                  <p:childTnLst>
                                    <p:set>
                                      <p:cBhvr>
                                        <p:cTn id="34" dur="1" fill="hold">
                                          <p:stCondLst>
                                            <p:cond delay="9"/>
                                          </p:stCondLst>
                                        </p:cTn>
                                        <p:tgtEl>
                                          <p:spTgt spid="30"/>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3"/>
                                        </p:tgtEl>
                                      </p:cBhvr>
                                    </p:animEffect>
                                    <p:animScale>
                                      <p:cBhvr>
                                        <p:cTn id="37"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4"/>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4"/>
                                        </p:tgtEl>
                                        <p:attrNameLst>
                                          <p:attrName>fillcolor</p:attrName>
                                        </p:attrNameLst>
                                      </p:cBhvr>
                                      <p:to>
                                        <a:srgbClr val="D99694"/>
                                      </p:to>
                                    </p:animClr>
                                    <p:set>
                                      <p:cBhvr>
                                        <p:cTn id="43" dur="500" fill="hold"/>
                                        <p:tgtEl>
                                          <p:spTgt spid="24"/>
                                        </p:tgtEl>
                                        <p:attrNameLst>
                                          <p:attrName>fill.type</p:attrName>
                                        </p:attrNameLst>
                                      </p:cBhvr>
                                      <p:to>
                                        <p:strVal val="solid"/>
                                      </p:to>
                                    </p:set>
                                    <p:set>
                                      <p:cBhvr>
                                        <p:cTn id="44" dur="500" fill="hold"/>
                                        <p:tgtEl>
                                          <p:spTgt spid="24"/>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4"/>
                                        </p:tgtEl>
                                      </p:cBhvr>
                                    </p:cmd>
                                  </p:childTnLst>
                                </p:cTn>
                              </p:par>
                              <p:par>
                                <p:cTn id="47" presetID="1"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24"/>
                                        </p:tgtEl>
                                      </p:cBhvr>
                                    </p:animEffect>
                                    <p:animScale>
                                      <p:cBhvr>
                                        <p:cTn id="51"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52" restart="whenNotActive" fill="hold" evtFilter="cancelBubble" nodeType="interactiveSeq">
                <p:stCondLst>
                  <p:cond evt="onClick" delay="0">
                    <p:tgtEl>
                      <p:spTgt spid="26"/>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6"/>
                                        </p:tgtEl>
                                        <p:attrNameLst>
                                          <p:attrName>fillcolor</p:attrName>
                                        </p:attrNameLst>
                                      </p:cBhvr>
                                      <p:to>
                                        <a:srgbClr val="D99694"/>
                                      </p:to>
                                    </p:animClr>
                                    <p:set>
                                      <p:cBhvr>
                                        <p:cTn id="57" dur="500" fill="hold"/>
                                        <p:tgtEl>
                                          <p:spTgt spid="26"/>
                                        </p:tgtEl>
                                        <p:attrNameLst>
                                          <p:attrName>fill.type</p:attrName>
                                        </p:attrNameLst>
                                      </p:cBhvr>
                                      <p:to>
                                        <p:strVal val="solid"/>
                                      </p:to>
                                    </p:set>
                                    <p:set>
                                      <p:cBhvr>
                                        <p:cTn id="58" dur="500" fill="hold"/>
                                        <p:tgtEl>
                                          <p:spTgt spid="26"/>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4"/>
                                        </p:tgtEl>
                                      </p:cBhvr>
                                    </p:cmd>
                                  </p:childTnLst>
                                </p:cTn>
                              </p:par>
                              <p:par>
                                <p:cTn id="61" presetID="1" presetClass="entr" presetSubtype="0" fill="hold" nodeType="withEffect">
                                  <p:stCondLst>
                                    <p:cond delay="0"/>
                                  </p:stCondLst>
                                  <p:childTnLst>
                                    <p:set>
                                      <p:cBhvr>
                                        <p:cTn id="62" dur="1" fill="hold">
                                          <p:stCondLst>
                                            <p:cond delay="9"/>
                                          </p:stCondLst>
                                        </p:cTn>
                                        <p:tgtEl>
                                          <p:spTgt spid="31"/>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6"/>
                                        </p:tgtEl>
                                      </p:cBhvr>
                                    </p:animEffect>
                                    <p:animScale>
                                      <p:cBhvr>
                                        <p:cTn id="65" dur="250" autoRev="1" fill="hold"/>
                                        <p:tgtEl>
                                          <p:spTgt spid="26"/>
                                        </p:tgtEl>
                                      </p:cBhvr>
                                      <p:by x="105000" y="105000"/>
                                    </p:animScale>
                                  </p:childTnLst>
                                </p:cTn>
                              </p:par>
                            </p:childTnLst>
                          </p:cTn>
                        </p:par>
                      </p:childTnLst>
                    </p:cTn>
                  </p:par>
                </p:childTnLst>
              </p:cTn>
              <p:nextCondLst>
                <p:cond evt="onClick" delay="0">
                  <p:tgtEl>
                    <p:spTgt spid="26"/>
                  </p:tgtEl>
                </p:cond>
              </p:nextCondLst>
            </p:seq>
            <p:seq concurrent="1" nextAc="seek">
              <p:cTn id="66" restart="whenNotActive" fill="hold" evtFilter="cancelBubble" nodeType="interactiveSeq">
                <p:stCondLst>
                  <p:cond evt="onClick" delay="0">
                    <p:tgtEl>
                      <p:spTgt spid="27"/>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7"/>
                                        </p:tgtEl>
                                        <p:attrNameLst>
                                          <p:attrName>fillcolor</p:attrName>
                                        </p:attrNameLst>
                                      </p:cBhvr>
                                      <p:to>
                                        <a:srgbClr val="D99694"/>
                                      </p:to>
                                    </p:animClr>
                                    <p:set>
                                      <p:cBhvr>
                                        <p:cTn id="71" dur="500" fill="hold"/>
                                        <p:tgtEl>
                                          <p:spTgt spid="27"/>
                                        </p:tgtEl>
                                        <p:attrNameLst>
                                          <p:attrName>fill.type</p:attrName>
                                        </p:attrNameLst>
                                      </p:cBhvr>
                                      <p:to>
                                        <p:strVal val="solid"/>
                                      </p:to>
                                    </p:set>
                                    <p:set>
                                      <p:cBhvr>
                                        <p:cTn id="72" dur="500" fill="hold"/>
                                        <p:tgtEl>
                                          <p:spTgt spid="27"/>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4"/>
                                        </p:tgtEl>
                                      </p:cBhvr>
                                    </p:cmd>
                                  </p:childTnLst>
                                </p:cTn>
                              </p:par>
                              <p:par>
                                <p:cTn id="75" presetID="1" presetClass="entr" presetSubtype="0" fill="hold" nodeType="withEffect">
                                  <p:stCondLst>
                                    <p:cond delay="0"/>
                                  </p:stCondLst>
                                  <p:childTnLst>
                                    <p:set>
                                      <p:cBhvr>
                                        <p:cTn id="76" dur="1" fill="hold">
                                          <p:stCondLst>
                                            <p:cond delay="9"/>
                                          </p:stCondLst>
                                        </p:cTn>
                                        <p:tgtEl>
                                          <p:spTgt spid="32"/>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7"/>
                                        </p:tgtEl>
                                      </p:cBhvr>
                                    </p:animEffect>
                                    <p:animScale>
                                      <p:cBhvr>
                                        <p:cTn id="79" dur="250" autoRev="1" fill="hold"/>
                                        <p:tgtEl>
                                          <p:spTgt spid="27"/>
                                        </p:tgtEl>
                                      </p:cBhvr>
                                      <p:by x="105000" y="105000"/>
                                    </p:animScale>
                                  </p:childTnLst>
                                </p:cTn>
                              </p:par>
                            </p:childTnLst>
                          </p:cTn>
                        </p:par>
                      </p:childTnLst>
                    </p:cTn>
                  </p:par>
                </p:childTnLst>
              </p:cTn>
              <p:nextCondLst>
                <p:cond evt="onClick" delay="0">
                  <p:tgtEl>
                    <p:spTgt spid="27"/>
                  </p:tgtEl>
                </p:cond>
              </p:nextCondLst>
            </p:seq>
            <p:audio>
              <p:cMediaNode vol="80000">
                <p:cTn id="80" fill="hold" display="0">
                  <p:stCondLst>
                    <p:cond delay="indefinite"/>
                  </p:stCondLst>
                  <p:endCondLst>
                    <p:cond evt="onStopAudio" delay="0">
                      <p:tgtEl>
                        <p:sldTgt/>
                      </p:tgtEl>
                    </p:cond>
                  </p:endCondLst>
                </p:cTn>
                <p:tgtEl>
                  <p:spTgt spid="28"/>
                </p:tgtEl>
              </p:cMediaNode>
            </p:audio>
            <p:audio>
              <p:cMediaNode vol="80000">
                <p:cTn id="81" fill="hold" display="0">
                  <p:stCondLst>
                    <p:cond delay="indefinite"/>
                  </p:stCondLst>
                  <p:endCondLst>
                    <p:cond evt="onStopAudio" delay="0">
                      <p:tgtEl>
                        <p:sldTgt/>
                      </p:tgtEl>
                    </p:cond>
                  </p:endCondLst>
                </p:cTn>
                <p:tgtEl>
                  <p:spTgt spid="34"/>
                </p:tgtEl>
              </p:cMediaNode>
            </p:audio>
          </p:childTnLst>
        </p:cTn>
      </p:par>
    </p:tnLst>
    <p:bldLst>
      <p:bldP spid="22" grpId="0" animBg="1"/>
      <p:bldP spid="23" grpId="0" animBg="1"/>
      <p:bldP spid="23" grpId="1" animBg="1"/>
      <p:bldP spid="24" grpId="0" animBg="1"/>
      <p:bldP spid="24" grpId="1" animBg="1"/>
      <p:bldP spid="26" grpId="0" animBg="1"/>
      <p:bldP spid="26" grpId="1" animBg="1"/>
      <p:bldP spid="27" grpId="0" animBg="1"/>
      <p:bldP spid="27"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2068</TotalTime>
  <Words>727</Words>
  <PresentationFormat>Custom</PresentationFormat>
  <Paragraphs>51</Paragraphs>
  <Slides>10</Slides>
  <Notes>1</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Arial</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2024-09-11T02:28:43Z</dcterms:modified>
  <dc:identifier>DAFn2dd0_sY</dc:identifier>
</cp:coreProperties>
</file>