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3"/>
  </p:notesMasterIdLst>
  <p:sldIdLst>
    <p:sldId id="293" r:id="rId2"/>
    <p:sldId id="298" r:id="rId3"/>
    <p:sldId id="294" r:id="rId4"/>
    <p:sldId id="299" r:id="rId5"/>
    <p:sldId id="300" r:id="rId6"/>
    <p:sldId id="257" r:id="rId7"/>
    <p:sldId id="296" r:id="rId8"/>
    <p:sldId id="297" r:id="rId9"/>
    <p:sldId id="301" r:id="rId10"/>
    <p:sldId id="302" r:id="rId11"/>
    <p:sldId id="303" r:id="rId12"/>
    <p:sldId id="304" r:id="rId13"/>
    <p:sldId id="318" r:id="rId14"/>
    <p:sldId id="319" r:id="rId15"/>
    <p:sldId id="321" r:id="rId16"/>
    <p:sldId id="320" r:id="rId17"/>
    <p:sldId id="323" r:id="rId18"/>
    <p:sldId id="322" r:id="rId19"/>
    <p:sldId id="324" r:id="rId20"/>
    <p:sldId id="325" r:id="rId21"/>
    <p:sldId id="326" r:id="rId22"/>
    <p:sldId id="328" r:id="rId23"/>
    <p:sldId id="329" r:id="rId24"/>
    <p:sldId id="330" r:id="rId25"/>
    <p:sldId id="331" r:id="rId26"/>
    <p:sldId id="333" r:id="rId27"/>
    <p:sldId id="258" r:id="rId28"/>
    <p:sldId id="327" r:id="rId29"/>
    <p:sldId id="334" r:id="rId30"/>
    <p:sldId id="305" r:id="rId31"/>
    <p:sldId id="306" r:id="rId32"/>
    <p:sldId id="307" r:id="rId33"/>
    <p:sldId id="308" r:id="rId34"/>
    <p:sldId id="309" r:id="rId35"/>
    <p:sldId id="310" r:id="rId36"/>
    <p:sldId id="311" r:id="rId37"/>
    <p:sldId id="312" r:id="rId38"/>
    <p:sldId id="313" r:id="rId39"/>
    <p:sldId id="314" r:id="rId40"/>
    <p:sldId id="315" r:id="rId41"/>
    <p:sldId id="317" r:id="rId42"/>
  </p:sldIdLst>
  <p:sldSz cx="9144000" cy="5143500" type="screen16x9"/>
  <p:notesSz cx="6858000" cy="9144000"/>
  <p:embeddedFontLst>
    <p:embeddedFont>
      <p:font typeface="Anaheim" panose="020B0604020202020204" charset="0"/>
      <p:regular r:id="rId44"/>
      <p:bold r:id="rId45"/>
    </p:embeddedFont>
    <p:embeddedFont>
      <p:font typeface="DM Sans" pitchFamily="2" charset="0"/>
      <p:regular r:id="rId46"/>
      <p:bold r:id="rId47"/>
      <p:italic r:id="rId48"/>
      <p:boldItalic r:id="rId49"/>
    </p:embeddedFont>
    <p:embeddedFont>
      <p:font typeface="Fredoka" panose="020B0604020202020204" charset="-79"/>
      <p:regular r:id="rId50"/>
      <p:bold r:id="rId51"/>
    </p:embeddedFont>
    <p:embeddedFont>
      <p:font typeface="Grandstander" panose="020B0604020202020204" charset="0"/>
      <p:regular r:id="rId52"/>
      <p:bold r:id="rId53"/>
      <p:italic r:id="rId54"/>
      <p:boldItalic r:id="rId55"/>
    </p:embeddedFont>
    <p:embeddedFont>
      <p:font typeface="Nunito Light" pitchFamily="2" charset="0"/>
      <p:regular r:id="rId56"/>
      <p: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4D981B9-9488-4F62-B3F4-E9245088F159}">
          <p14:sldIdLst>
            <p14:sldId id="293"/>
            <p14:sldId id="298"/>
            <p14:sldId id="294"/>
            <p14:sldId id="299"/>
            <p14:sldId id="300"/>
            <p14:sldId id="257"/>
            <p14:sldId id="296"/>
            <p14:sldId id="297"/>
            <p14:sldId id="301"/>
            <p14:sldId id="302"/>
            <p14:sldId id="303"/>
            <p14:sldId id="304"/>
            <p14:sldId id="318"/>
            <p14:sldId id="319"/>
            <p14:sldId id="321"/>
            <p14:sldId id="320"/>
            <p14:sldId id="323"/>
            <p14:sldId id="322"/>
            <p14:sldId id="324"/>
            <p14:sldId id="325"/>
            <p14:sldId id="326"/>
            <p14:sldId id="328"/>
            <p14:sldId id="329"/>
            <p14:sldId id="330"/>
            <p14:sldId id="331"/>
            <p14:sldId id="333"/>
            <p14:sldId id="258"/>
            <p14:sldId id="327"/>
            <p14:sldId id="334"/>
            <p14:sldId id="305"/>
            <p14:sldId id="306"/>
            <p14:sldId id="307"/>
            <p14:sldId id="308"/>
            <p14:sldId id="309"/>
            <p14:sldId id="310"/>
            <p14:sldId id="311"/>
            <p14:sldId id="312"/>
            <p14:sldId id="313"/>
            <p14:sldId id="314"/>
            <p14:sldId id="315"/>
            <p14:sldId id="3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1F9795-5BB6-4516-A76C-2F4B87D0290D}">
  <a:tblStyle styleId="{191F9795-5BB6-4516-A76C-2F4B87D029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2F9FFF-64A1-4A22-BDAD-F53696D6BAA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64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899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70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202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275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181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96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87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52361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52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6899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efbd84171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efbd84171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158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17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efbd84171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efbd84171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75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20499" y="-198450"/>
            <a:ext cx="9147810" cy="5733333"/>
            <a:chOff x="520499" y="-198450"/>
            <a:chExt cx="9147810" cy="5733333"/>
          </a:xfrm>
        </p:grpSpPr>
        <p:grpSp>
          <p:nvGrpSpPr>
            <p:cNvPr id="10" name="Google Shape;10;p2"/>
            <p:cNvGrpSpPr/>
            <p:nvPr/>
          </p:nvGrpSpPr>
          <p:grpSpPr>
            <a:xfrm>
              <a:off x="520499" y="-152063"/>
              <a:ext cx="1290666" cy="5686946"/>
              <a:chOff x="520499" y="-152063"/>
              <a:chExt cx="1290666" cy="5686946"/>
            </a:xfrm>
          </p:grpSpPr>
          <p:sp>
            <p:nvSpPr>
              <p:cNvPr id="11" name="Google Shape;11;p2"/>
              <p:cNvSpPr/>
              <p:nvPr/>
            </p:nvSpPr>
            <p:spPr>
              <a:xfrm flipH="1">
                <a:off x="520499" y="-105694"/>
                <a:ext cx="1290666" cy="5640577"/>
              </a:xfrm>
              <a:custGeom>
                <a:avLst/>
                <a:gdLst/>
                <a:ahLst/>
                <a:cxnLst/>
                <a:rect l="l" t="t" r="r" b="b"/>
                <a:pathLst>
                  <a:path w="3430" h="108645" extrusionOk="0">
                    <a:moveTo>
                      <a:pt x="2238" y="0"/>
                    </a:moveTo>
                    <a:cubicBezTo>
                      <a:pt x="2238" y="0"/>
                      <a:pt x="3096" y="42648"/>
                      <a:pt x="2655" y="46696"/>
                    </a:cubicBezTo>
                    <a:cubicBezTo>
                      <a:pt x="2203" y="50745"/>
                      <a:pt x="1226" y="75307"/>
                      <a:pt x="834" y="79772"/>
                    </a:cubicBezTo>
                    <a:cubicBezTo>
                      <a:pt x="441" y="84237"/>
                      <a:pt x="0" y="91380"/>
                      <a:pt x="179" y="95095"/>
                    </a:cubicBezTo>
                    <a:cubicBezTo>
                      <a:pt x="369" y="98822"/>
                      <a:pt x="369" y="108644"/>
                      <a:pt x="369" y="108644"/>
                    </a:cubicBezTo>
                    <a:lnTo>
                      <a:pt x="2798" y="106406"/>
                    </a:lnTo>
                    <a:cubicBezTo>
                      <a:pt x="2572" y="105704"/>
                      <a:pt x="1691" y="97476"/>
                      <a:pt x="1619" y="90190"/>
                    </a:cubicBezTo>
                    <a:cubicBezTo>
                      <a:pt x="1560" y="82891"/>
                      <a:pt x="3393" y="50899"/>
                      <a:pt x="3405" y="41077"/>
                    </a:cubicBezTo>
                    <a:cubicBezTo>
                      <a:pt x="3429" y="31254"/>
                      <a:pt x="2786" y="0"/>
                      <a:pt x="2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13218" y="-152063"/>
                <a:ext cx="732566" cy="5678269"/>
              </a:xfrm>
              <a:custGeom>
                <a:avLst/>
                <a:gdLst/>
                <a:ahLst/>
                <a:cxnLst/>
                <a:rect l="l" t="t" r="r" b="b"/>
                <a:pathLst>
                  <a:path w="2525" h="109371" extrusionOk="0">
                    <a:moveTo>
                      <a:pt x="691" y="0"/>
                    </a:moveTo>
                    <a:cubicBezTo>
                      <a:pt x="691" y="0"/>
                      <a:pt x="369" y="43375"/>
                      <a:pt x="369" y="46827"/>
                    </a:cubicBezTo>
                    <a:cubicBezTo>
                      <a:pt x="369" y="50280"/>
                      <a:pt x="393" y="79308"/>
                      <a:pt x="369" y="82582"/>
                    </a:cubicBezTo>
                    <a:cubicBezTo>
                      <a:pt x="346" y="85856"/>
                      <a:pt x="167" y="97607"/>
                      <a:pt x="191" y="98500"/>
                    </a:cubicBezTo>
                    <a:cubicBezTo>
                      <a:pt x="215" y="99393"/>
                      <a:pt x="0" y="109371"/>
                      <a:pt x="0" y="109371"/>
                    </a:cubicBezTo>
                    <a:lnTo>
                      <a:pt x="2524" y="106692"/>
                    </a:lnTo>
                    <a:cubicBezTo>
                      <a:pt x="2489" y="105799"/>
                      <a:pt x="2298" y="102227"/>
                      <a:pt x="2191" y="99548"/>
                    </a:cubicBezTo>
                    <a:cubicBezTo>
                      <a:pt x="2096" y="96869"/>
                      <a:pt x="2048" y="93738"/>
                      <a:pt x="1965" y="91059"/>
                    </a:cubicBezTo>
                    <a:cubicBezTo>
                      <a:pt x="1893" y="88380"/>
                      <a:pt x="1596" y="45375"/>
                      <a:pt x="1524" y="42696"/>
                    </a:cubicBezTo>
                    <a:cubicBezTo>
                      <a:pt x="1441" y="40017"/>
                      <a:pt x="1465" y="28706"/>
                      <a:pt x="1524" y="24837"/>
                    </a:cubicBezTo>
                    <a:cubicBezTo>
                      <a:pt x="1572" y="20967"/>
                      <a:pt x="1667" y="19622"/>
                      <a:pt x="1643" y="17538"/>
                    </a:cubicBezTo>
                    <a:cubicBezTo>
                      <a:pt x="1619" y="15454"/>
                      <a:pt x="1691" y="0"/>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7507300" y="-198450"/>
              <a:ext cx="2161008" cy="5678297"/>
              <a:chOff x="4575510" y="100942"/>
              <a:chExt cx="1720411" cy="4520577"/>
            </a:xfrm>
          </p:grpSpPr>
          <p:sp>
            <p:nvSpPr>
              <p:cNvPr id="14" name="Google Shape;14;p2"/>
              <p:cNvSpPr/>
              <p:nvPr/>
            </p:nvSpPr>
            <p:spPr>
              <a:xfrm>
                <a:off x="5427425" y="100942"/>
                <a:ext cx="632276" cy="4520577"/>
              </a:xfrm>
              <a:custGeom>
                <a:avLst/>
                <a:gdLst/>
                <a:ahLst/>
                <a:cxnLst/>
                <a:rect l="l" t="t" r="r" b="b"/>
                <a:pathLst>
                  <a:path w="4537" h="109371" extrusionOk="0">
                    <a:moveTo>
                      <a:pt x="1262" y="0"/>
                    </a:moveTo>
                    <a:cubicBezTo>
                      <a:pt x="1262" y="0"/>
                      <a:pt x="679" y="43375"/>
                      <a:pt x="679" y="46827"/>
                    </a:cubicBezTo>
                    <a:cubicBezTo>
                      <a:pt x="679" y="50280"/>
                      <a:pt x="715" y="79308"/>
                      <a:pt x="679" y="82582"/>
                    </a:cubicBezTo>
                    <a:cubicBezTo>
                      <a:pt x="631" y="85856"/>
                      <a:pt x="310" y="97607"/>
                      <a:pt x="357" y="98500"/>
                    </a:cubicBezTo>
                    <a:cubicBezTo>
                      <a:pt x="405" y="99393"/>
                      <a:pt x="0" y="109371"/>
                      <a:pt x="0" y="109371"/>
                    </a:cubicBezTo>
                    <a:lnTo>
                      <a:pt x="4537" y="106692"/>
                    </a:lnTo>
                    <a:cubicBezTo>
                      <a:pt x="4501" y="105799"/>
                      <a:pt x="4132" y="102227"/>
                      <a:pt x="3953" y="99548"/>
                    </a:cubicBezTo>
                    <a:cubicBezTo>
                      <a:pt x="3775" y="96869"/>
                      <a:pt x="3691" y="93738"/>
                      <a:pt x="3548" y="91059"/>
                    </a:cubicBezTo>
                    <a:cubicBezTo>
                      <a:pt x="3417" y="88380"/>
                      <a:pt x="2882" y="45375"/>
                      <a:pt x="2739" y="42696"/>
                    </a:cubicBezTo>
                    <a:cubicBezTo>
                      <a:pt x="2608" y="40017"/>
                      <a:pt x="2655" y="28706"/>
                      <a:pt x="2739" y="24837"/>
                    </a:cubicBezTo>
                    <a:cubicBezTo>
                      <a:pt x="2834" y="20967"/>
                      <a:pt x="3013" y="19622"/>
                      <a:pt x="2965" y="17538"/>
                    </a:cubicBezTo>
                    <a:cubicBezTo>
                      <a:pt x="2929" y="15454"/>
                      <a:pt x="3060" y="0"/>
                      <a:pt x="3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60748" y="1853251"/>
                <a:ext cx="535173" cy="580804"/>
              </a:xfrm>
              <a:custGeom>
                <a:avLst/>
                <a:gdLst/>
                <a:ahLst/>
                <a:cxnLst/>
                <a:rect l="l" t="t" r="r" b="b"/>
                <a:pathLst>
                  <a:path w="12948" h="14052" extrusionOk="0">
                    <a:moveTo>
                      <a:pt x="12289" y="1"/>
                    </a:moveTo>
                    <a:cubicBezTo>
                      <a:pt x="12117" y="1"/>
                      <a:pt x="11807" y="94"/>
                      <a:pt x="11311" y="324"/>
                    </a:cubicBezTo>
                    <a:cubicBezTo>
                      <a:pt x="8918" y="1419"/>
                      <a:pt x="5442" y="4253"/>
                      <a:pt x="3179" y="6598"/>
                    </a:cubicBezTo>
                    <a:cubicBezTo>
                      <a:pt x="905" y="8932"/>
                      <a:pt x="0" y="11266"/>
                      <a:pt x="0" y="11266"/>
                    </a:cubicBezTo>
                    <a:lnTo>
                      <a:pt x="893" y="14052"/>
                    </a:lnTo>
                    <a:cubicBezTo>
                      <a:pt x="774" y="10194"/>
                      <a:pt x="3691" y="8039"/>
                      <a:pt x="4549" y="6586"/>
                    </a:cubicBezTo>
                    <a:cubicBezTo>
                      <a:pt x="5406" y="5134"/>
                      <a:pt x="9871" y="2205"/>
                      <a:pt x="10823" y="1741"/>
                    </a:cubicBezTo>
                    <a:cubicBezTo>
                      <a:pt x="11579" y="1372"/>
                      <a:pt x="12948" y="1"/>
                      <a:pt x="12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75510" y="106356"/>
                <a:ext cx="1649576" cy="4472342"/>
              </a:xfrm>
              <a:custGeom>
                <a:avLst/>
                <a:gdLst/>
                <a:ahLst/>
                <a:cxnLst/>
                <a:rect l="l" t="t" r="r" b="b"/>
                <a:pathLst>
                  <a:path w="18372" h="108204" extrusionOk="0">
                    <a:moveTo>
                      <a:pt x="0" y="0"/>
                    </a:moveTo>
                    <a:cubicBezTo>
                      <a:pt x="0" y="0"/>
                      <a:pt x="8466" y="42303"/>
                      <a:pt x="8358" y="46434"/>
                    </a:cubicBezTo>
                    <a:cubicBezTo>
                      <a:pt x="8239" y="50554"/>
                      <a:pt x="10549" y="75069"/>
                      <a:pt x="10597" y="79581"/>
                    </a:cubicBezTo>
                    <a:cubicBezTo>
                      <a:pt x="10632" y="84106"/>
                      <a:pt x="11037" y="91273"/>
                      <a:pt x="11966" y="94893"/>
                    </a:cubicBezTo>
                    <a:cubicBezTo>
                      <a:pt x="12895" y="98512"/>
                      <a:pt x="14502" y="108204"/>
                      <a:pt x="14502" y="108204"/>
                    </a:cubicBezTo>
                    <a:lnTo>
                      <a:pt x="18372" y="105299"/>
                    </a:lnTo>
                    <a:cubicBezTo>
                      <a:pt x="17871" y="104668"/>
                      <a:pt x="14990" y="96810"/>
                      <a:pt x="13680" y="89630"/>
                    </a:cubicBezTo>
                    <a:cubicBezTo>
                      <a:pt x="12371" y="82463"/>
                      <a:pt x="10335" y="47351"/>
                      <a:pt x="8751" y="37648"/>
                    </a:cubicBezTo>
                    <a:cubicBezTo>
                      <a:pt x="7180" y="27956"/>
                      <a:pt x="953" y="0"/>
                      <a:pt x="9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92794" y="100942"/>
                <a:ext cx="192504" cy="2078735"/>
              </a:xfrm>
              <a:custGeom>
                <a:avLst/>
                <a:gdLst/>
                <a:ahLst/>
                <a:cxnLst/>
                <a:rect l="l" t="t" r="r" b="b"/>
                <a:pathLst>
                  <a:path w="2144" h="50293" extrusionOk="0">
                    <a:moveTo>
                      <a:pt x="60" y="0"/>
                    </a:moveTo>
                    <a:cubicBezTo>
                      <a:pt x="60" y="0"/>
                      <a:pt x="0" y="41660"/>
                      <a:pt x="393" y="48054"/>
                    </a:cubicBezTo>
                    <a:lnTo>
                      <a:pt x="1893" y="50292"/>
                    </a:lnTo>
                    <a:cubicBezTo>
                      <a:pt x="1893" y="50292"/>
                      <a:pt x="1250" y="20372"/>
                      <a:pt x="1691" y="13526"/>
                    </a:cubicBezTo>
                    <a:cubicBezTo>
                      <a:pt x="2143" y="6680"/>
                      <a:pt x="1846" y="0"/>
                      <a:pt x="1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8;p2"/>
          <p:cNvGrpSpPr/>
          <p:nvPr/>
        </p:nvGrpSpPr>
        <p:grpSpPr>
          <a:xfrm>
            <a:off x="-177075" y="-1388332"/>
            <a:ext cx="10679343" cy="7818367"/>
            <a:chOff x="-177075" y="-1388332"/>
            <a:chExt cx="10679343" cy="7818367"/>
          </a:xfrm>
        </p:grpSpPr>
        <p:sp>
          <p:nvSpPr>
            <p:cNvPr id="19" name="Google Shape;19;p2"/>
            <p:cNvSpPr/>
            <p:nvPr/>
          </p:nvSpPr>
          <p:spPr>
            <a:xfrm>
              <a:off x="-177075" y="-1013225"/>
              <a:ext cx="3271839" cy="1892710"/>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6320250" y="-1388332"/>
              <a:ext cx="4182018" cy="7818367"/>
              <a:chOff x="6320250" y="-1388332"/>
              <a:chExt cx="4182018" cy="7818367"/>
            </a:xfrm>
          </p:grpSpPr>
          <p:sp>
            <p:nvSpPr>
              <p:cNvPr id="21" name="Google Shape;21;p2"/>
              <p:cNvSpPr/>
              <p:nvPr/>
            </p:nvSpPr>
            <p:spPr>
              <a:xfrm rot="-7187239">
                <a:off x="7545366" y="-917769"/>
                <a:ext cx="2517707" cy="2471951"/>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6320250" y="4537325"/>
                <a:ext cx="3271839" cy="1892710"/>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27036" y="-105700"/>
            <a:ext cx="1421532" cy="5585544"/>
            <a:chOff x="-427036" y="-105700"/>
            <a:chExt cx="1421532" cy="5585544"/>
          </a:xfrm>
        </p:grpSpPr>
        <p:sp>
          <p:nvSpPr>
            <p:cNvPr id="24" name="Google Shape;24;p2"/>
            <p:cNvSpPr/>
            <p:nvPr/>
          </p:nvSpPr>
          <p:spPr>
            <a:xfrm>
              <a:off x="-427036" y="-105700"/>
              <a:ext cx="1305375" cy="5585544"/>
            </a:xfrm>
            <a:custGeom>
              <a:avLst/>
              <a:gdLst/>
              <a:ahLst/>
              <a:cxnLst/>
              <a:rect l="l" t="t" r="r" b="b"/>
              <a:pathLst>
                <a:path w="2525" h="107585" extrusionOk="0">
                  <a:moveTo>
                    <a:pt x="703" y="0"/>
                  </a:moveTo>
                  <a:cubicBezTo>
                    <a:pt x="703" y="0"/>
                    <a:pt x="370" y="42660"/>
                    <a:pt x="370" y="46065"/>
                  </a:cubicBezTo>
                  <a:cubicBezTo>
                    <a:pt x="370" y="49459"/>
                    <a:pt x="405" y="78010"/>
                    <a:pt x="370" y="81224"/>
                  </a:cubicBezTo>
                  <a:cubicBezTo>
                    <a:pt x="346" y="84451"/>
                    <a:pt x="179" y="96012"/>
                    <a:pt x="203" y="96893"/>
                  </a:cubicBezTo>
                  <a:cubicBezTo>
                    <a:pt x="227" y="97774"/>
                    <a:pt x="1" y="107585"/>
                    <a:pt x="1" y="107585"/>
                  </a:cubicBezTo>
                  <a:lnTo>
                    <a:pt x="2525" y="107585"/>
                  </a:lnTo>
                  <a:cubicBezTo>
                    <a:pt x="2501" y="106704"/>
                    <a:pt x="2298" y="100548"/>
                    <a:pt x="2203" y="97917"/>
                  </a:cubicBezTo>
                  <a:cubicBezTo>
                    <a:pt x="2096" y="95286"/>
                    <a:pt x="2048" y="92214"/>
                    <a:pt x="1977" y="89571"/>
                  </a:cubicBezTo>
                  <a:cubicBezTo>
                    <a:pt x="1894" y="86939"/>
                    <a:pt x="1596" y="44625"/>
                    <a:pt x="1525" y="41993"/>
                  </a:cubicBezTo>
                  <a:cubicBezTo>
                    <a:pt x="1453" y="39362"/>
                    <a:pt x="1477" y="28230"/>
                    <a:pt x="1525" y="24432"/>
                  </a:cubicBezTo>
                  <a:cubicBezTo>
                    <a:pt x="1572" y="20622"/>
                    <a:pt x="1679" y="19300"/>
                    <a:pt x="1644" y="17252"/>
                  </a:cubicBezTo>
                  <a:cubicBezTo>
                    <a:pt x="1620" y="15204"/>
                    <a:pt x="1703"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44392">
              <a:off x="207246" y="-69097"/>
              <a:ext cx="760498" cy="572794"/>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a:off x="4132938" y="1334838"/>
            <a:ext cx="3873900" cy="1646700"/>
          </a:xfrm>
          <a:prstGeom prst="rect">
            <a:avLst/>
          </a:prstGeom>
        </p:spPr>
        <p:txBody>
          <a:bodyPr spcFirstLastPara="1" wrap="square" lIns="91425" tIns="91425" rIns="91425" bIns="91425" anchor="b" anchorCtr="0">
            <a:noAutofit/>
          </a:bodyPr>
          <a:lstStyle>
            <a:lvl1pPr lvl="0" algn="l">
              <a:spcBef>
                <a:spcPts val="1100"/>
              </a:spcBef>
              <a:spcAft>
                <a:spcPts val="0"/>
              </a:spcAft>
              <a:buClr>
                <a:srgbClr val="191919"/>
              </a:buClr>
              <a:buSzPts val="5200"/>
              <a:buNone/>
              <a:defRPr sz="4500"/>
            </a:lvl1pPr>
            <a:lvl2pPr lvl="1" algn="ctr">
              <a:spcBef>
                <a:spcPts val="2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7" name="Google Shape;27;p2"/>
          <p:cNvSpPr txBox="1">
            <a:spLocks noGrp="1"/>
          </p:cNvSpPr>
          <p:nvPr>
            <p:ph type="subTitle" idx="1"/>
          </p:nvPr>
        </p:nvSpPr>
        <p:spPr>
          <a:xfrm>
            <a:off x="4132938" y="3079363"/>
            <a:ext cx="2743200" cy="729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8" name="Google Shape;28;p2"/>
          <p:cNvSpPr>
            <a:spLocks noGrp="1"/>
          </p:cNvSpPr>
          <p:nvPr>
            <p:ph type="pic" idx="2"/>
          </p:nvPr>
        </p:nvSpPr>
        <p:spPr>
          <a:xfrm flipH="1">
            <a:off x="775213" y="1200150"/>
            <a:ext cx="2743200" cy="27432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8"/>
        <p:cNvGrpSpPr/>
        <p:nvPr/>
      </p:nvGrpSpPr>
      <p:grpSpPr>
        <a:xfrm>
          <a:off x="0" y="0"/>
          <a:ext cx="0" cy="0"/>
          <a:chOff x="0" y="0"/>
          <a:chExt cx="0" cy="0"/>
        </a:xfrm>
      </p:grpSpPr>
      <p:grpSp>
        <p:nvGrpSpPr>
          <p:cNvPr id="509" name="Google Shape;509;p33"/>
          <p:cNvGrpSpPr/>
          <p:nvPr/>
        </p:nvGrpSpPr>
        <p:grpSpPr>
          <a:xfrm>
            <a:off x="-121312" y="-93387"/>
            <a:ext cx="10133962" cy="5526013"/>
            <a:chOff x="-121312" y="-93387"/>
            <a:chExt cx="10133962" cy="5526013"/>
          </a:xfrm>
        </p:grpSpPr>
        <p:sp>
          <p:nvSpPr>
            <p:cNvPr id="510" name="Google Shape;510;p33"/>
            <p:cNvSpPr/>
            <p:nvPr/>
          </p:nvSpPr>
          <p:spPr>
            <a:xfrm flipH="1">
              <a:off x="7097986" y="-26887"/>
              <a:ext cx="2914664" cy="5273477"/>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rot="300570" flipH="1">
              <a:off x="105528" y="-26798"/>
              <a:ext cx="1755742" cy="5273313"/>
            </a:xfrm>
            <a:custGeom>
              <a:avLst/>
              <a:gdLst/>
              <a:ahLst/>
              <a:cxnLst/>
              <a:rect l="l" t="t" r="r" b="b"/>
              <a:pathLst>
                <a:path w="4942" h="119194" extrusionOk="0">
                  <a:moveTo>
                    <a:pt x="3144" y="0"/>
                  </a:moveTo>
                  <a:cubicBezTo>
                    <a:pt x="3144" y="0"/>
                    <a:pt x="3608" y="28754"/>
                    <a:pt x="3608" y="35302"/>
                  </a:cubicBezTo>
                  <a:cubicBezTo>
                    <a:pt x="3608" y="41862"/>
                    <a:pt x="2680" y="57948"/>
                    <a:pt x="2310" y="68830"/>
                  </a:cubicBezTo>
                  <a:cubicBezTo>
                    <a:pt x="1941" y="79712"/>
                    <a:pt x="2263" y="97286"/>
                    <a:pt x="1620" y="102060"/>
                  </a:cubicBezTo>
                  <a:cubicBezTo>
                    <a:pt x="977" y="106823"/>
                    <a:pt x="739" y="113383"/>
                    <a:pt x="560" y="114871"/>
                  </a:cubicBezTo>
                  <a:cubicBezTo>
                    <a:pt x="370" y="116360"/>
                    <a:pt x="1" y="119193"/>
                    <a:pt x="1" y="119193"/>
                  </a:cubicBezTo>
                  <a:lnTo>
                    <a:pt x="2906" y="119193"/>
                  </a:lnTo>
                  <a:cubicBezTo>
                    <a:pt x="2906" y="119193"/>
                    <a:pt x="3882" y="104584"/>
                    <a:pt x="3692" y="91928"/>
                  </a:cubicBezTo>
                  <a:cubicBezTo>
                    <a:pt x="3513" y="79260"/>
                    <a:pt x="4299" y="54674"/>
                    <a:pt x="4620" y="49161"/>
                  </a:cubicBezTo>
                  <a:cubicBezTo>
                    <a:pt x="4942" y="43648"/>
                    <a:pt x="4763" y="30397"/>
                    <a:pt x="4620" y="26075"/>
                  </a:cubicBezTo>
                  <a:cubicBezTo>
                    <a:pt x="4489" y="21753"/>
                    <a:pt x="4204" y="0"/>
                    <a:pt x="4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33"/>
            <p:cNvGrpSpPr/>
            <p:nvPr/>
          </p:nvGrpSpPr>
          <p:grpSpPr>
            <a:xfrm flipH="1">
              <a:off x="8145777" y="-26875"/>
              <a:ext cx="959493" cy="5459501"/>
              <a:chOff x="6709482" y="100950"/>
              <a:chExt cx="773535" cy="4520577"/>
            </a:xfrm>
          </p:grpSpPr>
          <p:sp>
            <p:nvSpPr>
              <p:cNvPr id="513" name="Google Shape;513;p33"/>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 name="Google Shape;516;p33"/>
          <p:cNvGrpSpPr/>
          <p:nvPr/>
        </p:nvGrpSpPr>
        <p:grpSpPr>
          <a:xfrm>
            <a:off x="-1445903" y="-1051157"/>
            <a:ext cx="11782059" cy="6290769"/>
            <a:chOff x="-1445903" y="-1051157"/>
            <a:chExt cx="11782059" cy="6290769"/>
          </a:xfrm>
        </p:grpSpPr>
        <p:sp>
          <p:nvSpPr>
            <p:cNvPr id="517" name="Google Shape;517;p33"/>
            <p:cNvSpPr/>
            <p:nvPr/>
          </p:nvSpPr>
          <p:spPr>
            <a:xfrm rot="10800000">
              <a:off x="6972046" y="4203915"/>
              <a:ext cx="3364110" cy="1035697"/>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3"/>
            <p:cNvSpPr/>
            <p:nvPr/>
          </p:nvSpPr>
          <p:spPr>
            <a:xfrm rot="4721818" flipH="1">
              <a:off x="-1213526" y="-785145"/>
              <a:ext cx="2840653" cy="2803033"/>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19"/>
        <p:cNvGrpSpPr/>
        <p:nvPr/>
      </p:nvGrpSpPr>
      <p:grpSpPr>
        <a:xfrm>
          <a:off x="0" y="0"/>
          <a:ext cx="0" cy="0"/>
          <a:chOff x="0" y="0"/>
          <a:chExt cx="0" cy="0"/>
        </a:xfrm>
      </p:grpSpPr>
      <p:sp>
        <p:nvSpPr>
          <p:cNvPr id="520" name="Google Shape;520;p34"/>
          <p:cNvSpPr/>
          <p:nvPr/>
        </p:nvSpPr>
        <p:spPr>
          <a:xfrm rot="-8849168" flipH="1">
            <a:off x="3995372" y="-1670662"/>
            <a:ext cx="5738340" cy="216998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4"/>
          <p:cNvGrpSpPr/>
          <p:nvPr/>
        </p:nvGrpSpPr>
        <p:grpSpPr>
          <a:xfrm rot="-1712141" flipH="1">
            <a:off x="7859034" y="-417951"/>
            <a:ext cx="1922413" cy="4490693"/>
            <a:chOff x="2242687" y="418925"/>
            <a:chExt cx="1672157" cy="4490569"/>
          </a:xfrm>
        </p:grpSpPr>
        <p:sp>
          <p:nvSpPr>
            <p:cNvPr id="522" name="Google Shape;522;p34"/>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34"/>
          <p:cNvGrpSpPr/>
          <p:nvPr/>
        </p:nvGrpSpPr>
        <p:grpSpPr>
          <a:xfrm>
            <a:off x="-1187090" y="-908674"/>
            <a:ext cx="2591040" cy="7455580"/>
            <a:chOff x="-1187090" y="-908674"/>
            <a:chExt cx="2591040" cy="7455580"/>
          </a:xfrm>
        </p:grpSpPr>
        <p:sp>
          <p:nvSpPr>
            <p:cNvPr id="526" name="Google Shape;526;p34"/>
            <p:cNvSpPr/>
            <p:nvPr/>
          </p:nvSpPr>
          <p:spPr>
            <a:xfrm rot="753981" flipH="1">
              <a:off x="-669222" y="-803673"/>
              <a:ext cx="1507621" cy="492659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34"/>
            <p:cNvGrpSpPr/>
            <p:nvPr/>
          </p:nvGrpSpPr>
          <p:grpSpPr>
            <a:xfrm rot="-865930" flipH="1">
              <a:off x="-335061" y="1949002"/>
              <a:ext cx="1194596" cy="4520349"/>
              <a:chOff x="6709482" y="100950"/>
              <a:chExt cx="773535" cy="4520577"/>
            </a:xfrm>
          </p:grpSpPr>
          <p:sp>
            <p:nvSpPr>
              <p:cNvPr id="528" name="Google Shape;528;p34"/>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1" name="Google Shape;531;p34"/>
          <p:cNvGrpSpPr/>
          <p:nvPr/>
        </p:nvGrpSpPr>
        <p:grpSpPr>
          <a:xfrm>
            <a:off x="-3273994" y="-839965"/>
            <a:ext cx="12993177" cy="6004137"/>
            <a:chOff x="-3273994" y="-839965"/>
            <a:chExt cx="12993177" cy="6004137"/>
          </a:xfrm>
        </p:grpSpPr>
        <p:sp>
          <p:nvSpPr>
            <p:cNvPr id="532" name="Google Shape;532;p34"/>
            <p:cNvSpPr/>
            <p:nvPr/>
          </p:nvSpPr>
          <p:spPr>
            <a:xfrm flipH="1">
              <a:off x="-3273994" y="-839965"/>
              <a:ext cx="5506756" cy="199260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rot="10800000">
              <a:off x="6903019" y="4297142"/>
              <a:ext cx="2816165" cy="867031"/>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grpSp>
        <p:nvGrpSpPr>
          <p:cNvPr id="79" name="Google Shape;79;p6"/>
          <p:cNvGrpSpPr/>
          <p:nvPr/>
        </p:nvGrpSpPr>
        <p:grpSpPr>
          <a:xfrm>
            <a:off x="-2175273" y="-1357231"/>
            <a:ext cx="14202810" cy="7736152"/>
            <a:chOff x="-2175273" y="-1357231"/>
            <a:chExt cx="14202810" cy="7736152"/>
          </a:xfrm>
        </p:grpSpPr>
        <p:sp>
          <p:nvSpPr>
            <p:cNvPr id="80" name="Google Shape;80;p6"/>
            <p:cNvSpPr/>
            <p:nvPr/>
          </p:nvSpPr>
          <p:spPr>
            <a:xfrm rot="9851031">
              <a:off x="6097027" y="4499383"/>
              <a:ext cx="673502" cy="678201"/>
            </a:xfrm>
            <a:custGeom>
              <a:avLst/>
              <a:gdLst/>
              <a:ahLst/>
              <a:cxnLst/>
              <a:rect l="l" t="t" r="r" b="b"/>
              <a:pathLst>
                <a:path w="10265" h="10337" extrusionOk="0">
                  <a:moveTo>
                    <a:pt x="1128" y="0"/>
                  </a:moveTo>
                  <a:cubicBezTo>
                    <a:pt x="1" y="0"/>
                    <a:pt x="1251" y="931"/>
                    <a:pt x="1251" y="931"/>
                  </a:cubicBezTo>
                  <a:cubicBezTo>
                    <a:pt x="1251" y="931"/>
                    <a:pt x="4704" y="2110"/>
                    <a:pt x="5204" y="3574"/>
                  </a:cubicBezTo>
                  <a:cubicBezTo>
                    <a:pt x="5716" y="5051"/>
                    <a:pt x="6371" y="7884"/>
                    <a:pt x="6526" y="8325"/>
                  </a:cubicBezTo>
                  <a:cubicBezTo>
                    <a:pt x="6680" y="8775"/>
                    <a:pt x="8323" y="10337"/>
                    <a:pt x="8830" y="10337"/>
                  </a:cubicBezTo>
                  <a:cubicBezTo>
                    <a:pt x="8832" y="10337"/>
                    <a:pt x="8834" y="10337"/>
                    <a:pt x="8836" y="10337"/>
                  </a:cubicBezTo>
                  <a:cubicBezTo>
                    <a:pt x="9336" y="10325"/>
                    <a:pt x="7609" y="8896"/>
                    <a:pt x="7407" y="8444"/>
                  </a:cubicBezTo>
                  <a:cubicBezTo>
                    <a:pt x="7216" y="7991"/>
                    <a:pt x="6216" y="5205"/>
                    <a:pt x="6228" y="4491"/>
                  </a:cubicBezTo>
                  <a:cubicBezTo>
                    <a:pt x="6244" y="4020"/>
                    <a:pt x="7259" y="3742"/>
                    <a:pt x="7974" y="3742"/>
                  </a:cubicBezTo>
                  <a:cubicBezTo>
                    <a:pt x="8326" y="3742"/>
                    <a:pt x="8606" y="3810"/>
                    <a:pt x="8657" y="3955"/>
                  </a:cubicBezTo>
                  <a:cubicBezTo>
                    <a:pt x="8824" y="4384"/>
                    <a:pt x="10205" y="4717"/>
                    <a:pt x="10205" y="4717"/>
                  </a:cubicBezTo>
                  <a:lnTo>
                    <a:pt x="10264" y="4229"/>
                  </a:lnTo>
                  <a:cubicBezTo>
                    <a:pt x="10264" y="4229"/>
                    <a:pt x="9359" y="3919"/>
                    <a:pt x="8716" y="3527"/>
                  </a:cubicBezTo>
                  <a:cubicBezTo>
                    <a:pt x="8546" y="3419"/>
                    <a:pt x="8277" y="3380"/>
                    <a:pt x="7974" y="3380"/>
                  </a:cubicBezTo>
                  <a:cubicBezTo>
                    <a:pt x="7136" y="3380"/>
                    <a:pt x="6038" y="3681"/>
                    <a:pt x="6038" y="3681"/>
                  </a:cubicBezTo>
                  <a:cubicBezTo>
                    <a:pt x="6038" y="3681"/>
                    <a:pt x="3906" y="407"/>
                    <a:pt x="1763" y="62"/>
                  </a:cubicBezTo>
                  <a:cubicBezTo>
                    <a:pt x="1496" y="19"/>
                    <a:pt x="1288" y="0"/>
                    <a:pt x="1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6"/>
            <p:cNvGrpSpPr/>
            <p:nvPr/>
          </p:nvGrpSpPr>
          <p:grpSpPr>
            <a:xfrm rot="-2292145">
              <a:off x="-1061821" y="1517951"/>
              <a:ext cx="2730944" cy="4508610"/>
              <a:chOff x="7570677" y="100950"/>
              <a:chExt cx="1486603" cy="4495984"/>
            </a:xfrm>
          </p:grpSpPr>
          <p:sp>
            <p:nvSpPr>
              <p:cNvPr id="82" name="Google Shape;82;p6"/>
              <p:cNvSpPr/>
              <p:nvPr/>
            </p:nvSpPr>
            <p:spPr>
              <a:xfrm>
                <a:off x="7570677" y="100950"/>
                <a:ext cx="1486603" cy="4477756"/>
              </a:xfrm>
              <a:custGeom>
                <a:avLst/>
                <a:gdLst/>
                <a:ahLst/>
                <a:cxnLst/>
                <a:rect l="l" t="t" r="r" b="b"/>
                <a:pathLst>
                  <a:path w="11598" h="108335" extrusionOk="0">
                    <a:moveTo>
                      <a:pt x="6037" y="0"/>
                    </a:moveTo>
                    <a:cubicBezTo>
                      <a:pt x="6037" y="0"/>
                      <a:pt x="5871" y="6680"/>
                      <a:pt x="6121" y="13526"/>
                    </a:cubicBezTo>
                    <a:cubicBezTo>
                      <a:pt x="6323" y="18967"/>
                      <a:pt x="6133" y="38969"/>
                      <a:pt x="6037" y="46958"/>
                    </a:cubicBezTo>
                    <a:cubicBezTo>
                      <a:pt x="5275" y="61210"/>
                      <a:pt x="4442" y="84130"/>
                      <a:pt x="3858" y="89761"/>
                    </a:cubicBezTo>
                    <a:cubicBezTo>
                      <a:pt x="3120" y="96941"/>
                      <a:pt x="275" y="107704"/>
                      <a:pt x="1" y="108335"/>
                    </a:cubicBezTo>
                    <a:lnTo>
                      <a:pt x="3394" y="108335"/>
                    </a:lnTo>
                    <a:cubicBezTo>
                      <a:pt x="3394" y="108335"/>
                      <a:pt x="4311" y="98643"/>
                      <a:pt x="4835" y="95024"/>
                    </a:cubicBezTo>
                    <a:cubicBezTo>
                      <a:pt x="5359" y="91416"/>
                      <a:pt x="5585" y="84237"/>
                      <a:pt x="5609" y="79712"/>
                    </a:cubicBezTo>
                    <a:cubicBezTo>
                      <a:pt x="5621" y="75593"/>
                      <a:pt x="6716" y="54769"/>
                      <a:pt x="6859" y="48066"/>
                    </a:cubicBezTo>
                    <a:cubicBezTo>
                      <a:pt x="6883" y="47458"/>
                      <a:pt x="6895" y="46530"/>
                      <a:pt x="6918" y="45351"/>
                    </a:cubicBezTo>
                    <a:cubicBezTo>
                      <a:pt x="7395" y="37267"/>
                      <a:pt x="11598" y="131"/>
                      <a:pt x="11598" y="131"/>
                    </a:cubicBezTo>
                    <a:lnTo>
                      <a:pt x="11050" y="131"/>
                    </a:lnTo>
                    <a:cubicBezTo>
                      <a:pt x="11050" y="131"/>
                      <a:pt x="8228" y="22586"/>
                      <a:pt x="7002" y="34231"/>
                    </a:cubicBezTo>
                    <a:cubicBezTo>
                      <a:pt x="7061" y="19824"/>
                      <a:pt x="7049"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7721796" y="106364"/>
                <a:ext cx="778422" cy="4490569"/>
              </a:xfrm>
              <a:custGeom>
                <a:avLst/>
                <a:gdLst/>
                <a:ahLst/>
                <a:cxnLst/>
                <a:rect l="l" t="t" r="r" b="b"/>
                <a:pathLst>
                  <a:path w="6073" h="108645" extrusionOk="0">
                    <a:moveTo>
                      <a:pt x="1132" y="0"/>
                    </a:moveTo>
                    <a:cubicBezTo>
                      <a:pt x="1132" y="0"/>
                      <a:pt x="1" y="31254"/>
                      <a:pt x="36" y="41077"/>
                    </a:cubicBezTo>
                    <a:cubicBezTo>
                      <a:pt x="72" y="50899"/>
                      <a:pt x="3310" y="82891"/>
                      <a:pt x="3191" y="90190"/>
                    </a:cubicBezTo>
                    <a:cubicBezTo>
                      <a:pt x="3072" y="97476"/>
                      <a:pt x="1513" y="105704"/>
                      <a:pt x="1120" y="106406"/>
                    </a:cubicBezTo>
                    <a:lnTo>
                      <a:pt x="5418" y="108644"/>
                    </a:lnTo>
                    <a:cubicBezTo>
                      <a:pt x="5418" y="108644"/>
                      <a:pt x="5418" y="98822"/>
                      <a:pt x="5751" y="95095"/>
                    </a:cubicBezTo>
                    <a:cubicBezTo>
                      <a:pt x="6073" y="91380"/>
                      <a:pt x="5287" y="84237"/>
                      <a:pt x="4584" y="79772"/>
                    </a:cubicBezTo>
                    <a:cubicBezTo>
                      <a:pt x="3894" y="75307"/>
                      <a:pt x="2156" y="50745"/>
                      <a:pt x="1370" y="46696"/>
                    </a:cubicBezTo>
                    <a:cubicBezTo>
                      <a:pt x="584" y="42648"/>
                      <a:pt x="2096" y="0"/>
                      <a:pt x="2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6"/>
            <p:cNvSpPr/>
            <p:nvPr/>
          </p:nvSpPr>
          <p:spPr>
            <a:xfrm rot="-1282838">
              <a:off x="8626154" y="-1054157"/>
              <a:ext cx="2592618" cy="4926502"/>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6"/>
          <p:cNvGrpSpPr/>
          <p:nvPr/>
        </p:nvGrpSpPr>
        <p:grpSpPr>
          <a:xfrm>
            <a:off x="-2478761" y="-1357234"/>
            <a:ext cx="12004087" cy="9112471"/>
            <a:chOff x="-2478761" y="-1357234"/>
            <a:chExt cx="12004087" cy="9112471"/>
          </a:xfrm>
        </p:grpSpPr>
        <p:sp>
          <p:nvSpPr>
            <p:cNvPr id="86" name="Google Shape;86;p6"/>
            <p:cNvSpPr/>
            <p:nvPr/>
          </p:nvSpPr>
          <p:spPr>
            <a:xfrm rot="-3195272">
              <a:off x="-2350431" y="-175937"/>
              <a:ext cx="4152908" cy="2402396"/>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6521">
              <a:off x="4387510" y="4609498"/>
              <a:ext cx="4152848" cy="2402361"/>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5400000">
              <a:off x="7928632" y="3867051"/>
              <a:ext cx="1485468" cy="1707920"/>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grpSp>
        <p:nvGrpSpPr>
          <p:cNvPr id="91" name="Google Shape;91;p7"/>
          <p:cNvGrpSpPr/>
          <p:nvPr/>
        </p:nvGrpSpPr>
        <p:grpSpPr>
          <a:xfrm>
            <a:off x="1752715" y="-1482849"/>
            <a:ext cx="8256026" cy="7758757"/>
            <a:chOff x="1752715" y="-1482849"/>
            <a:chExt cx="8256026" cy="7758757"/>
          </a:xfrm>
        </p:grpSpPr>
        <p:grpSp>
          <p:nvGrpSpPr>
            <p:cNvPr id="92" name="Google Shape;92;p7"/>
            <p:cNvGrpSpPr/>
            <p:nvPr/>
          </p:nvGrpSpPr>
          <p:grpSpPr>
            <a:xfrm>
              <a:off x="1752715" y="-1482849"/>
              <a:ext cx="7679300" cy="3309609"/>
              <a:chOff x="1752715" y="-1482849"/>
              <a:chExt cx="7679300" cy="3309609"/>
            </a:xfrm>
          </p:grpSpPr>
          <p:sp>
            <p:nvSpPr>
              <p:cNvPr id="93" name="Google Shape;93;p7"/>
              <p:cNvSpPr/>
              <p:nvPr/>
            </p:nvSpPr>
            <p:spPr>
              <a:xfrm rot="7384671">
                <a:off x="2087026" y="109884"/>
                <a:ext cx="1312943" cy="1509660"/>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rot="4868707">
                <a:off x="6696083" y="-1280120"/>
                <a:ext cx="2576138" cy="2529320"/>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7"/>
            <p:cNvSpPr/>
            <p:nvPr/>
          </p:nvSpPr>
          <p:spPr>
            <a:xfrm>
              <a:off x="6764343" y="4399071"/>
              <a:ext cx="3244399" cy="1876837"/>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7"/>
          <p:cNvGrpSpPr/>
          <p:nvPr/>
        </p:nvGrpSpPr>
        <p:grpSpPr>
          <a:xfrm>
            <a:off x="-42078" y="-1862961"/>
            <a:ext cx="10245718" cy="8276783"/>
            <a:chOff x="-42078" y="-1862961"/>
            <a:chExt cx="10245718" cy="8276783"/>
          </a:xfrm>
        </p:grpSpPr>
        <p:sp>
          <p:nvSpPr>
            <p:cNvPr id="97" name="Google Shape;97;p7"/>
            <p:cNvSpPr/>
            <p:nvPr/>
          </p:nvSpPr>
          <p:spPr>
            <a:xfrm>
              <a:off x="-42078" y="-872158"/>
              <a:ext cx="845823" cy="6547028"/>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663404" y="-1862961"/>
              <a:ext cx="1070523" cy="8276783"/>
            </a:xfrm>
            <a:custGeom>
              <a:avLst/>
              <a:gdLst/>
              <a:ahLst/>
              <a:cxnLst/>
              <a:rect l="l" t="t" r="r" b="b"/>
              <a:pathLst>
                <a:path w="4466" h="107585" extrusionOk="0">
                  <a:moveTo>
                    <a:pt x="1239" y="0"/>
                  </a:moveTo>
                  <a:cubicBezTo>
                    <a:pt x="1239" y="0"/>
                    <a:pt x="667" y="42660"/>
                    <a:pt x="667" y="46065"/>
                  </a:cubicBezTo>
                  <a:cubicBezTo>
                    <a:pt x="667" y="49459"/>
                    <a:pt x="715" y="78010"/>
                    <a:pt x="667" y="81224"/>
                  </a:cubicBezTo>
                  <a:cubicBezTo>
                    <a:pt x="620" y="84451"/>
                    <a:pt x="310" y="96012"/>
                    <a:pt x="358" y="96893"/>
                  </a:cubicBezTo>
                  <a:cubicBezTo>
                    <a:pt x="405" y="97774"/>
                    <a:pt x="0" y="107585"/>
                    <a:pt x="0" y="107585"/>
                  </a:cubicBezTo>
                  <a:lnTo>
                    <a:pt x="4465" y="107585"/>
                  </a:lnTo>
                  <a:cubicBezTo>
                    <a:pt x="4430" y="106704"/>
                    <a:pt x="4072" y="100548"/>
                    <a:pt x="3894" y="97917"/>
                  </a:cubicBezTo>
                  <a:cubicBezTo>
                    <a:pt x="3715" y="95286"/>
                    <a:pt x="3632" y="92214"/>
                    <a:pt x="3501" y="89571"/>
                  </a:cubicBezTo>
                  <a:cubicBezTo>
                    <a:pt x="3370" y="86939"/>
                    <a:pt x="2834" y="44625"/>
                    <a:pt x="2703" y="41993"/>
                  </a:cubicBezTo>
                  <a:cubicBezTo>
                    <a:pt x="2572" y="39362"/>
                    <a:pt x="2620" y="28230"/>
                    <a:pt x="2703" y="24432"/>
                  </a:cubicBezTo>
                  <a:cubicBezTo>
                    <a:pt x="2786" y="20622"/>
                    <a:pt x="2965" y="19300"/>
                    <a:pt x="2917" y="17252"/>
                  </a:cubicBezTo>
                  <a:cubicBezTo>
                    <a:pt x="2882" y="15204"/>
                    <a:pt x="3013" y="0"/>
                    <a:pt x="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7"/>
            <p:cNvGrpSpPr/>
            <p:nvPr/>
          </p:nvGrpSpPr>
          <p:grpSpPr>
            <a:xfrm>
              <a:off x="-42063" y="-872160"/>
              <a:ext cx="2377138" cy="6383794"/>
              <a:chOff x="2242687" y="418925"/>
              <a:chExt cx="1672157" cy="4490569"/>
            </a:xfrm>
          </p:grpSpPr>
          <p:sp>
            <p:nvSpPr>
              <p:cNvPr id="100" name="Google Shape;100;p7"/>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7"/>
            <p:cNvSpPr/>
            <p:nvPr/>
          </p:nvSpPr>
          <p:spPr>
            <a:xfrm>
              <a:off x="8059750" y="-47626"/>
              <a:ext cx="2143890" cy="5334957"/>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7"/>
          <p:cNvSpPr txBox="1">
            <a:spLocks noGrp="1"/>
          </p:cNvSpPr>
          <p:nvPr>
            <p:ph type="title"/>
          </p:nvPr>
        </p:nvSpPr>
        <p:spPr>
          <a:xfrm flipH="1">
            <a:off x="3734275" y="811525"/>
            <a:ext cx="4544100" cy="118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subTitle" idx="1"/>
          </p:nvPr>
        </p:nvSpPr>
        <p:spPr>
          <a:xfrm flipH="1">
            <a:off x="4058125" y="2162050"/>
            <a:ext cx="3896400" cy="2169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Fredoka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06" name="Google Shape;106;p7"/>
          <p:cNvSpPr>
            <a:spLocks noGrp="1"/>
          </p:cNvSpPr>
          <p:nvPr>
            <p:ph type="pic" idx="2"/>
          </p:nvPr>
        </p:nvSpPr>
        <p:spPr>
          <a:xfrm flipH="1">
            <a:off x="775213" y="1200150"/>
            <a:ext cx="2743200" cy="27432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10"/>
          <p:cNvSpPr>
            <a:spLocks noGrp="1"/>
          </p:cNvSpPr>
          <p:nvPr>
            <p:ph type="pic" idx="2"/>
          </p:nvPr>
        </p:nvSpPr>
        <p:spPr>
          <a:xfrm>
            <a:off x="-25" y="-13725"/>
            <a:ext cx="9144000" cy="5157300"/>
          </a:xfrm>
          <a:prstGeom prst="rect">
            <a:avLst/>
          </a:prstGeom>
          <a:noFill/>
          <a:ln>
            <a:noFill/>
          </a:ln>
        </p:spPr>
      </p:sp>
      <p:sp>
        <p:nvSpPr>
          <p:cNvPr id="140" name="Google Shape;140;p10"/>
          <p:cNvSpPr txBox="1">
            <a:spLocks noGrp="1"/>
          </p:cNvSpPr>
          <p:nvPr>
            <p:ph type="title"/>
          </p:nvPr>
        </p:nvSpPr>
        <p:spPr>
          <a:xfrm>
            <a:off x="1936350" y="3381375"/>
            <a:ext cx="5271300" cy="1205700"/>
          </a:xfrm>
          <a:prstGeom prst="rect">
            <a:avLst/>
          </a:prstGeom>
          <a:solidFill>
            <a:schemeClr val="lt1"/>
          </a:solidFill>
          <a:ln w="1143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grpSp>
        <p:nvGrpSpPr>
          <p:cNvPr id="142" name="Google Shape;142;p11"/>
          <p:cNvGrpSpPr/>
          <p:nvPr/>
        </p:nvGrpSpPr>
        <p:grpSpPr>
          <a:xfrm>
            <a:off x="-1176224" y="-3933708"/>
            <a:ext cx="4883899" cy="9088355"/>
            <a:chOff x="-1176224" y="-3933708"/>
            <a:chExt cx="4883899" cy="9088355"/>
          </a:xfrm>
        </p:grpSpPr>
        <p:sp>
          <p:nvSpPr>
            <p:cNvPr id="143" name="Google Shape;143;p11"/>
            <p:cNvSpPr/>
            <p:nvPr/>
          </p:nvSpPr>
          <p:spPr>
            <a:xfrm rot="7322591">
              <a:off x="-1603414" y="-2011039"/>
              <a:ext cx="5738279" cy="216999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rot="10800000" flipH="1">
              <a:off x="-579301" y="4287617"/>
              <a:ext cx="2816165" cy="867031"/>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1"/>
          <p:cNvGrpSpPr/>
          <p:nvPr/>
        </p:nvGrpSpPr>
        <p:grpSpPr>
          <a:xfrm>
            <a:off x="-1597594" y="-908674"/>
            <a:ext cx="11924567" cy="7455580"/>
            <a:chOff x="-1597594" y="-908674"/>
            <a:chExt cx="11924567" cy="7455580"/>
          </a:xfrm>
        </p:grpSpPr>
        <p:sp>
          <p:nvSpPr>
            <p:cNvPr id="146" name="Google Shape;146;p11"/>
            <p:cNvSpPr/>
            <p:nvPr/>
          </p:nvSpPr>
          <p:spPr>
            <a:xfrm rot="-753981">
              <a:off x="8301484" y="-803673"/>
              <a:ext cx="1507621" cy="492659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1"/>
            <p:cNvGrpSpPr/>
            <p:nvPr/>
          </p:nvGrpSpPr>
          <p:grpSpPr>
            <a:xfrm rot="1712141">
              <a:off x="-641564" y="-417951"/>
              <a:ext cx="1922413" cy="4490693"/>
              <a:chOff x="2242687" y="418925"/>
              <a:chExt cx="1672157" cy="4490569"/>
            </a:xfrm>
          </p:grpSpPr>
          <p:sp>
            <p:nvSpPr>
              <p:cNvPr id="148" name="Google Shape;148;p11"/>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11"/>
            <p:cNvGrpSpPr/>
            <p:nvPr/>
          </p:nvGrpSpPr>
          <p:grpSpPr>
            <a:xfrm rot="865930">
              <a:off x="8280348" y="1949002"/>
              <a:ext cx="1194596" cy="4520349"/>
              <a:chOff x="6709482" y="100950"/>
              <a:chExt cx="773535" cy="4520577"/>
            </a:xfrm>
          </p:grpSpPr>
          <p:sp>
            <p:nvSpPr>
              <p:cNvPr id="152" name="Google Shape;152;p11"/>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 name="Google Shape;155;p11"/>
          <p:cNvSpPr/>
          <p:nvPr/>
        </p:nvSpPr>
        <p:spPr>
          <a:xfrm>
            <a:off x="6907120" y="-839965"/>
            <a:ext cx="5506756" cy="199260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txBox="1">
            <a:spLocks noGrp="1"/>
          </p:cNvSpPr>
          <p:nvPr>
            <p:ph type="title" hasCustomPrompt="1"/>
          </p:nvPr>
        </p:nvSpPr>
        <p:spPr>
          <a:xfrm>
            <a:off x="1982850" y="3002850"/>
            <a:ext cx="5178300" cy="110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7" name="Google Shape;157;p11"/>
          <p:cNvSpPr txBox="1">
            <a:spLocks noGrp="1"/>
          </p:cNvSpPr>
          <p:nvPr>
            <p:ph type="subTitle" idx="1"/>
          </p:nvPr>
        </p:nvSpPr>
        <p:spPr>
          <a:xfrm>
            <a:off x="1982850" y="4106900"/>
            <a:ext cx="51783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8" name="Google Shape;158;p11"/>
          <p:cNvSpPr>
            <a:spLocks noGrp="1"/>
          </p:cNvSpPr>
          <p:nvPr>
            <p:ph type="pic" idx="2"/>
          </p:nvPr>
        </p:nvSpPr>
        <p:spPr>
          <a:xfrm flipH="1">
            <a:off x="3575700" y="663325"/>
            <a:ext cx="1992600" cy="19926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0"/>
        <p:cNvGrpSpPr/>
        <p:nvPr/>
      </p:nvGrpSpPr>
      <p:grpSpPr>
        <a:xfrm>
          <a:off x="0" y="0"/>
          <a:ext cx="0" cy="0"/>
          <a:chOff x="0" y="0"/>
          <a:chExt cx="0" cy="0"/>
        </a:xfrm>
      </p:grpSpPr>
      <p:grpSp>
        <p:nvGrpSpPr>
          <p:cNvPr id="161" name="Google Shape;161;p13"/>
          <p:cNvGrpSpPr/>
          <p:nvPr/>
        </p:nvGrpSpPr>
        <p:grpSpPr>
          <a:xfrm>
            <a:off x="132001" y="-144599"/>
            <a:ext cx="9473509" cy="7770319"/>
            <a:chOff x="132001" y="-144599"/>
            <a:chExt cx="9473509" cy="7770319"/>
          </a:xfrm>
        </p:grpSpPr>
        <p:sp>
          <p:nvSpPr>
            <p:cNvPr id="162" name="Google Shape;162;p13"/>
            <p:cNvSpPr/>
            <p:nvPr/>
          </p:nvSpPr>
          <p:spPr>
            <a:xfrm flipH="1">
              <a:off x="7041082" y="-111781"/>
              <a:ext cx="2564428" cy="789557"/>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32001" y="-144599"/>
              <a:ext cx="2635968" cy="855197"/>
            </a:xfrm>
            <a:custGeom>
              <a:avLst/>
              <a:gdLst/>
              <a:ahLst/>
              <a:cxnLst/>
              <a:rect l="l" t="t" r="r" b="b"/>
              <a:pathLst>
                <a:path w="58878" h="19102" extrusionOk="0">
                  <a:moveTo>
                    <a:pt x="28183" y="6453"/>
                  </a:moveTo>
                  <a:cubicBezTo>
                    <a:pt x="28183" y="6453"/>
                    <a:pt x="28290" y="6513"/>
                    <a:pt x="28457" y="6572"/>
                  </a:cubicBezTo>
                  <a:cubicBezTo>
                    <a:pt x="28433" y="6727"/>
                    <a:pt x="28433" y="6870"/>
                    <a:pt x="28445" y="7013"/>
                  </a:cubicBezTo>
                  <a:lnTo>
                    <a:pt x="28361" y="7013"/>
                  </a:lnTo>
                  <a:cubicBezTo>
                    <a:pt x="28314" y="6846"/>
                    <a:pt x="28254" y="6656"/>
                    <a:pt x="28183" y="6453"/>
                  </a:cubicBezTo>
                  <a:close/>
                  <a:moveTo>
                    <a:pt x="1" y="0"/>
                  </a:moveTo>
                  <a:cubicBezTo>
                    <a:pt x="191" y="1462"/>
                    <a:pt x="937" y="1791"/>
                    <a:pt x="1569" y="1791"/>
                  </a:cubicBezTo>
                  <a:cubicBezTo>
                    <a:pt x="2085" y="1791"/>
                    <a:pt x="2525" y="1572"/>
                    <a:pt x="2525" y="1572"/>
                  </a:cubicBezTo>
                  <a:cubicBezTo>
                    <a:pt x="2591" y="2610"/>
                    <a:pt x="3199" y="2770"/>
                    <a:pt x="3567" y="2770"/>
                  </a:cubicBezTo>
                  <a:cubicBezTo>
                    <a:pt x="3730" y="2770"/>
                    <a:pt x="3846" y="2739"/>
                    <a:pt x="3846" y="2739"/>
                  </a:cubicBezTo>
                  <a:lnTo>
                    <a:pt x="3846" y="2739"/>
                  </a:lnTo>
                  <a:cubicBezTo>
                    <a:pt x="3442" y="5477"/>
                    <a:pt x="6609" y="5596"/>
                    <a:pt x="6609" y="5596"/>
                  </a:cubicBezTo>
                  <a:cubicBezTo>
                    <a:pt x="6525" y="7049"/>
                    <a:pt x="7442" y="7346"/>
                    <a:pt x="7835" y="7394"/>
                  </a:cubicBezTo>
                  <a:cubicBezTo>
                    <a:pt x="7859" y="7501"/>
                    <a:pt x="7883" y="7596"/>
                    <a:pt x="7906" y="7680"/>
                  </a:cubicBezTo>
                  <a:cubicBezTo>
                    <a:pt x="7680" y="8799"/>
                    <a:pt x="9073" y="9263"/>
                    <a:pt x="9073" y="9263"/>
                  </a:cubicBezTo>
                  <a:cubicBezTo>
                    <a:pt x="8215" y="11217"/>
                    <a:pt x="10516" y="12085"/>
                    <a:pt x="11676" y="12085"/>
                  </a:cubicBezTo>
                  <a:cubicBezTo>
                    <a:pt x="11851" y="12085"/>
                    <a:pt x="12001" y="12065"/>
                    <a:pt x="12109" y="12025"/>
                  </a:cubicBezTo>
                  <a:cubicBezTo>
                    <a:pt x="12193" y="11990"/>
                    <a:pt x="12276" y="11942"/>
                    <a:pt x="12348" y="11894"/>
                  </a:cubicBezTo>
                  <a:cubicBezTo>
                    <a:pt x="13169" y="12561"/>
                    <a:pt x="14360" y="12609"/>
                    <a:pt x="14360" y="12609"/>
                  </a:cubicBezTo>
                  <a:cubicBezTo>
                    <a:pt x="14266" y="14419"/>
                    <a:pt x="15715" y="14431"/>
                    <a:pt x="15752" y="14431"/>
                  </a:cubicBezTo>
                  <a:cubicBezTo>
                    <a:pt x="15752" y="14431"/>
                    <a:pt x="15753" y="14431"/>
                    <a:pt x="15753" y="14431"/>
                  </a:cubicBezTo>
                  <a:lnTo>
                    <a:pt x="15753" y="14431"/>
                  </a:lnTo>
                  <a:cubicBezTo>
                    <a:pt x="15205" y="15728"/>
                    <a:pt x="16836" y="16288"/>
                    <a:pt x="16836" y="16288"/>
                  </a:cubicBezTo>
                  <a:cubicBezTo>
                    <a:pt x="15982" y="18233"/>
                    <a:pt x="18259" y="19102"/>
                    <a:pt x="19423" y="19102"/>
                  </a:cubicBezTo>
                  <a:cubicBezTo>
                    <a:pt x="19606" y="19102"/>
                    <a:pt x="19761" y="19080"/>
                    <a:pt x="19872" y="19038"/>
                  </a:cubicBezTo>
                  <a:cubicBezTo>
                    <a:pt x="20694" y="18729"/>
                    <a:pt x="20789" y="17407"/>
                    <a:pt x="20789" y="17407"/>
                  </a:cubicBezTo>
                  <a:cubicBezTo>
                    <a:pt x="21611" y="17407"/>
                    <a:pt x="23706" y="16788"/>
                    <a:pt x="24111" y="15062"/>
                  </a:cubicBezTo>
                  <a:cubicBezTo>
                    <a:pt x="24301" y="14240"/>
                    <a:pt x="24099" y="13526"/>
                    <a:pt x="23825" y="12978"/>
                  </a:cubicBezTo>
                  <a:cubicBezTo>
                    <a:pt x="24504" y="12847"/>
                    <a:pt x="25444" y="12478"/>
                    <a:pt x="26064" y="11787"/>
                  </a:cubicBezTo>
                  <a:cubicBezTo>
                    <a:pt x="26409" y="12549"/>
                    <a:pt x="27385" y="13014"/>
                    <a:pt x="28242" y="13014"/>
                  </a:cubicBezTo>
                  <a:cubicBezTo>
                    <a:pt x="29564" y="13014"/>
                    <a:pt x="29659" y="12002"/>
                    <a:pt x="29659" y="12002"/>
                  </a:cubicBezTo>
                  <a:cubicBezTo>
                    <a:pt x="29973" y="12493"/>
                    <a:pt x="30307" y="12631"/>
                    <a:pt x="30584" y="12631"/>
                  </a:cubicBezTo>
                  <a:cubicBezTo>
                    <a:pt x="30937" y="12631"/>
                    <a:pt x="31195" y="12407"/>
                    <a:pt x="31195" y="12406"/>
                  </a:cubicBezTo>
                  <a:lnTo>
                    <a:pt x="31195" y="12406"/>
                  </a:lnTo>
                  <a:cubicBezTo>
                    <a:pt x="30790" y="13121"/>
                    <a:pt x="31100" y="14240"/>
                    <a:pt x="32350" y="14526"/>
                  </a:cubicBezTo>
                  <a:cubicBezTo>
                    <a:pt x="32497" y="14559"/>
                    <a:pt x="32633" y="14574"/>
                    <a:pt x="32759" y="14574"/>
                  </a:cubicBezTo>
                  <a:cubicBezTo>
                    <a:pt x="33700" y="14574"/>
                    <a:pt x="34053" y="13740"/>
                    <a:pt x="34053" y="13740"/>
                  </a:cubicBezTo>
                  <a:cubicBezTo>
                    <a:pt x="34255" y="13831"/>
                    <a:pt x="34455" y="13869"/>
                    <a:pt x="34648" y="13869"/>
                  </a:cubicBezTo>
                  <a:cubicBezTo>
                    <a:pt x="35512" y="13869"/>
                    <a:pt x="36220" y="13121"/>
                    <a:pt x="36220" y="13121"/>
                  </a:cubicBezTo>
                  <a:cubicBezTo>
                    <a:pt x="36351" y="13628"/>
                    <a:pt x="36750" y="13778"/>
                    <a:pt x="37176" y="13778"/>
                  </a:cubicBezTo>
                  <a:cubicBezTo>
                    <a:pt x="37789" y="13778"/>
                    <a:pt x="38458" y="13466"/>
                    <a:pt x="38458" y="13466"/>
                  </a:cubicBezTo>
                  <a:lnTo>
                    <a:pt x="38458" y="13466"/>
                  </a:lnTo>
                  <a:cubicBezTo>
                    <a:pt x="37764" y="15195"/>
                    <a:pt x="38646" y="15816"/>
                    <a:pt x="39701" y="15816"/>
                  </a:cubicBezTo>
                  <a:cubicBezTo>
                    <a:pt x="39860" y="15816"/>
                    <a:pt x="40023" y="15802"/>
                    <a:pt x="40184" y="15776"/>
                  </a:cubicBezTo>
                  <a:cubicBezTo>
                    <a:pt x="41423" y="15585"/>
                    <a:pt x="41399" y="14347"/>
                    <a:pt x="41399" y="14347"/>
                  </a:cubicBezTo>
                  <a:cubicBezTo>
                    <a:pt x="42661" y="14050"/>
                    <a:pt x="42363" y="13228"/>
                    <a:pt x="42363" y="13228"/>
                  </a:cubicBezTo>
                  <a:lnTo>
                    <a:pt x="42363" y="13228"/>
                  </a:lnTo>
                  <a:cubicBezTo>
                    <a:pt x="42541" y="13245"/>
                    <a:pt x="42714" y="13253"/>
                    <a:pt x="42883" y="13253"/>
                  </a:cubicBezTo>
                  <a:cubicBezTo>
                    <a:pt x="44583" y="13253"/>
                    <a:pt x="45785" y="12429"/>
                    <a:pt x="46435" y="11811"/>
                  </a:cubicBezTo>
                  <a:cubicBezTo>
                    <a:pt x="46530" y="11906"/>
                    <a:pt x="46638" y="11978"/>
                    <a:pt x="46768" y="12025"/>
                  </a:cubicBezTo>
                  <a:cubicBezTo>
                    <a:pt x="46880" y="12067"/>
                    <a:pt x="47035" y="12089"/>
                    <a:pt x="47217" y="12089"/>
                  </a:cubicBezTo>
                  <a:cubicBezTo>
                    <a:pt x="48381" y="12089"/>
                    <a:pt x="50659" y="11219"/>
                    <a:pt x="49805" y="9263"/>
                  </a:cubicBezTo>
                  <a:cubicBezTo>
                    <a:pt x="49805" y="9263"/>
                    <a:pt x="51436" y="8716"/>
                    <a:pt x="50888" y="7418"/>
                  </a:cubicBezTo>
                  <a:lnTo>
                    <a:pt x="50888" y="7418"/>
                  </a:lnTo>
                  <a:cubicBezTo>
                    <a:pt x="50888" y="7418"/>
                    <a:pt x="50888" y="7418"/>
                    <a:pt x="50889" y="7418"/>
                  </a:cubicBezTo>
                  <a:cubicBezTo>
                    <a:pt x="50926" y="7418"/>
                    <a:pt x="52375" y="7406"/>
                    <a:pt x="52281" y="5596"/>
                  </a:cubicBezTo>
                  <a:cubicBezTo>
                    <a:pt x="52281" y="5596"/>
                    <a:pt x="55436" y="5477"/>
                    <a:pt x="55031" y="2739"/>
                  </a:cubicBezTo>
                  <a:lnTo>
                    <a:pt x="55031" y="2739"/>
                  </a:lnTo>
                  <a:cubicBezTo>
                    <a:pt x="55031" y="2739"/>
                    <a:pt x="55148" y="2770"/>
                    <a:pt x="55311" y="2770"/>
                  </a:cubicBezTo>
                  <a:cubicBezTo>
                    <a:pt x="55680" y="2770"/>
                    <a:pt x="56291" y="2610"/>
                    <a:pt x="56365" y="1572"/>
                  </a:cubicBezTo>
                  <a:cubicBezTo>
                    <a:pt x="56365" y="1572"/>
                    <a:pt x="56805" y="1791"/>
                    <a:pt x="57320" y="1791"/>
                  </a:cubicBezTo>
                  <a:cubicBezTo>
                    <a:pt x="57951" y="1791"/>
                    <a:pt x="58694" y="1462"/>
                    <a:pt x="58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2546184">
              <a:off x="2753062" y="4371071"/>
              <a:ext cx="2733607" cy="2683926"/>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3"/>
          <p:cNvGrpSpPr/>
          <p:nvPr/>
        </p:nvGrpSpPr>
        <p:grpSpPr>
          <a:xfrm>
            <a:off x="131995" y="-201062"/>
            <a:ext cx="9321111" cy="6639106"/>
            <a:chOff x="131995" y="-201062"/>
            <a:chExt cx="9321111" cy="6639106"/>
          </a:xfrm>
        </p:grpSpPr>
        <p:sp>
          <p:nvSpPr>
            <p:cNvPr id="166" name="Google Shape;166;p13"/>
            <p:cNvSpPr/>
            <p:nvPr/>
          </p:nvSpPr>
          <p:spPr>
            <a:xfrm>
              <a:off x="131995" y="-201062"/>
              <a:ext cx="857672" cy="663910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13"/>
            <p:cNvGrpSpPr/>
            <p:nvPr/>
          </p:nvGrpSpPr>
          <p:grpSpPr>
            <a:xfrm>
              <a:off x="217735" y="-89000"/>
              <a:ext cx="1042416" cy="6091929"/>
              <a:chOff x="6709482" y="100950"/>
              <a:chExt cx="773535" cy="4520577"/>
            </a:xfrm>
          </p:grpSpPr>
          <p:sp>
            <p:nvSpPr>
              <p:cNvPr id="168" name="Google Shape;168;p13"/>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3"/>
            <p:cNvGrpSpPr/>
            <p:nvPr/>
          </p:nvGrpSpPr>
          <p:grpSpPr>
            <a:xfrm>
              <a:off x="7530166" y="-41774"/>
              <a:ext cx="1922940" cy="5994984"/>
              <a:chOff x="7530166" y="-41774"/>
              <a:chExt cx="1922940" cy="5994984"/>
            </a:xfrm>
          </p:grpSpPr>
          <p:sp>
            <p:nvSpPr>
              <p:cNvPr id="172" name="Google Shape;172;p13"/>
              <p:cNvSpPr/>
              <p:nvPr/>
            </p:nvSpPr>
            <p:spPr>
              <a:xfrm flipH="1">
                <a:off x="8035006" y="-39275"/>
                <a:ext cx="1418100" cy="5992485"/>
              </a:xfrm>
              <a:custGeom>
                <a:avLst/>
                <a:gdLst/>
                <a:ahLst/>
                <a:cxnLst/>
                <a:rect l="l" t="t" r="r" b="b"/>
                <a:pathLst>
                  <a:path w="4466" h="107585" extrusionOk="0">
                    <a:moveTo>
                      <a:pt x="1239" y="0"/>
                    </a:moveTo>
                    <a:cubicBezTo>
                      <a:pt x="1239" y="0"/>
                      <a:pt x="667" y="42660"/>
                      <a:pt x="667" y="46065"/>
                    </a:cubicBezTo>
                    <a:cubicBezTo>
                      <a:pt x="667" y="49459"/>
                      <a:pt x="715" y="78010"/>
                      <a:pt x="667" y="81224"/>
                    </a:cubicBezTo>
                    <a:cubicBezTo>
                      <a:pt x="620" y="84451"/>
                      <a:pt x="310" y="96012"/>
                      <a:pt x="358" y="96893"/>
                    </a:cubicBezTo>
                    <a:cubicBezTo>
                      <a:pt x="405" y="97774"/>
                      <a:pt x="0" y="107585"/>
                      <a:pt x="0" y="107585"/>
                    </a:cubicBezTo>
                    <a:lnTo>
                      <a:pt x="4465" y="107585"/>
                    </a:lnTo>
                    <a:cubicBezTo>
                      <a:pt x="4430" y="106704"/>
                      <a:pt x="4072" y="100548"/>
                      <a:pt x="3894" y="97917"/>
                    </a:cubicBezTo>
                    <a:cubicBezTo>
                      <a:pt x="3715" y="95286"/>
                      <a:pt x="3632" y="92214"/>
                      <a:pt x="3501" y="89571"/>
                    </a:cubicBezTo>
                    <a:cubicBezTo>
                      <a:pt x="3370" y="86939"/>
                      <a:pt x="2834" y="44625"/>
                      <a:pt x="2703" y="41993"/>
                    </a:cubicBezTo>
                    <a:cubicBezTo>
                      <a:pt x="2572" y="39362"/>
                      <a:pt x="2620" y="28230"/>
                      <a:pt x="2703" y="24432"/>
                    </a:cubicBezTo>
                    <a:cubicBezTo>
                      <a:pt x="2786" y="20622"/>
                      <a:pt x="2965" y="19300"/>
                      <a:pt x="2917" y="17252"/>
                    </a:cubicBezTo>
                    <a:cubicBezTo>
                      <a:pt x="2882" y="15204"/>
                      <a:pt x="3013" y="0"/>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rot="1147303" flipH="1">
                <a:off x="7637338" y="118207"/>
                <a:ext cx="1118744" cy="842586"/>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4" name="Google Shape;1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13"/>
          <p:cNvSpPr txBox="1">
            <a:spLocks noGrp="1"/>
          </p:cNvSpPr>
          <p:nvPr>
            <p:ph type="subTitle" idx="1"/>
          </p:nvPr>
        </p:nvSpPr>
        <p:spPr>
          <a:xfrm>
            <a:off x="5367562" y="138367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subTitle" idx="2"/>
          </p:nvPr>
        </p:nvSpPr>
        <p:spPr>
          <a:xfrm>
            <a:off x="5367562" y="200657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subTitle" idx="3"/>
          </p:nvPr>
        </p:nvSpPr>
        <p:spPr>
          <a:xfrm>
            <a:off x="5367562" y="3252357"/>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subTitle" idx="4"/>
          </p:nvPr>
        </p:nvSpPr>
        <p:spPr>
          <a:xfrm>
            <a:off x="5367562" y="387525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subTitle" idx="5"/>
          </p:nvPr>
        </p:nvSpPr>
        <p:spPr>
          <a:xfrm>
            <a:off x="5367562" y="2629463"/>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hasCustomPrompt="1"/>
          </p:nvPr>
        </p:nvSpPr>
        <p:spPr>
          <a:xfrm>
            <a:off x="1470938" y="1383676"/>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title" idx="7" hasCustomPrompt="1"/>
          </p:nvPr>
        </p:nvSpPr>
        <p:spPr>
          <a:xfrm>
            <a:off x="1470938" y="3252364"/>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title" idx="8" hasCustomPrompt="1"/>
          </p:nvPr>
        </p:nvSpPr>
        <p:spPr>
          <a:xfrm>
            <a:off x="1470938" y="2006576"/>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3" name="Google Shape;183;p13"/>
          <p:cNvSpPr txBox="1">
            <a:spLocks noGrp="1"/>
          </p:cNvSpPr>
          <p:nvPr>
            <p:ph type="title" idx="9" hasCustomPrompt="1"/>
          </p:nvPr>
        </p:nvSpPr>
        <p:spPr>
          <a:xfrm>
            <a:off x="1470938" y="3875250"/>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4" name="Google Shape;184;p13"/>
          <p:cNvSpPr txBox="1">
            <a:spLocks noGrp="1"/>
          </p:cNvSpPr>
          <p:nvPr>
            <p:ph type="title" idx="13" hasCustomPrompt="1"/>
          </p:nvPr>
        </p:nvSpPr>
        <p:spPr>
          <a:xfrm>
            <a:off x="1470938" y="2629462"/>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5" name="Google Shape;185;p13"/>
          <p:cNvSpPr txBox="1">
            <a:spLocks noGrp="1"/>
          </p:cNvSpPr>
          <p:nvPr>
            <p:ph type="subTitle" idx="14"/>
          </p:nvPr>
        </p:nvSpPr>
        <p:spPr>
          <a:xfrm>
            <a:off x="2700088" y="138367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6" name="Google Shape;186;p13"/>
          <p:cNvSpPr txBox="1">
            <a:spLocks noGrp="1"/>
          </p:cNvSpPr>
          <p:nvPr>
            <p:ph type="subTitle" idx="15"/>
          </p:nvPr>
        </p:nvSpPr>
        <p:spPr>
          <a:xfrm>
            <a:off x="2700088" y="2006568"/>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7" name="Google Shape;187;p13"/>
          <p:cNvSpPr txBox="1">
            <a:spLocks noGrp="1"/>
          </p:cNvSpPr>
          <p:nvPr>
            <p:ph type="subTitle" idx="16"/>
          </p:nvPr>
        </p:nvSpPr>
        <p:spPr>
          <a:xfrm>
            <a:off x="2700088" y="2629462"/>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8" name="Google Shape;188;p13"/>
          <p:cNvSpPr txBox="1">
            <a:spLocks noGrp="1"/>
          </p:cNvSpPr>
          <p:nvPr>
            <p:ph type="subTitle" idx="17"/>
          </p:nvPr>
        </p:nvSpPr>
        <p:spPr>
          <a:xfrm>
            <a:off x="2700088" y="325235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9" name="Google Shape;189;p13"/>
          <p:cNvSpPr txBox="1">
            <a:spLocks noGrp="1"/>
          </p:cNvSpPr>
          <p:nvPr>
            <p:ph type="subTitle" idx="18"/>
          </p:nvPr>
        </p:nvSpPr>
        <p:spPr>
          <a:xfrm>
            <a:off x="2700088" y="387525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43"/>
        <p:cNvGrpSpPr/>
        <p:nvPr/>
      </p:nvGrpSpPr>
      <p:grpSpPr>
        <a:xfrm>
          <a:off x="0" y="0"/>
          <a:ext cx="0" cy="0"/>
          <a:chOff x="0" y="0"/>
          <a:chExt cx="0" cy="0"/>
        </a:xfrm>
      </p:grpSpPr>
      <p:grpSp>
        <p:nvGrpSpPr>
          <p:cNvPr id="244" name="Google Shape;244;p18"/>
          <p:cNvGrpSpPr/>
          <p:nvPr/>
        </p:nvGrpSpPr>
        <p:grpSpPr>
          <a:xfrm>
            <a:off x="-1780005" y="-598232"/>
            <a:ext cx="13293956" cy="1633148"/>
            <a:chOff x="-1780005" y="-598232"/>
            <a:chExt cx="13293956" cy="1633148"/>
          </a:xfrm>
        </p:grpSpPr>
        <p:sp>
          <p:nvSpPr>
            <p:cNvPr id="245" name="Google Shape;245;p18"/>
            <p:cNvSpPr/>
            <p:nvPr/>
          </p:nvSpPr>
          <p:spPr>
            <a:xfrm flipH="1">
              <a:off x="7558050" y="-183029"/>
              <a:ext cx="3955901" cy="1217945"/>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780005" y="-598232"/>
              <a:ext cx="3536588" cy="1279723"/>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072726" y="-598225"/>
            <a:ext cx="10641486" cy="6401761"/>
            <a:chOff x="-1072726" y="-598225"/>
            <a:chExt cx="10641486" cy="6401761"/>
          </a:xfrm>
        </p:grpSpPr>
        <p:sp>
          <p:nvSpPr>
            <p:cNvPr id="248" name="Google Shape;248;p18"/>
            <p:cNvSpPr/>
            <p:nvPr/>
          </p:nvSpPr>
          <p:spPr>
            <a:xfrm>
              <a:off x="8561968" y="-454350"/>
              <a:ext cx="531006" cy="6052195"/>
            </a:xfrm>
            <a:custGeom>
              <a:avLst/>
              <a:gdLst/>
              <a:ahLst/>
              <a:cxnLst/>
              <a:rect l="l" t="t" r="r" b="b"/>
              <a:pathLst>
                <a:path w="3442" h="108657" extrusionOk="0">
                  <a:moveTo>
                    <a:pt x="643" y="0"/>
                  </a:moveTo>
                  <a:cubicBezTo>
                    <a:pt x="643" y="0"/>
                    <a:pt x="0" y="31266"/>
                    <a:pt x="24" y="41089"/>
                  </a:cubicBezTo>
                  <a:cubicBezTo>
                    <a:pt x="48" y="50911"/>
                    <a:pt x="1882" y="82903"/>
                    <a:pt x="1810" y="90202"/>
                  </a:cubicBezTo>
                  <a:cubicBezTo>
                    <a:pt x="1739" y="97488"/>
                    <a:pt x="858" y="105716"/>
                    <a:pt x="643" y="106418"/>
                  </a:cubicBezTo>
                  <a:lnTo>
                    <a:pt x="3072" y="108656"/>
                  </a:lnTo>
                  <a:cubicBezTo>
                    <a:pt x="3072" y="108656"/>
                    <a:pt x="3072" y="98834"/>
                    <a:pt x="3251" y="95107"/>
                  </a:cubicBezTo>
                  <a:cubicBezTo>
                    <a:pt x="3441" y="91392"/>
                    <a:pt x="3001" y="84249"/>
                    <a:pt x="2596" y="79784"/>
                  </a:cubicBezTo>
                  <a:cubicBezTo>
                    <a:pt x="2203" y="75319"/>
                    <a:pt x="1227" y="50757"/>
                    <a:pt x="786" y="46708"/>
                  </a:cubicBezTo>
                  <a:cubicBezTo>
                    <a:pt x="334" y="42660"/>
                    <a:pt x="1191"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rot="364815">
              <a:off x="-759558" y="-494319"/>
              <a:ext cx="2282453" cy="6034352"/>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8561978" y="-281132"/>
              <a:ext cx="1006782" cy="6084668"/>
            </a:xfrm>
            <a:custGeom>
              <a:avLst/>
              <a:gdLst/>
              <a:ahLst/>
              <a:cxnLst/>
              <a:rect l="l" t="t" r="r" b="b"/>
              <a:pathLst>
                <a:path w="6526" h="109240" extrusionOk="0">
                  <a:moveTo>
                    <a:pt x="751" y="0"/>
                  </a:moveTo>
                  <a:cubicBezTo>
                    <a:pt x="751" y="0"/>
                    <a:pt x="1656" y="10120"/>
                    <a:pt x="1489" y="17407"/>
                  </a:cubicBezTo>
                  <a:cubicBezTo>
                    <a:pt x="1323" y="24706"/>
                    <a:pt x="751" y="35266"/>
                    <a:pt x="1227" y="41708"/>
                  </a:cubicBezTo>
                  <a:cubicBezTo>
                    <a:pt x="1704" y="48149"/>
                    <a:pt x="1430" y="53281"/>
                    <a:pt x="1203" y="57150"/>
                  </a:cubicBezTo>
                  <a:cubicBezTo>
                    <a:pt x="977" y="61020"/>
                    <a:pt x="1311" y="81260"/>
                    <a:pt x="1203" y="87058"/>
                  </a:cubicBezTo>
                  <a:cubicBezTo>
                    <a:pt x="1084" y="92869"/>
                    <a:pt x="1" y="107454"/>
                    <a:pt x="1" y="107454"/>
                  </a:cubicBezTo>
                  <a:lnTo>
                    <a:pt x="3192" y="109156"/>
                  </a:lnTo>
                  <a:lnTo>
                    <a:pt x="3192" y="109240"/>
                  </a:lnTo>
                  <a:lnTo>
                    <a:pt x="3263" y="109192"/>
                  </a:lnTo>
                  <a:lnTo>
                    <a:pt x="3335" y="109240"/>
                  </a:lnTo>
                  <a:lnTo>
                    <a:pt x="3335" y="109156"/>
                  </a:lnTo>
                  <a:lnTo>
                    <a:pt x="6526" y="107454"/>
                  </a:lnTo>
                  <a:cubicBezTo>
                    <a:pt x="6526" y="107454"/>
                    <a:pt x="5442" y="92869"/>
                    <a:pt x="5323" y="87058"/>
                  </a:cubicBezTo>
                  <a:cubicBezTo>
                    <a:pt x="5216" y="81260"/>
                    <a:pt x="5549" y="61020"/>
                    <a:pt x="5323" y="57150"/>
                  </a:cubicBezTo>
                  <a:cubicBezTo>
                    <a:pt x="5109" y="53281"/>
                    <a:pt x="4835" y="48149"/>
                    <a:pt x="5299" y="41708"/>
                  </a:cubicBezTo>
                  <a:cubicBezTo>
                    <a:pt x="5775" y="35266"/>
                    <a:pt x="5204" y="24706"/>
                    <a:pt x="5049" y="17407"/>
                  </a:cubicBezTo>
                  <a:cubicBezTo>
                    <a:pt x="4882" y="10120"/>
                    <a:pt x="5787" y="0"/>
                    <a:pt x="5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50"/>
        <p:cNvGrpSpPr/>
        <p:nvPr/>
      </p:nvGrpSpPr>
      <p:grpSpPr>
        <a:xfrm>
          <a:off x="0" y="0"/>
          <a:ext cx="0" cy="0"/>
          <a:chOff x="0" y="0"/>
          <a:chExt cx="0" cy="0"/>
        </a:xfrm>
      </p:grpSpPr>
      <p:sp>
        <p:nvSpPr>
          <p:cNvPr id="351" name="Google Shape;351;p25"/>
          <p:cNvSpPr/>
          <p:nvPr/>
        </p:nvSpPr>
        <p:spPr>
          <a:xfrm rot="4630636" flipH="1">
            <a:off x="-1007019" y="-686043"/>
            <a:ext cx="2294552" cy="2252851"/>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25"/>
          <p:cNvGrpSpPr/>
          <p:nvPr/>
        </p:nvGrpSpPr>
        <p:grpSpPr>
          <a:xfrm>
            <a:off x="-490847" y="-974946"/>
            <a:ext cx="9876769" cy="6784515"/>
            <a:chOff x="-490847" y="-974946"/>
            <a:chExt cx="9876769" cy="6784515"/>
          </a:xfrm>
        </p:grpSpPr>
        <p:sp>
          <p:nvSpPr>
            <p:cNvPr id="353" name="Google Shape;353;p25"/>
            <p:cNvSpPr/>
            <p:nvPr/>
          </p:nvSpPr>
          <p:spPr>
            <a:xfrm>
              <a:off x="33023" y="-974946"/>
              <a:ext cx="511502" cy="6400664"/>
            </a:xfrm>
            <a:custGeom>
              <a:avLst/>
              <a:gdLst/>
              <a:ahLst/>
              <a:cxnLst/>
              <a:rect l="l" t="t" r="r" b="b"/>
              <a:pathLst>
                <a:path w="2525" h="109371" extrusionOk="0">
                  <a:moveTo>
                    <a:pt x="691" y="0"/>
                  </a:moveTo>
                  <a:cubicBezTo>
                    <a:pt x="691" y="0"/>
                    <a:pt x="369" y="43375"/>
                    <a:pt x="369" y="46827"/>
                  </a:cubicBezTo>
                  <a:cubicBezTo>
                    <a:pt x="369" y="50280"/>
                    <a:pt x="393" y="79308"/>
                    <a:pt x="369" y="82582"/>
                  </a:cubicBezTo>
                  <a:cubicBezTo>
                    <a:pt x="346" y="85856"/>
                    <a:pt x="167" y="97607"/>
                    <a:pt x="191" y="98500"/>
                  </a:cubicBezTo>
                  <a:cubicBezTo>
                    <a:pt x="215" y="99393"/>
                    <a:pt x="0" y="109371"/>
                    <a:pt x="0" y="109371"/>
                  </a:cubicBezTo>
                  <a:lnTo>
                    <a:pt x="2524" y="106692"/>
                  </a:lnTo>
                  <a:cubicBezTo>
                    <a:pt x="2489" y="105799"/>
                    <a:pt x="2298" y="102227"/>
                    <a:pt x="2191" y="99548"/>
                  </a:cubicBezTo>
                  <a:cubicBezTo>
                    <a:pt x="2096" y="96869"/>
                    <a:pt x="2048" y="93738"/>
                    <a:pt x="1965" y="91059"/>
                  </a:cubicBezTo>
                  <a:cubicBezTo>
                    <a:pt x="1893" y="88380"/>
                    <a:pt x="1596" y="45375"/>
                    <a:pt x="1524" y="42696"/>
                  </a:cubicBezTo>
                  <a:cubicBezTo>
                    <a:pt x="1441" y="40017"/>
                    <a:pt x="1465" y="28706"/>
                    <a:pt x="1524" y="24837"/>
                  </a:cubicBezTo>
                  <a:cubicBezTo>
                    <a:pt x="1572" y="20967"/>
                    <a:pt x="1667" y="19622"/>
                    <a:pt x="1643" y="17538"/>
                  </a:cubicBezTo>
                  <a:cubicBezTo>
                    <a:pt x="1619" y="15454"/>
                    <a:pt x="1691" y="0"/>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8874423" y="-20150"/>
              <a:ext cx="511498" cy="5829720"/>
            </a:xfrm>
            <a:custGeom>
              <a:avLst/>
              <a:gdLst/>
              <a:ahLst/>
              <a:cxnLst/>
              <a:rect l="l" t="t" r="r" b="b"/>
              <a:pathLst>
                <a:path w="3442" h="108657" extrusionOk="0">
                  <a:moveTo>
                    <a:pt x="643" y="0"/>
                  </a:moveTo>
                  <a:cubicBezTo>
                    <a:pt x="643" y="0"/>
                    <a:pt x="0" y="31266"/>
                    <a:pt x="24" y="41089"/>
                  </a:cubicBezTo>
                  <a:cubicBezTo>
                    <a:pt x="48" y="50911"/>
                    <a:pt x="1882" y="82903"/>
                    <a:pt x="1810" y="90202"/>
                  </a:cubicBezTo>
                  <a:cubicBezTo>
                    <a:pt x="1739" y="97488"/>
                    <a:pt x="858" y="105716"/>
                    <a:pt x="643" y="106418"/>
                  </a:cubicBezTo>
                  <a:lnTo>
                    <a:pt x="3072" y="108656"/>
                  </a:lnTo>
                  <a:cubicBezTo>
                    <a:pt x="3072" y="108656"/>
                    <a:pt x="3072" y="98834"/>
                    <a:pt x="3251" y="95107"/>
                  </a:cubicBezTo>
                  <a:cubicBezTo>
                    <a:pt x="3441" y="91392"/>
                    <a:pt x="3001" y="84249"/>
                    <a:pt x="2596" y="79784"/>
                  </a:cubicBezTo>
                  <a:cubicBezTo>
                    <a:pt x="2203" y="75319"/>
                    <a:pt x="1227" y="50757"/>
                    <a:pt x="786" y="46708"/>
                  </a:cubicBezTo>
                  <a:cubicBezTo>
                    <a:pt x="334" y="42660"/>
                    <a:pt x="1191" y="0"/>
                    <a:pt x="1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25"/>
            <p:cNvGrpSpPr/>
            <p:nvPr/>
          </p:nvGrpSpPr>
          <p:grpSpPr>
            <a:xfrm>
              <a:off x="-490847" y="-239749"/>
              <a:ext cx="1819156" cy="5577936"/>
              <a:chOff x="7570677" y="100950"/>
              <a:chExt cx="1486603" cy="4558254"/>
            </a:xfrm>
          </p:grpSpPr>
          <p:sp>
            <p:nvSpPr>
              <p:cNvPr id="356" name="Google Shape;356;p25"/>
              <p:cNvSpPr/>
              <p:nvPr/>
            </p:nvSpPr>
            <p:spPr>
              <a:xfrm>
                <a:off x="7570677" y="100950"/>
                <a:ext cx="1486603" cy="4477756"/>
              </a:xfrm>
              <a:custGeom>
                <a:avLst/>
                <a:gdLst/>
                <a:ahLst/>
                <a:cxnLst/>
                <a:rect l="l" t="t" r="r" b="b"/>
                <a:pathLst>
                  <a:path w="11598" h="108335" extrusionOk="0">
                    <a:moveTo>
                      <a:pt x="6037" y="0"/>
                    </a:moveTo>
                    <a:cubicBezTo>
                      <a:pt x="6037" y="0"/>
                      <a:pt x="5871" y="6680"/>
                      <a:pt x="6121" y="13526"/>
                    </a:cubicBezTo>
                    <a:cubicBezTo>
                      <a:pt x="6323" y="18967"/>
                      <a:pt x="6133" y="38969"/>
                      <a:pt x="6037" y="46958"/>
                    </a:cubicBezTo>
                    <a:cubicBezTo>
                      <a:pt x="5275" y="61210"/>
                      <a:pt x="4442" y="84130"/>
                      <a:pt x="3858" y="89761"/>
                    </a:cubicBezTo>
                    <a:cubicBezTo>
                      <a:pt x="3120" y="96941"/>
                      <a:pt x="275" y="107704"/>
                      <a:pt x="1" y="108335"/>
                    </a:cubicBezTo>
                    <a:lnTo>
                      <a:pt x="3394" y="108335"/>
                    </a:lnTo>
                    <a:cubicBezTo>
                      <a:pt x="3394" y="108335"/>
                      <a:pt x="4311" y="98643"/>
                      <a:pt x="4835" y="95024"/>
                    </a:cubicBezTo>
                    <a:cubicBezTo>
                      <a:pt x="5359" y="91416"/>
                      <a:pt x="5585" y="84237"/>
                      <a:pt x="5609" y="79712"/>
                    </a:cubicBezTo>
                    <a:cubicBezTo>
                      <a:pt x="5621" y="75593"/>
                      <a:pt x="6716" y="54769"/>
                      <a:pt x="6859" y="48066"/>
                    </a:cubicBezTo>
                    <a:cubicBezTo>
                      <a:pt x="6883" y="47458"/>
                      <a:pt x="6895" y="46530"/>
                      <a:pt x="6918" y="45351"/>
                    </a:cubicBezTo>
                    <a:cubicBezTo>
                      <a:pt x="7395" y="37267"/>
                      <a:pt x="11598" y="131"/>
                      <a:pt x="11598" y="131"/>
                    </a:cubicBezTo>
                    <a:lnTo>
                      <a:pt x="11050" y="131"/>
                    </a:lnTo>
                    <a:cubicBezTo>
                      <a:pt x="11050" y="131"/>
                      <a:pt x="8228" y="22586"/>
                      <a:pt x="7002" y="34231"/>
                    </a:cubicBezTo>
                    <a:cubicBezTo>
                      <a:pt x="7061" y="19824"/>
                      <a:pt x="7049"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7784067" y="168635"/>
                <a:ext cx="778422" cy="4490569"/>
              </a:xfrm>
              <a:custGeom>
                <a:avLst/>
                <a:gdLst/>
                <a:ahLst/>
                <a:cxnLst/>
                <a:rect l="l" t="t" r="r" b="b"/>
                <a:pathLst>
                  <a:path w="6073" h="108645" extrusionOk="0">
                    <a:moveTo>
                      <a:pt x="1132" y="0"/>
                    </a:moveTo>
                    <a:cubicBezTo>
                      <a:pt x="1132" y="0"/>
                      <a:pt x="1" y="31254"/>
                      <a:pt x="36" y="41077"/>
                    </a:cubicBezTo>
                    <a:cubicBezTo>
                      <a:pt x="72" y="50899"/>
                      <a:pt x="3310" y="82891"/>
                      <a:pt x="3191" y="90190"/>
                    </a:cubicBezTo>
                    <a:cubicBezTo>
                      <a:pt x="3072" y="97476"/>
                      <a:pt x="1513" y="105704"/>
                      <a:pt x="1120" y="106406"/>
                    </a:cubicBezTo>
                    <a:lnTo>
                      <a:pt x="5418" y="108644"/>
                    </a:lnTo>
                    <a:cubicBezTo>
                      <a:pt x="5418" y="108644"/>
                      <a:pt x="5418" y="98822"/>
                      <a:pt x="5751" y="95095"/>
                    </a:cubicBezTo>
                    <a:cubicBezTo>
                      <a:pt x="6073" y="91380"/>
                      <a:pt x="5287" y="84237"/>
                      <a:pt x="4584" y="79772"/>
                    </a:cubicBezTo>
                    <a:cubicBezTo>
                      <a:pt x="3894" y="75307"/>
                      <a:pt x="2156" y="50745"/>
                      <a:pt x="1370" y="46696"/>
                    </a:cubicBezTo>
                    <a:cubicBezTo>
                      <a:pt x="584" y="42648"/>
                      <a:pt x="2096" y="0"/>
                      <a:pt x="2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25"/>
            <p:cNvGrpSpPr/>
            <p:nvPr/>
          </p:nvGrpSpPr>
          <p:grpSpPr>
            <a:xfrm>
              <a:off x="8166641" y="-56076"/>
              <a:ext cx="977361" cy="5711749"/>
              <a:chOff x="6709482" y="100950"/>
              <a:chExt cx="773535" cy="4520577"/>
            </a:xfrm>
          </p:grpSpPr>
          <p:sp>
            <p:nvSpPr>
              <p:cNvPr id="359" name="Google Shape;359;p25"/>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2" name="Google Shape;362;p25"/>
          <p:cNvSpPr/>
          <p:nvPr/>
        </p:nvSpPr>
        <p:spPr>
          <a:xfrm rot="5918184">
            <a:off x="7549121" y="4135804"/>
            <a:ext cx="1448434" cy="1665451"/>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rot="-572841">
            <a:off x="254873" y="3155259"/>
            <a:ext cx="760488" cy="572788"/>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5" name="Google Shape;365;p25"/>
          <p:cNvSpPr txBox="1">
            <a:spLocks noGrp="1"/>
          </p:cNvSpPr>
          <p:nvPr>
            <p:ph type="subTitle" idx="1"/>
          </p:nvPr>
        </p:nvSpPr>
        <p:spPr>
          <a:xfrm>
            <a:off x="1802700" y="2860550"/>
            <a:ext cx="5538600" cy="11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5"/>
          <p:cNvSpPr txBox="1">
            <a:spLocks noGrp="1"/>
          </p:cNvSpPr>
          <p:nvPr>
            <p:ph type="subTitle" idx="2"/>
          </p:nvPr>
        </p:nvSpPr>
        <p:spPr>
          <a:xfrm>
            <a:off x="1802700" y="1631950"/>
            <a:ext cx="5538600" cy="11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1pPr>
            <a:lvl2pPr lvl="1"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2pPr>
            <a:lvl3pPr lvl="2"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3pPr>
            <a:lvl4pPr lvl="3"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4pPr>
            <a:lvl5pPr lvl="4"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5pPr>
            <a:lvl6pPr lvl="5"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6pPr>
            <a:lvl7pPr lvl="6"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7pPr>
            <a:lvl8pPr lvl="7"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8pPr>
            <a:lvl9pPr lvl="8"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1pPr>
            <a:lvl2pPr marL="914400" lvl="1"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2pPr>
            <a:lvl3pPr marL="1371600" lvl="2"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3pPr>
            <a:lvl4pPr marL="1828800" lvl="3"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4pPr>
            <a:lvl5pPr marL="2286000" lvl="4"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5pPr>
            <a:lvl6pPr marL="2743200" lvl="5"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6pPr>
            <a:lvl7pPr marL="3200400" lvl="6"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7pPr>
            <a:lvl8pPr marL="3657600" lvl="7"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8pPr>
            <a:lvl9pPr marL="4114800" lvl="8"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6" r:id="rId4"/>
    <p:sldLayoutId id="2147483657" r:id="rId5"/>
    <p:sldLayoutId id="2147483658" r:id="rId6"/>
    <p:sldLayoutId id="2147483659" r:id="rId7"/>
    <p:sldLayoutId id="2147483664" r:id="rId8"/>
    <p:sldLayoutId id="2147483671"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 name="Freeform 7">
            <a:extLst>
              <a:ext uri="{FF2B5EF4-FFF2-40B4-BE49-F238E27FC236}">
                <a16:creationId xmlns:a16="http://schemas.microsoft.com/office/drawing/2014/main" id="{AB8BF798-74B9-E300-3039-26F45BE807B1}"/>
              </a:ext>
            </a:extLst>
          </p:cNvPr>
          <p:cNvSpPr/>
          <p:nvPr/>
        </p:nvSpPr>
        <p:spPr>
          <a:xfrm>
            <a:off x="0" y="2574597"/>
            <a:ext cx="9561098" cy="2567340"/>
          </a:xfrm>
          <a:custGeom>
            <a:avLst/>
            <a:gdLst/>
            <a:ahLst/>
            <a:cxnLst/>
            <a:rect l="l" t="t" r="r" b="b"/>
            <a:pathLst>
              <a:path w="15310884" h="8229600">
                <a:moveTo>
                  <a:pt x="0" y="0"/>
                </a:moveTo>
                <a:lnTo>
                  <a:pt x="15310884" y="0"/>
                </a:lnTo>
                <a:lnTo>
                  <a:pt x="15310884" y="8229600"/>
                </a:lnTo>
                <a:lnTo>
                  <a:pt x="0" y="8229600"/>
                </a:lnTo>
                <a:lnTo>
                  <a:pt x="0" y="0"/>
                </a:lnTo>
                <a:close/>
              </a:path>
            </a:pathLst>
          </a:custGeom>
          <a:blipFill>
            <a:blip r:embed="rId3"/>
            <a:stretch>
              <a:fillRect t="-100172"/>
            </a:stretch>
          </a:blipFill>
        </p:spPr>
        <p:txBody>
          <a:bodyPr/>
          <a:lstStyle/>
          <a:p>
            <a:endParaRPr lang="en-US"/>
          </a:p>
        </p:txBody>
      </p:sp>
      <p:sp>
        <p:nvSpPr>
          <p:cNvPr id="8" name="Freeform 7">
            <a:extLst>
              <a:ext uri="{FF2B5EF4-FFF2-40B4-BE49-F238E27FC236}">
                <a16:creationId xmlns:a16="http://schemas.microsoft.com/office/drawing/2014/main" id="{2ABF5E82-E46D-85D6-E401-351F046C148C}"/>
              </a:ext>
            </a:extLst>
          </p:cNvPr>
          <p:cNvSpPr/>
          <p:nvPr/>
        </p:nvSpPr>
        <p:spPr>
          <a:xfrm>
            <a:off x="0" y="7257"/>
            <a:ext cx="9561098" cy="2567340"/>
          </a:xfrm>
          <a:custGeom>
            <a:avLst/>
            <a:gdLst/>
            <a:ahLst/>
            <a:cxnLst/>
            <a:rect l="l" t="t" r="r" b="b"/>
            <a:pathLst>
              <a:path w="15310884" h="8229600">
                <a:moveTo>
                  <a:pt x="0" y="0"/>
                </a:moveTo>
                <a:lnTo>
                  <a:pt x="15310884" y="0"/>
                </a:lnTo>
                <a:lnTo>
                  <a:pt x="15310884" y="8229600"/>
                </a:lnTo>
                <a:lnTo>
                  <a:pt x="0" y="8229600"/>
                </a:lnTo>
                <a:lnTo>
                  <a:pt x="0" y="0"/>
                </a:lnTo>
                <a:close/>
              </a:path>
            </a:pathLst>
          </a:custGeom>
          <a:blipFill>
            <a:blip r:embed="rId3"/>
            <a:stretch>
              <a:fillRect b="-100172"/>
            </a:stretch>
          </a:blipFill>
        </p:spPr>
        <p:txBody>
          <a:bodyPr/>
          <a:lstStyle/>
          <a:p>
            <a:endParaRPr lang="en-US"/>
          </a:p>
        </p:txBody>
      </p:sp>
      <p:sp>
        <p:nvSpPr>
          <p:cNvPr id="9" name="TextBox 8">
            <a:extLst>
              <a:ext uri="{FF2B5EF4-FFF2-40B4-BE49-F238E27FC236}">
                <a16:creationId xmlns:a16="http://schemas.microsoft.com/office/drawing/2014/main" id="{DA7BA29C-6748-DFEA-315A-F0C53CAF4ABD}"/>
              </a:ext>
            </a:extLst>
          </p:cNvPr>
          <p:cNvSpPr txBox="1"/>
          <p:nvPr/>
        </p:nvSpPr>
        <p:spPr>
          <a:xfrm>
            <a:off x="-58057" y="1237986"/>
            <a:ext cx="9260114" cy="2748253"/>
          </a:xfrm>
          <a:prstGeom prst="rect">
            <a:avLst/>
          </a:prstGeom>
          <a:noFill/>
        </p:spPr>
        <p:txBody>
          <a:bodyPr wrap="square" rtlCol="0">
            <a:spAutoFit/>
          </a:bodyPr>
          <a:lstStyle/>
          <a:p>
            <a:pPr algn="ctr">
              <a:lnSpc>
                <a:spcPct val="150000"/>
              </a:lnSpc>
            </a:pPr>
            <a:r>
              <a:rPr lang="en-US" sz="4000" b="1">
                <a:solidFill>
                  <a:schemeClr val="accent1">
                    <a:lumMod val="50000"/>
                  </a:schemeClr>
                </a:solidFill>
              </a:rPr>
              <a:t>XIN CHÀO CÁC EM </a:t>
            </a:r>
          </a:p>
          <a:p>
            <a:pPr algn="ctr">
              <a:lnSpc>
                <a:spcPct val="150000"/>
              </a:lnSpc>
            </a:pPr>
            <a:r>
              <a:rPr lang="en-US" sz="4000" b="1">
                <a:solidFill>
                  <a:schemeClr val="accent1">
                    <a:lumMod val="50000"/>
                  </a:schemeClr>
                </a:solidFill>
              </a:rPr>
              <a:t>CHÀO MỪNG CÁC EM ĐẾN VỚI </a:t>
            </a:r>
          </a:p>
          <a:p>
            <a:pPr algn="ctr">
              <a:lnSpc>
                <a:spcPct val="150000"/>
              </a:lnSpc>
            </a:pPr>
            <a:r>
              <a:rPr lang="en-US" sz="4000" b="1">
                <a:solidFill>
                  <a:schemeClr val="accent1">
                    <a:lumMod val="50000"/>
                  </a:schemeClr>
                </a:solidFill>
              </a:rPr>
              <a:t>TIẾT HỌC CỦA MÔN CÔNG NGHỆ!</a:t>
            </a:r>
          </a:p>
        </p:txBody>
      </p:sp>
      <p:grpSp>
        <p:nvGrpSpPr>
          <p:cNvPr id="6" name="Group 5">
            <a:extLst>
              <a:ext uri="{FF2B5EF4-FFF2-40B4-BE49-F238E27FC236}">
                <a16:creationId xmlns:a16="http://schemas.microsoft.com/office/drawing/2014/main" id="{B8DD6A46-3EA7-85F9-25AE-D68E7D9BF330}"/>
              </a:ext>
            </a:extLst>
          </p:cNvPr>
          <p:cNvGrpSpPr/>
          <p:nvPr/>
        </p:nvGrpSpPr>
        <p:grpSpPr>
          <a:xfrm>
            <a:off x="4220356" y="4310743"/>
            <a:ext cx="703288" cy="703288"/>
            <a:chOff x="4220356" y="4310743"/>
            <a:chExt cx="703288" cy="703288"/>
          </a:xfrm>
        </p:grpSpPr>
        <p:sp>
          <p:nvSpPr>
            <p:cNvPr id="2" name="Oval 1">
              <a:hlinkClick r:id="rId4" action="ppaction://hlinksldjump"/>
              <a:extLst>
                <a:ext uri="{FF2B5EF4-FFF2-40B4-BE49-F238E27FC236}">
                  <a16:creationId xmlns:a16="http://schemas.microsoft.com/office/drawing/2014/main" id="{AF9D3A54-4C84-B6B2-861E-D81C649EAE22}"/>
                </a:ext>
              </a:extLst>
            </p:cNvPr>
            <p:cNvSpPr/>
            <p:nvPr/>
          </p:nvSpPr>
          <p:spPr>
            <a:xfrm>
              <a:off x="4220356" y="4310743"/>
              <a:ext cx="703288" cy="703288"/>
            </a:xfrm>
            <a:prstGeom prst="ellipse">
              <a:avLst/>
            </a:prstGeom>
            <a:solidFill>
              <a:schemeClr val="tx2">
                <a:lumMod val="75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B709934-4784-63CB-808C-028AACF42FD0}"/>
                </a:ext>
              </a:extLst>
            </p:cNvPr>
            <p:cNvCxnSpPr>
              <a:cxnSpLocks/>
            </p:cNvCxnSpPr>
            <p:nvPr/>
          </p:nvCxnSpPr>
          <p:spPr>
            <a:xfrm>
              <a:off x="4343400" y="4662387"/>
              <a:ext cx="457200" cy="0"/>
            </a:xfrm>
            <a:prstGeom prst="line">
              <a:avLst/>
            </a:prstGeom>
            <a:ln w="3810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998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05556E-6 4.07407E-6 L -3.05556E-6 -0.28612 " pathEditMode="relative" rAng="0" ptsTypes="AA">
                                      <p:cBhvr>
                                        <p:cTn id="6" dur="750" fill="hold"/>
                                        <p:tgtEl>
                                          <p:spTgt spid="8"/>
                                        </p:tgtEl>
                                        <p:attrNameLst>
                                          <p:attrName>ppt_x</p:attrName>
                                          <p:attrName>ppt_y</p:attrName>
                                        </p:attrNameLst>
                                      </p:cBhvr>
                                      <p:rCtr x="0" y="-14321"/>
                                    </p:animMotion>
                                  </p:childTnLst>
                                </p:cTn>
                              </p:par>
                              <p:par>
                                <p:cTn id="7" presetID="42" presetClass="path" presetSubtype="0" accel="50000" decel="50000" fill="hold" grpId="0" nodeType="withEffect">
                                  <p:stCondLst>
                                    <p:cond delay="0"/>
                                  </p:stCondLst>
                                  <p:childTnLst>
                                    <p:animMotion origin="layout" path="M -3.05556E-6 1.11022E-16 L -3.05556E-6 0.30957 " pathEditMode="relative" rAng="0" ptsTypes="AA">
                                      <p:cBhvr>
                                        <p:cTn id="8" dur="750" fill="hold"/>
                                        <p:tgtEl>
                                          <p:spTgt spid="7"/>
                                        </p:tgtEl>
                                        <p:attrNameLst>
                                          <p:attrName>ppt_x</p:attrName>
                                          <p:attrName>ppt_y</p:attrName>
                                        </p:attrNameLst>
                                      </p:cBhvr>
                                      <p:rCtr x="0" y="15463"/>
                                    </p:animMotion>
                                  </p:childTnLst>
                                </p:cTn>
                              </p:par>
                            </p:childTnLst>
                          </p:cTn>
                        </p:par>
                        <p:par>
                          <p:cTn id="9" fill="hold">
                            <p:stCondLst>
                              <p:cond delay="75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461A8295-8B0A-AB0B-CDEB-7D597D05231E}"/>
              </a:ext>
            </a:extLst>
          </p:cNvPr>
          <p:cNvSpPr/>
          <p:nvPr/>
        </p:nvSpPr>
        <p:spPr>
          <a:xfrm>
            <a:off x="-333231" y="-782816"/>
            <a:ext cx="9810462" cy="3354566"/>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91A622D7-02A4-50A2-36A9-A9511BCDF1C8}"/>
              </a:ext>
            </a:extLst>
          </p:cNvPr>
          <p:cNvSpPr txBox="1"/>
          <p:nvPr/>
        </p:nvSpPr>
        <p:spPr>
          <a:xfrm>
            <a:off x="315685" y="2891617"/>
            <a:ext cx="8512629" cy="188199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b="1"/>
              <a:t>Khái niệm: </a:t>
            </a:r>
            <a:r>
              <a:rPr lang="vi-VN" sz="2000"/>
              <a:t>Sinh trưởng là sự tăng lên về kích thước và khối lượng của cây rừng.</a:t>
            </a:r>
            <a:endParaRPr lang="en-US" sz="2000"/>
          </a:p>
          <a:p>
            <a:pPr marL="342900" indent="-342900" algn="just">
              <a:lnSpc>
                <a:spcPct val="150000"/>
              </a:lnSpc>
              <a:buFont typeface="Wingdings" panose="05000000000000000000" pitchFamily="2" charset="2"/>
              <a:buChar char="§"/>
            </a:pPr>
            <a:r>
              <a:rPr lang="vi-VN" sz="2000" b="1"/>
              <a:t>Các đại lượng biểu thị cho sinh trưởng của cây rừng</a:t>
            </a:r>
            <a:r>
              <a:rPr lang="vi-VN" sz="2000"/>
              <a:t>: sự tăng trưởng đường kính, chiều cao và thể tích cây.</a:t>
            </a:r>
            <a:endParaRPr lang="en-US" sz="2000"/>
          </a:p>
        </p:txBody>
      </p:sp>
    </p:spTree>
    <p:extLst>
      <p:ext uri="{BB962C8B-B14F-4D97-AF65-F5344CB8AC3E}">
        <p14:creationId xmlns:p14="http://schemas.microsoft.com/office/powerpoint/2010/main" val="1649844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4C4183-04BA-70A2-2B24-7871886DE9A6}"/>
              </a:ext>
            </a:extLst>
          </p:cNvPr>
          <p:cNvSpPr/>
          <p:nvPr/>
        </p:nvSpPr>
        <p:spPr>
          <a:xfrm>
            <a:off x="2548357" y="1074178"/>
            <a:ext cx="4002314" cy="645886"/>
          </a:xfrm>
          <a:prstGeom prst="round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Phân loại nhóm cây rừng </a:t>
            </a:r>
          </a:p>
        </p:txBody>
      </p:sp>
      <p:sp>
        <p:nvSpPr>
          <p:cNvPr id="3" name="Rectangle: Rounded Corners 2">
            <a:extLst>
              <a:ext uri="{FF2B5EF4-FFF2-40B4-BE49-F238E27FC236}">
                <a16:creationId xmlns:a16="http://schemas.microsoft.com/office/drawing/2014/main" id="{0E5230EF-FB01-29F6-E33F-7556564DFB09}"/>
              </a:ext>
            </a:extLst>
          </p:cNvPr>
          <p:cNvSpPr/>
          <p:nvPr/>
        </p:nvSpPr>
        <p:spPr>
          <a:xfrm>
            <a:off x="900986" y="2380463"/>
            <a:ext cx="2712357" cy="1567542"/>
          </a:xfrm>
          <a:prstGeom prst="roundRect">
            <a:avLst>
              <a:gd name="adj" fmla="val 1157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Nhóm cây tăng trưởng nhanh </a:t>
            </a:r>
          </a:p>
        </p:txBody>
      </p:sp>
      <p:sp>
        <p:nvSpPr>
          <p:cNvPr id="4" name="Rectangle: Rounded Corners 3">
            <a:extLst>
              <a:ext uri="{FF2B5EF4-FFF2-40B4-BE49-F238E27FC236}">
                <a16:creationId xmlns:a16="http://schemas.microsoft.com/office/drawing/2014/main" id="{F20E2C27-862C-A12A-3816-E9981EDEEE99}"/>
              </a:ext>
            </a:extLst>
          </p:cNvPr>
          <p:cNvSpPr/>
          <p:nvPr/>
        </p:nvSpPr>
        <p:spPr>
          <a:xfrm>
            <a:off x="5485686" y="2380463"/>
            <a:ext cx="2712357" cy="1567542"/>
          </a:xfrm>
          <a:prstGeom prst="roundRect">
            <a:avLst>
              <a:gd name="adj" fmla="val 1157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Nhóm cây tăng trưởng chậm</a:t>
            </a:r>
          </a:p>
        </p:txBody>
      </p:sp>
      <p:cxnSp>
        <p:nvCxnSpPr>
          <p:cNvPr id="6" name="Straight Connector 5">
            <a:extLst>
              <a:ext uri="{FF2B5EF4-FFF2-40B4-BE49-F238E27FC236}">
                <a16:creationId xmlns:a16="http://schemas.microsoft.com/office/drawing/2014/main" id="{CD96AC3B-E5AD-7EBC-40EA-37144E58DBB3}"/>
              </a:ext>
            </a:extLst>
          </p:cNvPr>
          <p:cNvCxnSpPr>
            <a:stCxn id="2" idx="2"/>
            <a:endCxn id="3" idx="0"/>
          </p:cNvCxnSpPr>
          <p:nvPr/>
        </p:nvCxnSpPr>
        <p:spPr>
          <a:xfrm rot="5400000">
            <a:off x="3073141" y="904089"/>
            <a:ext cx="660399" cy="2292349"/>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F54EFA-63CC-4697-AC47-64875B402FE3}"/>
              </a:ext>
            </a:extLst>
          </p:cNvPr>
          <p:cNvCxnSpPr>
            <a:cxnSpLocks/>
            <a:stCxn id="2" idx="2"/>
            <a:endCxn id="4" idx="0"/>
          </p:cNvCxnSpPr>
          <p:nvPr/>
        </p:nvCxnSpPr>
        <p:spPr>
          <a:xfrm rot="16200000" flipH="1">
            <a:off x="5365490" y="904087"/>
            <a:ext cx="660399" cy="2292351"/>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699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29EBF-DA77-69EC-F69A-A5DCC6BD1644}"/>
              </a:ext>
            </a:extLst>
          </p:cNvPr>
          <p:cNvSpPr/>
          <p:nvPr/>
        </p:nvSpPr>
        <p:spPr>
          <a:xfrm>
            <a:off x="867228" y="283029"/>
            <a:ext cx="7409543" cy="4644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Một số loài cây tăng trưởng nhanh </a:t>
            </a:r>
          </a:p>
        </p:txBody>
      </p:sp>
      <p:grpSp>
        <p:nvGrpSpPr>
          <p:cNvPr id="6" name="Group 5">
            <a:extLst>
              <a:ext uri="{FF2B5EF4-FFF2-40B4-BE49-F238E27FC236}">
                <a16:creationId xmlns:a16="http://schemas.microsoft.com/office/drawing/2014/main" id="{767FCEEA-AFA8-88CB-C042-C8E6A7486002}"/>
              </a:ext>
            </a:extLst>
          </p:cNvPr>
          <p:cNvGrpSpPr/>
          <p:nvPr/>
        </p:nvGrpSpPr>
        <p:grpSpPr>
          <a:xfrm>
            <a:off x="268514" y="1342574"/>
            <a:ext cx="4434115" cy="3528787"/>
            <a:chOff x="268514" y="1342574"/>
            <a:chExt cx="4434115" cy="3528787"/>
          </a:xfrm>
        </p:grpSpPr>
        <p:pic>
          <p:nvPicPr>
            <p:cNvPr id="1026" name="Picture 2" descr="Cây bạch đàn: Ý nghĩa, hình ảnh, cách trồng, chăm sóc tại nhà">
              <a:extLst>
                <a:ext uri="{FF2B5EF4-FFF2-40B4-BE49-F238E27FC236}">
                  <a16:creationId xmlns:a16="http://schemas.microsoft.com/office/drawing/2014/main" id="{99B7BFFB-CFF0-DABA-654F-86CBB89AA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35"/>
            <a:stretch/>
          </p:blipFill>
          <p:spPr bwMode="auto">
            <a:xfrm>
              <a:off x="268514" y="1342574"/>
              <a:ext cx="4434115" cy="2933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66466-4331-0C49-0A23-3AAC1BBCE99A}"/>
                </a:ext>
              </a:extLst>
            </p:cNvPr>
            <p:cNvSpPr/>
            <p:nvPr/>
          </p:nvSpPr>
          <p:spPr>
            <a:xfrm>
              <a:off x="876299"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bạch đàn </a:t>
              </a:r>
            </a:p>
          </p:txBody>
        </p:sp>
      </p:grpSp>
      <p:grpSp>
        <p:nvGrpSpPr>
          <p:cNvPr id="4" name="Group 3">
            <a:extLst>
              <a:ext uri="{FF2B5EF4-FFF2-40B4-BE49-F238E27FC236}">
                <a16:creationId xmlns:a16="http://schemas.microsoft.com/office/drawing/2014/main" id="{E031E038-DB56-341B-9B33-85A7D8B4BDD5}"/>
              </a:ext>
            </a:extLst>
          </p:cNvPr>
          <p:cNvGrpSpPr/>
          <p:nvPr/>
        </p:nvGrpSpPr>
        <p:grpSpPr>
          <a:xfrm>
            <a:off x="4931228" y="1318079"/>
            <a:ext cx="3944258" cy="3553282"/>
            <a:chOff x="4931228" y="1318079"/>
            <a:chExt cx="3944258" cy="3553282"/>
          </a:xfrm>
        </p:grpSpPr>
        <p:pic>
          <p:nvPicPr>
            <p:cNvPr id="1028" name="Picture 4" descr="Bán Cây Keo Lai Giống Tại Đại Học Nông Nghiệp 1">
              <a:extLst>
                <a:ext uri="{FF2B5EF4-FFF2-40B4-BE49-F238E27FC236}">
                  <a16:creationId xmlns:a16="http://schemas.microsoft.com/office/drawing/2014/main" id="{5F6BAD43-6346-2EAF-4F90-960EB7603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228" y="1318079"/>
              <a:ext cx="3944258" cy="29581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1CB2A9B-D015-8394-E191-4AB5F2C46863}"/>
                </a:ext>
              </a:extLst>
            </p:cNvPr>
            <p:cNvSpPr/>
            <p:nvPr/>
          </p:nvSpPr>
          <p:spPr>
            <a:xfrm>
              <a:off x="5294085"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keo</a:t>
              </a:r>
            </a:p>
          </p:txBody>
        </p:sp>
      </p:grpSp>
    </p:spTree>
    <p:extLst>
      <p:ext uri="{BB962C8B-B14F-4D97-AF65-F5344CB8AC3E}">
        <p14:creationId xmlns:p14="http://schemas.microsoft.com/office/powerpoint/2010/main" val="4053887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29EBF-DA77-69EC-F69A-A5DCC6BD1644}"/>
              </a:ext>
            </a:extLst>
          </p:cNvPr>
          <p:cNvSpPr/>
          <p:nvPr/>
        </p:nvSpPr>
        <p:spPr>
          <a:xfrm>
            <a:off x="867228" y="283029"/>
            <a:ext cx="7409543" cy="464457"/>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Một số loài cây tăng trưởng chậm </a:t>
            </a:r>
          </a:p>
        </p:txBody>
      </p:sp>
      <p:grpSp>
        <p:nvGrpSpPr>
          <p:cNvPr id="8" name="Group 7">
            <a:extLst>
              <a:ext uri="{FF2B5EF4-FFF2-40B4-BE49-F238E27FC236}">
                <a16:creationId xmlns:a16="http://schemas.microsoft.com/office/drawing/2014/main" id="{725E6AE9-B703-4BEA-C8EF-DF17989684EF}"/>
              </a:ext>
            </a:extLst>
          </p:cNvPr>
          <p:cNvGrpSpPr/>
          <p:nvPr/>
        </p:nvGrpSpPr>
        <p:grpSpPr>
          <a:xfrm>
            <a:off x="152399" y="1327726"/>
            <a:ext cx="4430487" cy="3543635"/>
            <a:chOff x="270326" y="1327726"/>
            <a:chExt cx="4430487" cy="3543635"/>
          </a:xfrm>
        </p:grpSpPr>
        <p:sp>
          <p:nvSpPr>
            <p:cNvPr id="2" name="Rectangle: Rounded Corners 1">
              <a:extLst>
                <a:ext uri="{FF2B5EF4-FFF2-40B4-BE49-F238E27FC236}">
                  <a16:creationId xmlns:a16="http://schemas.microsoft.com/office/drawing/2014/main" id="{16B66466-4331-0C49-0A23-3AAC1BBCE99A}"/>
                </a:ext>
              </a:extLst>
            </p:cNvPr>
            <p:cNvSpPr/>
            <p:nvPr/>
          </p:nvSpPr>
          <p:spPr>
            <a:xfrm>
              <a:off x="876299"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lim xanh </a:t>
              </a:r>
            </a:p>
          </p:txBody>
        </p:sp>
        <p:pic>
          <p:nvPicPr>
            <p:cNvPr id="2050" name="Picture 2" descr="Gỗ lim xanh: nhận biết, đặc điểm, phân loại và ứng dụng">
              <a:extLst>
                <a:ext uri="{FF2B5EF4-FFF2-40B4-BE49-F238E27FC236}">
                  <a16:creationId xmlns:a16="http://schemas.microsoft.com/office/drawing/2014/main" id="{5B0647AF-A4AB-F5DE-F564-9A32D8370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26" y="1327726"/>
              <a:ext cx="4430487" cy="29490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B0E90C07-BD24-9DC2-A09B-80A828DD5C96}"/>
              </a:ext>
            </a:extLst>
          </p:cNvPr>
          <p:cNvGrpSpPr/>
          <p:nvPr/>
        </p:nvGrpSpPr>
        <p:grpSpPr>
          <a:xfrm>
            <a:off x="4916713" y="1323109"/>
            <a:ext cx="4074888" cy="3548252"/>
            <a:chOff x="4916713" y="1323109"/>
            <a:chExt cx="4074888" cy="3548252"/>
          </a:xfrm>
        </p:grpSpPr>
        <p:sp>
          <p:nvSpPr>
            <p:cNvPr id="3" name="Rectangle: Rounded Corners 2">
              <a:extLst>
                <a:ext uri="{FF2B5EF4-FFF2-40B4-BE49-F238E27FC236}">
                  <a16:creationId xmlns:a16="http://schemas.microsoft.com/office/drawing/2014/main" id="{41CB2A9B-D015-8394-E191-4AB5F2C46863}"/>
                </a:ext>
              </a:extLst>
            </p:cNvPr>
            <p:cNvSpPr/>
            <p:nvPr/>
          </p:nvSpPr>
          <p:spPr>
            <a:xfrm>
              <a:off x="5294085"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thông</a:t>
              </a:r>
            </a:p>
          </p:txBody>
        </p:sp>
        <p:pic>
          <p:nvPicPr>
            <p:cNvPr id="2052" name="Picture 4" descr="Ý nghĩa của cây thông giáng sinh với sân vườn và phong thủy">
              <a:extLst>
                <a:ext uri="{FF2B5EF4-FFF2-40B4-BE49-F238E27FC236}">
                  <a16:creationId xmlns:a16="http://schemas.microsoft.com/office/drawing/2014/main" id="{61B9904E-A8A1-778A-427B-305A54B0BF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26"/>
            <a:stretch/>
          </p:blipFill>
          <p:spPr bwMode="auto">
            <a:xfrm>
              <a:off x="4916713" y="1323109"/>
              <a:ext cx="4074888" cy="29536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8042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9B19A6-E282-D142-FD67-58BB3281999B}"/>
              </a:ext>
            </a:extLst>
          </p:cNvPr>
          <p:cNvGrpSpPr/>
          <p:nvPr/>
        </p:nvGrpSpPr>
        <p:grpSpPr>
          <a:xfrm>
            <a:off x="301172" y="210457"/>
            <a:ext cx="7653944" cy="573255"/>
            <a:chOff x="286658" y="312057"/>
            <a:chExt cx="7653944" cy="573255"/>
          </a:xfrm>
        </p:grpSpPr>
        <p:sp>
          <p:nvSpPr>
            <p:cNvPr id="6" name="Freeform 4">
              <a:extLst>
                <a:ext uri="{FF2B5EF4-FFF2-40B4-BE49-F238E27FC236}">
                  <a16:creationId xmlns:a16="http://schemas.microsoft.com/office/drawing/2014/main" id="{E5117A02-B234-F59E-54A2-86580C9151D6}"/>
                </a:ext>
              </a:extLst>
            </p:cNvPr>
            <p:cNvSpPr/>
            <p:nvPr/>
          </p:nvSpPr>
          <p:spPr>
            <a:xfrm>
              <a:off x="286658" y="312057"/>
              <a:ext cx="569685" cy="573255"/>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376D360D-4FEA-12E3-C808-B69D82EA9158}"/>
                </a:ext>
              </a:extLst>
            </p:cNvPr>
            <p:cNvSpPr txBox="1"/>
            <p:nvPr/>
          </p:nvSpPr>
          <p:spPr>
            <a:xfrm>
              <a:off x="930202" y="485202"/>
              <a:ext cx="7010400" cy="400110"/>
            </a:xfrm>
            <a:prstGeom prst="rect">
              <a:avLst/>
            </a:prstGeom>
            <a:noFill/>
          </p:spPr>
          <p:txBody>
            <a:bodyPr wrap="square" rtlCol="0">
              <a:spAutoFit/>
            </a:bodyPr>
            <a:lstStyle/>
            <a:p>
              <a:r>
                <a:rPr lang="en-US" sz="2000" i="1">
                  <a:solidFill>
                    <a:srgbClr val="0070C0"/>
                  </a:solidFill>
                </a:rPr>
                <a:t>Đọc thông tin trong SGK và hoàn thành phiếu học tập số 1.  </a:t>
              </a:r>
            </a:p>
          </p:txBody>
        </p:sp>
      </p:grpSp>
      <p:graphicFrame>
        <p:nvGraphicFramePr>
          <p:cNvPr id="11" name="Table 10">
            <a:extLst>
              <a:ext uri="{FF2B5EF4-FFF2-40B4-BE49-F238E27FC236}">
                <a16:creationId xmlns:a16="http://schemas.microsoft.com/office/drawing/2014/main" id="{26D41640-5328-D04E-454B-D4B06C9A7287}"/>
              </a:ext>
            </a:extLst>
          </p:cNvPr>
          <p:cNvGraphicFramePr>
            <a:graphicFrameLocks noGrp="1"/>
          </p:cNvGraphicFramePr>
          <p:nvPr>
            <p:extLst>
              <p:ext uri="{D42A27DB-BD31-4B8C-83A1-F6EECF244321}">
                <p14:modId xmlns:p14="http://schemas.microsoft.com/office/powerpoint/2010/main" val="2504512222"/>
              </p:ext>
            </p:extLst>
          </p:nvPr>
        </p:nvGraphicFramePr>
        <p:xfrm>
          <a:off x="141514" y="1444171"/>
          <a:ext cx="8860971" cy="3551345"/>
        </p:xfrm>
        <a:graphic>
          <a:graphicData uri="http://schemas.openxmlformats.org/drawingml/2006/table">
            <a:tbl>
              <a:tblPr bandRow="1"/>
              <a:tblGrid>
                <a:gridCol w="5393207">
                  <a:extLst>
                    <a:ext uri="{9D8B030D-6E8A-4147-A177-3AD203B41FA5}">
                      <a16:colId xmlns:a16="http://schemas.microsoft.com/office/drawing/2014/main" val="3510568525"/>
                    </a:ext>
                  </a:extLst>
                </a:gridCol>
                <a:gridCol w="1824097">
                  <a:extLst>
                    <a:ext uri="{9D8B030D-6E8A-4147-A177-3AD203B41FA5}">
                      <a16:colId xmlns:a16="http://schemas.microsoft.com/office/drawing/2014/main" val="2095227079"/>
                    </a:ext>
                  </a:extLst>
                </a:gridCol>
                <a:gridCol w="1643667">
                  <a:extLst>
                    <a:ext uri="{9D8B030D-6E8A-4147-A177-3AD203B41FA5}">
                      <a16:colId xmlns:a16="http://schemas.microsoft.com/office/drawing/2014/main" val="2163557928"/>
                    </a:ext>
                  </a:extLst>
                </a:gridCol>
              </a:tblGrid>
              <a:tr h="710269">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Loại cây và đặc điểm sinh trưởng</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nhanh</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chậm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657147007"/>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lim xanh: tăng trưởng đường kính thân trung bình đạt khoảng 0,5 – 0,7 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76158"/>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bạch đàn nâu: lượng tăng trưởng đạt khoảng 15 – 18m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7427935"/>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thông ba lá: tăng trưởng đường kính thân khoảng 1,5cm/năm.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1024318"/>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keo lai: năng suất có thể đạt từ khoảng 20 – 25m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0244490"/>
                  </a:ext>
                </a:extLst>
              </a:tr>
            </a:tbl>
          </a:graphicData>
        </a:graphic>
      </p:graphicFrame>
      <p:sp>
        <p:nvSpPr>
          <p:cNvPr id="12" name="TextBox 11">
            <a:extLst>
              <a:ext uri="{FF2B5EF4-FFF2-40B4-BE49-F238E27FC236}">
                <a16:creationId xmlns:a16="http://schemas.microsoft.com/office/drawing/2014/main" id="{1F9DB754-2BF5-14BF-F483-9D0834F9EDD9}"/>
              </a:ext>
            </a:extLst>
          </p:cNvPr>
          <p:cNvSpPr txBox="1"/>
          <p:nvPr/>
        </p:nvSpPr>
        <p:spPr>
          <a:xfrm>
            <a:off x="141515" y="965200"/>
            <a:ext cx="8860970" cy="369332"/>
          </a:xfrm>
          <a:prstGeom prst="rect">
            <a:avLst/>
          </a:prstGeom>
          <a:noFill/>
        </p:spPr>
        <p:txBody>
          <a:bodyPr wrap="square" rtlCol="0">
            <a:spAutoFit/>
          </a:bodyPr>
          <a:lstStyle/>
          <a:p>
            <a:pPr algn="ctr"/>
            <a:r>
              <a:rPr lang="en-US" sz="1800" b="1">
                <a:solidFill>
                  <a:srgbClr val="C00000"/>
                </a:solidFill>
              </a:rPr>
              <a:t>PHIẾU HỌC TẬP SỐ 1 </a:t>
            </a:r>
          </a:p>
        </p:txBody>
      </p:sp>
    </p:spTree>
    <p:extLst>
      <p:ext uri="{BB962C8B-B14F-4D97-AF65-F5344CB8AC3E}">
        <p14:creationId xmlns:p14="http://schemas.microsoft.com/office/powerpoint/2010/main" val="1901953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3104FB8-B1CF-AFF5-6D5A-B06B80C5543F}"/>
              </a:ext>
            </a:extLst>
          </p:cNvPr>
          <p:cNvGraphicFramePr>
            <a:graphicFrameLocks noGrp="1"/>
          </p:cNvGraphicFramePr>
          <p:nvPr>
            <p:extLst>
              <p:ext uri="{D42A27DB-BD31-4B8C-83A1-F6EECF244321}">
                <p14:modId xmlns:p14="http://schemas.microsoft.com/office/powerpoint/2010/main" val="2664512688"/>
              </p:ext>
            </p:extLst>
          </p:nvPr>
        </p:nvGraphicFramePr>
        <p:xfrm>
          <a:off x="141514" y="783771"/>
          <a:ext cx="8860971" cy="4262545"/>
        </p:xfrm>
        <a:graphic>
          <a:graphicData uri="http://schemas.openxmlformats.org/drawingml/2006/table">
            <a:tbl>
              <a:tblPr bandRow="1"/>
              <a:tblGrid>
                <a:gridCol w="5393207">
                  <a:extLst>
                    <a:ext uri="{9D8B030D-6E8A-4147-A177-3AD203B41FA5}">
                      <a16:colId xmlns:a16="http://schemas.microsoft.com/office/drawing/2014/main" val="3510568525"/>
                    </a:ext>
                  </a:extLst>
                </a:gridCol>
                <a:gridCol w="1824097">
                  <a:extLst>
                    <a:ext uri="{9D8B030D-6E8A-4147-A177-3AD203B41FA5}">
                      <a16:colId xmlns:a16="http://schemas.microsoft.com/office/drawing/2014/main" val="2095227079"/>
                    </a:ext>
                  </a:extLst>
                </a:gridCol>
                <a:gridCol w="1643667">
                  <a:extLst>
                    <a:ext uri="{9D8B030D-6E8A-4147-A177-3AD203B41FA5}">
                      <a16:colId xmlns:a16="http://schemas.microsoft.com/office/drawing/2014/main" val="2163557928"/>
                    </a:ext>
                  </a:extLst>
                </a:gridCol>
              </a:tblGrid>
              <a:tr h="852509">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Loại cây và đặc điểm sinh trưởng</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nhanh</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chậm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657147007"/>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lim xanh: tăng trưởng đường kính thân trung bình đạt khoảng 0,5 – 0,7 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76158"/>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bạch đàn nâu: lượng tăng trưởng đạt khoảng 15 – 18m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7427935"/>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thông ba lá: tăng trưởng đường kính thân khoảng 1,5cm/năm.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1024318"/>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keo lai: năng suất có thể đạt từ khoảng 20 – 25m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0244490"/>
                  </a:ext>
                </a:extLst>
              </a:tr>
            </a:tbl>
          </a:graphicData>
        </a:graphic>
      </p:graphicFrame>
      <p:sp>
        <p:nvSpPr>
          <p:cNvPr id="5" name="TextBox 4">
            <a:extLst>
              <a:ext uri="{FF2B5EF4-FFF2-40B4-BE49-F238E27FC236}">
                <a16:creationId xmlns:a16="http://schemas.microsoft.com/office/drawing/2014/main" id="{DA38976B-4687-ED5B-AE6B-70A6ABAA713B}"/>
              </a:ext>
            </a:extLst>
          </p:cNvPr>
          <p:cNvSpPr txBox="1"/>
          <p:nvPr/>
        </p:nvSpPr>
        <p:spPr>
          <a:xfrm>
            <a:off x="1313542" y="97184"/>
            <a:ext cx="6516914" cy="537391"/>
          </a:xfrm>
          <a:prstGeom prst="rect">
            <a:avLst/>
          </a:prstGeom>
          <a:noFill/>
        </p:spPr>
        <p:txBody>
          <a:bodyPr wrap="square">
            <a:spAutoFit/>
          </a:bodyPr>
          <a:lstStyle/>
          <a:p>
            <a:pPr marL="0" marR="0" algn="ctr">
              <a:lnSpc>
                <a:spcPct val="150000"/>
              </a:lnSpc>
              <a:spcBef>
                <a:spcPts val="0"/>
              </a:spcBef>
              <a:spcAft>
                <a:spcPts val="0"/>
              </a:spcAft>
            </a:pPr>
            <a:r>
              <a:rPr lang="vi-VN" sz="2200" b="1">
                <a:solidFill>
                  <a:srgbClr val="0070C0"/>
                </a:solidFill>
                <a:effectLst/>
                <a:latin typeface="+mn-lt"/>
                <a:ea typeface="Calibri" panose="020F0502020204030204" pitchFamily="34" charset="0"/>
              </a:rPr>
              <a:t>PHÂN LOẠI MỘT SỐ LOẠI CÂY RỪNG</a:t>
            </a:r>
            <a:endParaRPr lang="en-US" sz="2200">
              <a:solidFill>
                <a:srgbClr val="0070C0"/>
              </a:solidFill>
              <a:effectLst/>
              <a:latin typeface="+mn-lt"/>
              <a:ea typeface="Calibri" panose="020F0502020204030204" pitchFamily="34" charset="0"/>
            </a:endParaRPr>
          </a:p>
        </p:txBody>
      </p:sp>
      <p:sp>
        <p:nvSpPr>
          <p:cNvPr id="7" name="Freeform 4">
            <a:extLst>
              <a:ext uri="{FF2B5EF4-FFF2-40B4-BE49-F238E27FC236}">
                <a16:creationId xmlns:a16="http://schemas.microsoft.com/office/drawing/2014/main" id="{4F2EF1F6-8C2A-84E6-B88C-CD01EA36AD98}"/>
              </a:ext>
            </a:extLst>
          </p:cNvPr>
          <p:cNvSpPr/>
          <p:nvPr/>
        </p:nvSpPr>
        <p:spPr>
          <a:xfrm>
            <a:off x="7830456" y="1805215"/>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4">
            <a:extLst>
              <a:ext uri="{FF2B5EF4-FFF2-40B4-BE49-F238E27FC236}">
                <a16:creationId xmlns:a16="http://schemas.microsoft.com/office/drawing/2014/main" id="{07EB1435-8745-9A33-68FB-1B87B197922B}"/>
              </a:ext>
            </a:extLst>
          </p:cNvPr>
          <p:cNvSpPr/>
          <p:nvPr/>
        </p:nvSpPr>
        <p:spPr>
          <a:xfrm>
            <a:off x="6095999" y="2608686"/>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4">
            <a:extLst>
              <a:ext uri="{FF2B5EF4-FFF2-40B4-BE49-F238E27FC236}">
                <a16:creationId xmlns:a16="http://schemas.microsoft.com/office/drawing/2014/main" id="{B96EE1A6-A091-6BBE-CA4F-D8C078202D4F}"/>
              </a:ext>
            </a:extLst>
          </p:cNvPr>
          <p:cNvSpPr/>
          <p:nvPr/>
        </p:nvSpPr>
        <p:spPr>
          <a:xfrm>
            <a:off x="7830456" y="3532415"/>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4">
            <a:extLst>
              <a:ext uri="{FF2B5EF4-FFF2-40B4-BE49-F238E27FC236}">
                <a16:creationId xmlns:a16="http://schemas.microsoft.com/office/drawing/2014/main" id="{9ADFB3F1-FC75-65E0-1AD6-7EC24362C90D}"/>
              </a:ext>
            </a:extLst>
          </p:cNvPr>
          <p:cNvSpPr/>
          <p:nvPr/>
        </p:nvSpPr>
        <p:spPr>
          <a:xfrm>
            <a:off x="6095999" y="4359729"/>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826550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42E79-00D7-9D33-BC89-B8714214F586}"/>
              </a:ext>
            </a:extLst>
          </p:cNvPr>
          <p:cNvSpPr txBox="1"/>
          <p:nvPr/>
        </p:nvSpPr>
        <p:spPr>
          <a:xfrm>
            <a:off x="272146" y="240790"/>
            <a:ext cx="4572000" cy="446276"/>
          </a:xfrm>
          <a:prstGeom prst="rect">
            <a:avLst/>
          </a:prstGeom>
          <a:noFill/>
        </p:spPr>
        <p:txBody>
          <a:bodyPr wrap="square">
            <a:spAutoFit/>
          </a:bodyPr>
          <a:lstStyle/>
          <a:p>
            <a:r>
              <a:rPr lang="en-US" sz="2300" b="1">
                <a:solidFill>
                  <a:srgbClr val="C00000"/>
                </a:solidFill>
              </a:rPr>
              <a:t>2</a:t>
            </a:r>
            <a:r>
              <a:rPr lang="vi-VN" sz="2300" b="1">
                <a:solidFill>
                  <a:srgbClr val="C00000"/>
                </a:solidFill>
              </a:rPr>
              <a:t>. Phát triển của cây rừng</a:t>
            </a:r>
            <a:endParaRPr lang="en-US" sz="2300" b="1">
              <a:solidFill>
                <a:srgbClr val="C00000"/>
              </a:solidFill>
            </a:endParaRPr>
          </a:p>
        </p:txBody>
      </p:sp>
      <p:grpSp>
        <p:nvGrpSpPr>
          <p:cNvPr id="6" name="Group 5">
            <a:extLst>
              <a:ext uri="{FF2B5EF4-FFF2-40B4-BE49-F238E27FC236}">
                <a16:creationId xmlns:a16="http://schemas.microsoft.com/office/drawing/2014/main" id="{3B011586-2538-29C7-662C-71EB203E7BC4}"/>
              </a:ext>
            </a:extLst>
          </p:cNvPr>
          <p:cNvGrpSpPr/>
          <p:nvPr/>
        </p:nvGrpSpPr>
        <p:grpSpPr>
          <a:xfrm>
            <a:off x="186873" y="804044"/>
            <a:ext cx="8770254" cy="915315"/>
            <a:chOff x="272146" y="1159644"/>
            <a:chExt cx="8770254" cy="915315"/>
          </a:xfrm>
        </p:grpSpPr>
        <p:sp>
          <p:nvSpPr>
            <p:cNvPr id="3" name="TextBox 2">
              <a:extLst>
                <a:ext uri="{FF2B5EF4-FFF2-40B4-BE49-F238E27FC236}">
                  <a16:creationId xmlns:a16="http://schemas.microsoft.com/office/drawing/2014/main" id="{82ADF88A-A0DF-233F-793F-7CF33BB53436}"/>
                </a:ext>
              </a:extLst>
            </p:cNvPr>
            <p:cNvSpPr txBox="1"/>
            <p:nvPr/>
          </p:nvSpPr>
          <p:spPr>
            <a:xfrm>
              <a:off x="1093431" y="1159644"/>
              <a:ext cx="7948969" cy="915315"/>
            </a:xfrm>
            <a:prstGeom prst="rect">
              <a:avLst/>
            </a:prstGeom>
            <a:noFill/>
          </p:spPr>
          <p:txBody>
            <a:bodyPr wrap="square">
              <a:spAutoFit/>
            </a:bodyPr>
            <a:lstStyle/>
            <a:p>
              <a:pPr algn="just">
                <a:lnSpc>
                  <a:spcPct val="150000"/>
                </a:lnSpc>
              </a:pPr>
              <a:r>
                <a:rPr lang="vi-VN" sz="1900"/>
                <a:t>Nghiên cứu nội dung mục I.2 trong SGK, thảo luận cặp đôi để thực hiện yêu cầu: Nêu mối quan hệ giữa sinh trưởng và phát triển của cây. </a:t>
              </a:r>
              <a:endParaRPr lang="en-US" sz="1900"/>
            </a:p>
          </p:txBody>
        </p:sp>
        <p:sp>
          <p:nvSpPr>
            <p:cNvPr id="5" name="Freeform 2">
              <a:extLst>
                <a:ext uri="{FF2B5EF4-FFF2-40B4-BE49-F238E27FC236}">
                  <a16:creationId xmlns:a16="http://schemas.microsoft.com/office/drawing/2014/main" id="{14B8B7D2-EA4A-7C8E-A1E0-5B27D93347AA}"/>
                </a:ext>
              </a:extLst>
            </p:cNvPr>
            <p:cNvSpPr/>
            <p:nvPr/>
          </p:nvSpPr>
          <p:spPr>
            <a:xfrm>
              <a:off x="272146" y="1283765"/>
              <a:ext cx="763228" cy="65256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Rectangle: Rounded Corners 6">
            <a:extLst>
              <a:ext uri="{FF2B5EF4-FFF2-40B4-BE49-F238E27FC236}">
                <a16:creationId xmlns:a16="http://schemas.microsoft.com/office/drawing/2014/main" id="{2D69B587-779F-1280-DF9D-8E7AE7DD281A}"/>
              </a:ext>
            </a:extLst>
          </p:cNvPr>
          <p:cNvSpPr/>
          <p:nvPr/>
        </p:nvSpPr>
        <p:spPr>
          <a:xfrm>
            <a:off x="1745050" y="1933122"/>
            <a:ext cx="5653899" cy="534308"/>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00" b="1">
                <a:solidFill>
                  <a:srgbClr val="000000"/>
                </a:solidFill>
              </a:rPr>
              <a:t>Mối quan hệ giữa sinh trưởng và phát triển </a:t>
            </a:r>
          </a:p>
        </p:txBody>
      </p:sp>
      <p:sp>
        <p:nvSpPr>
          <p:cNvPr id="8" name="Rectangle: Rounded Corners 7">
            <a:extLst>
              <a:ext uri="{FF2B5EF4-FFF2-40B4-BE49-F238E27FC236}">
                <a16:creationId xmlns:a16="http://schemas.microsoft.com/office/drawing/2014/main" id="{07FC264F-557A-B6B5-5ED3-EC2563C58427}"/>
              </a:ext>
            </a:extLst>
          </p:cNvPr>
          <p:cNvSpPr/>
          <p:nvPr/>
        </p:nvSpPr>
        <p:spPr>
          <a:xfrm>
            <a:off x="486229" y="3164114"/>
            <a:ext cx="3766457" cy="1676400"/>
          </a:xfrm>
          <a:prstGeom prst="roundRect">
            <a:avLst>
              <a:gd name="adj" fmla="val 1017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Sinh trưởng giúp cây tích lũy vật chất làm điều kiện cho quá trình phát triển.</a:t>
            </a:r>
            <a:endParaRPr lang="en-US" sz="1800">
              <a:solidFill>
                <a:srgbClr val="000000"/>
              </a:solidFill>
            </a:endParaRPr>
          </a:p>
        </p:txBody>
      </p:sp>
      <p:sp>
        <p:nvSpPr>
          <p:cNvPr id="9" name="Rectangle: Rounded Corners 8">
            <a:extLst>
              <a:ext uri="{FF2B5EF4-FFF2-40B4-BE49-F238E27FC236}">
                <a16:creationId xmlns:a16="http://schemas.microsoft.com/office/drawing/2014/main" id="{9A6C2176-07A0-5F38-2325-569B6A8AEA4F}"/>
              </a:ext>
            </a:extLst>
          </p:cNvPr>
          <p:cNvSpPr/>
          <p:nvPr/>
        </p:nvSpPr>
        <p:spPr>
          <a:xfrm>
            <a:off x="4891316" y="3164114"/>
            <a:ext cx="3766457" cy="1676400"/>
          </a:xfrm>
          <a:prstGeom prst="roundRect">
            <a:avLst>
              <a:gd name="adj" fmla="val 1017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Phát triển là tiền đề cho một giai đoạn sinh trưởng mới của cây rừng và tại ra thế hệ cây rừng mới.</a:t>
            </a:r>
            <a:endParaRPr lang="en-US" sz="1800">
              <a:solidFill>
                <a:srgbClr val="000000"/>
              </a:solidFill>
            </a:endParaRPr>
          </a:p>
        </p:txBody>
      </p:sp>
      <p:cxnSp>
        <p:nvCxnSpPr>
          <p:cNvPr id="11" name="Straight Connector 10">
            <a:extLst>
              <a:ext uri="{FF2B5EF4-FFF2-40B4-BE49-F238E27FC236}">
                <a16:creationId xmlns:a16="http://schemas.microsoft.com/office/drawing/2014/main" id="{9169AF30-6ECD-2DEE-CE74-A874A0DBEE3A}"/>
              </a:ext>
            </a:extLst>
          </p:cNvPr>
          <p:cNvCxnSpPr>
            <a:cxnSpLocks/>
            <a:stCxn id="7" idx="2"/>
            <a:endCxn id="8" idx="0"/>
          </p:cNvCxnSpPr>
          <p:nvPr/>
        </p:nvCxnSpPr>
        <p:spPr>
          <a:xfrm rot="5400000">
            <a:off x="3122387" y="1714501"/>
            <a:ext cx="696684" cy="2202542"/>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FEA522-0BE1-7880-030D-924A6A5CA393}"/>
              </a:ext>
            </a:extLst>
          </p:cNvPr>
          <p:cNvCxnSpPr>
            <a:cxnSpLocks/>
            <a:stCxn id="7" idx="2"/>
            <a:endCxn id="9" idx="0"/>
          </p:cNvCxnSpPr>
          <p:nvPr/>
        </p:nvCxnSpPr>
        <p:spPr>
          <a:xfrm rot="16200000" flipH="1">
            <a:off x="5324930" y="1714499"/>
            <a:ext cx="696684" cy="2202545"/>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180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9" name="TextBox 8">
            <a:extLst>
              <a:ext uri="{FF2B5EF4-FFF2-40B4-BE49-F238E27FC236}">
                <a16:creationId xmlns:a16="http://schemas.microsoft.com/office/drawing/2014/main" id="{C0709BD1-D8BE-1AFA-B673-C0CE74B37302}"/>
              </a:ext>
            </a:extLst>
          </p:cNvPr>
          <p:cNvSpPr txBox="1"/>
          <p:nvPr/>
        </p:nvSpPr>
        <p:spPr>
          <a:xfrm>
            <a:off x="578526" y="1363630"/>
            <a:ext cx="7986947" cy="2416239"/>
          </a:xfrm>
          <a:prstGeom prst="rect">
            <a:avLst/>
          </a:prstGeom>
          <a:noFill/>
        </p:spPr>
        <p:txBody>
          <a:bodyPr wrap="square">
            <a:spAutoFit/>
          </a:bodyPr>
          <a:lstStyle/>
          <a:p>
            <a:pPr algn="ctr">
              <a:lnSpc>
                <a:spcPct val="150000"/>
              </a:lnSpc>
            </a:pPr>
            <a:r>
              <a:rPr lang="en-US" sz="3500" b="1"/>
              <a:t>PHẦN II. </a:t>
            </a:r>
          </a:p>
          <a:p>
            <a:pPr algn="ctr">
              <a:lnSpc>
                <a:spcPct val="150000"/>
              </a:lnSpc>
            </a:pPr>
            <a:r>
              <a:rPr lang="vi-VN" sz="3500" b="1"/>
              <a:t>CÁC GIAI ĐOẠN SINH TRƯỞNG, PHÁT TRIỂN CỦA CÂY RỪNG</a:t>
            </a:r>
          </a:p>
        </p:txBody>
      </p:sp>
    </p:spTree>
    <p:extLst>
      <p:ext uri="{BB962C8B-B14F-4D97-AF65-F5344CB8AC3E}">
        <p14:creationId xmlns:p14="http://schemas.microsoft.com/office/powerpoint/2010/main" val="531979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D5CCA2-D144-57F5-57AB-95798D57F394}"/>
              </a:ext>
            </a:extLst>
          </p:cNvPr>
          <p:cNvGrpSpPr/>
          <p:nvPr/>
        </p:nvGrpSpPr>
        <p:grpSpPr>
          <a:xfrm>
            <a:off x="373742" y="181922"/>
            <a:ext cx="8396516" cy="958660"/>
            <a:chOff x="373742" y="210950"/>
            <a:chExt cx="8396516" cy="958660"/>
          </a:xfrm>
        </p:grpSpPr>
        <p:sp>
          <p:nvSpPr>
            <p:cNvPr id="14" name="TextBox 13">
              <a:extLst>
                <a:ext uri="{FF2B5EF4-FFF2-40B4-BE49-F238E27FC236}">
                  <a16:creationId xmlns:a16="http://schemas.microsoft.com/office/drawing/2014/main" id="{BAFE96BE-4712-B2EE-A62F-B65BD76602F2}"/>
                </a:ext>
              </a:extLst>
            </p:cNvPr>
            <p:cNvSpPr txBox="1"/>
            <p:nvPr/>
          </p:nvSpPr>
          <p:spPr>
            <a:xfrm>
              <a:off x="1182914" y="210950"/>
              <a:ext cx="7587344" cy="958660"/>
            </a:xfrm>
            <a:prstGeom prst="rect">
              <a:avLst/>
            </a:prstGeom>
            <a:noFill/>
          </p:spPr>
          <p:txBody>
            <a:bodyPr wrap="square">
              <a:spAutoFit/>
            </a:bodyPr>
            <a:lstStyle/>
            <a:p>
              <a:pPr algn="just">
                <a:lnSpc>
                  <a:spcPct val="150000"/>
                </a:lnSpc>
              </a:pPr>
              <a:r>
                <a:rPr lang="en-US" sz="2000" i="1">
                  <a:solidFill>
                    <a:srgbClr val="002060"/>
                  </a:solidFill>
                </a:rPr>
                <a:t>Nghiên cứu phần II.1,2,3,4 trong SGK tr.24 – 25, hoạt động nhóm hoàn thành Bảng mẫu.</a:t>
              </a:r>
            </a:p>
          </p:txBody>
        </p:sp>
        <p:sp>
          <p:nvSpPr>
            <p:cNvPr id="15" name="Freeform 4">
              <a:extLst>
                <a:ext uri="{FF2B5EF4-FFF2-40B4-BE49-F238E27FC236}">
                  <a16:creationId xmlns:a16="http://schemas.microsoft.com/office/drawing/2014/main" id="{DD15D889-EAA4-CAE7-E4FF-FDEF89131CA9}"/>
                </a:ext>
              </a:extLst>
            </p:cNvPr>
            <p:cNvSpPr/>
            <p:nvPr/>
          </p:nvSpPr>
          <p:spPr>
            <a:xfrm>
              <a:off x="373742" y="355600"/>
              <a:ext cx="690952" cy="6693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8" name="TextBox 17">
            <a:extLst>
              <a:ext uri="{FF2B5EF4-FFF2-40B4-BE49-F238E27FC236}">
                <a16:creationId xmlns:a16="http://schemas.microsoft.com/office/drawing/2014/main" id="{18BE8BFE-16F3-BC0C-243D-479792D9DE0D}"/>
              </a:ext>
            </a:extLst>
          </p:cNvPr>
          <p:cNvSpPr txBox="1"/>
          <p:nvPr/>
        </p:nvSpPr>
        <p:spPr>
          <a:xfrm>
            <a:off x="420914" y="1287790"/>
            <a:ext cx="8302171" cy="400110"/>
          </a:xfrm>
          <a:prstGeom prst="rect">
            <a:avLst/>
          </a:prstGeom>
          <a:noFill/>
        </p:spPr>
        <p:txBody>
          <a:bodyPr wrap="square">
            <a:spAutoFit/>
          </a:bodyPr>
          <a:lstStyle/>
          <a:p>
            <a:pPr algn="ctr"/>
            <a:r>
              <a:rPr lang="vi-VN" sz="2000" b="1">
                <a:solidFill>
                  <a:srgbClr val="0070C0"/>
                </a:solidFill>
              </a:rPr>
              <a:t>CÁC GIAI ĐOẠN SINH TRƯỞNG,</a:t>
            </a:r>
            <a:r>
              <a:rPr lang="en-US" sz="2000" b="1">
                <a:solidFill>
                  <a:srgbClr val="0070C0"/>
                </a:solidFill>
              </a:rPr>
              <a:t> </a:t>
            </a:r>
            <a:r>
              <a:rPr lang="vi-VN" sz="2000" b="1">
                <a:solidFill>
                  <a:srgbClr val="0070C0"/>
                </a:solidFill>
              </a:rPr>
              <a:t>PHÁT TRIỂN CỦA</a:t>
            </a:r>
            <a:r>
              <a:rPr lang="en-US" sz="2000" b="1">
                <a:solidFill>
                  <a:srgbClr val="0070C0"/>
                </a:solidFill>
              </a:rPr>
              <a:t> </a:t>
            </a:r>
            <a:r>
              <a:rPr lang="vi-VN" sz="2000" b="1">
                <a:solidFill>
                  <a:srgbClr val="0070C0"/>
                </a:solidFill>
              </a:rPr>
              <a:t>CÂY RỪNG</a:t>
            </a:r>
            <a:endParaRPr lang="en-US" sz="2000" b="1">
              <a:solidFill>
                <a:srgbClr val="0070C0"/>
              </a:solidFill>
            </a:endParaRPr>
          </a:p>
        </p:txBody>
      </p:sp>
      <p:graphicFrame>
        <p:nvGraphicFramePr>
          <p:cNvPr id="19" name="Table 18">
            <a:extLst>
              <a:ext uri="{FF2B5EF4-FFF2-40B4-BE49-F238E27FC236}">
                <a16:creationId xmlns:a16="http://schemas.microsoft.com/office/drawing/2014/main" id="{4E03BC75-4CC0-B703-3C8A-13BD379949B9}"/>
              </a:ext>
            </a:extLst>
          </p:cNvPr>
          <p:cNvGraphicFramePr>
            <a:graphicFrameLocks noGrp="1"/>
          </p:cNvGraphicFramePr>
          <p:nvPr>
            <p:extLst>
              <p:ext uri="{D42A27DB-BD31-4B8C-83A1-F6EECF244321}">
                <p14:modId xmlns:p14="http://schemas.microsoft.com/office/powerpoint/2010/main" val="3071916598"/>
              </p:ext>
            </p:extLst>
          </p:nvPr>
        </p:nvGraphicFramePr>
        <p:xfrm>
          <a:off x="116113" y="1893041"/>
          <a:ext cx="8911771" cy="3125119"/>
        </p:xfrm>
        <a:graphic>
          <a:graphicData uri="http://schemas.openxmlformats.org/drawingml/2006/table">
            <a:tbl>
              <a:tblPr bandRow="1"/>
              <a:tblGrid>
                <a:gridCol w="2168265">
                  <a:extLst>
                    <a:ext uri="{9D8B030D-6E8A-4147-A177-3AD203B41FA5}">
                      <a16:colId xmlns:a16="http://schemas.microsoft.com/office/drawing/2014/main" val="517984277"/>
                    </a:ext>
                  </a:extLst>
                </a:gridCol>
                <a:gridCol w="4726021">
                  <a:extLst>
                    <a:ext uri="{9D8B030D-6E8A-4147-A177-3AD203B41FA5}">
                      <a16:colId xmlns:a16="http://schemas.microsoft.com/office/drawing/2014/main" val="1455026972"/>
                    </a:ext>
                  </a:extLst>
                </a:gridCol>
                <a:gridCol w="2017485">
                  <a:extLst>
                    <a:ext uri="{9D8B030D-6E8A-4147-A177-3AD203B41FA5}">
                      <a16:colId xmlns:a16="http://schemas.microsoft.com/office/drawing/2014/main" val="726374993"/>
                    </a:ext>
                  </a:extLst>
                </a:gridCol>
              </a:tblGrid>
              <a:tr h="299617">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Giai đoạn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Thời điểm</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Đặc điểm </a:t>
                      </a:r>
                      <a:endParaRPr lang="en-US" sz="1500">
                        <a:solidFill>
                          <a:srgbClr val="000000"/>
                        </a:solidFill>
                        <a:effectLst/>
                        <a:latin typeface="+mn-lt"/>
                        <a:ea typeface="Calibri" panose="020F0502020204030204" pitchFamily="34" charset="0"/>
                      </a:endParaRPr>
                    </a:p>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cây rừng</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73768692"/>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1. Giai đoạn non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khi hạt nảy mầm đến khi cây ra hoa lần thứ nhất</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896896"/>
                  </a:ext>
                </a:extLst>
              </a:tr>
              <a:tr h="725132">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2. Giai đoạn gần thành thục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3 – 5 năm kể từ khi cây ra hoa đầu tiên của cây.</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6000787"/>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3. Giai đoạn thành thục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5 – 10 năm kể từ khi cây ra hoa lần thứ nhất.</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6553114"/>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4. Giai đoạn già cỗi</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Giai đoạn cuối cùng của chu kì sinh trưởng, phát triển.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79517730"/>
                  </a:ext>
                </a:extLst>
              </a:tr>
            </a:tbl>
          </a:graphicData>
        </a:graphic>
      </p:graphicFrame>
    </p:spTree>
    <p:extLst>
      <p:ext uri="{BB962C8B-B14F-4D97-AF65-F5344CB8AC3E}">
        <p14:creationId xmlns:p14="http://schemas.microsoft.com/office/powerpoint/2010/main" val="3104298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1566D3-FB40-C8AF-3259-0A1DC1AD5B58}"/>
              </a:ext>
            </a:extLst>
          </p:cNvPr>
          <p:cNvSpPr/>
          <p:nvPr/>
        </p:nvSpPr>
        <p:spPr>
          <a:xfrm>
            <a:off x="-254000" y="2286000"/>
            <a:ext cx="9652000" cy="43089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3771BC6-8923-6F47-DF8B-4C40AA249083}"/>
              </a:ext>
            </a:extLst>
          </p:cNvPr>
          <p:cNvGrpSpPr/>
          <p:nvPr/>
        </p:nvGrpSpPr>
        <p:grpSpPr>
          <a:xfrm>
            <a:off x="226781" y="1494972"/>
            <a:ext cx="2057411" cy="2728685"/>
            <a:chOff x="391886" y="1494972"/>
            <a:chExt cx="2140857" cy="2728685"/>
          </a:xfrm>
        </p:grpSpPr>
        <p:sp>
          <p:nvSpPr>
            <p:cNvPr id="3" name="Rectangle: Rounded Corners 2">
              <a:extLst>
                <a:ext uri="{FF2B5EF4-FFF2-40B4-BE49-F238E27FC236}">
                  <a16:creationId xmlns:a16="http://schemas.microsoft.com/office/drawing/2014/main" id="{827C0F47-9BFB-CFB3-81D0-86A3A5A25591}"/>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EFEA9E5-437F-70F6-2804-3B4A7620CFF7}"/>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1</a:t>
              </a:r>
            </a:p>
          </p:txBody>
        </p:sp>
        <p:sp>
          <p:nvSpPr>
            <p:cNvPr id="6" name="TextBox 5">
              <a:extLst>
                <a:ext uri="{FF2B5EF4-FFF2-40B4-BE49-F238E27FC236}">
                  <a16:creationId xmlns:a16="http://schemas.microsoft.com/office/drawing/2014/main" id="{C43D0D7A-217E-1650-F0C9-FE44FCE24B21}"/>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1</a:t>
              </a:r>
            </a:p>
          </p:txBody>
        </p:sp>
      </p:grpSp>
      <p:grpSp>
        <p:nvGrpSpPr>
          <p:cNvPr id="8" name="Group 7">
            <a:extLst>
              <a:ext uri="{FF2B5EF4-FFF2-40B4-BE49-F238E27FC236}">
                <a16:creationId xmlns:a16="http://schemas.microsoft.com/office/drawing/2014/main" id="{4D325945-AD14-D29C-B3BD-A7C0D43523FD}"/>
              </a:ext>
            </a:extLst>
          </p:cNvPr>
          <p:cNvGrpSpPr/>
          <p:nvPr/>
        </p:nvGrpSpPr>
        <p:grpSpPr>
          <a:xfrm>
            <a:off x="2444465" y="1494971"/>
            <a:ext cx="2057411" cy="2728685"/>
            <a:chOff x="391886" y="1494972"/>
            <a:chExt cx="2140857" cy="2728685"/>
          </a:xfrm>
        </p:grpSpPr>
        <p:sp>
          <p:nvSpPr>
            <p:cNvPr id="9" name="Rectangle: Rounded Corners 8">
              <a:extLst>
                <a:ext uri="{FF2B5EF4-FFF2-40B4-BE49-F238E27FC236}">
                  <a16:creationId xmlns:a16="http://schemas.microsoft.com/office/drawing/2014/main" id="{3D968331-91FD-5787-DFC7-947782023E11}"/>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0486722-BE96-8A9A-7EB1-C2BC0275657D}"/>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2</a:t>
              </a:r>
            </a:p>
          </p:txBody>
        </p:sp>
        <p:sp>
          <p:nvSpPr>
            <p:cNvPr id="11" name="TextBox 10">
              <a:extLst>
                <a:ext uri="{FF2B5EF4-FFF2-40B4-BE49-F238E27FC236}">
                  <a16:creationId xmlns:a16="http://schemas.microsoft.com/office/drawing/2014/main" id="{F4EB8E47-6822-FCE4-4B95-C983CD54C99B}"/>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2</a:t>
              </a:r>
            </a:p>
          </p:txBody>
        </p:sp>
      </p:grpSp>
      <p:grpSp>
        <p:nvGrpSpPr>
          <p:cNvPr id="12" name="Group 11">
            <a:extLst>
              <a:ext uri="{FF2B5EF4-FFF2-40B4-BE49-F238E27FC236}">
                <a16:creationId xmlns:a16="http://schemas.microsoft.com/office/drawing/2014/main" id="{29BE2C00-19B8-1AEF-8C99-B2BECFDFCC86}"/>
              </a:ext>
            </a:extLst>
          </p:cNvPr>
          <p:cNvGrpSpPr/>
          <p:nvPr/>
        </p:nvGrpSpPr>
        <p:grpSpPr>
          <a:xfrm>
            <a:off x="4644570" y="1494971"/>
            <a:ext cx="2057411" cy="2728685"/>
            <a:chOff x="391886" y="1494972"/>
            <a:chExt cx="2140857" cy="2728685"/>
          </a:xfrm>
        </p:grpSpPr>
        <p:sp>
          <p:nvSpPr>
            <p:cNvPr id="13" name="Rectangle: Rounded Corners 12">
              <a:extLst>
                <a:ext uri="{FF2B5EF4-FFF2-40B4-BE49-F238E27FC236}">
                  <a16:creationId xmlns:a16="http://schemas.microsoft.com/office/drawing/2014/main" id="{84EB3D57-4D39-6CB0-5074-04B2B40E68EB}"/>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C78C071-9792-7047-A476-BE486F6AD4CC}"/>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3</a:t>
              </a:r>
            </a:p>
          </p:txBody>
        </p:sp>
        <p:sp>
          <p:nvSpPr>
            <p:cNvPr id="20" name="TextBox 19">
              <a:extLst>
                <a:ext uri="{FF2B5EF4-FFF2-40B4-BE49-F238E27FC236}">
                  <a16:creationId xmlns:a16="http://schemas.microsoft.com/office/drawing/2014/main" id="{FEC63F4A-9185-1826-9BCF-48AB1F8B5A00}"/>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3</a:t>
              </a:r>
            </a:p>
          </p:txBody>
        </p:sp>
      </p:grpSp>
      <p:grpSp>
        <p:nvGrpSpPr>
          <p:cNvPr id="21" name="Group 20">
            <a:extLst>
              <a:ext uri="{FF2B5EF4-FFF2-40B4-BE49-F238E27FC236}">
                <a16:creationId xmlns:a16="http://schemas.microsoft.com/office/drawing/2014/main" id="{ACF7F302-0B35-AA4C-11D5-4150ACACAFAB}"/>
              </a:ext>
            </a:extLst>
          </p:cNvPr>
          <p:cNvGrpSpPr/>
          <p:nvPr/>
        </p:nvGrpSpPr>
        <p:grpSpPr>
          <a:xfrm>
            <a:off x="6844675" y="1494970"/>
            <a:ext cx="2057411" cy="2728685"/>
            <a:chOff x="391886" y="1494972"/>
            <a:chExt cx="2140857" cy="2728685"/>
          </a:xfrm>
        </p:grpSpPr>
        <p:sp>
          <p:nvSpPr>
            <p:cNvPr id="22" name="Rectangle: Rounded Corners 21">
              <a:extLst>
                <a:ext uri="{FF2B5EF4-FFF2-40B4-BE49-F238E27FC236}">
                  <a16:creationId xmlns:a16="http://schemas.microsoft.com/office/drawing/2014/main" id="{349EDF62-2721-0550-3ABA-34F91A831158}"/>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D5C0FD48-C8E3-4138-9545-1C44A3A3E14A}"/>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4</a:t>
              </a:r>
            </a:p>
          </p:txBody>
        </p:sp>
        <p:sp>
          <p:nvSpPr>
            <p:cNvPr id="24" name="TextBox 23">
              <a:extLst>
                <a:ext uri="{FF2B5EF4-FFF2-40B4-BE49-F238E27FC236}">
                  <a16:creationId xmlns:a16="http://schemas.microsoft.com/office/drawing/2014/main" id="{5916219E-B6BB-C918-7D6A-A09B0919C67F}"/>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4</a:t>
              </a:r>
            </a:p>
          </p:txBody>
        </p:sp>
      </p:grpSp>
      <p:sp>
        <p:nvSpPr>
          <p:cNvPr id="25" name="TextBox 24">
            <a:extLst>
              <a:ext uri="{FF2B5EF4-FFF2-40B4-BE49-F238E27FC236}">
                <a16:creationId xmlns:a16="http://schemas.microsoft.com/office/drawing/2014/main" id="{C176106E-5417-99E3-9112-650DF4A06E1C}"/>
              </a:ext>
            </a:extLst>
          </p:cNvPr>
          <p:cNvSpPr txBox="1"/>
          <p:nvPr/>
        </p:nvSpPr>
        <p:spPr>
          <a:xfrm>
            <a:off x="1002280" y="453125"/>
            <a:ext cx="7139439" cy="430887"/>
          </a:xfrm>
          <a:prstGeom prst="rect">
            <a:avLst/>
          </a:prstGeom>
          <a:noFill/>
        </p:spPr>
        <p:txBody>
          <a:bodyPr wrap="square" rtlCol="0">
            <a:spAutoFit/>
          </a:bodyPr>
          <a:lstStyle/>
          <a:p>
            <a:pPr algn="ctr"/>
            <a:r>
              <a:rPr lang="en-US" sz="2200" b="1"/>
              <a:t>HƯỚNG DẪN THUYẾT TRÌNH </a:t>
            </a:r>
          </a:p>
        </p:txBody>
      </p:sp>
    </p:spTree>
    <p:extLst>
      <p:ext uri="{BB962C8B-B14F-4D97-AF65-F5344CB8AC3E}">
        <p14:creationId xmlns:p14="http://schemas.microsoft.com/office/powerpoint/2010/main" val="3904759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hat-trien-cua-thuc-vat">
            <a:hlinkClick r:id="" action="ppaction://media"/>
            <a:extLst>
              <a:ext uri="{FF2B5EF4-FFF2-40B4-BE49-F238E27FC236}">
                <a16:creationId xmlns:a16="http://schemas.microsoft.com/office/drawing/2014/main" id="{B0F5C518-1444-96A3-6CA2-B5C25979FC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500"/>
          </a:xfrm>
          <a:prstGeom prst="rect">
            <a:avLst/>
          </a:prstGeom>
        </p:spPr>
      </p:pic>
    </p:spTree>
    <p:extLst>
      <p:ext uri="{BB962C8B-B14F-4D97-AF65-F5344CB8AC3E}">
        <p14:creationId xmlns:p14="http://schemas.microsoft.com/office/powerpoint/2010/main" val="141254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03CB272-DD3A-1D4F-2649-1612D9F35D74}"/>
              </a:ext>
            </a:extLst>
          </p:cNvPr>
          <p:cNvGraphicFramePr>
            <a:graphicFrameLocks noGrp="1"/>
          </p:cNvGraphicFramePr>
          <p:nvPr>
            <p:extLst>
              <p:ext uri="{D42A27DB-BD31-4B8C-83A1-F6EECF244321}">
                <p14:modId xmlns:p14="http://schemas.microsoft.com/office/powerpoint/2010/main" val="3243891613"/>
              </p:ext>
            </p:extLst>
          </p:nvPr>
        </p:nvGraphicFramePr>
        <p:xfrm>
          <a:off x="134257" y="711200"/>
          <a:ext cx="8875486" cy="9753881"/>
        </p:xfrm>
        <a:graphic>
          <a:graphicData uri="http://schemas.openxmlformats.org/drawingml/2006/table">
            <a:tbl>
              <a:tblPr bandRow="1"/>
              <a:tblGrid>
                <a:gridCol w="1500779">
                  <a:extLst>
                    <a:ext uri="{9D8B030D-6E8A-4147-A177-3AD203B41FA5}">
                      <a16:colId xmlns:a16="http://schemas.microsoft.com/office/drawing/2014/main" val="3040318567"/>
                    </a:ext>
                  </a:extLst>
                </a:gridCol>
                <a:gridCol w="2327364">
                  <a:extLst>
                    <a:ext uri="{9D8B030D-6E8A-4147-A177-3AD203B41FA5}">
                      <a16:colId xmlns:a16="http://schemas.microsoft.com/office/drawing/2014/main" val="2970584227"/>
                    </a:ext>
                  </a:extLst>
                </a:gridCol>
                <a:gridCol w="5047343">
                  <a:extLst>
                    <a:ext uri="{9D8B030D-6E8A-4147-A177-3AD203B41FA5}">
                      <a16:colId xmlns:a16="http://schemas.microsoft.com/office/drawing/2014/main" val="1800916138"/>
                    </a:ext>
                  </a:extLst>
                </a:gridCol>
              </a:tblGrid>
              <a:tr h="530654">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Giai đoạn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Thời điểm</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Đặc điểm cây rừng</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51038440"/>
                  </a:ext>
                </a:extLst>
              </a:tr>
              <a:tr h="1518580">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1. Giai đoạn non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khi hạt nảy mầm đến khi cây ra hoa lần thứ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Sinh trưởng mạnh và đáp ứng tốt với các biện pháp chăm sóc.</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Chống chịu kém.</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1096858"/>
                  </a:ext>
                </a:extLst>
              </a:tr>
              <a:tr h="2145393">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2. Giai đoạn gần thành thục </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3 – 5 năm kể từ khi cây ra hoa đầu tiên của cây.</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Cây sinh trưởng mạnh; lượng hoa quả tăng dần; tán cây hình thành; sức đề kháng cao hơn.</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Năng suất và chất lượng lâm sản chưa ổn định.</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959466"/>
                  </a:ext>
                </a:extLst>
              </a:tr>
              <a:tr h="2145393">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3. Giai đoạn thành thục </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5 – 10 năm kể từ khi cây ra hoa lần thứ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Cây sinh trưởng chậm hơn, tán cây đã định hình.</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Năng suất và chất lượng lâm sản tương đối ổn định; khả năng ra hoa, đậu quả mạnh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4970476"/>
                  </a:ext>
                </a:extLst>
              </a:tr>
              <a:tr h="3039534">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4. Giai đoạn già cỗi</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Giai đoạn cuối cùng của chu kì sinh trưởng, phát triển.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Tăng trưởng hàng năm giảm rồi ngừng hẳn.</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Quá trình trao đổi chất diễn ra chậm; khả năng ra hoa, đậu quả giảm; chất lượng hạt kém.</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Sức đề kháng của cây giảm, cây dễ mắc sâu, bệnh, già cỗi và chết.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4212392"/>
                  </a:ext>
                </a:extLst>
              </a:tr>
            </a:tbl>
          </a:graphicData>
        </a:graphic>
      </p:graphicFrame>
      <p:sp>
        <p:nvSpPr>
          <p:cNvPr id="15" name="TextBox 14">
            <a:extLst>
              <a:ext uri="{FF2B5EF4-FFF2-40B4-BE49-F238E27FC236}">
                <a16:creationId xmlns:a16="http://schemas.microsoft.com/office/drawing/2014/main" id="{8B3D8440-1EB2-0066-F5AC-343DF51BD4C5}"/>
              </a:ext>
            </a:extLst>
          </p:cNvPr>
          <p:cNvSpPr txBox="1"/>
          <p:nvPr/>
        </p:nvSpPr>
        <p:spPr>
          <a:xfrm>
            <a:off x="308428" y="191962"/>
            <a:ext cx="8527143" cy="400110"/>
          </a:xfrm>
          <a:prstGeom prst="rect">
            <a:avLst/>
          </a:prstGeom>
          <a:noFill/>
        </p:spPr>
        <p:txBody>
          <a:bodyPr wrap="square">
            <a:spAutoFit/>
          </a:bodyPr>
          <a:lstStyle/>
          <a:p>
            <a:pPr algn="ctr"/>
            <a:r>
              <a:rPr lang="vi-VN" sz="2000" b="1">
                <a:solidFill>
                  <a:srgbClr val="C00000"/>
                </a:solidFill>
              </a:rPr>
              <a:t>CÁC GIAI ĐOẠN SINH TRƯỞNG, PHÁT TRIỂN CỦA CÂY RỪNG</a:t>
            </a:r>
            <a:endParaRPr lang="en-US" sz="2000" b="1">
              <a:solidFill>
                <a:srgbClr val="C00000"/>
              </a:solidFill>
            </a:endParaRPr>
          </a:p>
        </p:txBody>
      </p:sp>
    </p:spTree>
    <p:extLst>
      <p:ext uri="{BB962C8B-B14F-4D97-AF65-F5344CB8AC3E}">
        <p14:creationId xmlns:p14="http://schemas.microsoft.com/office/powerpoint/2010/main" val="931112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03CB272-DD3A-1D4F-2649-1612D9F35D74}"/>
              </a:ext>
            </a:extLst>
          </p:cNvPr>
          <p:cNvGraphicFramePr>
            <a:graphicFrameLocks noGrp="1"/>
          </p:cNvGraphicFramePr>
          <p:nvPr>
            <p:extLst>
              <p:ext uri="{D42A27DB-BD31-4B8C-83A1-F6EECF244321}">
                <p14:modId xmlns:p14="http://schemas.microsoft.com/office/powerpoint/2010/main" val="1819026885"/>
              </p:ext>
            </p:extLst>
          </p:nvPr>
        </p:nvGraphicFramePr>
        <p:xfrm>
          <a:off x="134257" y="123371"/>
          <a:ext cx="8875486" cy="4896757"/>
        </p:xfrm>
        <a:graphic>
          <a:graphicData uri="http://schemas.openxmlformats.org/drawingml/2006/table">
            <a:tbl>
              <a:tblPr bandRow="1"/>
              <a:tblGrid>
                <a:gridCol w="1500779">
                  <a:extLst>
                    <a:ext uri="{9D8B030D-6E8A-4147-A177-3AD203B41FA5}">
                      <a16:colId xmlns:a16="http://schemas.microsoft.com/office/drawing/2014/main" val="3040318567"/>
                    </a:ext>
                  </a:extLst>
                </a:gridCol>
                <a:gridCol w="2102392">
                  <a:extLst>
                    <a:ext uri="{9D8B030D-6E8A-4147-A177-3AD203B41FA5}">
                      <a16:colId xmlns:a16="http://schemas.microsoft.com/office/drawing/2014/main" val="2970584227"/>
                    </a:ext>
                  </a:extLst>
                </a:gridCol>
                <a:gridCol w="5272315">
                  <a:extLst>
                    <a:ext uri="{9D8B030D-6E8A-4147-A177-3AD203B41FA5}">
                      <a16:colId xmlns:a16="http://schemas.microsoft.com/office/drawing/2014/main" val="1800916138"/>
                    </a:ext>
                  </a:extLst>
                </a:gridCol>
              </a:tblGrid>
              <a:tr h="563748">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Giai đoạn</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Thời điểm</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Đặc điểm cây rừng</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51038440"/>
                  </a:ext>
                </a:extLst>
              </a:tr>
              <a:tr h="1956212">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3. Giai đoạn thành thục </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Từ 5 – 10 năm kể từ khi cây ra hoa lần thứ nhất.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Cây sinh trưởng chậm hơn, tán cây đã định hình.</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Năng suất và chất lượng lâm sản tương đối ổn định; khả năng ra hoa, đậu quả mạnh nhất.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4970476"/>
                  </a:ext>
                </a:extLst>
              </a:tr>
              <a:tr h="2376797">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4. Giai đoạn già cỗi</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Giai đoạn cuối cùng của chu kì sinh trưởng, phát triển.</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Tăng trưởng hàng năm giảm rồi ngừng hẳn.</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Quá trình trao đổi chất diễn ra chậm; khả năng ra hoa, đậu quả giảm; chất lượng hạt kém.</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Sức đề kháng của cây giảm, cây dễ mắc sâu, bệnh, già cỗi và chết.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4212392"/>
                  </a:ext>
                </a:extLst>
              </a:tr>
            </a:tbl>
          </a:graphicData>
        </a:graphic>
      </p:graphicFrame>
    </p:spTree>
    <p:extLst>
      <p:ext uri="{BB962C8B-B14F-4D97-AF65-F5344CB8AC3E}">
        <p14:creationId xmlns:p14="http://schemas.microsoft.com/office/powerpoint/2010/main" val="79360627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8D7E86-0689-433F-6BF2-CE32328E8066}"/>
              </a:ext>
            </a:extLst>
          </p:cNvPr>
          <p:cNvSpPr/>
          <p:nvPr/>
        </p:nvSpPr>
        <p:spPr>
          <a:xfrm>
            <a:off x="83457" y="1358660"/>
            <a:ext cx="8977086" cy="39100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CC04765-4667-9872-08EE-CF190F0F6501}"/>
              </a:ext>
            </a:extLst>
          </p:cNvPr>
          <p:cNvGrpSpPr/>
          <p:nvPr/>
        </p:nvGrpSpPr>
        <p:grpSpPr>
          <a:xfrm>
            <a:off x="361043" y="245577"/>
            <a:ext cx="8421914" cy="958660"/>
            <a:chOff x="322942" y="855177"/>
            <a:chExt cx="8421914" cy="958660"/>
          </a:xfrm>
        </p:grpSpPr>
        <p:sp>
          <p:nvSpPr>
            <p:cNvPr id="3" name="TextBox 2">
              <a:extLst>
                <a:ext uri="{FF2B5EF4-FFF2-40B4-BE49-F238E27FC236}">
                  <a16:creationId xmlns:a16="http://schemas.microsoft.com/office/drawing/2014/main" id="{94C3A910-D35E-8AF4-BF42-4B5C441FC379}"/>
                </a:ext>
              </a:extLst>
            </p:cNvPr>
            <p:cNvSpPr txBox="1"/>
            <p:nvPr/>
          </p:nvSpPr>
          <p:spPr>
            <a:xfrm>
              <a:off x="1240971" y="855177"/>
              <a:ext cx="7503885" cy="958660"/>
            </a:xfrm>
            <a:prstGeom prst="rect">
              <a:avLst/>
            </a:prstGeom>
            <a:noFill/>
          </p:spPr>
          <p:txBody>
            <a:bodyPr wrap="square">
              <a:spAutoFit/>
            </a:bodyPr>
            <a:lstStyle/>
            <a:p>
              <a:pPr algn="just">
                <a:lnSpc>
                  <a:spcPct val="150000"/>
                </a:lnSpc>
              </a:pPr>
              <a:r>
                <a:rPr lang="en-US" sz="2000"/>
                <a:t>Nghiên cứu phần II.1,2,3,4 trong SGK tr.24 – 25, thảo luận và hoàn thiện phiếu học tập số 2:</a:t>
              </a:r>
            </a:p>
          </p:txBody>
        </p:sp>
        <p:sp>
          <p:nvSpPr>
            <p:cNvPr id="4" name="Freeform 4">
              <a:extLst>
                <a:ext uri="{FF2B5EF4-FFF2-40B4-BE49-F238E27FC236}">
                  <a16:creationId xmlns:a16="http://schemas.microsoft.com/office/drawing/2014/main" id="{FE3DDEFB-364D-473C-389D-CA099467AFF7}"/>
                </a:ext>
              </a:extLst>
            </p:cNvPr>
            <p:cNvSpPr/>
            <p:nvPr/>
          </p:nvSpPr>
          <p:spPr>
            <a:xfrm>
              <a:off x="322942" y="968475"/>
              <a:ext cx="755679" cy="732064"/>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TextBox 6">
            <a:extLst>
              <a:ext uri="{FF2B5EF4-FFF2-40B4-BE49-F238E27FC236}">
                <a16:creationId xmlns:a16="http://schemas.microsoft.com/office/drawing/2014/main" id="{725378AF-A7B1-6DDC-F100-6D25C6E03454}"/>
              </a:ext>
            </a:extLst>
          </p:cNvPr>
          <p:cNvSpPr txBox="1"/>
          <p:nvPr/>
        </p:nvSpPr>
        <p:spPr>
          <a:xfrm>
            <a:off x="2307771" y="1474776"/>
            <a:ext cx="4528457" cy="369332"/>
          </a:xfrm>
          <a:prstGeom prst="rect">
            <a:avLst/>
          </a:prstGeom>
          <a:noFill/>
        </p:spPr>
        <p:txBody>
          <a:bodyPr wrap="square" rtlCol="0">
            <a:spAutoFit/>
          </a:bodyPr>
          <a:lstStyle/>
          <a:p>
            <a:pPr algn="ctr"/>
            <a:r>
              <a:rPr lang="en-US" sz="1800" b="1">
                <a:solidFill>
                  <a:srgbClr val="C00000"/>
                </a:solidFill>
                <a:latin typeface="+mj-lt"/>
              </a:rPr>
              <a:t>PHIẾU HỌC TẬP SỐ 2 </a:t>
            </a:r>
          </a:p>
        </p:txBody>
      </p:sp>
      <p:sp>
        <p:nvSpPr>
          <p:cNvPr id="10" name="TextBox 9">
            <a:extLst>
              <a:ext uri="{FF2B5EF4-FFF2-40B4-BE49-F238E27FC236}">
                <a16:creationId xmlns:a16="http://schemas.microsoft.com/office/drawing/2014/main" id="{1A7927E6-9B2E-AD7D-0536-97F75093340E}"/>
              </a:ext>
            </a:extLst>
          </p:cNvPr>
          <p:cNvSpPr txBox="1"/>
          <p:nvPr/>
        </p:nvSpPr>
        <p:spPr>
          <a:xfrm>
            <a:off x="2285999" y="1906361"/>
            <a:ext cx="4572000" cy="369332"/>
          </a:xfrm>
          <a:prstGeom prst="rect">
            <a:avLst/>
          </a:prstGeom>
          <a:noFill/>
        </p:spPr>
        <p:txBody>
          <a:bodyPr wrap="square">
            <a:spAutoFit/>
          </a:bodyPr>
          <a:lstStyle/>
          <a:p>
            <a:pPr algn="ctr"/>
            <a:r>
              <a:rPr lang="en-US" sz="1800" b="1"/>
              <a:t>NHIỆM VỤ CHĂM SÓC RỪNG</a:t>
            </a:r>
          </a:p>
        </p:txBody>
      </p:sp>
      <p:sp>
        <p:nvSpPr>
          <p:cNvPr id="12" name="TextBox 11">
            <a:extLst>
              <a:ext uri="{FF2B5EF4-FFF2-40B4-BE49-F238E27FC236}">
                <a16:creationId xmlns:a16="http://schemas.microsoft.com/office/drawing/2014/main" id="{B745189E-89BC-5F2D-CB04-DD8D620D5E2D}"/>
              </a:ext>
            </a:extLst>
          </p:cNvPr>
          <p:cNvSpPr txBox="1"/>
          <p:nvPr/>
        </p:nvSpPr>
        <p:spPr>
          <a:xfrm>
            <a:off x="256720" y="2315146"/>
            <a:ext cx="8630557" cy="456535"/>
          </a:xfrm>
          <a:prstGeom prst="rect">
            <a:avLst/>
          </a:prstGeom>
          <a:noFill/>
        </p:spPr>
        <p:txBody>
          <a:bodyPr wrap="square">
            <a:spAutoFit/>
          </a:bodyPr>
          <a:lstStyle/>
          <a:p>
            <a:pPr algn="just">
              <a:lnSpc>
                <a:spcPct val="150000"/>
              </a:lnSpc>
            </a:pPr>
            <a:r>
              <a:rPr lang="vi-VN" sz="1800" b="1" i="1">
                <a:solidFill>
                  <a:srgbClr val="C00000"/>
                </a:solidFill>
              </a:rPr>
              <a:t>Câu 1: </a:t>
            </a:r>
            <a:r>
              <a:rPr lang="vi-VN" sz="1800"/>
              <a:t>Nêu các giai đoạn phát triển của cây rừng tương ứng với Hình 4.2 (SGK).</a:t>
            </a:r>
            <a:endParaRPr lang="en-US" sz="1800"/>
          </a:p>
        </p:txBody>
      </p:sp>
      <p:pic>
        <p:nvPicPr>
          <p:cNvPr id="14" name="Picture 13">
            <a:extLst>
              <a:ext uri="{FF2B5EF4-FFF2-40B4-BE49-F238E27FC236}">
                <a16:creationId xmlns:a16="http://schemas.microsoft.com/office/drawing/2014/main" id="{8504287D-A64E-D075-15DB-DA0B366E0C7F}"/>
              </a:ext>
            </a:extLst>
          </p:cNvPr>
          <p:cNvPicPr>
            <a:picLocks noChangeAspect="1"/>
          </p:cNvPicPr>
          <p:nvPr/>
        </p:nvPicPr>
        <p:blipFill>
          <a:blip r:embed="rId4"/>
          <a:stretch>
            <a:fillRect/>
          </a:stretch>
        </p:blipFill>
        <p:spPr>
          <a:xfrm>
            <a:off x="1381076" y="2926104"/>
            <a:ext cx="6381847" cy="2049282"/>
          </a:xfrm>
          <a:prstGeom prst="rect">
            <a:avLst/>
          </a:prstGeom>
        </p:spPr>
      </p:pic>
    </p:spTree>
    <p:extLst>
      <p:ext uri="{BB962C8B-B14F-4D97-AF65-F5344CB8AC3E}">
        <p14:creationId xmlns:p14="http://schemas.microsoft.com/office/powerpoint/2010/main" val="4039796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8D7E86-0689-433F-6BF2-CE32328E8066}"/>
              </a:ext>
            </a:extLst>
          </p:cNvPr>
          <p:cNvSpPr/>
          <p:nvPr/>
        </p:nvSpPr>
        <p:spPr>
          <a:xfrm>
            <a:off x="83457" y="94343"/>
            <a:ext cx="8977086" cy="49566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3877FE-A287-8662-A977-DBBB48E9A597}"/>
              </a:ext>
            </a:extLst>
          </p:cNvPr>
          <p:cNvPicPr>
            <a:picLocks noChangeAspect="1"/>
          </p:cNvPicPr>
          <p:nvPr/>
        </p:nvPicPr>
        <p:blipFill>
          <a:blip r:embed="rId2"/>
          <a:stretch>
            <a:fillRect/>
          </a:stretch>
        </p:blipFill>
        <p:spPr>
          <a:xfrm>
            <a:off x="1761980" y="189549"/>
            <a:ext cx="5620039" cy="1701887"/>
          </a:xfrm>
          <a:prstGeom prst="rect">
            <a:avLst/>
          </a:prstGeom>
        </p:spPr>
      </p:pic>
      <p:sp>
        <p:nvSpPr>
          <p:cNvPr id="11" name="TextBox 10">
            <a:extLst>
              <a:ext uri="{FF2B5EF4-FFF2-40B4-BE49-F238E27FC236}">
                <a16:creationId xmlns:a16="http://schemas.microsoft.com/office/drawing/2014/main" id="{81229705-D1DF-8269-1B86-135A55F56501}"/>
              </a:ext>
            </a:extLst>
          </p:cNvPr>
          <p:cNvSpPr txBox="1"/>
          <p:nvPr/>
        </p:nvSpPr>
        <p:spPr>
          <a:xfrm>
            <a:off x="2285999" y="1891436"/>
            <a:ext cx="4572000" cy="371768"/>
          </a:xfrm>
          <a:prstGeom prst="rect">
            <a:avLst/>
          </a:prstGeom>
          <a:noFill/>
        </p:spPr>
        <p:txBody>
          <a:bodyPr wrap="square">
            <a:spAutoFit/>
          </a:bodyPr>
          <a:lstStyle/>
          <a:p>
            <a:pPr marL="0" marR="0" algn="ctr">
              <a:lnSpc>
                <a:spcPct val="150000"/>
              </a:lnSpc>
              <a:spcBef>
                <a:spcPts val="0"/>
              </a:spcBef>
              <a:spcAft>
                <a:spcPts val="0"/>
              </a:spcAft>
            </a:pPr>
            <a:r>
              <a:rPr lang="vi-VN" sz="1350" b="1" i="1">
                <a:solidFill>
                  <a:srgbClr val="0070C0"/>
                </a:solidFill>
                <a:effectLst/>
                <a:latin typeface="+mn-lt"/>
                <a:ea typeface="Calibri" panose="020F0502020204030204" pitchFamily="34" charset="0"/>
              </a:rPr>
              <a:t>Hình 4.2. Các giai đoạn phát triển của cây rừng</a:t>
            </a:r>
            <a:endParaRPr lang="en-US" sz="1100">
              <a:solidFill>
                <a:srgbClr val="0070C0"/>
              </a:solidFill>
              <a:effectLst/>
              <a:latin typeface="+mn-lt"/>
              <a:ea typeface="Calibri" panose="020F0502020204030204" pitchFamily="34" charset="0"/>
            </a:endParaRPr>
          </a:p>
        </p:txBody>
      </p:sp>
      <p:sp>
        <p:nvSpPr>
          <p:cNvPr id="15" name="TextBox 14">
            <a:extLst>
              <a:ext uri="{FF2B5EF4-FFF2-40B4-BE49-F238E27FC236}">
                <a16:creationId xmlns:a16="http://schemas.microsoft.com/office/drawing/2014/main" id="{E91A8F95-8E36-E2AA-4652-309BB6F748F0}"/>
              </a:ext>
            </a:extLst>
          </p:cNvPr>
          <p:cNvSpPr txBox="1"/>
          <p:nvPr/>
        </p:nvSpPr>
        <p:spPr>
          <a:xfrm>
            <a:off x="199570" y="2430981"/>
            <a:ext cx="8744858" cy="2118529"/>
          </a:xfrm>
          <a:prstGeom prst="rect">
            <a:avLst/>
          </a:prstGeom>
          <a:noFill/>
        </p:spPr>
        <p:txBody>
          <a:bodyPr wrap="square">
            <a:spAutoFit/>
          </a:bodyPr>
          <a:lstStyle/>
          <a:p>
            <a:pPr algn="just">
              <a:lnSpc>
                <a:spcPct val="150000"/>
              </a:lnSpc>
            </a:pPr>
            <a:r>
              <a:rPr lang="vi-VN" sz="1800" b="1" i="1">
                <a:solidFill>
                  <a:srgbClr val="C00000"/>
                </a:solidFill>
              </a:rPr>
              <a:t>Câu 2: </a:t>
            </a:r>
            <a:r>
              <a:rPr lang="vi-VN" sz="1800"/>
              <a:t>Để đảm bảo cây rừng sinh trưởng, phát triển tốt nhất cần tập trung chăm sóc ở giai đoạn nào?</a:t>
            </a:r>
            <a:endParaRPr lang="en-US" sz="1800"/>
          </a:p>
          <a:p>
            <a:pPr algn="just">
              <a:lnSpc>
                <a:spcPct val="150000"/>
              </a:lnSpc>
            </a:pPr>
            <a:r>
              <a:rPr lang="en-US" sz="1800"/>
              <a:t>..................................................................................................................................................................................................................................................................................................................................................................................................................</a:t>
            </a:r>
          </a:p>
        </p:txBody>
      </p:sp>
    </p:spTree>
    <p:extLst>
      <p:ext uri="{BB962C8B-B14F-4D97-AF65-F5344CB8AC3E}">
        <p14:creationId xmlns:p14="http://schemas.microsoft.com/office/powerpoint/2010/main" val="58269715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8D7E86-0689-433F-6BF2-CE32328E8066}"/>
              </a:ext>
            </a:extLst>
          </p:cNvPr>
          <p:cNvSpPr/>
          <p:nvPr/>
        </p:nvSpPr>
        <p:spPr>
          <a:xfrm>
            <a:off x="83457" y="94343"/>
            <a:ext cx="8977086" cy="49566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91A8F95-8E36-E2AA-4652-309BB6F748F0}"/>
              </a:ext>
            </a:extLst>
          </p:cNvPr>
          <p:cNvSpPr txBox="1"/>
          <p:nvPr/>
        </p:nvSpPr>
        <p:spPr>
          <a:xfrm>
            <a:off x="199570" y="121556"/>
            <a:ext cx="8744858" cy="4196020"/>
          </a:xfrm>
          <a:prstGeom prst="rect">
            <a:avLst/>
          </a:prstGeom>
          <a:noFill/>
        </p:spPr>
        <p:txBody>
          <a:bodyPr wrap="square">
            <a:spAutoFit/>
          </a:bodyPr>
          <a:lstStyle/>
          <a:p>
            <a:pPr algn="just">
              <a:lnSpc>
                <a:spcPct val="150000"/>
              </a:lnSpc>
            </a:pPr>
            <a:r>
              <a:rPr lang="vi-VN" sz="1800" b="1" i="1">
                <a:solidFill>
                  <a:srgbClr val="C00000"/>
                </a:solidFill>
              </a:rPr>
              <a:t>Câu </a:t>
            </a:r>
            <a:r>
              <a:rPr lang="en-US" sz="1800" b="1" i="1">
                <a:solidFill>
                  <a:srgbClr val="C00000"/>
                </a:solidFill>
              </a:rPr>
              <a:t>3</a:t>
            </a:r>
            <a:r>
              <a:rPr lang="vi-VN" sz="1800" b="1" i="1">
                <a:solidFill>
                  <a:srgbClr val="C00000"/>
                </a:solidFill>
              </a:rPr>
              <a:t>: </a:t>
            </a:r>
            <a:r>
              <a:rPr lang="vi-VN" sz="1800"/>
              <a:t>Đối với rừng sản xuất, để thu hiệu quả kinh tế cao nên tiến hành khai thác ở giai đoạn</a:t>
            </a:r>
            <a:r>
              <a:rPr lang="en-US" sz="1800"/>
              <a:t> </a:t>
            </a:r>
            <a:r>
              <a:rPr lang="vi-VN" sz="1800"/>
              <a:t>nào?</a:t>
            </a:r>
            <a:endParaRPr lang="en-US" sz="1800"/>
          </a:p>
          <a:p>
            <a:pPr algn="just">
              <a:lnSpc>
                <a:spcPct val="150000"/>
              </a:lnSpc>
            </a:pPr>
            <a:r>
              <a:rPr lang="en-US" sz="1800"/>
              <a:t>..................................................................................................................................................................................................................................................................................................................................................................................................................</a:t>
            </a:r>
          </a:p>
          <a:p>
            <a:pPr algn="just">
              <a:lnSpc>
                <a:spcPct val="150000"/>
              </a:lnSpc>
            </a:pPr>
            <a:r>
              <a:rPr lang="vi-VN" sz="1800" b="1" i="1">
                <a:solidFill>
                  <a:srgbClr val="C00000"/>
                </a:solidFill>
              </a:rPr>
              <a:t>Câu </a:t>
            </a:r>
            <a:r>
              <a:rPr lang="en-US" sz="1800" b="1" i="1">
                <a:solidFill>
                  <a:srgbClr val="C00000"/>
                </a:solidFill>
              </a:rPr>
              <a:t>4</a:t>
            </a:r>
            <a:r>
              <a:rPr lang="vi-VN" sz="1800" b="1" i="1">
                <a:solidFill>
                  <a:srgbClr val="C00000"/>
                </a:solidFill>
              </a:rPr>
              <a:t>: </a:t>
            </a:r>
            <a:r>
              <a:rPr lang="vi-VN" sz="1800"/>
              <a:t>Nêu quy luật sinh trưởng và phát triển của cây rừng.</a:t>
            </a:r>
            <a:endParaRPr lang="en-US" sz="1800"/>
          </a:p>
          <a:p>
            <a:pPr algn="just">
              <a:lnSpc>
                <a:spcPct val="150000"/>
              </a:lnSpc>
            </a:pPr>
            <a:r>
              <a:rPr lang="en-US" sz="1800"/>
              <a:t>..................................................................................................................................................................................................................................................................................................................................................................................................................</a:t>
            </a:r>
          </a:p>
          <a:p>
            <a:pPr algn="just">
              <a:lnSpc>
                <a:spcPct val="150000"/>
              </a:lnSpc>
            </a:pPr>
            <a:endParaRPr lang="en-US" sz="1800"/>
          </a:p>
        </p:txBody>
      </p:sp>
    </p:spTree>
    <p:extLst>
      <p:ext uri="{BB962C8B-B14F-4D97-AF65-F5344CB8AC3E}">
        <p14:creationId xmlns:p14="http://schemas.microsoft.com/office/powerpoint/2010/main" val="389462298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9551B2-62D3-1D43-489C-798418FA672B}"/>
              </a:ext>
            </a:extLst>
          </p:cNvPr>
          <p:cNvSpPr/>
          <p:nvPr/>
        </p:nvSpPr>
        <p:spPr>
          <a:xfrm>
            <a:off x="827314" y="638629"/>
            <a:ext cx="7489372" cy="48622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ysClr val="windowText" lastClr="000000"/>
                </a:solidFill>
              </a:rPr>
              <a:t>Giai đoạn phát triển của cây rừng tương ứng với Hình 4.2 </a:t>
            </a:r>
            <a:endParaRPr lang="en-US" sz="2000" b="1">
              <a:solidFill>
                <a:sysClr val="windowText" lastClr="000000"/>
              </a:solidFill>
            </a:endParaRPr>
          </a:p>
        </p:txBody>
      </p:sp>
      <p:pic>
        <p:nvPicPr>
          <p:cNvPr id="2" name="Picture 1">
            <a:extLst>
              <a:ext uri="{FF2B5EF4-FFF2-40B4-BE49-F238E27FC236}">
                <a16:creationId xmlns:a16="http://schemas.microsoft.com/office/drawing/2014/main" id="{C05F0F6A-4C8E-2FA0-71D9-3AED90D22D29}"/>
              </a:ext>
            </a:extLst>
          </p:cNvPr>
          <p:cNvPicPr>
            <a:picLocks noChangeAspect="1"/>
          </p:cNvPicPr>
          <p:nvPr/>
        </p:nvPicPr>
        <p:blipFill>
          <a:blip r:embed="rId2"/>
          <a:stretch>
            <a:fillRect/>
          </a:stretch>
        </p:blipFill>
        <p:spPr>
          <a:xfrm>
            <a:off x="0" y="0"/>
            <a:ext cx="7706635" cy="2474686"/>
          </a:xfrm>
          <a:prstGeom prst="rect">
            <a:avLst/>
          </a:prstGeom>
        </p:spPr>
      </p:pic>
      <p:pic>
        <p:nvPicPr>
          <p:cNvPr id="3" name="Picture 2">
            <a:extLst>
              <a:ext uri="{FF2B5EF4-FFF2-40B4-BE49-F238E27FC236}">
                <a16:creationId xmlns:a16="http://schemas.microsoft.com/office/drawing/2014/main" id="{1BC89C49-D783-F6FF-8C4B-BA2193E593B5}"/>
              </a:ext>
            </a:extLst>
          </p:cNvPr>
          <p:cNvPicPr>
            <a:picLocks noChangeAspect="1"/>
          </p:cNvPicPr>
          <p:nvPr/>
        </p:nvPicPr>
        <p:blipFill>
          <a:blip r:embed="rId3"/>
          <a:stretch>
            <a:fillRect/>
          </a:stretch>
        </p:blipFill>
        <p:spPr>
          <a:xfrm>
            <a:off x="971993" y="2668815"/>
            <a:ext cx="8172007" cy="2474686"/>
          </a:xfrm>
          <a:prstGeom prst="rect">
            <a:avLst/>
          </a:prstGeom>
        </p:spPr>
      </p:pic>
      <p:sp>
        <p:nvSpPr>
          <p:cNvPr id="6" name="TextBox 5">
            <a:extLst>
              <a:ext uri="{FF2B5EF4-FFF2-40B4-BE49-F238E27FC236}">
                <a16:creationId xmlns:a16="http://schemas.microsoft.com/office/drawing/2014/main" id="{740FC9A2-EEFB-25AE-D266-6EF835422DC6}"/>
              </a:ext>
            </a:extLst>
          </p:cNvPr>
          <p:cNvSpPr txBox="1"/>
          <p:nvPr/>
        </p:nvSpPr>
        <p:spPr>
          <a:xfrm>
            <a:off x="384630" y="1763486"/>
            <a:ext cx="2939142" cy="400110"/>
          </a:xfrm>
          <a:prstGeom prst="rect">
            <a:avLst/>
          </a:prstGeom>
          <a:solidFill>
            <a:srgbClr val="FFFFFF"/>
          </a:solidFill>
        </p:spPr>
        <p:txBody>
          <a:bodyPr wrap="square">
            <a:spAutoFit/>
          </a:bodyPr>
          <a:lstStyle/>
          <a:p>
            <a:pPr algn="ctr"/>
            <a:r>
              <a:rPr lang="en-US" sz="2000"/>
              <a:t>Giai đoạn già cỗi.</a:t>
            </a:r>
          </a:p>
        </p:txBody>
      </p:sp>
      <p:sp>
        <p:nvSpPr>
          <p:cNvPr id="7" name="TextBox 6">
            <a:extLst>
              <a:ext uri="{FF2B5EF4-FFF2-40B4-BE49-F238E27FC236}">
                <a16:creationId xmlns:a16="http://schemas.microsoft.com/office/drawing/2014/main" id="{3A8F98BE-3C4D-3575-D63E-04337484B7AC}"/>
              </a:ext>
            </a:extLst>
          </p:cNvPr>
          <p:cNvSpPr txBox="1"/>
          <p:nvPr/>
        </p:nvSpPr>
        <p:spPr>
          <a:xfrm>
            <a:off x="4142242" y="1763486"/>
            <a:ext cx="3355976" cy="400110"/>
          </a:xfrm>
          <a:prstGeom prst="rect">
            <a:avLst/>
          </a:prstGeom>
          <a:solidFill>
            <a:srgbClr val="FFFFFF"/>
          </a:solidFill>
        </p:spPr>
        <p:txBody>
          <a:bodyPr wrap="square">
            <a:spAutoFit/>
          </a:bodyPr>
          <a:lstStyle/>
          <a:p>
            <a:pPr algn="ctr"/>
            <a:r>
              <a:rPr lang="en-US" sz="2000"/>
              <a:t>Giai đoạn gần thành thục.</a:t>
            </a:r>
          </a:p>
        </p:txBody>
      </p:sp>
      <p:sp>
        <p:nvSpPr>
          <p:cNvPr id="9" name="TextBox 8">
            <a:extLst>
              <a:ext uri="{FF2B5EF4-FFF2-40B4-BE49-F238E27FC236}">
                <a16:creationId xmlns:a16="http://schemas.microsoft.com/office/drawing/2014/main" id="{E9D7B46B-5178-5740-7AA4-6AA951FB8F8C}"/>
              </a:ext>
            </a:extLst>
          </p:cNvPr>
          <p:cNvSpPr txBox="1"/>
          <p:nvPr/>
        </p:nvSpPr>
        <p:spPr>
          <a:xfrm>
            <a:off x="1429658" y="4390572"/>
            <a:ext cx="2939142" cy="400110"/>
          </a:xfrm>
          <a:prstGeom prst="rect">
            <a:avLst/>
          </a:prstGeom>
          <a:solidFill>
            <a:srgbClr val="FFFFFF"/>
          </a:solidFill>
        </p:spPr>
        <p:txBody>
          <a:bodyPr wrap="square">
            <a:spAutoFit/>
          </a:bodyPr>
          <a:lstStyle/>
          <a:p>
            <a:pPr algn="ctr"/>
            <a:r>
              <a:rPr lang="en-US" sz="2000"/>
              <a:t>Giai đoạn thành thục.</a:t>
            </a:r>
          </a:p>
        </p:txBody>
      </p:sp>
      <p:sp>
        <p:nvSpPr>
          <p:cNvPr id="10" name="TextBox 9">
            <a:extLst>
              <a:ext uri="{FF2B5EF4-FFF2-40B4-BE49-F238E27FC236}">
                <a16:creationId xmlns:a16="http://schemas.microsoft.com/office/drawing/2014/main" id="{EE44CFE7-D672-2DE9-5694-647A4845F1EB}"/>
              </a:ext>
            </a:extLst>
          </p:cNvPr>
          <p:cNvSpPr txBox="1"/>
          <p:nvPr/>
        </p:nvSpPr>
        <p:spPr>
          <a:xfrm>
            <a:off x="5646058" y="4390572"/>
            <a:ext cx="3020560" cy="400110"/>
          </a:xfrm>
          <a:prstGeom prst="rect">
            <a:avLst/>
          </a:prstGeom>
          <a:solidFill>
            <a:srgbClr val="FFFFFF"/>
          </a:solidFill>
        </p:spPr>
        <p:txBody>
          <a:bodyPr wrap="square">
            <a:spAutoFit/>
          </a:bodyPr>
          <a:lstStyle/>
          <a:p>
            <a:pPr algn="ctr"/>
            <a:r>
              <a:rPr lang="en-US" sz="2000"/>
              <a:t>Giai đoạn non. </a:t>
            </a:r>
          </a:p>
        </p:txBody>
      </p:sp>
    </p:spTree>
    <p:extLst>
      <p:ext uri="{BB962C8B-B14F-4D97-AF65-F5344CB8AC3E}">
        <p14:creationId xmlns:p14="http://schemas.microsoft.com/office/powerpoint/2010/main" val="473876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38"/>
          <p:cNvSpPr txBox="1">
            <a:spLocks noGrp="1"/>
          </p:cNvSpPr>
          <p:nvPr>
            <p:ph type="subTitle" idx="1"/>
          </p:nvPr>
        </p:nvSpPr>
        <p:spPr>
          <a:xfrm>
            <a:off x="3033486" y="717550"/>
            <a:ext cx="4477658" cy="3708400"/>
          </a:xfrm>
          <a:prstGeom prst="rect">
            <a:avLst/>
          </a:prstGeom>
        </p:spPr>
        <p:txBody>
          <a:bodyPr spcFirstLastPara="1" wrap="square" lIns="91425" tIns="91425" rIns="91425" bIns="91425" anchor="t" anchorCtr="0">
            <a:noAutofit/>
          </a:bodyPr>
          <a:lstStyle/>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Để đảm bảo cây rừng sinh trưởng, phát triển tốt nhất cần tập trung chăm sóc ở giai đoạn non. </a:t>
            </a:r>
            <a:endParaRPr lang="en-US" sz="2000">
              <a:solidFill>
                <a:srgbClr val="000000"/>
              </a:solidFill>
              <a:latin typeface="+mn-lt"/>
            </a:endParaRPr>
          </a:p>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Ở giai đoạn này tính chống chịu của cây kém, mẫn cảm với tác động của các điều kiện bất lợi. </a:t>
            </a:r>
            <a:endParaRPr lang="en-US" sz="2000">
              <a:solidFill>
                <a:srgbClr val="000000"/>
              </a:solidFill>
              <a:latin typeface="+mn-lt"/>
            </a:endParaRPr>
          </a:p>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Do vậy, giai đoạn này cần tập trung chăm sóc tốt cho cây rừng.</a:t>
            </a:r>
            <a:endParaRPr sz="2000">
              <a:solidFill>
                <a:srgbClr val="000000"/>
              </a:solidFill>
              <a:latin typeface="+mn-lt"/>
            </a:endParaRPr>
          </a:p>
        </p:txBody>
      </p:sp>
      <p:pic>
        <p:nvPicPr>
          <p:cNvPr id="546" name="Google Shape;546;p38"/>
          <p:cNvPicPr preferRelativeResize="0">
            <a:picLocks noGrp="1"/>
          </p:cNvPicPr>
          <p:nvPr>
            <p:ph type="pic" idx="2"/>
          </p:nvPr>
        </p:nvPicPr>
        <p:blipFill rotWithShape="1">
          <a:blip r:embed="rId3">
            <a:alphaModFix/>
          </a:blip>
          <a:srcRect l="26665" t="3841" r="12313" b="4474"/>
          <a:stretch/>
        </p:blipFill>
        <p:spPr>
          <a:xfrm flipH="1">
            <a:off x="101599" y="1200150"/>
            <a:ext cx="2743200" cy="2743200"/>
          </a:xfrm>
          <a:prstGeom prst="roundRect">
            <a:avLst>
              <a:gd name="adj" fmla="val 50000"/>
            </a:avLst>
          </a:prstGeom>
        </p:spPr>
      </p:pic>
    </p:spTree>
    <p:extLst>
      <p:ext uri="{BB962C8B-B14F-4D97-AF65-F5344CB8AC3E}">
        <p14:creationId xmlns:p14="http://schemas.microsoft.com/office/powerpoint/2010/main" val="3721780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5">
                                            <p:txEl>
                                              <p:pRg st="0" end="0"/>
                                            </p:txEl>
                                          </p:spTgt>
                                        </p:tgtEl>
                                        <p:attrNameLst>
                                          <p:attrName>style.visibility</p:attrName>
                                        </p:attrNameLst>
                                      </p:cBhvr>
                                      <p:to>
                                        <p:strVal val="visible"/>
                                      </p:to>
                                    </p:set>
                                    <p:animEffect transition="in" filter="barn(inVertical)">
                                      <p:cBhvr>
                                        <p:cTn id="7" dur="500"/>
                                        <p:tgtEl>
                                          <p:spTgt spid="5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5">
                                            <p:txEl>
                                              <p:pRg st="1" end="1"/>
                                            </p:txEl>
                                          </p:spTgt>
                                        </p:tgtEl>
                                        <p:attrNameLst>
                                          <p:attrName>style.visibility</p:attrName>
                                        </p:attrNameLst>
                                      </p:cBhvr>
                                      <p:to>
                                        <p:strVal val="visible"/>
                                      </p:to>
                                    </p:set>
                                    <p:animEffect transition="in" filter="barn(inVertical)">
                                      <p:cBhvr>
                                        <p:cTn id="12" dur="500"/>
                                        <p:tgtEl>
                                          <p:spTgt spid="5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45">
                                            <p:txEl>
                                              <p:pRg st="2" end="2"/>
                                            </p:txEl>
                                          </p:spTgt>
                                        </p:tgtEl>
                                        <p:attrNameLst>
                                          <p:attrName>style.visibility</p:attrName>
                                        </p:attrNameLst>
                                      </p:cBhvr>
                                      <p:to>
                                        <p:strVal val="visible"/>
                                      </p:to>
                                    </p:set>
                                    <p:animEffect transition="in" filter="barn(inVertical)">
                                      <p:cBhvr>
                                        <p:cTn id="17" dur="500"/>
                                        <p:tgtEl>
                                          <p:spTgt spid="5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B3F9F612-C4FB-4743-8F86-74C730EF003F}"/>
              </a:ext>
            </a:extLst>
          </p:cNvPr>
          <p:cNvSpPr/>
          <p:nvPr/>
        </p:nvSpPr>
        <p:spPr>
          <a:xfrm>
            <a:off x="1052286" y="805543"/>
            <a:ext cx="2779486" cy="1502228"/>
          </a:xfrm>
          <a:prstGeom prst="roundRect">
            <a:avLst>
              <a:gd name="adj" fmla="val 1087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ysClr val="windowText" lastClr="000000"/>
                </a:solidFill>
              </a:rPr>
              <a:t>để thu hiệu quả kinh tế cao. </a:t>
            </a:r>
          </a:p>
        </p:txBody>
      </p:sp>
      <p:sp>
        <p:nvSpPr>
          <p:cNvPr id="35" name="Rectangle: Rounded Corners 34">
            <a:extLst>
              <a:ext uri="{FF2B5EF4-FFF2-40B4-BE49-F238E27FC236}">
                <a16:creationId xmlns:a16="http://schemas.microsoft.com/office/drawing/2014/main" id="{542A6AB4-423F-20DC-0BF4-E49BA67663AA}"/>
              </a:ext>
            </a:extLst>
          </p:cNvPr>
          <p:cNvSpPr/>
          <p:nvPr/>
        </p:nvSpPr>
        <p:spPr>
          <a:xfrm>
            <a:off x="5312230" y="805543"/>
            <a:ext cx="2779486" cy="1502228"/>
          </a:xfrm>
          <a:prstGeom prst="roundRect">
            <a:avLst>
              <a:gd name="adj" fmla="val 1087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ysClr val="windowText" lastClr="000000"/>
                </a:solidFill>
              </a:rPr>
              <a:t>tiến hành khai thác ở giai đoạn thành thục.</a:t>
            </a:r>
          </a:p>
        </p:txBody>
      </p:sp>
      <p:cxnSp>
        <p:nvCxnSpPr>
          <p:cNvPr id="37" name="Straight Connector 36">
            <a:extLst>
              <a:ext uri="{FF2B5EF4-FFF2-40B4-BE49-F238E27FC236}">
                <a16:creationId xmlns:a16="http://schemas.microsoft.com/office/drawing/2014/main" id="{004B871B-1227-2408-D65A-F872B3078F0A}"/>
              </a:ext>
            </a:extLst>
          </p:cNvPr>
          <p:cNvCxnSpPr/>
          <p:nvPr/>
        </p:nvCxnSpPr>
        <p:spPr>
          <a:xfrm>
            <a:off x="4074886" y="1611085"/>
            <a:ext cx="863600"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Right Brace 37">
            <a:extLst>
              <a:ext uri="{FF2B5EF4-FFF2-40B4-BE49-F238E27FC236}">
                <a16:creationId xmlns:a16="http://schemas.microsoft.com/office/drawing/2014/main" id="{75B6CBDC-F6D2-4DD9-0B7C-F5AADF6993AA}"/>
              </a:ext>
            </a:extLst>
          </p:cNvPr>
          <p:cNvSpPr/>
          <p:nvPr/>
        </p:nvSpPr>
        <p:spPr>
          <a:xfrm rot="5400000">
            <a:off x="4415976" y="121568"/>
            <a:ext cx="312048" cy="4909460"/>
          </a:xfrm>
          <a:prstGeom prst="rightBrace">
            <a:avLst>
              <a:gd name="adj1" fmla="val 32591"/>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C9B6BF5F-A179-CF85-411F-C81E53F86AFD}"/>
              </a:ext>
            </a:extLst>
          </p:cNvPr>
          <p:cNvSpPr txBox="1"/>
          <p:nvPr/>
        </p:nvSpPr>
        <p:spPr>
          <a:xfrm>
            <a:off x="1342572" y="2831347"/>
            <a:ext cx="6458856" cy="1420325"/>
          </a:xfrm>
          <a:prstGeom prst="rect">
            <a:avLst/>
          </a:prstGeom>
          <a:noFill/>
        </p:spPr>
        <p:txBody>
          <a:bodyPr wrap="square">
            <a:spAutoFit/>
          </a:bodyPr>
          <a:lstStyle/>
          <a:p>
            <a:pPr algn="ctr">
              <a:lnSpc>
                <a:spcPct val="150000"/>
              </a:lnSpc>
            </a:pPr>
            <a:r>
              <a:rPr lang="vi-VN" sz="2000" i="1">
                <a:solidFill>
                  <a:srgbClr val="C00000"/>
                </a:solidFill>
              </a:rPr>
              <a:t>Giai đoạn này cây sinh trưởng chậm lại, tán cây đã định hình; các tính trạng về năng suất và chất lượng lâm sản tương đối ổn định</a:t>
            </a:r>
            <a:r>
              <a:rPr lang="en-US" sz="2000" i="1">
                <a:solidFill>
                  <a:srgbClr val="C00000"/>
                </a:solidFill>
              </a:rP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8" grpId="0" animBg="1"/>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4" name="Google Shape;914;p61"/>
          <p:cNvSpPr txBox="1">
            <a:spLocks noGrp="1"/>
          </p:cNvSpPr>
          <p:nvPr>
            <p:ph type="title"/>
          </p:nvPr>
        </p:nvSpPr>
        <p:spPr>
          <a:xfrm>
            <a:off x="720000" y="803676"/>
            <a:ext cx="7704000" cy="7766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mj-lt"/>
              </a:rPr>
              <a:t>Q</a:t>
            </a:r>
            <a:r>
              <a:rPr lang="en" sz="2400">
                <a:latin typeface="+mj-lt"/>
              </a:rPr>
              <a:t>uy luật sinh tưởng và phát triển của cây rừng </a:t>
            </a:r>
            <a:endParaRPr sz="2400">
              <a:latin typeface="+mj-lt"/>
            </a:endParaRPr>
          </a:p>
        </p:txBody>
      </p:sp>
      <p:sp>
        <p:nvSpPr>
          <p:cNvPr id="3" name="TextBox 2">
            <a:extLst>
              <a:ext uri="{FF2B5EF4-FFF2-40B4-BE49-F238E27FC236}">
                <a16:creationId xmlns:a16="http://schemas.microsoft.com/office/drawing/2014/main" id="{EA09F083-6DA9-0E9B-0BC4-24526C6ABF94}"/>
              </a:ext>
            </a:extLst>
          </p:cNvPr>
          <p:cNvSpPr txBox="1"/>
          <p:nvPr/>
        </p:nvSpPr>
        <p:spPr>
          <a:xfrm>
            <a:off x="1118641" y="1580349"/>
            <a:ext cx="6906718" cy="2805320"/>
          </a:xfrm>
          <a:prstGeom prst="rect">
            <a:avLst/>
          </a:prstGeom>
          <a:solidFill>
            <a:srgbClr val="FFFFFF"/>
          </a:solidFill>
        </p:spPr>
        <p:txBody>
          <a:bodyPr wrap="square">
            <a:spAutoFit/>
          </a:bodyPr>
          <a:lstStyle/>
          <a:p>
            <a:pPr marL="342900" indent="-342900" algn="just">
              <a:lnSpc>
                <a:spcPct val="150000"/>
              </a:lnSpc>
              <a:buFont typeface="Arial" panose="020B0604020202020204" pitchFamily="34" charset="0"/>
              <a:buChar char="•"/>
            </a:pPr>
            <a:r>
              <a:rPr lang="vi-VN" sz="2000"/>
              <a:t>Cây rừng khi mới trồng có tốc độ sinh trưởng chậm, sau đó tốc độ sinh trưởng tăng dần. </a:t>
            </a:r>
            <a:endParaRPr lang="en-US" sz="2000"/>
          </a:p>
          <a:p>
            <a:pPr marL="342900" indent="-342900" algn="just">
              <a:lnSpc>
                <a:spcPct val="150000"/>
              </a:lnSpc>
              <a:buFont typeface="Arial" panose="020B0604020202020204" pitchFamily="34" charset="0"/>
              <a:buChar char="•"/>
            </a:pPr>
            <a:r>
              <a:rPr lang="vi-VN" sz="2000"/>
              <a:t>Khi cây đạt kích thước gần cực đại thì sinh trưởng chậm dần và gần như không thay đổi cho đến khi cây chết. </a:t>
            </a:r>
            <a:endParaRPr lang="en-US" sz="2000"/>
          </a:p>
          <a:p>
            <a:pPr marL="342900" indent="-342900" algn="just">
              <a:lnSpc>
                <a:spcPct val="150000"/>
              </a:lnSpc>
              <a:buFont typeface="Arial" panose="020B0604020202020204" pitchFamily="34" charset="0"/>
              <a:buChar char="•"/>
            </a:pPr>
            <a:r>
              <a:rPr lang="vi-VN" sz="2000"/>
              <a:t>Đa số các loài cây rừng lấy gỗ đều trải qua bốn giai đoạn sinh trưởng, phát triển.</a:t>
            </a:r>
            <a:endParaRPr lang="en-US" sz="2000"/>
          </a:p>
        </p:txBody>
      </p:sp>
    </p:spTree>
    <p:extLst>
      <p:ext uri="{BB962C8B-B14F-4D97-AF65-F5344CB8AC3E}">
        <p14:creationId xmlns:p14="http://schemas.microsoft.com/office/powerpoint/2010/main" val="119538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4"/>
                                        </p:tgtEl>
                                        <p:attrNameLst>
                                          <p:attrName>style.visibility</p:attrName>
                                        </p:attrNameLst>
                                      </p:cBhvr>
                                      <p:to>
                                        <p:strVal val="visible"/>
                                      </p:to>
                                    </p:set>
                                    <p:animEffect transition="in" filter="barn(inVertical)">
                                      <p:cBhvr>
                                        <p:cTn id="7" dur="500"/>
                                        <p:tgtEl>
                                          <p:spTgt spid="9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7" name="TextBox 6">
            <a:extLst>
              <a:ext uri="{FF2B5EF4-FFF2-40B4-BE49-F238E27FC236}">
                <a16:creationId xmlns:a16="http://schemas.microsoft.com/office/drawing/2014/main" id="{E6D39D70-45F0-81D8-36C7-627D0883F727}"/>
              </a:ext>
            </a:extLst>
          </p:cNvPr>
          <p:cNvSpPr txBox="1"/>
          <p:nvPr/>
        </p:nvSpPr>
        <p:spPr>
          <a:xfrm>
            <a:off x="1995714" y="1778000"/>
            <a:ext cx="5152572" cy="630942"/>
          </a:xfrm>
          <a:prstGeom prst="rect">
            <a:avLst/>
          </a:prstGeom>
          <a:noFill/>
        </p:spPr>
        <p:txBody>
          <a:bodyPr wrap="square" rtlCol="0">
            <a:spAutoFit/>
          </a:bodyPr>
          <a:lstStyle/>
          <a:p>
            <a:pPr algn="ctr"/>
            <a:r>
              <a:rPr lang="en-US" sz="3500" b="1"/>
              <a:t>LUYỆN TẬP </a:t>
            </a:r>
          </a:p>
        </p:txBody>
      </p:sp>
    </p:spTree>
    <p:extLst>
      <p:ext uri="{BB962C8B-B14F-4D97-AF65-F5344CB8AC3E}">
        <p14:creationId xmlns:p14="http://schemas.microsoft.com/office/powerpoint/2010/main" val="1319968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491AFA9-D2E1-D09A-9B6E-D554130C660B}"/>
              </a:ext>
            </a:extLst>
          </p:cNvPr>
          <p:cNvGraphicFramePr>
            <a:graphicFrameLocks noGrp="1"/>
          </p:cNvGraphicFramePr>
          <p:nvPr>
            <p:extLst>
              <p:ext uri="{D42A27DB-BD31-4B8C-83A1-F6EECF244321}">
                <p14:modId xmlns:p14="http://schemas.microsoft.com/office/powerpoint/2010/main" val="821974141"/>
              </p:ext>
            </p:extLst>
          </p:nvPr>
        </p:nvGraphicFramePr>
        <p:xfrm>
          <a:off x="39914" y="1635580"/>
          <a:ext cx="9064172" cy="3319753"/>
        </p:xfrm>
        <a:graphic>
          <a:graphicData uri="http://schemas.openxmlformats.org/drawingml/2006/table">
            <a:tbl>
              <a:tblPr firstRow="1" bandRow="1">
                <a:tableStyleId>{191F9795-5BB6-4516-A76C-2F4B87D0290D}</a:tableStyleId>
              </a:tblPr>
              <a:tblGrid>
                <a:gridCol w="4532086">
                  <a:extLst>
                    <a:ext uri="{9D8B030D-6E8A-4147-A177-3AD203B41FA5}">
                      <a16:colId xmlns:a16="http://schemas.microsoft.com/office/drawing/2014/main" val="3911513102"/>
                    </a:ext>
                  </a:extLst>
                </a:gridCol>
                <a:gridCol w="4532086">
                  <a:extLst>
                    <a:ext uri="{9D8B030D-6E8A-4147-A177-3AD203B41FA5}">
                      <a16:colId xmlns:a16="http://schemas.microsoft.com/office/drawing/2014/main" val="997929272"/>
                    </a:ext>
                  </a:extLst>
                </a:gridCol>
              </a:tblGrid>
              <a:tr h="1455964">
                <a:tc>
                  <a:txBody>
                    <a:bodyPr/>
                    <a:lstStyle/>
                    <a:p>
                      <a:pPr algn="ctr">
                        <a:lnSpc>
                          <a:spcPct val="150000"/>
                        </a:lnSpc>
                      </a:pPr>
                      <a:r>
                        <a:rPr lang="en-US" sz="2000" b="1"/>
                        <a:t>K</a:t>
                      </a:r>
                    </a:p>
                    <a:p>
                      <a:pPr algn="ctr">
                        <a:lnSpc>
                          <a:spcPct val="150000"/>
                        </a:lnSpc>
                      </a:pPr>
                      <a:r>
                        <a:rPr lang="en-US" sz="2000"/>
                        <a:t>(Nêu điều em đã biết về sinh trưởng và phát triển của cây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000" b="1"/>
                        <a:t>W</a:t>
                      </a:r>
                    </a:p>
                    <a:p>
                      <a:pPr algn="ctr">
                        <a:lnSpc>
                          <a:spcPct val="150000"/>
                        </a:lnSpc>
                      </a:pPr>
                      <a:r>
                        <a:rPr lang="en-US" sz="2000"/>
                        <a:t>(Nêu điều em muốn biết về sinh trưởng và phát triển của cây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952467286"/>
                  </a:ext>
                </a:extLst>
              </a:tr>
              <a:tr h="1032568">
                <a:tc>
                  <a:txBody>
                    <a:bodyPr/>
                    <a:lstStyle/>
                    <a:p>
                      <a:pPr algn="ctr">
                        <a:lnSpc>
                          <a:spcPct val="150000"/>
                        </a:lnSpc>
                      </a:pPr>
                      <a:r>
                        <a:rPr lang="en-US" sz="200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62550050"/>
                  </a:ext>
                </a:extLst>
              </a:tr>
            </a:tbl>
          </a:graphicData>
        </a:graphic>
      </p:graphicFrame>
      <p:grpSp>
        <p:nvGrpSpPr>
          <p:cNvPr id="9" name="Group 8">
            <a:extLst>
              <a:ext uri="{FF2B5EF4-FFF2-40B4-BE49-F238E27FC236}">
                <a16:creationId xmlns:a16="http://schemas.microsoft.com/office/drawing/2014/main" id="{55E7742E-8EE2-9BCA-0CE0-20C90D034D7C}"/>
              </a:ext>
            </a:extLst>
          </p:cNvPr>
          <p:cNvGrpSpPr/>
          <p:nvPr/>
        </p:nvGrpSpPr>
        <p:grpSpPr>
          <a:xfrm>
            <a:off x="390315" y="347824"/>
            <a:ext cx="8363369" cy="958660"/>
            <a:chOff x="221831" y="188167"/>
            <a:chExt cx="8363369" cy="958660"/>
          </a:xfrm>
        </p:grpSpPr>
        <p:sp>
          <p:nvSpPr>
            <p:cNvPr id="7" name="Freeform 9">
              <a:extLst>
                <a:ext uri="{FF2B5EF4-FFF2-40B4-BE49-F238E27FC236}">
                  <a16:creationId xmlns:a16="http://schemas.microsoft.com/office/drawing/2014/main" id="{A1C1FA30-9FE4-479D-C326-55E11152EA74}"/>
                </a:ext>
              </a:extLst>
            </p:cNvPr>
            <p:cNvSpPr/>
            <p:nvPr/>
          </p:nvSpPr>
          <p:spPr>
            <a:xfrm>
              <a:off x="221831" y="345231"/>
              <a:ext cx="743369" cy="731289"/>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B83B4D99-33DB-126C-E373-6079E2ABE1FF}"/>
                </a:ext>
              </a:extLst>
            </p:cNvPr>
            <p:cNvSpPr txBox="1"/>
            <p:nvPr/>
          </p:nvSpPr>
          <p:spPr>
            <a:xfrm>
              <a:off x="1110343" y="188167"/>
              <a:ext cx="7474857" cy="958660"/>
            </a:xfrm>
            <a:prstGeom prst="rect">
              <a:avLst/>
            </a:prstGeom>
            <a:noFill/>
          </p:spPr>
          <p:txBody>
            <a:bodyPr wrap="square" rtlCol="0">
              <a:spAutoFit/>
            </a:bodyPr>
            <a:lstStyle/>
            <a:p>
              <a:pPr algn="just">
                <a:lnSpc>
                  <a:spcPct val="150000"/>
                </a:lnSpc>
              </a:pPr>
              <a:r>
                <a:rPr lang="en-US" sz="2000" i="1">
                  <a:solidFill>
                    <a:srgbClr val="0070C0"/>
                  </a:solidFill>
                </a:rPr>
                <a:t>Dựa vào thông tin em đã được học hãy hoàn thiện phiếu học tập sau đây: </a:t>
              </a:r>
            </a:p>
          </p:txBody>
        </p:sp>
      </p:grpSp>
    </p:spTree>
    <p:extLst>
      <p:ext uri="{BB962C8B-B14F-4D97-AF65-F5344CB8AC3E}">
        <p14:creationId xmlns:p14="http://schemas.microsoft.com/office/powerpoint/2010/main" val="3355457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41626"/>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1162050" y="829455"/>
            <a:ext cx="6819899" cy="430887"/>
          </a:xfrm>
          <a:prstGeom prst="rect">
            <a:avLst/>
          </a:prstGeom>
          <a:noFill/>
        </p:spPr>
        <p:txBody>
          <a:bodyPr wrap="square">
            <a:spAutoFit/>
          </a:bodyPr>
          <a:lstStyle/>
          <a:p>
            <a:pPr algn="ctr"/>
            <a:r>
              <a:rPr lang="vi-VN" sz="2200" b="1" i="1">
                <a:solidFill>
                  <a:srgbClr val="C00000"/>
                </a:solidFill>
              </a:rPr>
              <a:t>Câu 1: </a:t>
            </a:r>
            <a:r>
              <a:rPr lang="vi-VN" sz="2200"/>
              <a:t>Biểu hiện về sự tăng trưởng của cây rừng là</a:t>
            </a:r>
            <a:endParaRPr lang="en-US" sz="22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690915"/>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sự tăng trưởng đường kính thân.</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69091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sự ra hoa.</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2446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sự hình thành quả và hạt.</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24468"/>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sự hoàn thiện khả năng hấp thụ dinh dưỡng của rễ.</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232227" y="1690914"/>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A. sự tăng trưởng đường kính thân.</a:t>
            </a:r>
            <a:endParaRPr lang="en-US" sz="2000">
              <a:solidFill>
                <a:srgbClr val="FFFFFF"/>
              </a:solidFill>
            </a:endParaRPr>
          </a:p>
        </p:txBody>
      </p:sp>
    </p:spTree>
    <p:extLst>
      <p:ext uri="{BB962C8B-B14F-4D97-AF65-F5344CB8AC3E}">
        <p14:creationId xmlns:p14="http://schemas.microsoft.com/office/powerpoint/2010/main" val="2680289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918482" y="578550"/>
            <a:ext cx="7307035" cy="1045223"/>
          </a:xfrm>
          <a:prstGeom prst="rect">
            <a:avLst/>
          </a:prstGeom>
          <a:noFill/>
        </p:spPr>
        <p:txBody>
          <a:bodyPr wrap="square">
            <a:spAutoFit/>
          </a:bodyPr>
          <a:lstStyle/>
          <a:p>
            <a:pPr algn="ctr">
              <a:lnSpc>
                <a:spcPct val="150000"/>
              </a:lnSpc>
            </a:pPr>
            <a:r>
              <a:rPr lang="vi-VN" sz="2200" b="1" i="1">
                <a:solidFill>
                  <a:srgbClr val="C00000"/>
                </a:solidFill>
              </a:rPr>
              <a:t>Câu </a:t>
            </a:r>
            <a:r>
              <a:rPr lang="en-US" sz="2200" b="1" i="1">
                <a:solidFill>
                  <a:srgbClr val="C00000"/>
                </a:solidFill>
              </a:rPr>
              <a:t>2</a:t>
            </a:r>
            <a:r>
              <a:rPr lang="vi-VN" sz="2200" b="1" i="1">
                <a:solidFill>
                  <a:srgbClr val="C00000"/>
                </a:solidFill>
              </a:rPr>
              <a:t>: </a:t>
            </a:r>
            <a:r>
              <a:rPr lang="vi-VN" sz="2200"/>
              <a:t>Nhận định nào sau đây đúng khi nói về khái niệm phát triển của cây rừng?</a:t>
            </a:r>
            <a:endParaRPr lang="en-US" sz="22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Là sự tăng lên về khối lượng của cây.</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Là sự tăng lên về kích thước của thân và rễ.</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Là quá trình biến đổi về chất và phát sinh các cơ quan.</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Là sự tích luỹ vật chất trong quá trình sống của cây.</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232229"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C. Là quá trình biến đổi về chất và phát sinh các cơ quan.</a:t>
            </a:r>
          </a:p>
        </p:txBody>
      </p:sp>
    </p:spTree>
    <p:extLst>
      <p:ext uri="{BB962C8B-B14F-4D97-AF65-F5344CB8AC3E}">
        <p14:creationId xmlns:p14="http://schemas.microsoft.com/office/powerpoint/2010/main" val="4273920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3</a:t>
            </a:r>
            <a:r>
              <a:rPr lang="vi-VN" sz="2100" b="1" i="1">
                <a:solidFill>
                  <a:srgbClr val="C00000"/>
                </a:solidFill>
              </a:rPr>
              <a:t>: </a:t>
            </a:r>
            <a:r>
              <a:rPr lang="vi-VN" sz="2100"/>
              <a:t>Đối với rừng sản xuất, để thu được hiệu quả kinh tế cao, nên tiến hành khai thác rừng ở cuối giai đoạn nào?</a:t>
            </a:r>
            <a:endParaRPr lang="en-US" sz="21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Giai đoạn non.</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Giai đoạn gần thành thục.</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Giai đoạn già cỗi.</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Giai đoạn thành thục.</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5050973"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D. Giai đoạn thành thục.</a:t>
            </a:r>
          </a:p>
        </p:txBody>
      </p:sp>
    </p:spTree>
    <p:extLst>
      <p:ext uri="{BB962C8B-B14F-4D97-AF65-F5344CB8AC3E}">
        <p14:creationId xmlns:p14="http://schemas.microsoft.com/office/powerpoint/2010/main" val="3368251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4</a:t>
            </a:r>
            <a:r>
              <a:rPr lang="vi-VN" sz="2100" b="1" i="1">
                <a:solidFill>
                  <a:srgbClr val="C00000"/>
                </a:solidFill>
              </a:rPr>
              <a:t>: </a:t>
            </a:r>
            <a:r>
              <a:rPr lang="vi-VN" sz="2100"/>
              <a:t>Đối với rừng giống, giai đoạn kinh doanh hạt giống tốt nhất là giai đoạn</a:t>
            </a:r>
            <a:endParaRPr lang="en-US" sz="21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non.</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gần thành thục.</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gần thành thục.</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già cỗi.</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232229"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C. gần thành thục.</a:t>
            </a:r>
          </a:p>
        </p:txBody>
      </p:sp>
    </p:spTree>
    <p:extLst>
      <p:ext uri="{BB962C8B-B14F-4D97-AF65-F5344CB8AC3E}">
        <p14:creationId xmlns:p14="http://schemas.microsoft.com/office/powerpoint/2010/main" val="317789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5</a:t>
            </a:r>
            <a:r>
              <a:rPr lang="vi-VN" sz="2100" b="1" i="1">
                <a:solidFill>
                  <a:srgbClr val="C00000"/>
                </a:solidFill>
              </a:rPr>
              <a:t>: </a:t>
            </a:r>
            <a:r>
              <a:rPr lang="vi-VN" sz="2100"/>
              <a:t>Để đảm bảo cây rừng sinh trưởng, phát triển tốt nhất cần tập trung chăm sóc tốt ở giai đoạn nào sau đây?</a:t>
            </a:r>
            <a:endParaRPr lang="en-US" sz="2100"/>
          </a:p>
        </p:txBody>
      </p:sp>
      <p:sp>
        <p:nvSpPr>
          <p:cNvPr id="12" name="Rectangle: Rounded Corners 11">
            <a:extLst>
              <a:ext uri="{FF2B5EF4-FFF2-40B4-BE49-F238E27FC236}">
                <a16:creationId xmlns:a16="http://schemas.microsoft.com/office/drawing/2014/main"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Giai đoạn non.</a:t>
            </a:r>
            <a:endParaRPr lang="en-US" sz="2000">
              <a:solidFill>
                <a:srgbClr val="000000"/>
              </a:solidFill>
            </a:endParaRPr>
          </a:p>
        </p:txBody>
      </p:sp>
      <p:sp>
        <p:nvSpPr>
          <p:cNvPr id="13" name="Rectangle: Rounded Corners 12">
            <a:extLst>
              <a:ext uri="{FF2B5EF4-FFF2-40B4-BE49-F238E27FC236}">
                <a16:creationId xmlns:a16="http://schemas.microsoft.com/office/drawing/2014/main"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Giai doạn gần thành thục.</a:t>
            </a:r>
            <a:endParaRPr lang="en-US" sz="2000">
              <a:solidFill>
                <a:srgbClr val="000000"/>
              </a:solidFill>
            </a:endParaRPr>
          </a:p>
        </p:txBody>
      </p:sp>
      <p:sp>
        <p:nvSpPr>
          <p:cNvPr id="14" name="Rectangle: Rounded Corners 13">
            <a:extLst>
              <a:ext uri="{FF2B5EF4-FFF2-40B4-BE49-F238E27FC236}">
                <a16:creationId xmlns:a16="http://schemas.microsoft.com/office/drawing/2014/main"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Giai đoạn già cỗi.</a:t>
            </a:r>
            <a:endParaRPr lang="en-US" sz="2000">
              <a:solidFill>
                <a:srgbClr val="000000"/>
              </a:solidFill>
            </a:endParaRPr>
          </a:p>
        </p:txBody>
      </p:sp>
      <p:sp>
        <p:nvSpPr>
          <p:cNvPr id="15" name="Rectangle: Rounded Corners 14">
            <a:extLst>
              <a:ext uri="{FF2B5EF4-FFF2-40B4-BE49-F238E27FC236}">
                <a16:creationId xmlns:a16="http://schemas.microsoft.com/office/drawing/2014/main"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Giai đoạn thành thục.</a:t>
            </a:r>
            <a:endParaRPr lang="en-US" sz="2000">
              <a:solidFill>
                <a:srgbClr val="000000"/>
              </a:solidFill>
            </a:endParaRPr>
          </a:p>
        </p:txBody>
      </p:sp>
      <p:sp>
        <p:nvSpPr>
          <p:cNvPr id="2" name="Rectangle: Rounded Corners 1">
            <a:extLst>
              <a:ext uri="{FF2B5EF4-FFF2-40B4-BE49-F238E27FC236}">
                <a16:creationId xmlns:a16="http://schemas.microsoft.com/office/drawing/2014/main" id="{E57D6F65-82F2-B5A7-BB25-00E50911F204}"/>
              </a:ext>
            </a:extLst>
          </p:cNvPr>
          <p:cNvSpPr/>
          <p:nvPr/>
        </p:nvSpPr>
        <p:spPr>
          <a:xfrm>
            <a:off x="232229" y="1727199"/>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A. Giai đoạn non.</a:t>
            </a:r>
          </a:p>
        </p:txBody>
      </p:sp>
    </p:spTree>
    <p:extLst>
      <p:ext uri="{BB962C8B-B14F-4D97-AF65-F5344CB8AC3E}">
        <p14:creationId xmlns:p14="http://schemas.microsoft.com/office/powerpoint/2010/main" val="1298011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FB64D-1BF7-0DAB-1605-1D8349DFB8B7}"/>
              </a:ext>
            </a:extLst>
          </p:cNvPr>
          <p:cNvSpPr txBox="1"/>
          <p:nvPr/>
        </p:nvSpPr>
        <p:spPr>
          <a:xfrm>
            <a:off x="205014" y="596779"/>
            <a:ext cx="8733971" cy="2343655"/>
          </a:xfrm>
          <a:prstGeom prst="rect">
            <a:avLst/>
          </a:prstGeom>
          <a:noFill/>
        </p:spPr>
        <p:txBody>
          <a:bodyPr wrap="square">
            <a:spAutoFit/>
          </a:bodyPr>
          <a:lstStyle/>
          <a:p>
            <a:pPr algn="just">
              <a:lnSpc>
                <a:spcPct val="150000"/>
              </a:lnSpc>
            </a:pPr>
            <a:r>
              <a:rPr lang="vi-VN" sz="2000" b="1" i="1">
                <a:solidFill>
                  <a:srgbClr val="C00000"/>
                </a:solidFill>
              </a:rPr>
              <a:t>Câu 1: </a:t>
            </a:r>
            <a:r>
              <a:rPr lang="vi-VN" sz="2000"/>
              <a:t>Tại một địa phương ở khu vực Tây Nguyên đang xảy ra tình trạng người dân địa phương lấn chiếm đất rừng cho trồng cây công nghiệp, khai thác gỗ bất hợp pháp diễn ra rất phức tạp tại các khu rừng đặc dụng. Dưới đây là những nhận định về các giải pháp phù hợp để khắc phục tình trạng suy thoái tài nguyên rừng tại địa phương này:</a:t>
            </a:r>
            <a:endParaRPr lang="en-US" sz="2000"/>
          </a:p>
        </p:txBody>
      </p:sp>
      <p:sp>
        <p:nvSpPr>
          <p:cNvPr id="4" name="TextBox 3">
            <a:extLst>
              <a:ext uri="{FF2B5EF4-FFF2-40B4-BE49-F238E27FC236}">
                <a16:creationId xmlns:a16="http://schemas.microsoft.com/office/drawing/2014/main" id="{8DC12441-A5B5-7110-23EF-30ED4D310A78}"/>
              </a:ext>
            </a:extLst>
          </p:cNvPr>
          <p:cNvSpPr txBox="1"/>
          <p:nvPr/>
        </p:nvSpPr>
        <p:spPr>
          <a:xfrm>
            <a:off x="2394856" y="165892"/>
            <a:ext cx="4354286" cy="430887"/>
          </a:xfrm>
          <a:prstGeom prst="rect">
            <a:avLst/>
          </a:prstGeom>
          <a:noFill/>
        </p:spPr>
        <p:txBody>
          <a:bodyPr wrap="square" rtlCol="0">
            <a:spAutoFit/>
          </a:bodyPr>
          <a:lstStyle/>
          <a:p>
            <a:pPr algn="ctr"/>
            <a:r>
              <a:rPr lang="en-US" sz="2200" b="1">
                <a:solidFill>
                  <a:srgbClr val="0070C0"/>
                </a:solidFill>
              </a:rPr>
              <a:t>CÂU HỎI ĐÚNG – SAI </a:t>
            </a:r>
          </a:p>
        </p:txBody>
      </p:sp>
      <p:sp>
        <p:nvSpPr>
          <p:cNvPr id="6" name="Rectangle: Rounded Corners 5">
            <a:extLst>
              <a:ext uri="{FF2B5EF4-FFF2-40B4-BE49-F238E27FC236}">
                <a16:creationId xmlns:a16="http://schemas.microsoft.com/office/drawing/2014/main" id="{D96C0F86-D8B0-658E-0E73-C9F43EDF43A0}"/>
              </a:ext>
            </a:extLst>
          </p:cNvPr>
          <p:cNvSpPr/>
          <p:nvPr/>
        </p:nvSpPr>
        <p:spPr>
          <a:xfrm>
            <a:off x="627742" y="3371321"/>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Đẩy mạnh công tác tuyên truyền, phổ biến, giáo dục cho người dân địa phương về ý nghĩa của bảo vệ rừng.</a:t>
            </a:r>
            <a:endParaRPr lang="en-US" sz="2000">
              <a:solidFill>
                <a:srgbClr val="000000"/>
              </a:solidFill>
            </a:endParaRPr>
          </a:p>
        </p:txBody>
      </p:sp>
      <p:sp>
        <p:nvSpPr>
          <p:cNvPr id="5" name="Freeform 3">
            <a:extLst>
              <a:ext uri="{FF2B5EF4-FFF2-40B4-BE49-F238E27FC236}">
                <a16:creationId xmlns:a16="http://schemas.microsoft.com/office/drawing/2014/main" id="{0ED18CA8-5378-53D8-829B-C9C591F9E520}"/>
              </a:ext>
            </a:extLst>
          </p:cNvPr>
          <p:cNvSpPr/>
          <p:nvPr/>
        </p:nvSpPr>
        <p:spPr>
          <a:xfrm>
            <a:off x="148031" y="3810000"/>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141897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96C0F86-D8B0-658E-0E73-C9F43EDF43A0}"/>
              </a:ext>
            </a:extLst>
          </p:cNvPr>
          <p:cNvSpPr/>
          <p:nvPr/>
        </p:nvSpPr>
        <p:spPr>
          <a:xfrm>
            <a:off x="627744" y="439433"/>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Phát triển các cơ sở chế biến lâm sản.</a:t>
            </a:r>
            <a:endParaRPr lang="en-US" sz="2000">
              <a:solidFill>
                <a:srgbClr val="000000"/>
              </a:solidFill>
            </a:endParaRPr>
          </a:p>
        </p:txBody>
      </p:sp>
      <p:sp>
        <p:nvSpPr>
          <p:cNvPr id="2" name="Rectangle: Rounded Corners 1">
            <a:extLst>
              <a:ext uri="{FF2B5EF4-FFF2-40B4-BE49-F238E27FC236}">
                <a16:creationId xmlns:a16="http://schemas.microsoft.com/office/drawing/2014/main" id="{2FCD5A20-C5D6-296F-E5E4-A3DF3B55C911}"/>
              </a:ext>
            </a:extLst>
          </p:cNvPr>
          <p:cNvSpPr/>
          <p:nvPr/>
        </p:nvSpPr>
        <p:spPr>
          <a:xfrm>
            <a:off x="627743" y="1871094"/>
            <a:ext cx="7888513" cy="1374852"/>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Lập quy hoạch, kế hoạch bảo vệ  và phát triển rừng nhằm đưa ra các biện pháp ngăn chặn kịp thời những tác động tiêu cực vào rừng.</a:t>
            </a:r>
            <a:endParaRPr lang="en-US" sz="2000">
              <a:solidFill>
                <a:srgbClr val="000000"/>
              </a:solidFill>
            </a:endParaRPr>
          </a:p>
        </p:txBody>
      </p:sp>
      <p:sp>
        <p:nvSpPr>
          <p:cNvPr id="5" name="Rectangle: Rounded Corners 4">
            <a:extLst>
              <a:ext uri="{FF2B5EF4-FFF2-40B4-BE49-F238E27FC236}">
                <a16:creationId xmlns:a16="http://schemas.microsoft.com/office/drawing/2014/main" id="{34A25379-2D27-9151-6E6B-A26859A7947E}"/>
              </a:ext>
            </a:extLst>
          </p:cNvPr>
          <p:cNvSpPr/>
          <p:nvPr/>
        </p:nvSpPr>
        <p:spPr>
          <a:xfrm>
            <a:off x="627743" y="3567264"/>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Kiện toàn, củng cố tổ chức, bộ máy quản lí nhà nước về lâm nghiệp tại địa phương.</a:t>
            </a:r>
            <a:endParaRPr lang="en-US" sz="2000">
              <a:solidFill>
                <a:srgbClr val="000000"/>
              </a:solidFill>
            </a:endParaRPr>
          </a:p>
        </p:txBody>
      </p:sp>
      <p:sp>
        <p:nvSpPr>
          <p:cNvPr id="3" name="Freeform 2">
            <a:extLst>
              <a:ext uri="{FF2B5EF4-FFF2-40B4-BE49-F238E27FC236}">
                <a16:creationId xmlns:a16="http://schemas.microsoft.com/office/drawing/2014/main" id="{10FC13F5-C775-22F3-DB6A-540B4A196B5E}"/>
              </a:ext>
            </a:extLst>
          </p:cNvPr>
          <p:cNvSpPr/>
          <p:nvPr/>
        </p:nvSpPr>
        <p:spPr>
          <a:xfrm>
            <a:off x="113186" y="810582"/>
            <a:ext cx="585747" cy="530808"/>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3">
            <a:extLst>
              <a:ext uri="{FF2B5EF4-FFF2-40B4-BE49-F238E27FC236}">
                <a16:creationId xmlns:a16="http://schemas.microsoft.com/office/drawing/2014/main" id="{D65C0641-E929-0F92-DD72-CF937882F46B}"/>
              </a:ext>
            </a:extLst>
          </p:cNvPr>
          <p:cNvSpPr/>
          <p:nvPr/>
        </p:nvSpPr>
        <p:spPr>
          <a:xfrm>
            <a:off x="66788" y="2307477"/>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3">
            <a:extLst>
              <a:ext uri="{FF2B5EF4-FFF2-40B4-BE49-F238E27FC236}">
                <a16:creationId xmlns:a16="http://schemas.microsoft.com/office/drawing/2014/main" id="{67EFC3F8-572A-D72B-F52E-E3A699C930D1}"/>
              </a:ext>
            </a:extLst>
          </p:cNvPr>
          <p:cNvSpPr/>
          <p:nvPr/>
        </p:nvSpPr>
        <p:spPr>
          <a:xfrm>
            <a:off x="66788" y="3682329"/>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185636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C5D1FB9-885C-3C5E-F1A2-C013708CB8C5}"/>
              </a:ext>
            </a:extLst>
          </p:cNvPr>
          <p:cNvGrpSpPr/>
          <p:nvPr/>
        </p:nvGrpSpPr>
        <p:grpSpPr>
          <a:xfrm>
            <a:off x="310242" y="291105"/>
            <a:ext cx="7991929" cy="542488"/>
            <a:chOff x="433613" y="1227276"/>
            <a:chExt cx="7991929" cy="542488"/>
          </a:xfrm>
        </p:grpSpPr>
        <p:sp>
          <p:nvSpPr>
            <p:cNvPr id="4" name="TextBox 3">
              <a:extLst>
                <a:ext uri="{FF2B5EF4-FFF2-40B4-BE49-F238E27FC236}">
                  <a16:creationId xmlns:a16="http://schemas.microsoft.com/office/drawing/2014/main" id="{6E06C0A3-078D-7D49-BA0F-070AC8302880}"/>
                </a:ext>
              </a:extLst>
            </p:cNvPr>
            <p:cNvSpPr txBox="1"/>
            <p:nvPr/>
          </p:nvSpPr>
          <p:spPr>
            <a:xfrm>
              <a:off x="1066799" y="1227276"/>
              <a:ext cx="7358743" cy="496996"/>
            </a:xfrm>
            <a:prstGeom prst="rect">
              <a:avLst/>
            </a:prstGeom>
            <a:noFill/>
          </p:spPr>
          <p:txBody>
            <a:bodyPr wrap="square">
              <a:spAutoFit/>
            </a:bodyPr>
            <a:lstStyle/>
            <a:p>
              <a:pPr algn="just">
                <a:lnSpc>
                  <a:spcPct val="150000"/>
                </a:lnSpc>
              </a:pPr>
              <a:r>
                <a:rPr lang="vi-VN" sz="2000"/>
                <a:t>Phân tích quy luật sinh trưởng và phát triển của cây rừng. </a:t>
              </a:r>
              <a:endParaRPr lang="en-US" sz="2000"/>
            </a:p>
          </p:txBody>
        </p:sp>
        <p:grpSp>
          <p:nvGrpSpPr>
            <p:cNvPr id="7" name="Group 6">
              <a:extLst>
                <a:ext uri="{FF2B5EF4-FFF2-40B4-BE49-F238E27FC236}">
                  <a16:creationId xmlns:a16="http://schemas.microsoft.com/office/drawing/2014/main" id="{B04C6AB1-E8BD-D7FF-5B2E-09497735FA4B}"/>
                </a:ext>
              </a:extLst>
            </p:cNvPr>
            <p:cNvGrpSpPr/>
            <p:nvPr/>
          </p:nvGrpSpPr>
          <p:grpSpPr>
            <a:xfrm>
              <a:off x="433613" y="1284513"/>
              <a:ext cx="485251" cy="485251"/>
              <a:chOff x="1028700" y="4610433"/>
              <a:chExt cx="824190" cy="824190"/>
            </a:xfrm>
          </p:grpSpPr>
          <p:grpSp>
            <p:nvGrpSpPr>
              <p:cNvPr id="8" name="Group 14">
                <a:extLst>
                  <a:ext uri="{FF2B5EF4-FFF2-40B4-BE49-F238E27FC236}">
                    <a16:creationId xmlns:a16="http://schemas.microsoft.com/office/drawing/2014/main" id="{E33FD7DF-455A-84EC-58FA-C6188B44CAD8}"/>
                  </a:ext>
                </a:extLst>
              </p:cNvPr>
              <p:cNvGrpSpPr/>
              <p:nvPr/>
            </p:nvGrpSpPr>
            <p:grpSpPr>
              <a:xfrm>
                <a:off x="1028700" y="4610433"/>
                <a:ext cx="824190" cy="824190"/>
                <a:chOff x="0" y="0"/>
                <a:chExt cx="812800" cy="812800"/>
              </a:xfrm>
            </p:grpSpPr>
            <p:sp>
              <p:nvSpPr>
                <p:cNvPr id="10" name="Freeform 15">
                  <a:extLst>
                    <a:ext uri="{FF2B5EF4-FFF2-40B4-BE49-F238E27FC236}">
                      <a16:creationId xmlns:a16="http://schemas.microsoft.com/office/drawing/2014/main" id="{7B1B153A-4963-47BA-CC74-77E68C71BB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11" name="TextBox 16">
                  <a:extLst>
                    <a:ext uri="{FF2B5EF4-FFF2-40B4-BE49-F238E27FC236}">
                      <a16:creationId xmlns:a16="http://schemas.microsoft.com/office/drawing/2014/main" id="{A3CBEB77-44BC-D176-DEFB-891B8B95A86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26">
                <a:extLst>
                  <a:ext uri="{FF2B5EF4-FFF2-40B4-BE49-F238E27FC236}">
                    <a16:creationId xmlns:a16="http://schemas.microsoft.com/office/drawing/2014/main" id="{6355D822-1F25-AE4A-B46C-79A427EFE553}"/>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sp>
        <p:nvSpPr>
          <p:cNvPr id="13" name="Rectangle 12">
            <a:extLst>
              <a:ext uri="{FF2B5EF4-FFF2-40B4-BE49-F238E27FC236}">
                <a16:creationId xmlns:a16="http://schemas.microsoft.com/office/drawing/2014/main" id="{D688F426-4FA2-FF26-D88F-6ED0CAD492A9}"/>
              </a:ext>
            </a:extLst>
          </p:cNvPr>
          <p:cNvSpPr/>
          <p:nvPr/>
        </p:nvSpPr>
        <p:spPr>
          <a:xfrm>
            <a:off x="0" y="1161144"/>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non </a:t>
            </a:r>
          </a:p>
        </p:txBody>
      </p:sp>
      <p:sp>
        <p:nvSpPr>
          <p:cNvPr id="15" name="TextBox 14">
            <a:extLst>
              <a:ext uri="{FF2B5EF4-FFF2-40B4-BE49-F238E27FC236}">
                <a16:creationId xmlns:a16="http://schemas.microsoft.com/office/drawing/2014/main" id="{77525A42-251E-0DF4-28D2-826038291145}"/>
              </a:ext>
            </a:extLst>
          </p:cNvPr>
          <p:cNvSpPr txBox="1"/>
          <p:nvPr/>
        </p:nvSpPr>
        <p:spPr>
          <a:xfrm>
            <a:off x="1567541" y="1263943"/>
            <a:ext cx="730068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Là giai đoạn từ khi hạt nảy mầm đến trước khi cây ra hoa, kết quá. </a:t>
            </a:r>
          </a:p>
          <a:p>
            <a:pPr marL="285750" indent="-285750" algn="just">
              <a:lnSpc>
                <a:spcPct val="150000"/>
              </a:lnSpc>
              <a:buFont typeface="Arial" panose="020B0604020202020204" pitchFamily="34" charset="0"/>
              <a:buChar char="•"/>
            </a:pPr>
            <a:r>
              <a:rPr lang="vi-VN" sz="1800"/>
              <a:t>Trong những năm đầu của thời kì sinh trướng, khi cây rừng còn non, chưa có bộ rễ và tán cây hoàn chỉnh nên tốc độ sinh trường còn chậm.</a:t>
            </a:r>
          </a:p>
        </p:txBody>
      </p:sp>
      <p:sp>
        <p:nvSpPr>
          <p:cNvPr id="16" name="Rectangle 15">
            <a:extLst>
              <a:ext uri="{FF2B5EF4-FFF2-40B4-BE49-F238E27FC236}">
                <a16:creationId xmlns:a16="http://schemas.microsoft.com/office/drawing/2014/main" id="{5DD9547D-8136-C061-18AD-18ECE465D897}"/>
              </a:ext>
            </a:extLst>
          </p:cNvPr>
          <p:cNvSpPr/>
          <p:nvPr/>
        </p:nvSpPr>
        <p:spPr>
          <a:xfrm>
            <a:off x="0" y="3234872"/>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gần thành thục  </a:t>
            </a:r>
          </a:p>
        </p:txBody>
      </p:sp>
      <p:sp>
        <p:nvSpPr>
          <p:cNvPr id="17" name="TextBox 16">
            <a:extLst>
              <a:ext uri="{FF2B5EF4-FFF2-40B4-BE49-F238E27FC236}">
                <a16:creationId xmlns:a16="http://schemas.microsoft.com/office/drawing/2014/main" id="{2F698ABA-C366-E7F6-C8A1-37F03893ED00}"/>
              </a:ext>
            </a:extLst>
          </p:cNvPr>
          <p:cNvSpPr txBox="1"/>
          <p:nvPr/>
        </p:nvSpPr>
        <p:spPr>
          <a:xfrm>
            <a:off x="1567541" y="3753169"/>
            <a:ext cx="7576459"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Ở giai đoạn này, cây sinh trường mạnh về chiều cao và đường kính. </a:t>
            </a:r>
          </a:p>
          <a:p>
            <a:pPr marL="285750" indent="-285750" algn="just">
              <a:lnSpc>
                <a:spcPct val="150000"/>
              </a:lnSpc>
              <a:buFont typeface="Arial" panose="020B0604020202020204" pitchFamily="34" charset="0"/>
              <a:buChar char="•"/>
            </a:pPr>
            <a:r>
              <a:rPr lang="vi-VN" sz="1800"/>
              <a:t>Cây rừng bắt đầu ra hoa, kết quả.</a:t>
            </a:r>
          </a:p>
        </p:txBody>
      </p:sp>
    </p:spTree>
    <p:extLst>
      <p:ext uri="{BB962C8B-B14F-4D97-AF65-F5344CB8AC3E}">
        <p14:creationId xmlns:p14="http://schemas.microsoft.com/office/powerpoint/2010/main" val="2478996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688F426-4FA2-FF26-D88F-6ED0CAD492A9}"/>
              </a:ext>
            </a:extLst>
          </p:cNvPr>
          <p:cNvSpPr/>
          <p:nvPr/>
        </p:nvSpPr>
        <p:spPr>
          <a:xfrm>
            <a:off x="0" y="355601"/>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thành thục </a:t>
            </a:r>
          </a:p>
        </p:txBody>
      </p:sp>
      <p:sp>
        <p:nvSpPr>
          <p:cNvPr id="15" name="TextBox 14">
            <a:extLst>
              <a:ext uri="{FF2B5EF4-FFF2-40B4-BE49-F238E27FC236}">
                <a16:creationId xmlns:a16="http://schemas.microsoft.com/office/drawing/2014/main" id="{77525A42-251E-0DF4-28D2-826038291145}"/>
              </a:ext>
            </a:extLst>
          </p:cNvPr>
          <p:cNvSpPr txBox="1"/>
          <p:nvPr/>
        </p:nvSpPr>
        <p:spPr>
          <a:xfrm>
            <a:off x="1567541" y="458400"/>
            <a:ext cx="730068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Sinh trưởng đường kính và chiều cao của cây rừng tăng dần và đạt đến kích thước cực đại. </a:t>
            </a:r>
          </a:p>
          <a:p>
            <a:pPr marL="285750" indent="-285750" algn="just">
              <a:lnSpc>
                <a:spcPct val="150000"/>
              </a:lnSpc>
              <a:buFont typeface="Arial" panose="020B0604020202020204" pitchFamily="34" charset="0"/>
              <a:buChar char="•"/>
            </a:pPr>
            <a:r>
              <a:rPr lang="vi-VN" sz="1800"/>
              <a:t>Giai đoạn này, cây rừng ra hoa kết quả đạt số lượng nhiều và chất lượng cao nhất.</a:t>
            </a:r>
          </a:p>
        </p:txBody>
      </p:sp>
      <p:sp>
        <p:nvSpPr>
          <p:cNvPr id="16" name="Rectangle 15">
            <a:extLst>
              <a:ext uri="{FF2B5EF4-FFF2-40B4-BE49-F238E27FC236}">
                <a16:creationId xmlns:a16="http://schemas.microsoft.com/office/drawing/2014/main" id="{5DD9547D-8136-C061-18AD-18ECE465D897}"/>
              </a:ext>
            </a:extLst>
          </p:cNvPr>
          <p:cNvSpPr/>
          <p:nvPr/>
        </p:nvSpPr>
        <p:spPr>
          <a:xfrm>
            <a:off x="0" y="2879272"/>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già cỗi</a:t>
            </a:r>
          </a:p>
        </p:txBody>
      </p:sp>
      <p:sp>
        <p:nvSpPr>
          <p:cNvPr id="17" name="TextBox 16">
            <a:extLst>
              <a:ext uri="{FF2B5EF4-FFF2-40B4-BE49-F238E27FC236}">
                <a16:creationId xmlns:a16="http://schemas.microsoft.com/office/drawing/2014/main" id="{2F698ABA-C366-E7F6-C8A1-37F03893ED00}"/>
              </a:ext>
            </a:extLst>
          </p:cNvPr>
          <p:cNvSpPr txBox="1"/>
          <p:nvPr/>
        </p:nvSpPr>
        <p:spPr>
          <a:xfrm>
            <a:off x="1453317" y="2781578"/>
            <a:ext cx="7576459"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Sinh trưởng của cây rừng sau khi đạt kích thước cực đại thì chậm dần rồi ngưng lại và hầu như không tiếp tục tăng cho đến khi cây già cỗi và chết. </a:t>
            </a:r>
          </a:p>
          <a:p>
            <a:pPr marL="285750" indent="-285750" algn="just">
              <a:lnSpc>
                <a:spcPct val="150000"/>
              </a:lnSpc>
              <a:buFont typeface="Arial" panose="020B0604020202020204" pitchFamily="34" charset="0"/>
              <a:buChar char="•"/>
            </a:pPr>
            <a:r>
              <a:rPr lang="vi-VN" sz="1800"/>
              <a:t>Giai đoạn này, khả năng ra hoa, kết quả giảm, cây già cỗi, yếu ớt, thường xuất hiện hiện tượng rỗng ruột, dễ bị đổ</a:t>
            </a:r>
          </a:p>
        </p:txBody>
      </p:sp>
    </p:spTree>
    <p:extLst>
      <p:ext uri="{BB962C8B-B14F-4D97-AF65-F5344CB8AC3E}">
        <p14:creationId xmlns:p14="http://schemas.microsoft.com/office/powerpoint/2010/main" val="3407072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406D98-8456-3A4D-FB0F-2F72F8AA8DFE}"/>
              </a:ext>
            </a:extLst>
          </p:cNvPr>
          <p:cNvSpPr txBox="1"/>
          <p:nvPr/>
        </p:nvSpPr>
        <p:spPr>
          <a:xfrm>
            <a:off x="1491343" y="239914"/>
            <a:ext cx="6161314" cy="630942"/>
          </a:xfrm>
          <a:prstGeom prst="rect">
            <a:avLst/>
          </a:prstGeom>
          <a:noFill/>
        </p:spPr>
        <p:txBody>
          <a:bodyPr wrap="square" rtlCol="0">
            <a:spAutoFit/>
          </a:bodyPr>
          <a:lstStyle/>
          <a:p>
            <a:pPr algn="ctr"/>
            <a:r>
              <a:rPr lang="en-US" sz="3500" b="1">
                <a:solidFill>
                  <a:srgbClr val="0070C0"/>
                </a:solidFill>
              </a:rPr>
              <a:t>VẬN DỤNG </a:t>
            </a:r>
          </a:p>
        </p:txBody>
      </p:sp>
      <p:grpSp>
        <p:nvGrpSpPr>
          <p:cNvPr id="6" name="Group 5">
            <a:extLst>
              <a:ext uri="{FF2B5EF4-FFF2-40B4-BE49-F238E27FC236}">
                <a16:creationId xmlns:a16="http://schemas.microsoft.com/office/drawing/2014/main" id="{991331CE-47BD-AA59-4680-8819CCDDB263}"/>
              </a:ext>
            </a:extLst>
          </p:cNvPr>
          <p:cNvGrpSpPr/>
          <p:nvPr/>
        </p:nvGrpSpPr>
        <p:grpSpPr>
          <a:xfrm>
            <a:off x="399143" y="1193366"/>
            <a:ext cx="8345714" cy="1198146"/>
            <a:chOff x="406400" y="1373605"/>
            <a:chExt cx="8345714" cy="1198146"/>
          </a:xfrm>
        </p:grpSpPr>
        <p:sp>
          <p:nvSpPr>
            <p:cNvPr id="5" name="Rectangle: Rounded Corners 4">
              <a:extLst>
                <a:ext uri="{FF2B5EF4-FFF2-40B4-BE49-F238E27FC236}">
                  <a16:creationId xmlns:a16="http://schemas.microsoft.com/office/drawing/2014/main" id="{3D50B93C-FCA9-57B4-0EFA-09E5546D37D4}"/>
                </a:ext>
              </a:extLst>
            </p:cNvPr>
            <p:cNvSpPr/>
            <p:nvPr/>
          </p:nvSpPr>
          <p:spPr>
            <a:xfrm>
              <a:off x="406400" y="1373605"/>
              <a:ext cx="8345714" cy="1198146"/>
            </a:xfrm>
            <a:prstGeom prst="roundRect">
              <a:avLst>
                <a:gd name="adj" fmla="val 10439"/>
              </a:avLst>
            </a:prstGeom>
            <a:solidFill>
              <a:srgbClr val="FFFFFF"/>
            </a:solidFill>
            <a:ln>
              <a:solidFill>
                <a:schemeClr val="tx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B978B6-97E3-9155-5DD7-728AEFE12203}"/>
                </a:ext>
              </a:extLst>
            </p:cNvPr>
            <p:cNvSpPr txBox="1"/>
            <p:nvPr/>
          </p:nvSpPr>
          <p:spPr>
            <a:xfrm>
              <a:off x="457200" y="1493348"/>
              <a:ext cx="8244114" cy="958660"/>
            </a:xfrm>
            <a:prstGeom prst="rect">
              <a:avLst/>
            </a:prstGeom>
            <a:noFill/>
          </p:spPr>
          <p:txBody>
            <a:bodyPr wrap="square">
              <a:spAutoFit/>
            </a:bodyPr>
            <a:lstStyle/>
            <a:p>
              <a:pPr algn="just">
                <a:lnSpc>
                  <a:spcPct val="150000"/>
                </a:lnSpc>
              </a:pPr>
              <a:r>
                <a:rPr lang="en-US" sz="2000" b="1">
                  <a:solidFill>
                    <a:srgbClr val="C00000"/>
                  </a:solidFill>
                </a:rPr>
                <a:t>Nhiệm vụ: </a:t>
              </a:r>
              <a:r>
                <a:rPr lang="vi-VN" sz="2000"/>
                <a:t>Quan sát một số loài cây rừng phổ biến, đề xuất biện pháp kĩ thuật phù hợp với giai đoạn sinh trưởng, phát triển của chúng.	</a:t>
              </a:r>
              <a:endParaRPr lang="en-US" sz="2000"/>
            </a:p>
          </p:txBody>
        </p:sp>
      </p:grpSp>
      <p:sp>
        <p:nvSpPr>
          <p:cNvPr id="7" name="Freeform 8">
            <a:extLst>
              <a:ext uri="{FF2B5EF4-FFF2-40B4-BE49-F238E27FC236}">
                <a16:creationId xmlns:a16="http://schemas.microsoft.com/office/drawing/2014/main" id="{F739187C-4975-4058-DD67-93575F5013E5}"/>
              </a:ext>
            </a:extLst>
          </p:cNvPr>
          <p:cNvSpPr/>
          <p:nvPr/>
        </p:nvSpPr>
        <p:spPr>
          <a:xfrm>
            <a:off x="2098623" y="3440243"/>
            <a:ext cx="4946754" cy="170325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036864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5219FC-0C68-36EB-A69C-E5D32E3BFD1C}"/>
              </a:ext>
            </a:extLst>
          </p:cNvPr>
          <p:cNvGrpSpPr/>
          <p:nvPr/>
        </p:nvGrpSpPr>
        <p:grpSpPr>
          <a:xfrm>
            <a:off x="0" y="0"/>
            <a:ext cx="9144000" cy="4959188"/>
            <a:chOff x="0" y="0"/>
            <a:chExt cx="9144000" cy="4959188"/>
          </a:xfrm>
        </p:grpSpPr>
        <p:pic>
          <p:nvPicPr>
            <p:cNvPr id="2050" name="Picture 2">
              <a:extLst>
                <a:ext uri="{FF2B5EF4-FFF2-40B4-BE49-F238E27FC236}">
                  <a16:creationId xmlns:a16="http://schemas.microsoft.com/office/drawing/2014/main" id="{DCD5888E-7401-3390-5F53-AAFDC5ABB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68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18E609-C629-84EE-3B33-6F089E3648BA}"/>
                </a:ext>
              </a:extLst>
            </p:cNvPr>
            <p:cNvSpPr txBox="1"/>
            <p:nvPr/>
          </p:nvSpPr>
          <p:spPr>
            <a:xfrm>
              <a:off x="1273629" y="4589856"/>
              <a:ext cx="6596742" cy="369332"/>
            </a:xfrm>
            <a:prstGeom prst="rect">
              <a:avLst/>
            </a:prstGeom>
            <a:noFill/>
          </p:spPr>
          <p:txBody>
            <a:bodyPr wrap="square">
              <a:spAutoFit/>
            </a:bodyPr>
            <a:lstStyle/>
            <a:p>
              <a:pPr algn="ctr"/>
              <a:r>
                <a:rPr lang="vi-VN" sz="1800" i="1"/>
                <a:t>Quá trình sinh trưởng và phát triển của cây rừng</a:t>
              </a:r>
              <a:endParaRPr lang="en-US" sz="1800" i="1"/>
            </a:p>
          </p:txBody>
        </p:sp>
      </p:grpSp>
    </p:spTree>
    <p:extLst>
      <p:ext uri="{BB962C8B-B14F-4D97-AF65-F5344CB8AC3E}">
        <p14:creationId xmlns:p14="http://schemas.microsoft.com/office/powerpoint/2010/main" val="1812645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4"/>
          <p:cNvSpPr txBox="1">
            <a:spLocks noGrp="1"/>
          </p:cNvSpPr>
          <p:nvPr>
            <p:ph type="title"/>
          </p:nvPr>
        </p:nvSpPr>
        <p:spPr>
          <a:xfrm flipH="1">
            <a:off x="2813743" y="909938"/>
            <a:ext cx="5832718" cy="7374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j-lt"/>
              </a:rPr>
              <a:t>HƯỚNG DẪN VỀ NHÀ </a:t>
            </a:r>
            <a:endParaRPr>
              <a:latin typeface="+mj-lt"/>
            </a:endParaRPr>
          </a:p>
        </p:txBody>
      </p:sp>
      <p:sp>
        <p:nvSpPr>
          <p:cNvPr id="603" name="Google Shape;603;p44"/>
          <p:cNvSpPr txBox="1">
            <a:spLocks noGrp="1"/>
          </p:cNvSpPr>
          <p:nvPr>
            <p:ph type="subTitle" idx="1"/>
          </p:nvPr>
        </p:nvSpPr>
        <p:spPr>
          <a:xfrm flipH="1">
            <a:off x="2675857" y="1820964"/>
            <a:ext cx="5832719" cy="3005036"/>
          </a:xfrm>
          <a:prstGeom prst="rect">
            <a:avLst/>
          </a:prstGeom>
        </p:spPr>
        <p:txBody>
          <a:bodyPr spcFirstLastPara="1" wrap="square" lIns="91425" tIns="91425" rIns="91425" bIns="91425" anchor="t" anchorCtr="0">
            <a:noAutofit/>
          </a:bodyPr>
          <a:lstStyle/>
          <a:p>
            <a:pPr marL="342900" indent="-342900" algn="just">
              <a:lnSpc>
                <a:spcPct val="150000"/>
              </a:lnSpc>
              <a:buSzPts val="1100"/>
            </a:pPr>
            <a:r>
              <a:rPr lang="en-US" sz="2000">
                <a:latin typeface="Arial" panose="020B0604020202020204" pitchFamily="34" charset="0"/>
                <a:cs typeface="Arial" panose="020B0604020202020204" pitchFamily="34" charset="0"/>
              </a:rPr>
              <a:t>Ôn tập lại nội dung chính của bài học ngày hôm nay. </a:t>
            </a:r>
          </a:p>
          <a:p>
            <a:pPr marL="342900" indent="-342900" algn="just">
              <a:lnSpc>
                <a:spcPct val="150000"/>
              </a:lnSpc>
              <a:buSzPts val="1100"/>
            </a:pPr>
            <a:r>
              <a:rPr lang="vi-VN" sz="2000">
                <a:latin typeface="Arial" panose="020B0604020202020204" pitchFamily="34" charset="0"/>
                <a:cs typeface="Arial" panose="020B0604020202020204" pitchFamily="34" charset="0"/>
              </a:rPr>
              <a:t>Làm bài tập Bài 4 – SBT Công nghệ Lâm nghiệp – Thủy sản 12.</a:t>
            </a:r>
          </a:p>
          <a:p>
            <a:pPr marL="342900" indent="-342900" algn="just">
              <a:lnSpc>
                <a:spcPct val="150000"/>
              </a:lnSpc>
              <a:buSzPts val="1100"/>
            </a:pPr>
            <a:r>
              <a:rPr lang="vi-VN" sz="2000">
                <a:latin typeface="Arial" panose="020B0604020202020204" pitchFamily="34" charset="0"/>
                <a:cs typeface="Arial" panose="020B0604020202020204" pitchFamily="34" charset="0"/>
              </a:rPr>
              <a:t>Đọc và tìm hiểu trước nội dung </a:t>
            </a:r>
            <a:r>
              <a:rPr lang="vi-VN" sz="2000" b="1" i="1">
                <a:latin typeface="Arial" panose="020B0604020202020204" pitchFamily="34" charset="0"/>
                <a:cs typeface="Arial" panose="020B0604020202020204" pitchFamily="34" charset="0"/>
              </a:rPr>
              <a:t>Bài 5 – Kĩ thuật trồng và chăm sóc rừng.</a:t>
            </a: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690689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03">
                                            <p:txEl>
                                              <p:pRg st="0" end="0"/>
                                            </p:txEl>
                                          </p:spTgt>
                                        </p:tgtEl>
                                        <p:attrNameLst>
                                          <p:attrName>style.visibility</p:attrName>
                                        </p:attrNameLst>
                                      </p:cBhvr>
                                      <p:to>
                                        <p:strVal val="visible"/>
                                      </p:to>
                                    </p:set>
                                    <p:animEffect transition="in" filter="wipe(up)">
                                      <p:cBhvr>
                                        <p:cTn id="7" dur="500"/>
                                        <p:tgtEl>
                                          <p:spTgt spid="60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03">
                                            <p:txEl>
                                              <p:pRg st="1" end="1"/>
                                            </p:txEl>
                                          </p:spTgt>
                                        </p:tgtEl>
                                        <p:attrNameLst>
                                          <p:attrName>style.visibility</p:attrName>
                                        </p:attrNameLst>
                                      </p:cBhvr>
                                      <p:to>
                                        <p:strVal val="visible"/>
                                      </p:to>
                                    </p:set>
                                    <p:animEffect transition="in" filter="wipe(up)">
                                      <p:cBhvr>
                                        <p:cTn id="11" dur="500"/>
                                        <p:tgtEl>
                                          <p:spTgt spid="603">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03">
                                            <p:txEl>
                                              <p:pRg st="2" end="2"/>
                                            </p:txEl>
                                          </p:spTgt>
                                        </p:tgtEl>
                                        <p:attrNameLst>
                                          <p:attrName>style.visibility</p:attrName>
                                        </p:attrNameLst>
                                      </p:cBhvr>
                                      <p:to>
                                        <p:strVal val="visible"/>
                                      </p:to>
                                    </p:set>
                                    <p:animEffect transition="in" filter="wipe(up)">
                                      <p:cBhvr>
                                        <p:cTn id="15" dur="500"/>
                                        <p:tgtEl>
                                          <p:spTgt spid="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4" name="Google Shape;744;p53"/>
          <p:cNvSpPr txBox="1">
            <a:spLocks noGrp="1"/>
          </p:cNvSpPr>
          <p:nvPr>
            <p:ph type="subTitle" idx="1"/>
          </p:nvPr>
        </p:nvSpPr>
        <p:spPr>
          <a:xfrm>
            <a:off x="740340" y="1263656"/>
            <a:ext cx="7663320" cy="291599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a:latin typeface="+mj-lt"/>
              </a:rPr>
              <a:t>CẢM ƠN CÁC EM ĐÃ CHÚ Ý </a:t>
            </a:r>
          </a:p>
          <a:p>
            <a:pPr marL="0" lvl="0" indent="0" algn="ctr" rtl="0">
              <a:lnSpc>
                <a:spcPct val="150000"/>
              </a:lnSpc>
              <a:spcBef>
                <a:spcPts val="0"/>
              </a:spcBef>
              <a:spcAft>
                <a:spcPts val="0"/>
              </a:spcAft>
              <a:buNone/>
            </a:pPr>
            <a:r>
              <a:rPr lang="en" sz="4000" b="1">
                <a:latin typeface="+mj-lt"/>
              </a:rPr>
              <a:t>LẮNG NGHE BÀI GIẢNG </a:t>
            </a:r>
          </a:p>
          <a:p>
            <a:pPr marL="0" lvl="0" indent="0" algn="ctr" rtl="0">
              <a:lnSpc>
                <a:spcPct val="150000"/>
              </a:lnSpc>
              <a:spcBef>
                <a:spcPts val="0"/>
              </a:spcBef>
              <a:spcAft>
                <a:spcPts val="0"/>
              </a:spcAft>
              <a:buNone/>
            </a:pPr>
            <a:r>
              <a:rPr lang="en" sz="4000" b="1">
                <a:latin typeface="+mj-lt"/>
              </a:rPr>
              <a:t>NGÀY HÔM NAY!</a:t>
            </a:r>
            <a:endParaRPr sz="4000" b="1">
              <a:latin typeface="+mj-lt"/>
            </a:endParaRPr>
          </a:p>
        </p:txBody>
      </p:sp>
    </p:spTree>
    <p:extLst>
      <p:ext uri="{BB962C8B-B14F-4D97-AF65-F5344CB8AC3E}">
        <p14:creationId xmlns:p14="http://schemas.microsoft.com/office/powerpoint/2010/main" val="2263101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8F57BAD-A98E-7DD2-C333-00DF4D00149A}"/>
              </a:ext>
            </a:extLst>
          </p:cNvPr>
          <p:cNvGraphicFramePr>
            <a:graphicFrameLocks noGrp="1"/>
          </p:cNvGraphicFramePr>
          <p:nvPr>
            <p:extLst>
              <p:ext uri="{D42A27DB-BD31-4B8C-83A1-F6EECF244321}">
                <p14:modId xmlns:p14="http://schemas.microsoft.com/office/powerpoint/2010/main" val="3730788631"/>
              </p:ext>
            </p:extLst>
          </p:nvPr>
        </p:nvGraphicFramePr>
        <p:xfrm>
          <a:off x="79829" y="65205"/>
          <a:ext cx="8977085" cy="5030216"/>
        </p:xfrm>
        <a:graphic>
          <a:graphicData uri="http://schemas.openxmlformats.org/drawingml/2006/table">
            <a:tbl>
              <a:tblPr bandRow="1"/>
              <a:tblGrid>
                <a:gridCol w="5148296">
                  <a:extLst>
                    <a:ext uri="{9D8B030D-6E8A-4147-A177-3AD203B41FA5}">
                      <a16:colId xmlns:a16="http://schemas.microsoft.com/office/drawing/2014/main" val="215847077"/>
                    </a:ext>
                  </a:extLst>
                </a:gridCol>
                <a:gridCol w="3828789">
                  <a:extLst>
                    <a:ext uri="{9D8B030D-6E8A-4147-A177-3AD203B41FA5}">
                      <a16:colId xmlns:a16="http://schemas.microsoft.com/office/drawing/2014/main" val="2994404815"/>
                    </a:ext>
                  </a:extLst>
                </a:gridCol>
              </a:tblGrid>
              <a:tr h="985071">
                <a:tc>
                  <a:txBody>
                    <a:bodyPr/>
                    <a:lstStyle/>
                    <a:p>
                      <a:pPr marL="0" marR="0" algn="ctr">
                        <a:lnSpc>
                          <a:spcPct val="150000"/>
                        </a:lnSpc>
                        <a:spcBef>
                          <a:spcPts val="0"/>
                        </a:spcBef>
                        <a:spcAft>
                          <a:spcPts val="0"/>
                        </a:spcAft>
                      </a:pPr>
                      <a:r>
                        <a:rPr lang="vi-VN" sz="1600" b="1" i="0">
                          <a:solidFill>
                            <a:srgbClr val="FFFFFF"/>
                          </a:solidFill>
                          <a:effectLst/>
                          <a:latin typeface="+mn-lt"/>
                          <a:ea typeface="Calibri" panose="020F0502020204030204" pitchFamily="34" charset="0"/>
                        </a:rPr>
                        <a:t>K</a:t>
                      </a:r>
                      <a:endParaRPr lang="en-US" sz="1600" i="0">
                        <a:solidFill>
                          <a:srgbClr val="FFFFFF"/>
                        </a:solidFill>
                        <a:effectLst/>
                        <a:latin typeface="+mn-lt"/>
                        <a:ea typeface="Calibri" panose="020F0502020204030204" pitchFamily="34" charset="0"/>
                      </a:endParaRPr>
                    </a:p>
                    <a:p>
                      <a:pPr marL="0" marR="0" algn="just">
                        <a:lnSpc>
                          <a:spcPct val="150000"/>
                        </a:lnSpc>
                        <a:spcBef>
                          <a:spcPts val="0"/>
                        </a:spcBef>
                        <a:spcAft>
                          <a:spcPts val="0"/>
                        </a:spcAft>
                      </a:pPr>
                      <a:r>
                        <a:rPr lang="vi-VN" sz="1600" i="0">
                          <a:solidFill>
                            <a:srgbClr val="FFFFFF"/>
                          </a:solidFill>
                          <a:effectLst/>
                          <a:latin typeface="+mn-lt"/>
                          <a:ea typeface="Calibri" panose="020F0502020204030204" pitchFamily="34" charset="0"/>
                        </a:rPr>
                        <a:t>(Nên điều em đã biết về sinh trưởng và phát triển của cây rừng)</a:t>
                      </a:r>
                      <a:endParaRPr lang="en-US" sz="1600" i="0">
                        <a:solidFill>
                          <a:srgbClr val="FFFFFF"/>
                        </a:solidFill>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ctr">
                        <a:lnSpc>
                          <a:spcPct val="150000"/>
                        </a:lnSpc>
                        <a:spcBef>
                          <a:spcPts val="0"/>
                        </a:spcBef>
                        <a:spcAft>
                          <a:spcPts val="0"/>
                        </a:spcAft>
                      </a:pPr>
                      <a:r>
                        <a:rPr lang="vi-VN" sz="1600" b="1" i="0">
                          <a:solidFill>
                            <a:srgbClr val="FFFFFF"/>
                          </a:solidFill>
                          <a:effectLst/>
                          <a:latin typeface="+mn-lt"/>
                          <a:ea typeface="Calibri" panose="020F0502020204030204" pitchFamily="34" charset="0"/>
                        </a:rPr>
                        <a:t>W</a:t>
                      </a:r>
                      <a:endParaRPr lang="en-US" sz="1600" i="0">
                        <a:solidFill>
                          <a:srgbClr val="FFFFFF"/>
                        </a:solidFill>
                        <a:effectLst/>
                        <a:latin typeface="+mn-lt"/>
                        <a:ea typeface="Calibri" panose="020F0502020204030204" pitchFamily="34" charset="0"/>
                      </a:endParaRPr>
                    </a:p>
                    <a:p>
                      <a:pPr marL="0" marR="0" algn="just">
                        <a:lnSpc>
                          <a:spcPct val="150000"/>
                        </a:lnSpc>
                        <a:spcBef>
                          <a:spcPts val="0"/>
                        </a:spcBef>
                        <a:spcAft>
                          <a:spcPts val="0"/>
                        </a:spcAft>
                      </a:pPr>
                      <a:r>
                        <a:rPr lang="vi-VN" sz="1600" i="0">
                          <a:solidFill>
                            <a:srgbClr val="FFFFFF"/>
                          </a:solidFill>
                          <a:effectLst/>
                          <a:latin typeface="+mn-lt"/>
                          <a:ea typeface="Calibri" panose="020F0502020204030204" pitchFamily="34" charset="0"/>
                        </a:rPr>
                        <a:t>(Nêu điều em muốn biết về sinh trưởng và phát triển của cây rừng)</a:t>
                      </a:r>
                      <a:endParaRPr lang="en-US" sz="1600" i="0">
                        <a:solidFill>
                          <a:srgbClr val="FFFFFF"/>
                        </a:solidFill>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626068534"/>
                  </a:ext>
                </a:extLst>
              </a:tr>
              <a:tr h="3724816">
                <a:tc>
                  <a:txBody>
                    <a:bodyPr/>
                    <a:lstStyle/>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Sinh trưởng của thực vật là sự tăng lên về kích thước và khối lượng.</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Phát triển của thực vật là quá trình biến đổi về chất và sự phát sinh các cơ quan trong toàn bộ đời sống của cây.</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Biểu hiện của quá trình sinh trưởng: tăng khối lượng, kích thước, thể tích.</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Biểu hiện của phát triển: thành thục, ra hoa, kết quả.</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Đặc điểm của sinh trưởng và phát triển ở thực vật: tốc độ không đồng đều qua các giai đoạn; sinh trưởng đến cuối đời,...</a:t>
                      </a:r>
                      <a:endParaRPr lang="en-US" sz="1600" i="0">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Quá trình sinh trưởng và phát triển của cây rừng diễn ra như thế nào? Gồm những giai đoạn nào?...</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Sinh trưởng của các loại cây giống nhau hay khác nhau?</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Những yếu tố nào ảnh hưởng đến sinh trưởng và phát triển?</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Có thể làm gì để điều khiển sinh trưởng và phát triển của cây rừng?</a:t>
                      </a:r>
                      <a:endParaRPr lang="en-US" sz="1600" i="0">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997104620"/>
                  </a:ext>
                </a:extLst>
              </a:tr>
            </a:tbl>
          </a:graphicData>
        </a:graphic>
      </p:graphicFrame>
    </p:spTree>
    <p:extLst>
      <p:ext uri="{BB962C8B-B14F-4D97-AF65-F5344CB8AC3E}">
        <p14:creationId xmlns:p14="http://schemas.microsoft.com/office/powerpoint/2010/main" val="1018211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9"/>
          <p:cNvSpPr txBox="1">
            <a:spLocks noGrp="1"/>
          </p:cNvSpPr>
          <p:nvPr>
            <p:ph type="title"/>
          </p:nvPr>
        </p:nvSpPr>
        <p:spPr>
          <a:xfrm>
            <a:off x="243826" y="1006684"/>
            <a:ext cx="8656347" cy="3130131"/>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4500">
                <a:solidFill>
                  <a:srgbClr val="C00000"/>
                </a:solidFill>
                <a:latin typeface="+mn-lt"/>
              </a:rPr>
              <a:t>BÀI 4: </a:t>
            </a:r>
            <a:r>
              <a:rPr lang="vi-VN" sz="4500">
                <a:latin typeface="+mn-lt"/>
              </a:rPr>
              <a:t>QUY LUẬT </a:t>
            </a:r>
            <a:br>
              <a:rPr lang="en-US" sz="4500">
                <a:latin typeface="+mn-lt"/>
              </a:rPr>
            </a:br>
            <a:r>
              <a:rPr lang="vi-VN" sz="4500">
                <a:latin typeface="+mn-lt"/>
              </a:rPr>
              <a:t>SINH TRƯỞNG VÀ PHÁT TRIỂN CỦA CÂY RỪNG</a:t>
            </a:r>
            <a:endParaRPr sz="450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12" name="TextBox 511">
            <a:extLst>
              <a:ext uri="{FF2B5EF4-FFF2-40B4-BE49-F238E27FC236}">
                <a16:creationId xmlns:a16="http://schemas.microsoft.com/office/drawing/2014/main" id="{032D0E8C-89D3-DE10-BE22-67C9516289D5}"/>
              </a:ext>
            </a:extLst>
          </p:cNvPr>
          <p:cNvSpPr txBox="1"/>
          <p:nvPr/>
        </p:nvSpPr>
        <p:spPr>
          <a:xfrm>
            <a:off x="1890485" y="500743"/>
            <a:ext cx="5363029" cy="630942"/>
          </a:xfrm>
          <a:prstGeom prst="rect">
            <a:avLst/>
          </a:prstGeom>
          <a:noFill/>
        </p:spPr>
        <p:txBody>
          <a:bodyPr wrap="square" rtlCol="0">
            <a:spAutoFit/>
          </a:bodyPr>
          <a:lstStyle/>
          <a:p>
            <a:pPr algn="ctr"/>
            <a:r>
              <a:rPr lang="en-US" sz="3500" b="1"/>
              <a:t>NỘI DUNG BÀI HỌC </a:t>
            </a:r>
          </a:p>
        </p:txBody>
      </p:sp>
      <p:grpSp>
        <p:nvGrpSpPr>
          <p:cNvPr id="517" name="Group 516">
            <a:extLst>
              <a:ext uri="{FF2B5EF4-FFF2-40B4-BE49-F238E27FC236}">
                <a16:creationId xmlns:a16="http://schemas.microsoft.com/office/drawing/2014/main" id="{0067EBF4-A85C-8316-61DC-A55C16650C05}"/>
              </a:ext>
            </a:extLst>
          </p:cNvPr>
          <p:cNvGrpSpPr/>
          <p:nvPr/>
        </p:nvGrpSpPr>
        <p:grpSpPr>
          <a:xfrm>
            <a:off x="856342" y="1722664"/>
            <a:ext cx="3715657" cy="2707560"/>
            <a:chOff x="1157514" y="1715407"/>
            <a:chExt cx="3715657" cy="2707560"/>
          </a:xfrm>
        </p:grpSpPr>
        <p:sp>
          <p:nvSpPr>
            <p:cNvPr id="515" name="Rectangle: Rounded Corners 514">
              <a:extLst>
                <a:ext uri="{FF2B5EF4-FFF2-40B4-BE49-F238E27FC236}">
                  <a16:creationId xmlns:a16="http://schemas.microsoft.com/office/drawing/2014/main" id="{B13BECB6-740A-4547-CCE4-5B72949CC90D}"/>
                </a:ext>
              </a:extLst>
            </p:cNvPr>
            <p:cNvSpPr/>
            <p:nvPr/>
          </p:nvSpPr>
          <p:spPr>
            <a:xfrm>
              <a:off x="2503714" y="1715407"/>
              <a:ext cx="1023258" cy="856343"/>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FF"/>
                  </a:solidFill>
                </a:rPr>
                <a:t>I</a:t>
              </a:r>
            </a:p>
          </p:txBody>
        </p:sp>
        <p:sp>
          <p:nvSpPr>
            <p:cNvPr id="516" name="TextBox 515">
              <a:extLst>
                <a:ext uri="{FF2B5EF4-FFF2-40B4-BE49-F238E27FC236}">
                  <a16:creationId xmlns:a16="http://schemas.microsoft.com/office/drawing/2014/main" id="{93FDB2A2-88D6-D373-E313-FB2EF7ACEBD9}"/>
                </a:ext>
              </a:extLst>
            </p:cNvPr>
            <p:cNvSpPr txBox="1"/>
            <p:nvPr/>
          </p:nvSpPr>
          <p:spPr>
            <a:xfrm>
              <a:off x="1157514" y="2670628"/>
              <a:ext cx="3715657" cy="1752339"/>
            </a:xfrm>
            <a:prstGeom prst="rect">
              <a:avLst/>
            </a:prstGeom>
            <a:noFill/>
          </p:spPr>
          <p:txBody>
            <a:bodyPr wrap="square" rtlCol="0">
              <a:spAutoFit/>
            </a:bodyPr>
            <a:lstStyle/>
            <a:p>
              <a:pPr algn="ctr">
                <a:lnSpc>
                  <a:spcPct val="150000"/>
                </a:lnSpc>
              </a:pPr>
              <a:r>
                <a:rPr lang="en-US" sz="2500"/>
                <a:t>Khái niệm sinh trưởng và phát triển </a:t>
              </a:r>
            </a:p>
            <a:p>
              <a:pPr algn="ctr">
                <a:lnSpc>
                  <a:spcPct val="150000"/>
                </a:lnSpc>
              </a:pPr>
              <a:r>
                <a:rPr lang="en-US" sz="2500"/>
                <a:t>của cây trồng </a:t>
              </a:r>
            </a:p>
          </p:txBody>
        </p:sp>
      </p:grpSp>
      <p:grpSp>
        <p:nvGrpSpPr>
          <p:cNvPr id="518" name="Group 517">
            <a:extLst>
              <a:ext uri="{FF2B5EF4-FFF2-40B4-BE49-F238E27FC236}">
                <a16:creationId xmlns:a16="http://schemas.microsoft.com/office/drawing/2014/main" id="{46963028-AEA7-8B3F-3951-8E6B9C6CB337}"/>
              </a:ext>
            </a:extLst>
          </p:cNvPr>
          <p:cNvGrpSpPr/>
          <p:nvPr/>
        </p:nvGrpSpPr>
        <p:grpSpPr>
          <a:xfrm>
            <a:off x="4572001" y="1722664"/>
            <a:ext cx="3715657" cy="2707560"/>
            <a:chOff x="1157514" y="1715407"/>
            <a:chExt cx="3715657" cy="2707560"/>
          </a:xfrm>
        </p:grpSpPr>
        <p:sp>
          <p:nvSpPr>
            <p:cNvPr id="519" name="Rectangle: Rounded Corners 518">
              <a:extLst>
                <a:ext uri="{FF2B5EF4-FFF2-40B4-BE49-F238E27FC236}">
                  <a16:creationId xmlns:a16="http://schemas.microsoft.com/office/drawing/2014/main" id="{1203E3BF-FD84-09CA-F87F-81CED4CA0145}"/>
                </a:ext>
              </a:extLst>
            </p:cNvPr>
            <p:cNvSpPr/>
            <p:nvPr/>
          </p:nvSpPr>
          <p:spPr>
            <a:xfrm>
              <a:off x="2503714" y="1715407"/>
              <a:ext cx="1023258" cy="856343"/>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FF"/>
                  </a:solidFill>
                </a:rPr>
                <a:t>II</a:t>
              </a:r>
            </a:p>
          </p:txBody>
        </p:sp>
        <p:sp>
          <p:nvSpPr>
            <p:cNvPr id="520" name="TextBox 519">
              <a:extLst>
                <a:ext uri="{FF2B5EF4-FFF2-40B4-BE49-F238E27FC236}">
                  <a16:creationId xmlns:a16="http://schemas.microsoft.com/office/drawing/2014/main" id="{5F94C79C-A531-7EB9-C0B9-038676B1B72B}"/>
                </a:ext>
              </a:extLst>
            </p:cNvPr>
            <p:cNvSpPr txBox="1"/>
            <p:nvPr/>
          </p:nvSpPr>
          <p:spPr>
            <a:xfrm>
              <a:off x="1157514" y="2670628"/>
              <a:ext cx="3715657" cy="1752339"/>
            </a:xfrm>
            <a:prstGeom prst="rect">
              <a:avLst/>
            </a:prstGeom>
            <a:noFill/>
          </p:spPr>
          <p:txBody>
            <a:bodyPr wrap="square" rtlCol="0">
              <a:spAutoFit/>
            </a:bodyPr>
            <a:lstStyle/>
            <a:p>
              <a:pPr algn="ctr">
                <a:lnSpc>
                  <a:spcPct val="150000"/>
                </a:lnSpc>
              </a:pPr>
              <a:r>
                <a:rPr lang="en-US" sz="2500"/>
                <a:t>Các giai đoạn </a:t>
              </a:r>
            </a:p>
            <a:p>
              <a:pPr algn="ctr">
                <a:lnSpc>
                  <a:spcPct val="150000"/>
                </a:lnSpc>
              </a:pPr>
              <a:r>
                <a:rPr lang="en-US" sz="2500"/>
                <a:t>sinh trưởng, phát triển </a:t>
              </a:r>
            </a:p>
            <a:p>
              <a:pPr algn="ctr">
                <a:lnSpc>
                  <a:spcPct val="150000"/>
                </a:lnSpc>
              </a:pPr>
              <a:r>
                <a:rPr lang="en-US" sz="2500"/>
                <a:t>của cây rừng</a:t>
              </a:r>
            </a:p>
          </p:txBody>
        </p:sp>
      </p:grpSp>
    </p:spTree>
    <p:extLst>
      <p:ext uri="{BB962C8B-B14F-4D97-AF65-F5344CB8AC3E}">
        <p14:creationId xmlns:p14="http://schemas.microsoft.com/office/powerpoint/2010/main" val="288928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barn(inVertical)">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7"/>
                                        </p:tgtEl>
                                        <p:attrNameLst>
                                          <p:attrName>style.visibility</p:attrName>
                                        </p:attrNameLst>
                                      </p:cBhvr>
                                      <p:to>
                                        <p:strVal val="visible"/>
                                      </p:to>
                                    </p:set>
                                    <p:animEffect transition="in" filter="randombar(horizontal)">
                                      <p:cBhvr>
                                        <p:cTn id="12" dur="500"/>
                                        <p:tgtEl>
                                          <p:spTgt spid="517"/>
                                        </p:tgtEl>
                                      </p:cBhvr>
                                    </p:animEffect>
                                  </p:childTnLst>
                                </p:cTn>
                              </p:par>
                              <p:par>
                                <p:cTn id="13" presetID="14" presetClass="entr" presetSubtype="10" fill="hold" nodeType="withEffect">
                                  <p:stCondLst>
                                    <p:cond delay="0"/>
                                  </p:stCondLst>
                                  <p:childTnLst>
                                    <p:set>
                                      <p:cBhvr>
                                        <p:cTn id="14" dur="1" fill="hold">
                                          <p:stCondLst>
                                            <p:cond delay="0"/>
                                          </p:stCondLst>
                                        </p:cTn>
                                        <p:tgtEl>
                                          <p:spTgt spid="518"/>
                                        </p:tgtEl>
                                        <p:attrNameLst>
                                          <p:attrName>style.visibility</p:attrName>
                                        </p:attrNameLst>
                                      </p:cBhvr>
                                      <p:to>
                                        <p:strVal val="visible"/>
                                      </p:to>
                                    </p:set>
                                    <p:animEffect transition="in" filter="randombar(horizontal)">
                                      <p:cBhvr>
                                        <p:cTn id="15" dur="5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9" name="TextBox 8">
            <a:extLst>
              <a:ext uri="{FF2B5EF4-FFF2-40B4-BE49-F238E27FC236}">
                <a16:creationId xmlns:a16="http://schemas.microsoft.com/office/drawing/2014/main" id="{C0709BD1-D8BE-1AFA-B673-C0CE74B37302}"/>
              </a:ext>
            </a:extLst>
          </p:cNvPr>
          <p:cNvSpPr txBox="1"/>
          <p:nvPr/>
        </p:nvSpPr>
        <p:spPr>
          <a:xfrm>
            <a:off x="578526" y="1363630"/>
            <a:ext cx="7986947" cy="2416239"/>
          </a:xfrm>
          <a:prstGeom prst="rect">
            <a:avLst/>
          </a:prstGeom>
          <a:noFill/>
        </p:spPr>
        <p:txBody>
          <a:bodyPr wrap="square">
            <a:spAutoFit/>
          </a:bodyPr>
          <a:lstStyle/>
          <a:p>
            <a:pPr algn="ctr">
              <a:lnSpc>
                <a:spcPct val="150000"/>
              </a:lnSpc>
            </a:pPr>
            <a:r>
              <a:rPr lang="en-US" sz="3500" b="1"/>
              <a:t>PHẦN I. </a:t>
            </a:r>
          </a:p>
          <a:p>
            <a:pPr algn="ctr">
              <a:lnSpc>
                <a:spcPct val="150000"/>
              </a:lnSpc>
            </a:pPr>
            <a:r>
              <a:rPr lang="vi-VN" sz="3500" b="1"/>
              <a:t>KHÁI NIỆM SINH TRƯỞNG </a:t>
            </a:r>
            <a:endParaRPr lang="en-US" sz="3500" b="1"/>
          </a:p>
          <a:p>
            <a:pPr algn="ctr">
              <a:lnSpc>
                <a:spcPct val="150000"/>
              </a:lnSpc>
            </a:pPr>
            <a:r>
              <a:rPr lang="vi-VN" sz="3500" b="1"/>
              <a:t>VÀ PHÁT TRIỂN CỦA CÂY TRỒNG </a:t>
            </a:r>
          </a:p>
        </p:txBody>
      </p:sp>
    </p:spTree>
    <p:extLst>
      <p:ext uri="{BB962C8B-B14F-4D97-AF65-F5344CB8AC3E}">
        <p14:creationId xmlns:p14="http://schemas.microsoft.com/office/powerpoint/2010/main" val="3674537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D03F5B-BF6B-EA3E-811C-D795F13FE59A}"/>
              </a:ext>
            </a:extLst>
          </p:cNvPr>
          <p:cNvGrpSpPr/>
          <p:nvPr/>
        </p:nvGrpSpPr>
        <p:grpSpPr>
          <a:xfrm>
            <a:off x="272146" y="796918"/>
            <a:ext cx="8429168" cy="958660"/>
            <a:chOff x="605974" y="283028"/>
            <a:chExt cx="8429168" cy="958660"/>
          </a:xfrm>
        </p:grpSpPr>
        <p:sp>
          <p:nvSpPr>
            <p:cNvPr id="2" name="Freeform 4">
              <a:extLst>
                <a:ext uri="{FF2B5EF4-FFF2-40B4-BE49-F238E27FC236}">
                  <a16:creationId xmlns:a16="http://schemas.microsoft.com/office/drawing/2014/main" id="{2977E48C-451E-3D50-9916-F5089B5EB28A}"/>
                </a:ext>
              </a:extLst>
            </p:cNvPr>
            <p:cNvSpPr/>
            <p:nvPr/>
          </p:nvSpPr>
          <p:spPr>
            <a:xfrm>
              <a:off x="605974" y="384626"/>
              <a:ext cx="770662" cy="74657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784A0ABC-C3CE-4857-BEA8-C06F53A15C52}"/>
                </a:ext>
              </a:extLst>
            </p:cNvPr>
            <p:cNvSpPr txBox="1"/>
            <p:nvPr/>
          </p:nvSpPr>
          <p:spPr>
            <a:xfrm>
              <a:off x="1479051" y="283028"/>
              <a:ext cx="7556091" cy="958660"/>
            </a:xfrm>
            <a:prstGeom prst="rect">
              <a:avLst/>
            </a:prstGeom>
            <a:noFill/>
          </p:spPr>
          <p:txBody>
            <a:bodyPr wrap="square" rtlCol="0">
              <a:spAutoFit/>
            </a:bodyPr>
            <a:lstStyle/>
            <a:p>
              <a:pPr algn="just">
                <a:lnSpc>
                  <a:spcPct val="150000"/>
                </a:lnSpc>
              </a:pPr>
              <a:r>
                <a:rPr lang="en-US" sz="2000" i="1"/>
                <a:t>Dựa vào kiến thức em đã học, đọc thông tin và trả lời các câu hỏi sau đây: </a:t>
              </a:r>
            </a:p>
          </p:txBody>
        </p:sp>
      </p:grpSp>
      <p:grpSp>
        <p:nvGrpSpPr>
          <p:cNvPr id="9" name="Group 8">
            <a:extLst>
              <a:ext uri="{FF2B5EF4-FFF2-40B4-BE49-F238E27FC236}">
                <a16:creationId xmlns:a16="http://schemas.microsoft.com/office/drawing/2014/main" id="{554C8F09-D906-E590-0831-27728F932799}"/>
              </a:ext>
            </a:extLst>
          </p:cNvPr>
          <p:cNvGrpSpPr/>
          <p:nvPr/>
        </p:nvGrpSpPr>
        <p:grpSpPr>
          <a:xfrm>
            <a:off x="272146" y="1844944"/>
            <a:ext cx="4702628" cy="3041183"/>
            <a:chOff x="537029" y="1675961"/>
            <a:chExt cx="4702628" cy="3041183"/>
          </a:xfrm>
        </p:grpSpPr>
        <p:sp>
          <p:nvSpPr>
            <p:cNvPr id="7" name="Rectangle: Rounded Corners 6">
              <a:extLst>
                <a:ext uri="{FF2B5EF4-FFF2-40B4-BE49-F238E27FC236}">
                  <a16:creationId xmlns:a16="http://schemas.microsoft.com/office/drawing/2014/main" id="{7CED9657-76A4-BC20-A2FE-62DE1B3FACD9}"/>
                </a:ext>
              </a:extLst>
            </p:cNvPr>
            <p:cNvSpPr/>
            <p:nvPr/>
          </p:nvSpPr>
          <p:spPr>
            <a:xfrm>
              <a:off x="537029" y="2258784"/>
              <a:ext cx="4702628" cy="2458360"/>
            </a:xfrm>
            <a:prstGeom prst="roundRect">
              <a:avLst>
                <a:gd name="adj" fmla="val 7216"/>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DC8102-123A-5708-F9D8-72F7A485C571}"/>
                </a:ext>
              </a:extLst>
            </p:cNvPr>
            <p:cNvSpPr txBox="1"/>
            <p:nvPr/>
          </p:nvSpPr>
          <p:spPr>
            <a:xfrm>
              <a:off x="605972" y="2654405"/>
              <a:ext cx="4564742"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Nêu khái niệm về sinh trưởng và phát triển của cây rừng.</a:t>
              </a:r>
            </a:p>
            <a:p>
              <a:pPr marL="342900" indent="-342900" algn="just">
                <a:lnSpc>
                  <a:spcPct val="150000"/>
                </a:lnSpc>
                <a:buFont typeface="Arial" panose="020B0604020202020204" pitchFamily="34" charset="0"/>
                <a:buChar char="•"/>
              </a:pPr>
              <a:r>
                <a:rPr lang="vi-VN" sz="2000"/>
                <a:t>Nêu một số biểu hiện sự sinh trưởng và phát triển của cây rừng.</a:t>
              </a:r>
            </a:p>
          </p:txBody>
        </p:sp>
        <p:sp>
          <p:nvSpPr>
            <p:cNvPr id="8" name="Freeform 7">
              <a:extLst>
                <a:ext uri="{FF2B5EF4-FFF2-40B4-BE49-F238E27FC236}">
                  <a16:creationId xmlns:a16="http://schemas.microsoft.com/office/drawing/2014/main" id="{E7706315-54A0-8D9D-3F46-810B397A1695}"/>
                </a:ext>
              </a:extLst>
            </p:cNvPr>
            <p:cNvSpPr/>
            <p:nvPr/>
          </p:nvSpPr>
          <p:spPr>
            <a:xfrm>
              <a:off x="2220463" y="1675961"/>
              <a:ext cx="1335760" cy="97844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0" name="Freeform 11">
            <a:extLst>
              <a:ext uri="{FF2B5EF4-FFF2-40B4-BE49-F238E27FC236}">
                <a16:creationId xmlns:a16="http://schemas.microsoft.com/office/drawing/2014/main" id="{7CB7472C-0D55-BC5B-4DE8-DB9F8535E8A4}"/>
              </a:ext>
            </a:extLst>
          </p:cNvPr>
          <p:cNvSpPr/>
          <p:nvPr/>
        </p:nvSpPr>
        <p:spPr>
          <a:xfrm>
            <a:off x="5189672" y="1844944"/>
            <a:ext cx="3823186" cy="5727620"/>
          </a:xfrm>
          <a:custGeom>
            <a:avLst/>
            <a:gdLst/>
            <a:ahLst/>
            <a:cxnLst/>
            <a:rect l="l" t="t" r="r" b="b"/>
            <a:pathLst>
              <a:path w="5493258" h="8229600">
                <a:moveTo>
                  <a:pt x="0" y="0"/>
                </a:moveTo>
                <a:lnTo>
                  <a:pt x="5493258" y="0"/>
                </a:lnTo>
                <a:lnTo>
                  <a:pt x="5493258" y="8229600"/>
                </a:lnTo>
                <a:lnTo>
                  <a:pt x="0" y="8229600"/>
                </a:lnTo>
                <a:lnTo>
                  <a:pt x="0" y="0"/>
                </a:lnTo>
                <a:close/>
              </a:path>
            </a:pathLst>
          </a:custGeom>
          <a:blipFill>
            <a:blip r:embed="rId6"/>
            <a:stretch>
              <a:fillRect/>
            </a:stretch>
          </a:blipFill>
        </p:spPr>
      </p:sp>
      <p:sp>
        <p:nvSpPr>
          <p:cNvPr id="12" name="TextBox 11">
            <a:extLst>
              <a:ext uri="{FF2B5EF4-FFF2-40B4-BE49-F238E27FC236}">
                <a16:creationId xmlns:a16="http://schemas.microsoft.com/office/drawing/2014/main" id="{0D3B72FD-ACE6-1BC5-5FB9-D45D01AD54A7}"/>
              </a:ext>
            </a:extLst>
          </p:cNvPr>
          <p:cNvSpPr txBox="1"/>
          <p:nvPr/>
        </p:nvSpPr>
        <p:spPr>
          <a:xfrm>
            <a:off x="272146" y="240790"/>
            <a:ext cx="4572000" cy="446276"/>
          </a:xfrm>
          <a:prstGeom prst="rect">
            <a:avLst/>
          </a:prstGeom>
          <a:noFill/>
        </p:spPr>
        <p:txBody>
          <a:bodyPr wrap="square">
            <a:spAutoFit/>
          </a:bodyPr>
          <a:lstStyle/>
          <a:p>
            <a:r>
              <a:rPr lang="vi-VN" sz="2300" b="1">
                <a:solidFill>
                  <a:srgbClr val="C00000"/>
                </a:solidFill>
              </a:rPr>
              <a:t>1. Sinh trưởng của cây rừng</a:t>
            </a:r>
            <a:endParaRPr lang="en-US" sz="2300" b="1">
              <a:solidFill>
                <a:srgbClr val="C00000"/>
              </a:solidFill>
            </a:endParaRPr>
          </a:p>
        </p:txBody>
      </p:sp>
    </p:spTree>
    <p:extLst>
      <p:ext uri="{BB962C8B-B14F-4D97-AF65-F5344CB8AC3E}">
        <p14:creationId xmlns:p14="http://schemas.microsoft.com/office/powerpoint/2010/main" val="3710324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All About Sequoia Tree by Slidesgo">
  <a:themeElements>
    <a:clrScheme name="Simple Light">
      <a:dk1>
        <a:srgbClr val="615046"/>
      </a:dk1>
      <a:lt1>
        <a:srgbClr val="F0EAD2"/>
      </a:lt1>
      <a:dk2>
        <a:srgbClr val="ADC178"/>
      </a:dk2>
      <a:lt2>
        <a:srgbClr val="89A570"/>
      </a:lt2>
      <a:accent1>
        <a:srgbClr val="A98467"/>
      </a:accent1>
      <a:accent2>
        <a:srgbClr val="FFFFFF"/>
      </a:accent2>
      <a:accent3>
        <a:srgbClr val="FFFFFF"/>
      </a:accent3>
      <a:accent4>
        <a:srgbClr val="FFFFFF"/>
      </a:accent4>
      <a:accent5>
        <a:srgbClr val="FFFFFF"/>
      </a:accent5>
      <a:accent6>
        <a:srgbClr val="FFFFFF"/>
      </a:accent6>
      <a:hlink>
        <a:srgbClr val="6150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2545</Words>
  <PresentationFormat>On-screen Show (16:9)</PresentationFormat>
  <Paragraphs>241</Paragraphs>
  <Slides>41</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Anaheim</vt:lpstr>
      <vt:lpstr>Fredoka Light</vt:lpstr>
      <vt:lpstr>Grandstander</vt:lpstr>
      <vt:lpstr>Fredoka</vt:lpstr>
      <vt:lpstr>Arial</vt:lpstr>
      <vt:lpstr>DM Sans</vt:lpstr>
      <vt:lpstr>Nunito Light</vt:lpstr>
      <vt:lpstr>Wingdings</vt:lpstr>
      <vt:lpstr>All About Sequoia Tree by Slidesgo</vt:lpstr>
      <vt:lpstr>PowerPoint Presentation</vt:lpstr>
      <vt:lpstr>PowerPoint Presentation</vt:lpstr>
      <vt:lpstr>PowerPoint Presentation</vt:lpstr>
      <vt:lpstr>PowerPoint Presentation</vt:lpstr>
      <vt:lpstr>PowerPoint Presentation</vt:lpstr>
      <vt:lpstr>BÀI 4: QUY LUẬT  SINH TRƯỞNG VÀ PHÁT TRIỂN CỦA CÂY RỪNG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Quy luật sinh tưởng và phát triển của cây rừng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2024-08-02T08:19:19Z</dcterms:modified>
</cp:coreProperties>
</file>