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0"/>
  </p:notesMasterIdLst>
  <p:sldIdLst>
    <p:sldId id="679" r:id="rId3"/>
    <p:sldId id="256" r:id="rId4"/>
    <p:sldId id="259" r:id="rId5"/>
    <p:sldId id="643" r:id="rId6"/>
    <p:sldId id="691" r:id="rId7"/>
    <p:sldId id="692" r:id="rId8"/>
    <p:sldId id="693" r:id="rId9"/>
  </p:sldIdLst>
  <p:sldSz cx="24384000" cy="13716000"/>
  <p:notesSz cx="6858000" cy="9144000"/>
  <p:embeddedFontLst>
    <p:embeddedFont>
      <p:font typeface="Calibri" panose="020F0502020204030204" pitchFamily="34" charset="0"/>
      <p:regular r:id="rId11"/>
      <p:bold r:id="rId12"/>
      <p:italic r:id="rId13"/>
      <p:boldItalic r:id="rId14"/>
    </p:embeddedFont>
    <p:embeddedFont>
      <p:font typeface="Cambria Math" panose="02040503050406030204" pitchFamily="18" charset="0"/>
      <p:regular r:id="rId15"/>
    </p:embeddedFont>
    <p:embeddedFont>
      <p:font typeface="Tahoma" panose="020B0604030504040204" pitchFamily="34" charset="0"/>
      <p:regular r:id="rId16"/>
      <p:bold r:id="rId17"/>
    </p:embeddedFont>
    <p:embeddedFont>
      <p:font typeface="UTM Swiss Condensed" panose="02000500000000000000"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72">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6FA"/>
    <a:srgbClr val="0033CC"/>
    <a:srgbClr val="881EB2"/>
    <a:srgbClr val="E8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60"/>
  </p:normalViewPr>
  <p:slideViewPr>
    <p:cSldViewPr snapToGrid="0">
      <p:cViewPr varScale="1">
        <p:scale>
          <a:sx n="22" d="100"/>
          <a:sy n="22" d="100"/>
        </p:scale>
        <p:origin x="77" y="682"/>
      </p:cViewPr>
      <p:guideLst>
        <p:guide orient="horz" pos="4272"/>
        <p:guide pos="76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39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41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96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51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rPr>
              <a:t>Không thể đặt chiếc gậy đó song song với một trong các mép tường.</a:t>
            </a: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874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6" name="Google Shape;86;p1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7"/>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000"/>
              </a:spcBef>
              <a:spcAft>
                <a:spcPts val="0"/>
              </a:spcAft>
              <a:buClr>
                <a:srgbClr val="888888"/>
              </a:buClr>
              <a:buSzPts val="4000"/>
              <a:buFont typeface="Arial"/>
              <a:buNone/>
              <a:defRPr sz="4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91" name="Google Shape;91;p1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7" name="Google Shape;97;p18"/>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9"/>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4" name="Google Shape;104;p19"/>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5" name="Google Shape;105;p19"/>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2"/>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2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4" name="Google Shape;124;p2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a:spLocks noGrp="1"/>
          </p:cNvSpPr>
          <p:nvPr>
            <p:ph type="pic" idx="2"/>
          </p:nvPr>
        </p:nvSpPr>
        <p:spPr>
          <a:xfrm>
            <a:off x="10366376" y="1974851"/>
            <a:ext cx="12344400" cy="9747250"/>
          </a:xfrm>
          <a:prstGeom prst="rect">
            <a:avLst/>
          </a:prstGeom>
          <a:noFill/>
          <a:ln>
            <a:noFill/>
          </a:ln>
        </p:spPr>
      </p:sp>
      <p:sp>
        <p:nvSpPr>
          <p:cNvPr id="129" name="Google Shape;129;p23"/>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1" name="Google Shape;131;p2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4"/>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36" name="Google Shape;136;p2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7" name="Google Shape;137;p2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Google Shape;145;p26"/>
          <p:cNvSpPr txBox="1">
            <a:spLocks noGrp="1"/>
          </p:cNvSpPr>
          <p:nvPr>
            <p:ph type="dt" idx="10"/>
          </p:nvPr>
        </p:nvSpPr>
        <p:spPr>
          <a:xfrm>
            <a:off x="1219200" y="12712706"/>
            <a:ext cx="5689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6" name="Google Shape;146;p26"/>
          <p:cNvSpPr txBox="1">
            <a:spLocks noGrp="1"/>
          </p:cNvSpPr>
          <p:nvPr>
            <p:ph type="ftr" idx="11"/>
          </p:nvPr>
        </p:nvSpPr>
        <p:spPr>
          <a:xfrm>
            <a:off x="8331205" y="12712706"/>
            <a:ext cx="7721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7" name="Google Shape;147;p26"/>
          <p:cNvSpPr txBox="1">
            <a:spLocks noGrp="1"/>
          </p:cNvSpPr>
          <p:nvPr>
            <p:ph type="sldNum" idx="12"/>
          </p:nvPr>
        </p:nvSpPr>
        <p:spPr>
          <a:xfrm>
            <a:off x="17475204" y="12712706"/>
            <a:ext cx="568960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8"/>
        <p:cNvGrpSpPr/>
        <p:nvPr/>
      </p:nvGrpSpPr>
      <p:grpSpPr>
        <a:xfrm>
          <a:off x="0" y="0"/>
          <a:ext cx="0" cy="0"/>
          <a:chOff x="0" y="0"/>
          <a:chExt cx="0" cy="0"/>
        </a:xfrm>
      </p:grpSpPr>
      <p:sp>
        <p:nvSpPr>
          <p:cNvPr id="149" name="Google Shape;149;p27"/>
          <p:cNvSpPr txBox="1">
            <a:spLocks noGrp="1"/>
          </p:cNvSpPr>
          <p:nvPr>
            <p:ph type="dt" idx="10"/>
          </p:nvPr>
        </p:nvSpPr>
        <p:spPr>
          <a:xfrm>
            <a:off x="1219202" y="12712702"/>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0" name="Google Shape;150;p27"/>
          <p:cNvSpPr txBox="1">
            <a:spLocks noGrp="1"/>
          </p:cNvSpPr>
          <p:nvPr>
            <p:ph type="ftr" idx="11"/>
          </p:nvPr>
        </p:nvSpPr>
        <p:spPr>
          <a:xfrm>
            <a:off x="8331200" y="12712702"/>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sldNum" idx="12"/>
          </p:nvPr>
        </p:nvSpPr>
        <p:spPr>
          <a:xfrm>
            <a:off x="17475201" y="12712702"/>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2"/>
        <p:cNvGrpSpPr/>
        <p:nvPr/>
      </p:nvGrpSpPr>
      <p:grpSpPr>
        <a:xfrm>
          <a:off x="0" y="0"/>
          <a:ext cx="0" cy="0"/>
          <a:chOff x="0" y="0"/>
          <a:chExt cx="0" cy="0"/>
        </a:xfrm>
      </p:grpSpPr>
      <p:sp>
        <p:nvSpPr>
          <p:cNvPr id="153" name="Google Shape;153;p28"/>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17475200" y="12712701"/>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6"/>
        <p:cNvGrpSpPr/>
        <p:nvPr/>
      </p:nvGrpSpPr>
      <p:grpSpPr>
        <a:xfrm>
          <a:off x="0" y="0"/>
          <a:ext cx="0" cy="0"/>
          <a:chOff x="0" y="0"/>
          <a:chExt cx="0" cy="0"/>
        </a:xfrm>
      </p:grpSpPr>
      <p:sp>
        <p:nvSpPr>
          <p:cNvPr id="157" name="Google Shape;157;p29"/>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8" name="Google Shape;158;p29"/>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sldNum" idx="12"/>
          </p:nvPr>
        </p:nvSpPr>
        <p:spPr>
          <a:xfrm>
            <a:off x="16662400" y="12712701"/>
            <a:ext cx="7391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r>
              <a:rPr lang="en-US"/>
              <a:t>Desig by Duong Hung word xinh</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0366376" y="1974851"/>
            <a:ext cx="12344400" cy="9747250"/>
          </a:xfrm>
          <a:prstGeom prst="rect">
            <a:avLst/>
          </a:prstGeom>
          <a:noFill/>
          <a:ln>
            <a:noFill/>
          </a:ln>
        </p:spPr>
      </p:sp>
      <p:sp>
        <p:nvSpPr>
          <p:cNvPr id="57" name="Google Shape;57;p10"/>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4.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59" r:id="rId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17">
            <a:alphaModFix/>
          </a:blip>
          <a:srcRect/>
          <a:stretch/>
        </p:blipFill>
        <p:spPr>
          <a:xfrm>
            <a:off x="144203" y="1065704"/>
            <a:ext cx="24239797" cy="126502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495C-7827-99F3-7F97-C97E8140EF8D}"/>
              </a:ext>
            </a:extLst>
          </p:cNvPr>
          <p:cNvPicPr>
            <a:picLocks noChangeAspect="1"/>
          </p:cNvPicPr>
          <p:nvPr/>
        </p:nvPicPr>
        <p:blipFill>
          <a:blip r:embed="rId2"/>
          <a:stretch>
            <a:fillRect/>
          </a:stretch>
        </p:blipFill>
        <p:spPr>
          <a:xfrm>
            <a:off x="623454" y="1267238"/>
            <a:ext cx="8219145" cy="12403182"/>
          </a:xfrm>
          <a:prstGeom prst="rect">
            <a:avLst/>
          </a:prstGeom>
        </p:spPr>
      </p:pic>
      <p:grpSp>
        <p:nvGrpSpPr>
          <p:cNvPr id="2" name="Group 1">
            <a:extLst>
              <a:ext uri="{FF2B5EF4-FFF2-40B4-BE49-F238E27FC236}">
                <a16:creationId xmlns:a16="http://schemas.microsoft.com/office/drawing/2014/main" id="{0CA58FA6-48A7-E250-99BC-376858C405D1}"/>
              </a:ext>
            </a:extLst>
          </p:cNvPr>
          <p:cNvGrpSpPr/>
          <p:nvPr/>
        </p:nvGrpSpPr>
        <p:grpSpPr>
          <a:xfrm>
            <a:off x="8842599" y="1267238"/>
            <a:ext cx="14917947" cy="12033126"/>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759299" y="3448230"/>
                  <a:ext cx="3890809" cy="923330"/>
                </a:xfrm>
                <a:prstGeom prst="rect">
                  <a:avLst/>
                </a:prstGeom>
                <a:noFill/>
              </p:spPr>
              <p:txBody>
                <a:bodyPr wrap="none" rtlCol="0">
                  <a:spAutoFit/>
                </a:bodyPr>
                <a:lstStyle/>
                <a:p>
                  <a:pPr marL="0" marR="0" lvl="0" indent="0" algn="ctr" defTabSz="2177278"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10"/>
              <a:ext cx="11998623" cy="2857292"/>
            </a:xfrm>
            <a:prstGeom prst="round2Same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077441" y="5164564"/>
              <a:ext cx="13718345" cy="6057901"/>
            </a:xfrm>
            <a:prstGeom prst="rect">
              <a:avLst/>
            </a:prstGeom>
            <a:noFill/>
            <a:ln w="9525">
              <a:noFill/>
              <a:miter lim="800000"/>
              <a:headEnd/>
              <a:tailEnd/>
            </a:ln>
            <a:effectLst/>
          </p:spPr>
          <p:txBody>
            <a:bodyPr/>
            <a:lstStyle/>
            <a:p>
              <a:pPr algn="just" defTabSz="2177278">
                <a:lnSpc>
                  <a:spcPct val="150000"/>
                </a:lnSpc>
                <a:spcBef>
                  <a:spcPct val="20000"/>
                </a:spcBef>
                <a:buClrTx/>
                <a:defRPr/>
              </a:pPr>
              <a:r>
                <a:rPr kumimoji="0" lang="en-US" sz="50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§10. Đường thẳng và mặt phẳng trong không gian</a:t>
              </a:r>
              <a:endParaRPr kumimoji="0" lang="en-US" sz="5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§11. Hai đường thẳng song song</a:t>
              </a:r>
              <a:endPar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4436FA"/>
                  </a:solidFill>
                  <a:effectLst/>
                  <a:uLnTx/>
                  <a:uFillTx/>
                  <a:latin typeface="Tahoma" pitchFamily="34" charset="0"/>
                  <a:ea typeface="Tahoma" pitchFamily="34" charset="0"/>
                  <a:cs typeface="Tahoma" pitchFamily="34" charset="0"/>
                </a:rPr>
                <a:t>§12.Đường thẳng và mặt phẳng song song</a:t>
              </a: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§13. Hai mặt phẳng song song</a:t>
              </a: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§14. Phép chiếu song song</a:t>
              </a:r>
              <a:endPar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a:p>
              <a:pPr marL="0" marR="0" lvl="0" indent="0"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Bài</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tập</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cuối</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err="1">
                  <a:ln>
                    <a:noFill/>
                  </a:ln>
                  <a:solidFill>
                    <a:srgbClr val="0033CC"/>
                  </a:solidFill>
                  <a:effectLst/>
                  <a:uLnTx/>
                  <a:uFillTx/>
                  <a:latin typeface="Tahoma" pitchFamily="34" charset="0"/>
                  <a:ea typeface="Tahoma" pitchFamily="34" charset="0"/>
                  <a:cs typeface="Tahoma" pitchFamily="34" charset="0"/>
                </a:rPr>
                <a:t>chương</a:t>
              </a:r>
              <a:r>
                <a:rPr kumimoji="0" lang="en-US" sz="5000" b="1" i="0" u="none" strike="noStrike" kern="1200" cap="none" spc="0" normalizeH="0" baseline="0" noProof="0">
                  <a:ln>
                    <a:noFill/>
                  </a:ln>
                  <a:solidFill>
                    <a:srgbClr val="0033CC"/>
                  </a:solidFill>
                  <a:effectLst/>
                  <a:uLnTx/>
                  <a:uFillTx/>
                  <a:latin typeface="Tahoma" pitchFamily="34" charset="0"/>
                  <a:ea typeface="Tahoma" pitchFamily="34" charset="0"/>
                  <a:cs typeface="Tahoma" pitchFamily="34" charset="0"/>
                </a:rPr>
                <a:t> VI</a:t>
              </a:r>
              <a:endPar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8" y="2601341"/>
              <a:ext cx="11308960" cy="830997"/>
            </a:xfrm>
            <a:prstGeom prst="rect">
              <a:avLst/>
            </a:prstGeom>
            <a:noFill/>
          </p:spPr>
          <p:txBody>
            <a:bodyPr wrap="square" rtlCol="0">
              <a:spAutoFit/>
            </a:bodyPr>
            <a:lstStyle/>
            <a:p>
              <a:pPr algn="ct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CHƯƠNG I</a:t>
              </a: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4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QUAN HỆ SONG SONG</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3022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6375664" y="1108396"/>
            <a:ext cx="11544141" cy="1772267"/>
            <a:chOff x="1423993" y="457612"/>
            <a:chExt cx="9120238" cy="1102736"/>
          </a:xfrm>
        </p:grpSpPr>
        <p:grpSp>
          <p:nvGrpSpPr>
            <p:cNvPr id="166" name="Google Shape;166;p30"/>
            <p:cNvGrpSpPr/>
            <p:nvPr/>
          </p:nvGrpSpPr>
          <p:grpSpPr>
            <a:xfrm>
              <a:off x="1423993" y="457612"/>
              <a:ext cx="9120238" cy="1099091"/>
              <a:chOff x="-6641" y="148683"/>
              <a:chExt cx="6395438" cy="1287478"/>
            </a:xfrm>
          </p:grpSpPr>
          <p:pic>
            <p:nvPicPr>
              <p:cNvPr id="167" name="Google Shape;167;p30"/>
              <p:cNvPicPr preferRelativeResize="0"/>
              <p:nvPr/>
            </p:nvPicPr>
            <p:blipFill rotWithShape="1">
              <a:blip r:embed="rId3">
                <a:alphaModFix/>
              </a:blip>
              <a:srcRect/>
              <a:stretch/>
            </p:blipFill>
            <p:spPr>
              <a:xfrm>
                <a:off x="-6641" y="148683"/>
                <a:ext cx="6395438" cy="1287478"/>
              </a:xfrm>
              <a:prstGeom prst="rect">
                <a:avLst/>
              </a:prstGeom>
              <a:noFill/>
              <a:ln>
                <a:noFill/>
              </a:ln>
            </p:spPr>
          </p:pic>
          <p:sp>
            <p:nvSpPr>
              <p:cNvPr id="168" name="Google Shape;168;p30"/>
              <p:cNvSpPr txBox="1"/>
              <p:nvPr/>
            </p:nvSpPr>
            <p:spPr>
              <a:xfrm>
                <a:off x="488840" y="202536"/>
                <a:ext cx="652658" cy="872485"/>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None/>
                </a:pPr>
                <a:r>
                  <a:rPr lang="en-US" sz="5800" b="1" dirty="0">
                    <a:latin typeface="Tahoma" panose="020B0604030504040204" pitchFamily="34" charset="0"/>
                    <a:ea typeface="Tahoma" panose="020B0604030504040204" pitchFamily="34" charset="0"/>
                    <a:cs typeface="Tahoma" panose="020B0604030504040204" pitchFamily="34" charset="0"/>
                  </a:rPr>
                  <a:t>11</a:t>
                </a:r>
              </a:p>
              <a:p>
                <a:pPr marL="0" marR="0" lvl="0" indent="0" algn="ctr" rtl="0">
                  <a:lnSpc>
                    <a:spcPct val="106000"/>
                  </a:lnSpc>
                  <a:spcBef>
                    <a:spcPts val="0"/>
                  </a:spcBef>
                  <a:spcAft>
                    <a:spcPts val="0"/>
                  </a:spcAft>
                  <a:buNone/>
                </a:pPr>
                <a:endParaRPr sz="5800" dirty="0"/>
              </a:p>
            </p:txBody>
          </p:sp>
        </p:grpSp>
        <p:sp>
          <p:nvSpPr>
            <p:cNvPr id="169" name="Google Shape;169;p30"/>
            <p:cNvSpPr txBox="1"/>
            <p:nvPr/>
          </p:nvSpPr>
          <p:spPr>
            <a:xfrm>
              <a:off x="3469996" y="583703"/>
              <a:ext cx="5486400" cy="9766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Tahoma" panose="020B0604030504040204" pitchFamily="34" charset="0"/>
                  <a:ea typeface="Tahoma" panose="020B0604030504040204" pitchFamily="34" charset="0"/>
                  <a:cs typeface="Tahoma" panose="020B0604030504040204" pitchFamily="34" charset="0"/>
                  <a:sym typeface="Calibri"/>
                </a:rPr>
                <a:t>HAI ĐƯỜNG THẲNG SONG SONG</a:t>
              </a:r>
              <a:endParaRPr sz="48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70" name="Google Shape;170;p30"/>
          <p:cNvGrpSpPr/>
          <p:nvPr/>
        </p:nvGrpSpPr>
        <p:grpSpPr>
          <a:xfrm>
            <a:off x="290697" y="1830014"/>
            <a:ext cx="23784194" cy="11391678"/>
            <a:chOff x="1017732" y="2020907"/>
            <a:chExt cx="22617039" cy="11391678"/>
          </a:xfrm>
        </p:grpSpPr>
        <p:cxnSp>
          <p:nvCxnSpPr>
            <p:cNvPr id="171" name="Google Shape;171;p30"/>
            <p:cNvCxnSpPr/>
            <p:nvPr/>
          </p:nvCxnSpPr>
          <p:spPr>
            <a:xfrm>
              <a:off x="1023373" y="2020907"/>
              <a:ext cx="5834627" cy="36493"/>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2" name="Google Shape;172;p30"/>
            <p:cNvCxnSpPr/>
            <p:nvPr/>
          </p:nvCxnSpPr>
          <p:spPr>
            <a:xfrm>
              <a:off x="17275687" y="2020907"/>
              <a:ext cx="6346313" cy="0"/>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76200" cap="flat" cmpd="sng">
              <a:solidFill>
                <a:srgbClr val="FF0000"/>
              </a:solidFill>
              <a:prstDash val="solid"/>
              <a:miter lim="800000"/>
              <a:headEnd type="triangle" w="med" len="med"/>
              <a:tailEnd type="triangle" w="med" len="med"/>
            </a:ln>
          </p:spPr>
        </p:cxnSp>
      </p:grpSp>
      <p:grpSp>
        <p:nvGrpSpPr>
          <p:cNvPr id="176" name="Google Shape;176;p30"/>
          <p:cNvGrpSpPr/>
          <p:nvPr/>
        </p:nvGrpSpPr>
        <p:grpSpPr>
          <a:xfrm>
            <a:off x="940941" y="6044307"/>
            <a:ext cx="5348233" cy="2526045"/>
            <a:chOff x="-191020" y="5755317"/>
            <a:chExt cx="8061391" cy="3167763"/>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sp>
          <p:nvSpPr>
            <p:cNvPr id="178" name="Google Shape;178;p30"/>
            <p:cNvSpPr/>
            <p:nvPr/>
          </p:nvSpPr>
          <p:spPr>
            <a:xfrm flipH="1">
              <a:off x="394289" y="5762807"/>
              <a:ext cx="6890773" cy="3144492"/>
            </a:xfrm>
            <a:prstGeom prst="flowChartDisplay">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dirty="0">
                <a:solidFill>
                  <a:schemeClr val="lt1"/>
                </a:solidFill>
                <a:latin typeface="Calibri"/>
                <a:ea typeface="Calibri"/>
                <a:cs typeface="Calibri"/>
                <a:sym typeface="Calibri"/>
              </a:endParaRPr>
            </a:p>
          </p:txBody>
        </p:sp>
        <p:sp>
          <p:nvSpPr>
            <p:cNvPr id="179" name="Google Shape;179;p30"/>
            <p:cNvSpPr/>
            <p:nvPr/>
          </p:nvSpPr>
          <p:spPr>
            <a:xfrm flipH="1">
              <a:off x="-191020" y="5778588"/>
              <a:ext cx="6890773" cy="3144492"/>
            </a:xfrm>
            <a:prstGeom prst="flowChartDisplay">
              <a:avLst/>
            </a:prstGeom>
            <a:solidFill>
              <a:srgbClr val="4436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grpSp>
      <p:sp>
        <p:nvSpPr>
          <p:cNvPr id="180" name="Google Shape;180;p30"/>
          <p:cNvSpPr txBox="1"/>
          <p:nvPr/>
        </p:nvSpPr>
        <p:spPr>
          <a:xfrm>
            <a:off x="1494886" y="6805610"/>
            <a:ext cx="371903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FFFF00"/>
                </a:solidFill>
                <a:latin typeface="Calibri"/>
                <a:ea typeface="Calibri"/>
                <a:cs typeface="Calibri"/>
                <a:sym typeface="Calibri"/>
              </a:rPr>
              <a:t>NỘI DUNG </a:t>
            </a:r>
            <a:endParaRPr sz="6000" b="1">
              <a:solidFill>
                <a:srgbClr val="FFFF00"/>
              </a:solidFill>
              <a:latin typeface="Calibri"/>
              <a:ea typeface="Calibri"/>
              <a:cs typeface="Calibri"/>
              <a:sym typeface="Calibri"/>
            </a:endParaRPr>
          </a:p>
        </p:txBody>
      </p:sp>
      <p:grpSp>
        <p:nvGrpSpPr>
          <p:cNvPr id="181" name="Google Shape;181;p30"/>
          <p:cNvGrpSpPr/>
          <p:nvPr/>
        </p:nvGrpSpPr>
        <p:grpSpPr>
          <a:xfrm>
            <a:off x="8741406" y="5793013"/>
            <a:ext cx="15359807" cy="1351730"/>
            <a:chOff x="10419090" y="2590800"/>
            <a:chExt cx="14130187" cy="1304539"/>
          </a:xfrm>
        </p:grpSpPr>
        <p:sp>
          <p:nvSpPr>
            <p:cNvPr id="182" name="Google Shape;182;p30"/>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sz="43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3" name="Google Shape;183;p30"/>
            <p:cNvSpPr/>
            <p:nvPr/>
          </p:nvSpPr>
          <p:spPr>
            <a:xfrm>
              <a:off x="10419090" y="2590800"/>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❷</a:t>
              </a:r>
              <a:endParaRPr sz="4300" b="1" dirty="0">
                <a:solidFill>
                  <a:srgbClr val="0000FF"/>
                </a:solidFill>
                <a:latin typeface="Calibri"/>
                <a:ea typeface="Calibri"/>
                <a:cs typeface="Calibri"/>
                <a:sym typeface="Calibri"/>
              </a:endParaRPr>
            </a:p>
          </p:txBody>
        </p:sp>
      </p:grpSp>
      <p:grpSp>
        <p:nvGrpSpPr>
          <p:cNvPr id="184" name="Google Shape;184;p30"/>
          <p:cNvGrpSpPr/>
          <p:nvPr/>
        </p:nvGrpSpPr>
        <p:grpSpPr>
          <a:xfrm>
            <a:off x="8627656" y="3195531"/>
            <a:ext cx="15193817" cy="1389379"/>
            <a:chOff x="10444842" y="2554465"/>
            <a:chExt cx="13977484" cy="1340874"/>
          </a:xfrm>
        </p:grpSpPr>
        <p:sp>
          <p:nvSpPr>
            <p:cNvPr id="185" name="Google Shape;185;p30"/>
            <p:cNvSpPr/>
            <p:nvPr/>
          </p:nvSpPr>
          <p:spPr>
            <a:xfrm flipH="1">
              <a:off x="11125200" y="2590800"/>
              <a:ext cx="13297126"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VỊ TRÍ TƯƠNG ĐỐI CỦA HAI ĐƯỜNG THẲNG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6" name="Google Shape;186;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❶</a:t>
              </a:r>
              <a:endParaRPr sz="4300" b="1" dirty="0">
                <a:solidFill>
                  <a:srgbClr val="0000FF"/>
                </a:solidFill>
                <a:latin typeface="Calibri"/>
                <a:ea typeface="Calibri"/>
                <a:cs typeface="Calibri"/>
                <a:sym typeface="Calibri"/>
              </a:endParaRPr>
            </a:p>
          </p:txBody>
        </p:sp>
      </p:grpSp>
      <p:cxnSp>
        <p:nvCxnSpPr>
          <p:cNvPr id="196" name="Google Shape;196;p30"/>
          <p:cNvCxnSpPr>
            <a:cxnSpLocks/>
          </p:cNvCxnSpPr>
          <p:nvPr/>
        </p:nvCxnSpPr>
        <p:spPr>
          <a:xfrm flipV="1">
            <a:off x="6193760" y="4567934"/>
            <a:ext cx="2408214" cy="2768975"/>
          </a:xfrm>
          <a:prstGeom prst="straightConnector1">
            <a:avLst/>
          </a:prstGeom>
          <a:noFill/>
          <a:ln w="76200" cap="flat" cmpd="sng">
            <a:solidFill>
              <a:srgbClr val="4436FA"/>
            </a:solidFill>
            <a:prstDash val="solid"/>
            <a:miter lim="800000"/>
            <a:headEnd type="none" w="sm" len="sm"/>
            <a:tailEnd type="triangle" w="med" len="med"/>
          </a:ln>
        </p:spPr>
      </p:cxnSp>
      <p:cxnSp>
        <p:nvCxnSpPr>
          <p:cNvPr id="200" name="Google Shape;200;p30"/>
          <p:cNvCxnSpPr>
            <a:cxnSpLocks/>
          </p:cNvCxnSpPr>
          <p:nvPr/>
        </p:nvCxnSpPr>
        <p:spPr>
          <a:xfrm flipV="1">
            <a:off x="6185722" y="6570978"/>
            <a:ext cx="2650061" cy="845225"/>
          </a:xfrm>
          <a:prstGeom prst="straightConnector1">
            <a:avLst/>
          </a:prstGeom>
          <a:noFill/>
          <a:ln w="76200" cap="flat" cmpd="sng">
            <a:solidFill>
              <a:srgbClr val="4436FA"/>
            </a:solidFill>
            <a:prstDash val="solid"/>
            <a:miter lim="800000"/>
            <a:headEnd type="none" w="sm" len="sm"/>
            <a:tailEnd type="triangle" w="med" len="med"/>
          </a:ln>
        </p:spPr>
      </p:cxnSp>
      <p:grpSp>
        <p:nvGrpSpPr>
          <p:cNvPr id="201" name="Google Shape;201;p30"/>
          <p:cNvGrpSpPr/>
          <p:nvPr/>
        </p:nvGrpSpPr>
        <p:grpSpPr>
          <a:xfrm>
            <a:off x="309109" y="4668197"/>
            <a:ext cx="984868" cy="5086102"/>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grpSp>
      <p:grpSp>
        <p:nvGrpSpPr>
          <p:cNvPr id="2" name="Google Shape;181;p30">
            <a:extLst>
              <a:ext uri="{FF2B5EF4-FFF2-40B4-BE49-F238E27FC236}">
                <a16:creationId xmlns:a16="http://schemas.microsoft.com/office/drawing/2014/main" id="{6C49D9A1-9813-62EC-221F-4C4BA9EA22A2}"/>
              </a:ext>
            </a:extLst>
          </p:cNvPr>
          <p:cNvGrpSpPr/>
          <p:nvPr/>
        </p:nvGrpSpPr>
        <p:grpSpPr>
          <a:xfrm>
            <a:off x="8917066" y="8599638"/>
            <a:ext cx="15331815" cy="1389379"/>
            <a:chOff x="10444842" y="2554465"/>
            <a:chExt cx="14104435" cy="1340874"/>
          </a:xfrm>
        </p:grpSpPr>
        <p:sp>
          <p:nvSpPr>
            <p:cNvPr id="3" name="Google Shape;182;p30">
              <a:extLst>
                <a:ext uri="{FF2B5EF4-FFF2-40B4-BE49-F238E27FC236}">
                  <a16:creationId xmlns:a16="http://schemas.microsoft.com/office/drawing/2014/main" id="{7D854AC7-3EC5-3B16-6CD7-29FE4E38982E}"/>
                </a:ext>
              </a:extLst>
            </p:cNvPr>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LUYỆN TẬP</a:t>
              </a:r>
              <a:endParaRPr sz="43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183;p30">
              <a:extLst>
                <a:ext uri="{FF2B5EF4-FFF2-40B4-BE49-F238E27FC236}">
                  <a16:creationId xmlns:a16="http://schemas.microsoft.com/office/drawing/2014/main" id="{1BA937D7-960F-BDF3-7B94-39E97CBAAEF4}"/>
                </a:ext>
              </a:extLst>
            </p:cNvPr>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rgbClr val="0000FF"/>
                </a:solidFill>
                <a:latin typeface="Calibri"/>
                <a:ea typeface="Calibri"/>
                <a:cs typeface="Calibri"/>
                <a:sym typeface="Calibri"/>
              </a:endParaRPr>
            </a:p>
          </p:txBody>
        </p:sp>
        <p:sp>
          <p:nvSpPr>
            <p:cNvPr id="8" name="Google Shape;183;p30">
              <a:extLst>
                <a:ext uri="{FF2B5EF4-FFF2-40B4-BE49-F238E27FC236}">
                  <a16:creationId xmlns:a16="http://schemas.microsoft.com/office/drawing/2014/main" id="{881A90D3-FEC6-EBC6-B980-00DB1C8C17AE}"/>
                </a:ext>
              </a:extLst>
            </p:cNvPr>
            <p:cNvSpPr/>
            <p:nvPr/>
          </p:nvSpPr>
          <p:spPr>
            <a:xfrm>
              <a:off x="10802703" y="2851352"/>
              <a:ext cx="579677" cy="714457"/>
            </a:xfrm>
            <a:prstGeom prst="ellipse">
              <a:avLst/>
            </a:prstGeom>
            <a:solidFill>
              <a:srgbClr val="4436FA"/>
            </a:solidFill>
            <a:ln cmpd="sng">
              <a:solidFill>
                <a:srgbClr val="4436FA">
                  <a:alpha val="0"/>
                </a:srgbClr>
              </a:solidFill>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en-US" sz="4300" b="1">
                  <a:solidFill>
                    <a:schemeClr val="accent2">
                      <a:lumMod val="60000"/>
                      <a:lumOff val="40000"/>
                    </a:schemeClr>
                  </a:solidFill>
                  <a:latin typeface="Calibri"/>
                  <a:cs typeface="Calibri"/>
                  <a:sym typeface="Calibri"/>
                </a:rPr>
                <a:t>3</a:t>
              </a:r>
              <a:endParaRPr sz="4300" b="1" dirty="0">
                <a:solidFill>
                  <a:schemeClr val="accent2">
                    <a:lumMod val="60000"/>
                    <a:lumOff val="40000"/>
                  </a:schemeClr>
                </a:solidFill>
                <a:latin typeface="Calibri"/>
                <a:cs typeface="Calibri"/>
                <a:sym typeface="Calibri"/>
              </a:endParaRPr>
            </a:p>
          </p:txBody>
        </p:sp>
      </p:grpSp>
      <p:cxnSp>
        <p:nvCxnSpPr>
          <p:cNvPr id="5" name="Google Shape;200;p30">
            <a:extLst>
              <a:ext uri="{FF2B5EF4-FFF2-40B4-BE49-F238E27FC236}">
                <a16:creationId xmlns:a16="http://schemas.microsoft.com/office/drawing/2014/main" id="{6A32A461-F5E5-B267-B384-5F9B0FEE8FE7}"/>
              </a:ext>
            </a:extLst>
          </p:cNvPr>
          <p:cNvCxnSpPr>
            <a:cxnSpLocks/>
          </p:cNvCxnSpPr>
          <p:nvPr/>
        </p:nvCxnSpPr>
        <p:spPr>
          <a:xfrm>
            <a:off x="6193760" y="7506884"/>
            <a:ext cx="2464181" cy="1523154"/>
          </a:xfrm>
          <a:prstGeom prst="straightConnector1">
            <a:avLst/>
          </a:prstGeom>
          <a:noFill/>
          <a:ln w="76200" cap="flat" cmpd="sng">
            <a:solidFill>
              <a:srgbClr val="4436FA"/>
            </a:solidFill>
            <a:prstDash val="solid"/>
            <a:miter lim="800000"/>
            <a:headEnd type="none" w="sm" len="sm"/>
            <a:tailEnd type="triangle"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fade">
                                      <p:cBhvr>
                                        <p:cTn id="40" dur="500"/>
                                        <p:tgtEl>
                                          <p:spTgt spid="20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50062" y="1127386"/>
            <a:ext cx="24083876" cy="12404011"/>
            <a:chOff x="2402766" y="994073"/>
            <a:chExt cx="24083876" cy="12404011"/>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2402766" y="994073"/>
              <a:ext cx="24083876" cy="12404011"/>
              <a:chOff x="2546115" y="1036606"/>
              <a:chExt cx="24083876" cy="12404011"/>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700846" y="1036606"/>
                <a:ext cx="3891945" cy="658708"/>
                <a:chOff x="2648003" y="1960965"/>
                <a:chExt cx="2815356" cy="658708"/>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648003" y="1960965"/>
                  <a:ext cx="2702198" cy="65870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defTabSz="914400">
                    <a:defRPr/>
                  </a:pPr>
                  <a:endParaRPr lang="en-US" kern="0">
                    <a:solidFill>
                      <a:sysClr val="windowText" lastClr="000000"/>
                    </a:solidFill>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defTabSz="914400">
                    <a:defRPr/>
                  </a:pPr>
                  <a:endParaRPr lang="en-US" kern="0">
                    <a:solidFill>
                      <a:sysClr val="windowText" lastClr="000000"/>
                    </a:solidFill>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407600" y="1004774"/>
              <a:ext cx="2690427" cy="643056"/>
            </a:xfrm>
            <a:prstGeom prst="rect">
              <a:avLst/>
            </a:prstGeom>
            <a:noFill/>
          </p:spPr>
          <p:txBody>
            <a:bodyPr wrap="square" rtlCol="0">
              <a:noAutofit/>
            </a:bodyPr>
            <a:lstStyle/>
            <a:p>
              <a:pPr defTabSz="914400">
                <a:lnSpc>
                  <a:spcPct val="107000"/>
                </a:lnSpc>
                <a:spcAft>
                  <a:spcPts val="800"/>
                </a:spcAft>
                <a:defRPr/>
              </a:pPr>
              <a:r>
                <a:rPr lang="en-US" sz="3200" b="1" kern="0" dirty="0">
                  <a:solidFill>
                    <a:schemeClr val="tx1"/>
                  </a:solidFill>
                  <a:latin typeface="Tahoma" panose="020B0604030504040204" pitchFamily="34" charset="0"/>
                  <a:ea typeface="Tahoma" panose="020B0604030504040204" pitchFamily="34" charset="0"/>
                  <a:cs typeface="Tahoma" panose="020B0604030504040204" pitchFamily="34" charset="0"/>
                </a:rPr>
                <a:t>HĐ </a:t>
              </a:r>
              <a:r>
                <a:rPr lang="en-US" sz="3200" b="1" kern="0" dirty="0" err="1">
                  <a:solidFill>
                    <a:schemeClr val="tx1"/>
                  </a:solidFill>
                  <a:latin typeface="Tahoma" panose="020B0604030504040204" pitchFamily="34" charset="0"/>
                  <a:ea typeface="Tahoma" panose="020B0604030504040204" pitchFamily="34" charset="0"/>
                  <a:cs typeface="Tahoma" panose="020B0604030504040204" pitchFamily="34" charset="0"/>
                </a:rPr>
                <a:t>mở</a:t>
              </a:r>
              <a:r>
                <a:rPr lang="en-US" sz="3200" b="1" kern="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b="1" kern="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endParaRPr lang="en-US" sz="3200" b="1" kern="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705735" y="1094591"/>
              <a:ext cx="515285" cy="239312"/>
              <a:chOff x="5135216" y="5448663"/>
              <a:chExt cx="515285" cy="251287"/>
            </a:xfrm>
          </p:grpSpPr>
          <p:sp>
            <p:nvSpPr>
              <p:cNvPr id="20" name="Arrow: Pentagon 19">
                <a:extLst>
                  <a:ext uri="{FF2B5EF4-FFF2-40B4-BE49-F238E27FC236}">
                    <a16:creationId xmlns:a16="http://schemas.microsoft.com/office/drawing/2014/main" id="{E8CB8DF9-E4C1-4193-B346-FDAC74D6826F}"/>
                  </a:ext>
                </a:extLst>
              </p:cNvPr>
              <p:cNvSpPr/>
              <p:nvPr/>
            </p:nvSpPr>
            <p:spPr>
              <a:xfrm>
                <a:off x="5135216" y="5448663"/>
                <a:ext cx="443182" cy="251287"/>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Oval 20">
                <a:extLst>
                  <a:ext uri="{FF2B5EF4-FFF2-40B4-BE49-F238E27FC236}">
                    <a16:creationId xmlns:a16="http://schemas.microsoft.com/office/drawing/2014/main" id="{D1E717D7-C997-4B6B-B80C-C8802D10FC9A}"/>
                  </a:ext>
                </a:extLst>
              </p:cNvPr>
              <p:cNvSpPr/>
              <p:nvPr/>
            </p:nvSpPr>
            <p:spPr>
              <a:xfrm>
                <a:off x="5478225" y="5492541"/>
                <a:ext cx="172276" cy="207409"/>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sp>
        <p:nvSpPr>
          <p:cNvPr id="3" name="TextBox 2">
            <a:extLst>
              <a:ext uri="{FF2B5EF4-FFF2-40B4-BE49-F238E27FC236}">
                <a16:creationId xmlns:a16="http://schemas.microsoft.com/office/drawing/2014/main" id="{413CAA79-8688-2D02-65DF-0E0623F1E2A9}"/>
              </a:ext>
            </a:extLst>
          </p:cNvPr>
          <p:cNvSpPr txBox="1"/>
          <p:nvPr/>
        </p:nvSpPr>
        <p:spPr>
          <a:xfrm>
            <a:off x="4383318" y="1234563"/>
            <a:ext cx="19886671" cy="1446550"/>
          </a:xfrm>
          <a:prstGeom prst="rect">
            <a:avLst/>
          </a:prstGeom>
          <a:noFill/>
        </p:spPr>
        <p:txBody>
          <a:bodyPr wrap="square">
            <a:spAutoFit/>
          </a:bodyPr>
          <a:lstStyle/>
          <a:p>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a:t>
            </a:r>
            <a:r>
              <a:rPr lang="en-US" sz="41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Quan sát bốn tuyến đường trong Hình 4.13 và trả lời các câu hỏi sau</a:t>
            </a:r>
            <a:r>
              <a:rPr lang="en-US" sz="4200">
                <a:latin typeface="Tahoma" panose="020B0604030504040204" pitchFamily="34" charset="0"/>
                <a:ea typeface="Tahoma" panose="020B0604030504040204" pitchFamily="34" charset="0"/>
                <a:cs typeface="Tahoma" panose="020B0604030504040204" pitchFamily="34" charset="0"/>
              </a:rPr>
              <a:t>:</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2">
            <a:extLst>
              <a:ext uri="{FF2B5EF4-FFF2-40B4-BE49-F238E27FC236}">
                <a16:creationId xmlns:a16="http://schemas.microsoft.com/office/drawing/2014/main" id="{6D06B913-8398-31B9-D7CF-93983CA796C0}"/>
              </a:ext>
            </a:extLst>
          </p:cNvPr>
          <p:cNvSpPr>
            <a:spLocks noChangeArrowheads="1"/>
          </p:cNvSpPr>
          <p:nvPr/>
        </p:nvSpPr>
        <p:spPr bwMode="auto">
          <a:xfrm>
            <a:off x="3813474" y="3683387"/>
            <a:ext cx="214104007" cy="4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143">
            <a:extLst>
              <a:ext uri="{FF2B5EF4-FFF2-40B4-BE49-F238E27FC236}">
                <a16:creationId xmlns:a16="http://schemas.microsoft.com/office/drawing/2014/main" id="{6CDAE585-9E5A-7F29-CD7E-7EA2C6452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609" y="2681113"/>
            <a:ext cx="12336463" cy="8556702"/>
          </a:xfrm>
          <a:prstGeom prst="rect">
            <a:avLst/>
          </a:prstGeom>
        </p:spPr>
      </p:pic>
      <p:sp>
        <p:nvSpPr>
          <p:cNvPr id="7" name="Hộp Văn bản 6">
            <a:extLst>
              <a:ext uri="{FF2B5EF4-FFF2-40B4-BE49-F238E27FC236}">
                <a16:creationId xmlns:a16="http://schemas.microsoft.com/office/drawing/2014/main" id="{2888BD8E-F6F5-9F2E-916A-AB46AE20C3DF}"/>
              </a:ext>
            </a:extLst>
          </p:cNvPr>
          <p:cNvSpPr txBox="1"/>
          <p:nvPr/>
        </p:nvSpPr>
        <p:spPr>
          <a:xfrm>
            <a:off x="796040" y="10552219"/>
            <a:ext cx="10479151" cy="769441"/>
          </a:xfrm>
          <a:prstGeom prst="rect">
            <a:avLst/>
          </a:prstGeom>
          <a:noFill/>
        </p:spPr>
        <p:txBody>
          <a:bodyPr vert="horz" wrap="none" rtlCol="0">
            <a:spAutoFit/>
          </a:bodyPr>
          <a:lstStyle/>
          <a:p>
            <a:r>
              <a:rPr lang="en-US" sz="4400" b="1">
                <a:solidFill>
                  <a:srgbClr val="002060"/>
                </a:solidFill>
                <a:latin typeface="Tahoma" panose="020B0604030504040204" pitchFamily="34" charset="0"/>
                <a:ea typeface="Tahoma" panose="020B0604030504040204" pitchFamily="34" charset="0"/>
                <a:cs typeface="Tahoma" panose="020B0604030504040204" pitchFamily="34" charset="0"/>
              </a:rPr>
              <a:t>a) Hai tuyến  đường nào giao nhau ?</a:t>
            </a:r>
            <a:endParaRPr lang="vi-VN" sz="44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Hộp Văn bản 7">
            <a:extLst>
              <a:ext uri="{FF2B5EF4-FFF2-40B4-BE49-F238E27FC236}">
                <a16:creationId xmlns:a16="http://schemas.microsoft.com/office/drawing/2014/main" id="{7DD4E0FD-F72A-52E2-C976-32FEB7024D6C}"/>
              </a:ext>
            </a:extLst>
          </p:cNvPr>
          <p:cNvSpPr txBox="1"/>
          <p:nvPr/>
        </p:nvSpPr>
        <p:spPr>
          <a:xfrm>
            <a:off x="796040" y="11564755"/>
            <a:ext cx="12261690" cy="769441"/>
          </a:xfrm>
          <a:prstGeom prst="rect">
            <a:avLst/>
          </a:prstGeom>
          <a:noFill/>
        </p:spPr>
        <p:txBody>
          <a:bodyPr vert="horz" wrap="none" rtlCol="0">
            <a:spAutoFit/>
          </a:bodyPr>
          <a:lstStyle/>
          <a:p>
            <a:r>
              <a:rPr lang="en-US" sz="4400" b="1">
                <a:solidFill>
                  <a:srgbClr val="002060"/>
                </a:solidFill>
                <a:latin typeface="Tahoma" panose="020B0604030504040204" pitchFamily="34" charset="0"/>
                <a:ea typeface="Tahoma" panose="020B0604030504040204" pitchFamily="34" charset="0"/>
                <a:cs typeface="Tahoma" panose="020B0604030504040204" pitchFamily="34" charset="0"/>
              </a:rPr>
              <a:t>b) Hai tuyến đường nào không giao nhau ?</a:t>
            </a:r>
            <a:endParaRPr lang="vi-VN" sz="44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Hộp Văn bản 8">
            <a:extLst>
              <a:ext uri="{FF2B5EF4-FFF2-40B4-BE49-F238E27FC236}">
                <a16:creationId xmlns:a16="http://schemas.microsoft.com/office/drawing/2014/main" id="{E2C42469-5998-DC3F-5103-A51EC1E637E5}"/>
              </a:ext>
            </a:extLst>
          </p:cNvPr>
          <p:cNvSpPr txBox="1"/>
          <p:nvPr/>
        </p:nvSpPr>
        <p:spPr>
          <a:xfrm>
            <a:off x="882178" y="12455545"/>
            <a:ext cx="10516020" cy="769441"/>
          </a:xfrm>
          <a:prstGeom prst="rect">
            <a:avLst/>
          </a:prstGeom>
          <a:noFill/>
        </p:spPr>
        <p:txBody>
          <a:bodyPr vert="horz" wrap="none" rtlCol="0">
            <a:spAutoFit/>
          </a:bodyPr>
          <a:lstStyle/>
          <a:p>
            <a:r>
              <a:rPr lang="en-US" sz="4400" b="1">
                <a:solidFill>
                  <a:srgbClr val="002060"/>
                </a:solidFill>
                <a:latin typeface="Tahoma" panose="020B0604030504040204" pitchFamily="34" charset="0"/>
                <a:ea typeface="Tahoma" panose="020B0604030504040204" pitchFamily="34" charset="0"/>
                <a:cs typeface="Tahoma" panose="020B0604030504040204" pitchFamily="34" charset="0"/>
              </a:rPr>
              <a:t>c) Hai tuyến  đường nào song song ?</a:t>
            </a:r>
            <a:endParaRPr lang="vi-VN" sz="44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631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spd="50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spd="5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spd="5000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VỊ TRÍ TƯƠNG ĐỐI CỦA HAI ĐƯỜNG THẲNG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91027"/>
            <a:ext cx="24776463"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3891945" cy="656867"/>
                <a:chOff x="2648002" y="1960965"/>
                <a:chExt cx="2815357"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323048" y="2562955"/>
            <a:ext cx="23064178" cy="3685041"/>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Cho hai đường thẳng a và b trong không gian.</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	Nếu a và b cùng nằm trong một mặt phẳng thì ta nói a và b đồng phẳng. Khi đó a và b có thể cắt nhau, song song với nhau hoặc trùng nhau.</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	Nếu a và b không cùng nằm trong bất kì mặt phẳng thì ta nói a và b chéo nhau. Khi đó, ta cũng nói a chéo với b, hoặc b chéo với a.</a:t>
            </a:r>
            <a:endParaRPr lang="vi-VN" sz="4400" b="1">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nvGrpSpPr>
          <p:cNvPr id="54" name="Nhóm 53">
            <a:extLst>
              <a:ext uri="{FF2B5EF4-FFF2-40B4-BE49-F238E27FC236}">
                <a16:creationId xmlns:a16="http://schemas.microsoft.com/office/drawing/2014/main" id="{88E3EE11-6D4D-2966-392B-35076892F69B}"/>
              </a:ext>
            </a:extLst>
          </p:cNvPr>
          <p:cNvGrpSpPr/>
          <p:nvPr/>
        </p:nvGrpSpPr>
        <p:grpSpPr>
          <a:xfrm>
            <a:off x="158503" y="6211294"/>
            <a:ext cx="7470140" cy="2097281"/>
            <a:chOff x="4603182" y="8157680"/>
            <a:chExt cx="7470140" cy="2097281"/>
          </a:xfrm>
        </p:grpSpPr>
        <p:pic>
          <p:nvPicPr>
            <p:cNvPr id="28" name="Hình ảnh 27">
              <a:extLst>
                <a:ext uri="{FF2B5EF4-FFF2-40B4-BE49-F238E27FC236}">
                  <a16:creationId xmlns:a16="http://schemas.microsoft.com/office/drawing/2014/main" id="{A6A36E13-1CD6-B223-430B-05D6A53A3770}"/>
                </a:ext>
              </a:extLst>
            </p:cNvPr>
            <p:cNvPicPr>
              <a:picLocks/>
            </p:cNvPicPr>
            <p:nvPr/>
          </p:nvPicPr>
          <p:blipFill>
            <a:blip r:embed="rId3"/>
            <a:stretch>
              <a:fillRect/>
            </a:stretch>
          </p:blipFill>
          <p:spPr>
            <a:xfrm rot="7669361">
              <a:off x="5323507" y="9311028"/>
              <a:ext cx="971498" cy="916367"/>
            </a:xfrm>
            <a:prstGeom prst="rect">
              <a:avLst/>
            </a:prstGeom>
          </p:spPr>
        </p:pic>
        <p:grpSp>
          <p:nvGrpSpPr>
            <p:cNvPr id="53" name="Nhóm 52">
              <a:extLst>
                <a:ext uri="{FF2B5EF4-FFF2-40B4-BE49-F238E27FC236}">
                  <a16:creationId xmlns:a16="http://schemas.microsoft.com/office/drawing/2014/main" id="{B15EE807-E570-4D91-02B3-06A13F9977C1}"/>
                </a:ext>
              </a:extLst>
            </p:cNvPr>
            <p:cNvGrpSpPr/>
            <p:nvPr/>
          </p:nvGrpSpPr>
          <p:grpSpPr>
            <a:xfrm>
              <a:off x="4603182" y="8157680"/>
              <a:ext cx="7470140" cy="2062480"/>
              <a:chOff x="1712275" y="7156660"/>
              <a:chExt cx="7470140" cy="2062480"/>
            </a:xfrm>
          </p:grpSpPr>
          <p:sp>
            <p:nvSpPr>
              <p:cNvPr id="25" name="Hình tự do: Hình 24">
                <a:extLst>
                  <a:ext uri="{FF2B5EF4-FFF2-40B4-BE49-F238E27FC236}">
                    <a16:creationId xmlns:a16="http://schemas.microsoft.com/office/drawing/2014/main" id="{8B243F58-3FB1-3932-BE01-E81F558E0A95}"/>
                  </a:ext>
                </a:extLst>
              </p:cNvPr>
              <p:cNvSpPr/>
              <p:nvPr/>
            </p:nvSpPr>
            <p:spPr>
              <a:xfrm>
                <a:off x="1712275" y="7156660"/>
                <a:ext cx="7470140" cy="2062480"/>
              </a:xfrm>
              <a:custGeom>
                <a:avLst/>
                <a:gdLst/>
                <a:ahLst/>
                <a:cxnLst/>
                <a:rect l="0" t="0" r="0" b="0"/>
                <a:pathLst>
                  <a:path w="4127501" h="1016001">
                    <a:moveTo>
                      <a:pt x="1524000" y="0"/>
                    </a:moveTo>
                    <a:lnTo>
                      <a:pt x="0" y="952500"/>
                    </a:lnTo>
                    <a:lnTo>
                      <a:pt x="2603500" y="1016000"/>
                    </a:lnTo>
                    <a:lnTo>
                      <a:pt x="4127500" y="0"/>
                    </a:lnTo>
                    <a:close/>
                  </a:path>
                </a:pathLst>
              </a:custGeom>
              <a:solidFill>
                <a:schemeClr val="bg1">
                  <a:alpha val="40000"/>
                </a:schemeClr>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 ">
                <a:extLst>
                  <a:ext uri="{FF2B5EF4-FFF2-40B4-BE49-F238E27FC236}">
                    <a16:creationId xmlns:a16="http://schemas.microsoft.com/office/drawing/2014/main" id="{D85D0FD3-B2A4-7824-D182-36E85B6E9A6E}"/>
                  </a:ext>
                </a:extLst>
              </p:cNvPr>
              <p:cNvCxnSpPr>
                <a:cxnSpLocks/>
              </p:cNvCxnSpPr>
              <p:nvPr/>
            </p:nvCxnSpPr>
            <p:spPr>
              <a:xfrm flipV="1">
                <a:off x="3403600" y="7722000"/>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 ">
                <a:extLst>
                  <a:ext uri="{FF2B5EF4-FFF2-40B4-BE49-F238E27FC236}">
                    <a16:creationId xmlns:a16="http://schemas.microsoft.com/office/drawing/2014/main" id="{B135245F-DAA7-D414-3014-0171EA86A3EA}"/>
                  </a:ext>
                </a:extLst>
              </p:cNvPr>
              <p:cNvCxnSpPr>
                <a:cxnSpLocks/>
              </p:cNvCxnSpPr>
              <p:nvPr/>
            </p:nvCxnSpPr>
            <p:spPr>
              <a:xfrm>
                <a:off x="3943905" y="7606570"/>
                <a:ext cx="2517855" cy="122284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 ">
                <a:extLst>
                  <a:ext uri="{FF2B5EF4-FFF2-40B4-BE49-F238E27FC236}">
                    <a16:creationId xmlns:a16="http://schemas.microsoft.com/office/drawing/2014/main" id="{B4157D5A-7286-CB72-49DE-F7FCA19B7ECB}"/>
                  </a:ext>
                </a:extLst>
              </p:cNvPr>
              <p:cNvSpPr txBox="1"/>
              <p:nvPr/>
            </p:nvSpPr>
            <p:spPr>
              <a:xfrm rot="21268655">
                <a:off x="5625746" y="8548105"/>
                <a:ext cx="695065" cy="400110"/>
              </a:xfrm>
              <a:prstGeom prst="rect">
                <a:avLst/>
              </a:prstGeom>
              <a:noFill/>
            </p:spPr>
            <p:txBody>
              <a:bodyPr wrap="square" lIns="0" tIns="0" rIns="0" bIns="0" rtlCol="0">
                <a:spAutoFit/>
              </a:bodyPr>
              <a:lstStyle/>
              <a:p>
                <a:r>
                  <a:rPr lang="en-US" sz="2600" b="1">
                    <a:solidFill>
                      <a:srgbClr val="002060"/>
                    </a:solidFill>
                  </a:rPr>
                  <a:t>b</a:t>
                </a:r>
                <a:endParaRPr lang="vi-VN" sz="2600" b="1">
                  <a:solidFill>
                    <a:srgbClr val="002060"/>
                  </a:solidFill>
                </a:endParaRPr>
              </a:p>
            </p:txBody>
          </p:sp>
          <p:sp>
            <p:nvSpPr>
              <p:cNvPr id="48" name=" ">
                <a:extLst>
                  <a:ext uri="{FF2B5EF4-FFF2-40B4-BE49-F238E27FC236}">
                    <a16:creationId xmlns:a16="http://schemas.microsoft.com/office/drawing/2014/main" id="{ADBF2208-FAC7-B078-5362-7E4A180833E7}"/>
                  </a:ext>
                </a:extLst>
              </p:cNvPr>
              <p:cNvSpPr txBox="1"/>
              <p:nvPr/>
            </p:nvSpPr>
            <p:spPr>
              <a:xfrm rot="21268655">
                <a:off x="2312751" y="8621177"/>
                <a:ext cx="695065" cy="400110"/>
              </a:xfrm>
              <a:prstGeom prst="rect">
                <a:avLst/>
              </a:prstGeom>
              <a:noFill/>
            </p:spPr>
            <p:txBody>
              <a:bodyPr wrap="square" lIns="0" tIns="0" rIns="0" bIns="0" rtlCol="0">
                <a:spAutoFit/>
              </a:bodyPr>
              <a:lstStyle/>
              <a:p>
                <a:r>
                  <a:rPr lang="en-US" sz="2600" b="1">
                    <a:solidFill>
                      <a:srgbClr val="002060"/>
                    </a:solidFill>
                  </a:rPr>
                  <a:t>P</a:t>
                </a:r>
                <a:endParaRPr lang="vi-VN" sz="2600" b="1">
                  <a:solidFill>
                    <a:srgbClr val="002060"/>
                  </a:solidFill>
                </a:endParaRPr>
              </a:p>
            </p:txBody>
          </p:sp>
          <p:sp>
            <p:nvSpPr>
              <p:cNvPr id="49" name=" ">
                <a:extLst>
                  <a:ext uri="{FF2B5EF4-FFF2-40B4-BE49-F238E27FC236}">
                    <a16:creationId xmlns:a16="http://schemas.microsoft.com/office/drawing/2014/main" id="{341472B9-2239-4CD4-7AA5-5CC49C2B9527}"/>
                  </a:ext>
                </a:extLst>
              </p:cNvPr>
              <p:cNvSpPr txBox="1"/>
              <p:nvPr/>
            </p:nvSpPr>
            <p:spPr>
              <a:xfrm rot="21268655">
                <a:off x="6927091" y="7548863"/>
                <a:ext cx="695065" cy="400110"/>
              </a:xfrm>
              <a:prstGeom prst="rect">
                <a:avLst/>
              </a:prstGeom>
              <a:noFill/>
            </p:spPr>
            <p:txBody>
              <a:bodyPr wrap="square" lIns="0" tIns="0" rIns="0" bIns="0" rtlCol="0">
                <a:spAutoFit/>
              </a:bodyPr>
              <a:lstStyle/>
              <a:p>
                <a:r>
                  <a:rPr lang="en-US" sz="2600" b="1">
                    <a:solidFill>
                      <a:srgbClr val="002060"/>
                    </a:solidFill>
                  </a:rPr>
                  <a:t>a</a:t>
                </a:r>
                <a:endParaRPr lang="vi-VN" sz="2600" b="1">
                  <a:solidFill>
                    <a:srgbClr val="002060"/>
                  </a:solidFill>
                </a:endParaRPr>
              </a:p>
            </p:txBody>
          </p:sp>
          <mc:AlternateContent xmlns:mc="http://schemas.openxmlformats.org/markup-compatibility/2006" xmlns:a14="http://schemas.microsoft.com/office/drawing/2010/main">
            <mc:Choice Requires="a14">
              <p:sp>
                <p:nvSpPr>
                  <p:cNvPr id="50" name=" ">
                    <a:extLst>
                      <a:ext uri="{FF2B5EF4-FFF2-40B4-BE49-F238E27FC236}">
                        <a16:creationId xmlns:a16="http://schemas.microsoft.com/office/drawing/2014/main" id="{FA89A368-71DC-A87F-5540-EB333D5621AA}"/>
                      </a:ext>
                    </a:extLst>
                  </p:cNvPr>
                  <p:cNvSpPr txBox="1"/>
                  <p:nvPr/>
                </p:nvSpPr>
                <p:spPr>
                  <a:xfrm rot="21268655">
                    <a:off x="4221237" y="8177630"/>
                    <a:ext cx="695065"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002060"/>
                              </a:solidFill>
                              <a:latin typeface="Cambria Math" panose="02040503050406030204" pitchFamily="18" charset="0"/>
                            </a:rPr>
                            <m:t>𝑴</m:t>
                          </m:r>
                        </m:oMath>
                      </m:oMathPara>
                    </a14:m>
                    <a:endParaRPr lang="vi-VN" sz="2600" b="1">
                      <a:solidFill>
                        <a:srgbClr val="002060"/>
                      </a:solidFill>
                    </a:endParaRPr>
                  </a:p>
                </p:txBody>
              </p:sp>
            </mc:Choice>
            <mc:Fallback xmlns="">
              <p:sp>
                <p:nvSpPr>
                  <p:cNvPr id="50" name=" ">
                    <a:extLst>
                      <a:ext uri="{FF2B5EF4-FFF2-40B4-BE49-F238E27FC236}">
                        <a16:creationId xmlns:a16="http://schemas.microsoft.com/office/drawing/2014/main" id="{FA89A368-71DC-A87F-5540-EB333D5621AA}"/>
                      </a:ext>
                    </a:extLst>
                  </p:cNvPr>
                  <p:cNvSpPr txBox="1">
                    <a:spLocks noRot="1" noChangeAspect="1" noMove="1" noResize="1" noEditPoints="1" noAdjustHandles="1" noChangeArrowheads="1" noChangeShapeType="1" noTextEdit="1"/>
                  </p:cNvSpPr>
                  <p:nvPr/>
                </p:nvSpPr>
                <p:spPr>
                  <a:xfrm rot="21268655">
                    <a:off x="4221237" y="8177630"/>
                    <a:ext cx="695065" cy="400110"/>
                  </a:xfrm>
                  <a:prstGeom prst="rect">
                    <a:avLst/>
                  </a:prstGeom>
                  <a:blipFill>
                    <a:blip r:embed="rId4"/>
                    <a:stretch>
                      <a:fillRect/>
                    </a:stretch>
                  </a:blipFill>
                </p:spPr>
                <p:txBody>
                  <a:bodyPr/>
                  <a:lstStyle/>
                  <a:p>
                    <a:r>
                      <a:rPr lang="vi-VN">
                        <a:noFill/>
                      </a:rPr>
                      <a:t> </a:t>
                    </a:r>
                  </a:p>
                </p:txBody>
              </p:sp>
            </mc:Fallback>
          </mc:AlternateContent>
        </p:grpSp>
      </p:grpSp>
      <p:grpSp>
        <p:nvGrpSpPr>
          <p:cNvPr id="55" name="Nhóm 54">
            <a:extLst>
              <a:ext uri="{FF2B5EF4-FFF2-40B4-BE49-F238E27FC236}">
                <a16:creationId xmlns:a16="http://schemas.microsoft.com/office/drawing/2014/main" id="{950FC879-D9DF-50B9-4279-4E9462A7EAED}"/>
              </a:ext>
            </a:extLst>
          </p:cNvPr>
          <p:cNvGrpSpPr/>
          <p:nvPr/>
        </p:nvGrpSpPr>
        <p:grpSpPr>
          <a:xfrm>
            <a:off x="12754183" y="6297885"/>
            <a:ext cx="7470140" cy="2097281"/>
            <a:chOff x="4603182" y="8157680"/>
            <a:chExt cx="7470140" cy="2097281"/>
          </a:xfrm>
        </p:grpSpPr>
        <p:pic>
          <p:nvPicPr>
            <p:cNvPr id="56" name="Hình ảnh 55">
              <a:extLst>
                <a:ext uri="{FF2B5EF4-FFF2-40B4-BE49-F238E27FC236}">
                  <a16:creationId xmlns:a16="http://schemas.microsoft.com/office/drawing/2014/main" id="{C2310D76-5173-191F-F5A3-BFA5A496D2DC}"/>
                </a:ext>
              </a:extLst>
            </p:cNvPr>
            <p:cNvPicPr>
              <a:picLocks/>
            </p:cNvPicPr>
            <p:nvPr/>
          </p:nvPicPr>
          <p:blipFill>
            <a:blip r:embed="rId3"/>
            <a:stretch>
              <a:fillRect/>
            </a:stretch>
          </p:blipFill>
          <p:spPr>
            <a:xfrm rot="7669361">
              <a:off x="5323507" y="9311028"/>
              <a:ext cx="971498" cy="916367"/>
            </a:xfrm>
            <a:prstGeom prst="rect">
              <a:avLst/>
            </a:prstGeom>
          </p:spPr>
        </p:pic>
        <p:grpSp>
          <p:nvGrpSpPr>
            <p:cNvPr id="57" name="Nhóm 56">
              <a:extLst>
                <a:ext uri="{FF2B5EF4-FFF2-40B4-BE49-F238E27FC236}">
                  <a16:creationId xmlns:a16="http://schemas.microsoft.com/office/drawing/2014/main" id="{5B03993C-B326-1ADB-0671-F3D04F9F9EA9}"/>
                </a:ext>
              </a:extLst>
            </p:cNvPr>
            <p:cNvGrpSpPr/>
            <p:nvPr/>
          </p:nvGrpSpPr>
          <p:grpSpPr>
            <a:xfrm>
              <a:off x="4603182" y="8157680"/>
              <a:ext cx="7470140" cy="2062480"/>
              <a:chOff x="1712275" y="7156660"/>
              <a:chExt cx="7470140" cy="2062480"/>
            </a:xfrm>
          </p:grpSpPr>
          <p:sp>
            <p:nvSpPr>
              <p:cNvPr id="58" name="Hình tự do: Hình 57">
                <a:extLst>
                  <a:ext uri="{FF2B5EF4-FFF2-40B4-BE49-F238E27FC236}">
                    <a16:creationId xmlns:a16="http://schemas.microsoft.com/office/drawing/2014/main" id="{44751A04-521E-DDB6-FA7C-A231F32421AE}"/>
                  </a:ext>
                </a:extLst>
              </p:cNvPr>
              <p:cNvSpPr/>
              <p:nvPr/>
            </p:nvSpPr>
            <p:spPr>
              <a:xfrm>
                <a:off x="1712275" y="7156660"/>
                <a:ext cx="7470140" cy="2062480"/>
              </a:xfrm>
              <a:custGeom>
                <a:avLst/>
                <a:gdLst/>
                <a:ahLst/>
                <a:cxnLst/>
                <a:rect l="0" t="0" r="0" b="0"/>
                <a:pathLst>
                  <a:path w="4127501" h="1016001">
                    <a:moveTo>
                      <a:pt x="1524000" y="0"/>
                    </a:moveTo>
                    <a:lnTo>
                      <a:pt x="0" y="952500"/>
                    </a:lnTo>
                    <a:lnTo>
                      <a:pt x="2603500" y="1016000"/>
                    </a:lnTo>
                    <a:lnTo>
                      <a:pt x="4127500" y="0"/>
                    </a:lnTo>
                    <a:close/>
                  </a:path>
                </a:pathLst>
              </a:custGeom>
              <a:solidFill>
                <a:schemeClr val="bg1">
                  <a:alpha val="40000"/>
                </a:schemeClr>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9" name=" ">
                <a:extLst>
                  <a:ext uri="{FF2B5EF4-FFF2-40B4-BE49-F238E27FC236}">
                    <a16:creationId xmlns:a16="http://schemas.microsoft.com/office/drawing/2014/main" id="{4080343C-42A9-ACD1-23EE-7401F0750E21}"/>
                  </a:ext>
                </a:extLst>
              </p:cNvPr>
              <p:cNvCxnSpPr>
                <a:cxnSpLocks/>
              </p:cNvCxnSpPr>
              <p:nvPr/>
            </p:nvCxnSpPr>
            <p:spPr>
              <a:xfrm flipV="1">
                <a:off x="3403600" y="7722000"/>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 ">
                <a:extLst>
                  <a:ext uri="{FF2B5EF4-FFF2-40B4-BE49-F238E27FC236}">
                    <a16:creationId xmlns:a16="http://schemas.microsoft.com/office/drawing/2014/main" id="{97ABB874-1F76-4157-AE43-A00B209FD2C4}"/>
                  </a:ext>
                </a:extLst>
              </p:cNvPr>
              <p:cNvSpPr txBox="1"/>
              <p:nvPr/>
            </p:nvSpPr>
            <p:spPr>
              <a:xfrm rot="21268655">
                <a:off x="4831306" y="7483458"/>
                <a:ext cx="695065" cy="400110"/>
              </a:xfrm>
              <a:prstGeom prst="rect">
                <a:avLst/>
              </a:prstGeom>
              <a:noFill/>
            </p:spPr>
            <p:txBody>
              <a:bodyPr wrap="square" lIns="0" tIns="0" rIns="0" bIns="0" rtlCol="0">
                <a:spAutoFit/>
              </a:bodyPr>
              <a:lstStyle/>
              <a:p>
                <a:r>
                  <a:rPr lang="en-US" sz="2600" b="1">
                    <a:solidFill>
                      <a:srgbClr val="002060"/>
                    </a:solidFill>
                  </a:rPr>
                  <a:t>b</a:t>
                </a:r>
                <a:endParaRPr lang="vi-VN" sz="2600" b="1">
                  <a:solidFill>
                    <a:srgbClr val="002060"/>
                  </a:solidFill>
                </a:endParaRPr>
              </a:p>
            </p:txBody>
          </p:sp>
          <p:sp>
            <p:nvSpPr>
              <p:cNvPr id="62" name=" ">
                <a:extLst>
                  <a:ext uri="{FF2B5EF4-FFF2-40B4-BE49-F238E27FC236}">
                    <a16:creationId xmlns:a16="http://schemas.microsoft.com/office/drawing/2014/main" id="{8AFD3743-A8B3-B93D-DE56-0F2320B77FC5}"/>
                  </a:ext>
                </a:extLst>
              </p:cNvPr>
              <p:cNvSpPr txBox="1"/>
              <p:nvPr/>
            </p:nvSpPr>
            <p:spPr>
              <a:xfrm rot="21268655">
                <a:off x="2312751" y="8621177"/>
                <a:ext cx="695065" cy="400110"/>
              </a:xfrm>
              <a:prstGeom prst="rect">
                <a:avLst/>
              </a:prstGeom>
              <a:noFill/>
            </p:spPr>
            <p:txBody>
              <a:bodyPr wrap="square" lIns="0" tIns="0" rIns="0" bIns="0" rtlCol="0">
                <a:spAutoFit/>
              </a:bodyPr>
              <a:lstStyle/>
              <a:p>
                <a:r>
                  <a:rPr lang="en-US" sz="2600" b="1">
                    <a:solidFill>
                      <a:srgbClr val="002060"/>
                    </a:solidFill>
                  </a:rPr>
                  <a:t>P</a:t>
                </a:r>
                <a:endParaRPr lang="vi-VN" sz="2600" b="1">
                  <a:solidFill>
                    <a:srgbClr val="002060"/>
                  </a:solidFill>
                </a:endParaRPr>
              </a:p>
            </p:txBody>
          </p:sp>
          <p:sp>
            <p:nvSpPr>
              <p:cNvPr id="63" name=" ">
                <a:extLst>
                  <a:ext uri="{FF2B5EF4-FFF2-40B4-BE49-F238E27FC236}">
                    <a16:creationId xmlns:a16="http://schemas.microsoft.com/office/drawing/2014/main" id="{5EAE332D-6A17-8220-FE9E-3EA2CB08965E}"/>
                  </a:ext>
                </a:extLst>
              </p:cNvPr>
              <p:cNvSpPr txBox="1"/>
              <p:nvPr/>
            </p:nvSpPr>
            <p:spPr>
              <a:xfrm rot="21268655">
                <a:off x="6927091" y="7548863"/>
                <a:ext cx="695065" cy="400110"/>
              </a:xfrm>
              <a:prstGeom prst="rect">
                <a:avLst/>
              </a:prstGeom>
              <a:noFill/>
            </p:spPr>
            <p:txBody>
              <a:bodyPr wrap="square" lIns="0" tIns="0" rIns="0" bIns="0" rtlCol="0">
                <a:spAutoFit/>
              </a:bodyPr>
              <a:lstStyle/>
              <a:p>
                <a:r>
                  <a:rPr lang="en-US" sz="2600" b="1">
                    <a:solidFill>
                      <a:srgbClr val="002060"/>
                    </a:solidFill>
                  </a:rPr>
                  <a:t>a</a:t>
                </a:r>
                <a:endParaRPr lang="vi-VN" sz="2600" b="1">
                  <a:solidFill>
                    <a:srgbClr val="002060"/>
                  </a:solidFill>
                </a:endParaRPr>
              </a:p>
            </p:txBody>
          </p:sp>
        </p:grpSp>
      </p:grpSp>
      <p:grpSp>
        <p:nvGrpSpPr>
          <p:cNvPr id="193" name="Nhóm 192">
            <a:extLst>
              <a:ext uri="{FF2B5EF4-FFF2-40B4-BE49-F238E27FC236}">
                <a16:creationId xmlns:a16="http://schemas.microsoft.com/office/drawing/2014/main" id="{B40AB2DD-5102-2737-2332-8728741BB2D8}"/>
              </a:ext>
            </a:extLst>
          </p:cNvPr>
          <p:cNvGrpSpPr/>
          <p:nvPr/>
        </p:nvGrpSpPr>
        <p:grpSpPr>
          <a:xfrm>
            <a:off x="6617172" y="6296953"/>
            <a:ext cx="7470140" cy="2097281"/>
            <a:chOff x="4603182" y="8157680"/>
            <a:chExt cx="7470140" cy="2097281"/>
          </a:xfrm>
        </p:grpSpPr>
        <p:pic>
          <p:nvPicPr>
            <p:cNvPr id="194" name="Hình ảnh 193">
              <a:extLst>
                <a:ext uri="{FF2B5EF4-FFF2-40B4-BE49-F238E27FC236}">
                  <a16:creationId xmlns:a16="http://schemas.microsoft.com/office/drawing/2014/main" id="{716BC281-01F7-8F31-0CB3-9FFF10085142}"/>
                </a:ext>
              </a:extLst>
            </p:cNvPr>
            <p:cNvPicPr>
              <a:picLocks/>
            </p:cNvPicPr>
            <p:nvPr/>
          </p:nvPicPr>
          <p:blipFill>
            <a:blip r:embed="rId3"/>
            <a:stretch>
              <a:fillRect/>
            </a:stretch>
          </p:blipFill>
          <p:spPr>
            <a:xfrm rot="7669361">
              <a:off x="5323507" y="9311028"/>
              <a:ext cx="971498" cy="916367"/>
            </a:xfrm>
            <a:prstGeom prst="rect">
              <a:avLst/>
            </a:prstGeom>
          </p:spPr>
        </p:pic>
        <p:grpSp>
          <p:nvGrpSpPr>
            <p:cNvPr id="195" name="Nhóm 194">
              <a:extLst>
                <a:ext uri="{FF2B5EF4-FFF2-40B4-BE49-F238E27FC236}">
                  <a16:creationId xmlns:a16="http://schemas.microsoft.com/office/drawing/2014/main" id="{3512EC5C-A39F-DB9A-610A-1126DF276406}"/>
                </a:ext>
              </a:extLst>
            </p:cNvPr>
            <p:cNvGrpSpPr/>
            <p:nvPr/>
          </p:nvGrpSpPr>
          <p:grpSpPr>
            <a:xfrm>
              <a:off x="4603182" y="8157680"/>
              <a:ext cx="7470140" cy="2062480"/>
              <a:chOff x="1712275" y="7156660"/>
              <a:chExt cx="7470140" cy="2062480"/>
            </a:xfrm>
          </p:grpSpPr>
          <p:sp>
            <p:nvSpPr>
              <p:cNvPr id="196" name="Hình tự do: Hình 195">
                <a:extLst>
                  <a:ext uri="{FF2B5EF4-FFF2-40B4-BE49-F238E27FC236}">
                    <a16:creationId xmlns:a16="http://schemas.microsoft.com/office/drawing/2014/main" id="{AC8A3A9B-8876-FD03-A9DA-A5321B25426F}"/>
                  </a:ext>
                </a:extLst>
              </p:cNvPr>
              <p:cNvSpPr/>
              <p:nvPr/>
            </p:nvSpPr>
            <p:spPr>
              <a:xfrm>
                <a:off x="1712275" y="7156660"/>
                <a:ext cx="7470140" cy="2062480"/>
              </a:xfrm>
              <a:custGeom>
                <a:avLst/>
                <a:gdLst/>
                <a:ahLst/>
                <a:cxnLst/>
                <a:rect l="0" t="0" r="0" b="0"/>
                <a:pathLst>
                  <a:path w="4127501" h="1016001">
                    <a:moveTo>
                      <a:pt x="1524000" y="0"/>
                    </a:moveTo>
                    <a:lnTo>
                      <a:pt x="0" y="952500"/>
                    </a:lnTo>
                    <a:lnTo>
                      <a:pt x="2603500" y="1016000"/>
                    </a:lnTo>
                    <a:lnTo>
                      <a:pt x="4127500" y="0"/>
                    </a:lnTo>
                    <a:close/>
                  </a:path>
                </a:pathLst>
              </a:custGeom>
              <a:solidFill>
                <a:schemeClr val="bg1">
                  <a:alpha val="40000"/>
                </a:schemeClr>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7" name=" ">
                <a:extLst>
                  <a:ext uri="{FF2B5EF4-FFF2-40B4-BE49-F238E27FC236}">
                    <a16:creationId xmlns:a16="http://schemas.microsoft.com/office/drawing/2014/main" id="{5963999D-DFE3-C946-FF27-49A517A55E7C}"/>
                  </a:ext>
                </a:extLst>
              </p:cNvPr>
              <p:cNvCxnSpPr>
                <a:cxnSpLocks/>
              </p:cNvCxnSpPr>
              <p:nvPr/>
            </p:nvCxnSpPr>
            <p:spPr>
              <a:xfrm flipV="1">
                <a:off x="3578145" y="7752762"/>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199" name=" ">
                <a:extLst>
                  <a:ext uri="{FF2B5EF4-FFF2-40B4-BE49-F238E27FC236}">
                    <a16:creationId xmlns:a16="http://schemas.microsoft.com/office/drawing/2014/main" id="{13A181C1-522C-29EA-7CAA-2F6E03EEFB25}"/>
                  </a:ext>
                </a:extLst>
              </p:cNvPr>
              <p:cNvSpPr txBox="1"/>
              <p:nvPr/>
            </p:nvSpPr>
            <p:spPr>
              <a:xfrm rot="21268655">
                <a:off x="5625746" y="8548105"/>
                <a:ext cx="695065" cy="400110"/>
              </a:xfrm>
              <a:prstGeom prst="rect">
                <a:avLst/>
              </a:prstGeom>
              <a:noFill/>
            </p:spPr>
            <p:txBody>
              <a:bodyPr wrap="square" lIns="0" tIns="0" rIns="0" bIns="0" rtlCol="0">
                <a:spAutoFit/>
              </a:bodyPr>
              <a:lstStyle/>
              <a:p>
                <a:r>
                  <a:rPr lang="en-US" sz="2600" b="1">
                    <a:solidFill>
                      <a:srgbClr val="002060"/>
                    </a:solidFill>
                  </a:rPr>
                  <a:t>b</a:t>
                </a:r>
                <a:endParaRPr lang="vi-VN" sz="2600" b="1">
                  <a:solidFill>
                    <a:srgbClr val="002060"/>
                  </a:solidFill>
                </a:endParaRPr>
              </a:p>
            </p:txBody>
          </p:sp>
          <p:sp>
            <p:nvSpPr>
              <p:cNvPr id="200" name=" ">
                <a:extLst>
                  <a:ext uri="{FF2B5EF4-FFF2-40B4-BE49-F238E27FC236}">
                    <a16:creationId xmlns:a16="http://schemas.microsoft.com/office/drawing/2014/main" id="{B574FE0C-8C86-B2A5-BFCA-72A8E05BECF2}"/>
                  </a:ext>
                </a:extLst>
              </p:cNvPr>
              <p:cNvSpPr txBox="1"/>
              <p:nvPr/>
            </p:nvSpPr>
            <p:spPr>
              <a:xfrm rot="21268655">
                <a:off x="2312751" y="8621177"/>
                <a:ext cx="695065" cy="400110"/>
              </a:xfrm>
              <a:prstGeom prst="rect">
                <a:avLst/>
              </a:prstGeom>
              <a:noFill/>
            </p:spPr>
            <p:txBody>
              <a:bodyPr wrap="square" lIns="0" tIns="0" rIns="0" bIns="0" rtlCol="0">
                <a:spAutoFit/>
              </a:bodyPr>
              <a:lstStyle/>
              <a:p>
                <a:r>
                  <a:rPr lang="en-US" sz="2600" b="1">
                    <a:solidFill>
                      <a:srgbClr val="002060"/>
                    </a:solidFill>
                  </a:rPr>
                  <a:t>P</a:t>
                </a:r>
                <a:endParaRPr lang="vi-VN" sz="2600" b="1">
                  <a:solidFill>
                    <a:srgbClr val="002060"/>
                  </a:solidFill>
                </a:endParaRPr>
              </a:p>
            </p:txBody>
          </p:sp>
          <p:sp>
            <p:nvSpPr>
              <p:cNvPr id="201" name=" ">
                <a:extLst>
                  <a:ext uri="{FF2B5EF4-FFF2-40B4-BE49-F238E27FC236}">
                    <a16:creationId xmlns:a16="http://schemas.microsoft.com/office/drawing/2014/main" id="{3781C28E-C5B8-9D0E-DC1C-8293BACA18E0}"/>
                  </a:ext>
                </a:extLst>
              </p:cNvPr>
              <p:cNvSpPr txBox="1"/>
              <p:nvPr/>
            </p:nvSpPr>
            <p:spPr>
              <a:xfrm rot="21268655">
                <a:off x="6857210" y="7217502"/>
                <a:ext cx="695065" cy="400110"/>
              </a:xfrm>
              <a:prstGeom prst="rect">
                <a:avLst/>
              </a:prstGeom>
              <a:noFill/>
            </p:spPr>
            <p:txBody>
              <a:bodyPr wrap="square" lIns="0" tIns="0" rIns="0" bIns="0" rtlCol="0">
                <a:spAutoFit/>
              </a:bodyPr>
              <a:lstStyle/>
              <a:p>
                <a:r>
                  <a:rPr lang="en-US" sz="2600" b="1">
                    <a:solidFill>
                      <a:srgbClr val="002060"/>
                    </a:solidFill>
                  </a:rPr>
                  <a:t>a</a:t>
                </a:r>
                <a:endParaRPr lang="vi-VN" sz="2600" b="1">
                  <a:solidFill>
                    <a:srgbClr val="002060"/>
                  </a:solidFill>
                </a:endParaRPr>
              </a:p>
            </p:txBody>
          </p:sp>
          <p:cxnSp>
            <p:nvCxnSpPr>
              <p:cNvPr id="219" name=" ">
                <a:extLst>
                  <a:ext uri="{FF2B5EF4-FFF2-40B4-BE49-F238E27FC236}">
                    <a16:creationId xmlns:a16="http://schemas.microsoft.com/office/drawing/2014/main" id="{2112B1EA-D943-12E8-9814-EC0CF250659B}"/>
                  </a:ext>
                </a:extLst>
              </p:cNvPr>
              <p:cNvCxnSpPr>
                <a:cxnSpLocks/>
              </p:cNvCxnSpPr>
              <p:nvPr/>
            </p:nvCxnSpPr>
            <p:spPr>
              <a:xfrm flipV="1">
                <a:off x="3852548" y="8453878"/>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16" name=" ">
                <a:extLst>
                  <a:ext uri="{FF2B5EF4-FFF2-40B4-BE49-F238E27FC236}">
                    <a16:creationId xmlns:a16="http://schemas.microsoft.com/office/drawing/2014/main" id="{57AC6DFA-8C2E-0F97-DE49-F27962405155}"/>
                  </a:ext>
                </a:extLst>
              </p:cNvPr>
              <p:cNvSpPr txBox="1"/>
              <p:nvPr/>
            </p:nvSpPr>
            <p:spPr>
              <a:xfrm>
                <a:off x="-247357" y="8637784"/>
                <a:ext cx="4543460"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002060"/>
                          </a:solidFill>
                          <a:latin typeface="Cambria Math" panose="02040503050406030204" pitchFamily="18" charset="0"/>
                        </a:rPr>
                        <m:t>𝒂</m:t>
                      </m:r>
                      <m:r>
                        <a:rPr lang="en-US" sz="5400" b="1" i="1" smtClean="0">
                          <a:solidFill>
                            <a:srgbClr val="002060"/>
                          </a:solidFill>
                          <a:latin typeface="Cambria Math" panose="02040503050406030204" pitchFamily="18" charset="0"/>
                        </a:rPr>
                        <m:t>∩</m:t>
                      </m:r>
                      <m:r>
                        <a:rPr lang="en-US" sz="5400" b="1" i="1" smtClean="0">
                          <a:solidFill>
                            <a:srgbClr val="002060"/>
                          </a:solidFill>
                          <a:latin typeface="Cambria Math" panose="02040503050406030204" pitchFamily="18" charset="0"/>
                        </a:rPr>
                        <m:t>𝒃</m:t>
                      </m:r>
                      <m:r>
                        <a:rPr lang="en-US" sz="5400" b="1" i="1" smtClean="0">
                          <a:solidFill>
                            <a:srgbClr val="002060"/>
                          </a:solidFill>
                          <a:latin typeface="Cambria Math" panose="02040503050406030204" pitchFamily="18" charset="0"/>
                        </a:rPr>
                        <m:t>≡</m:t>
                      </m:r>
                      <m:r>
                        <a:rPr lang="en-US" sz="5400" b="1" i="1" smtClean="0">
                          <a:solidFill>
                            <a:srgbClr val="002060"/>
                          </a:solidFill>
                          <a:latin typeface="Cambria Math" panose="02040503050406030204" pitchFamily="18" charset="0"/>
                        </a:rPr>
                        <m:t>𝑴</m:t>
                      </m:r>
                    </m:oMath>
                  </m:oMathPara>
                </a14:m>
                <a:endParaRPr lang="vi-VN" sz="5400" b="1">
                  <a:solidFill>
                    <a:srgbClr val="002060"/>
                  </a:solidFill>
                </a:endParaRPr>
              </a:p>
            </p:txBody>
          </p:sp>
        </mc:Choice>
        <mc:Fallback xmlns="">
          <p:sp>
            <p:nvSpPr>
              <p:cNvPr id="216" name=" ">
                <a:extLst>
                  <a:ext uri="{FF2B5EF4-FFF2-40B4-BE49-F238E27FC236}">
                    <a16:creationId xmlns:a16="http://schemas.microsoft.com/office/drawing/2014/main" id="{57AC6DFA-8C2E-0F97-DE49-F27962405155}"/>
                  </a:ext>
                </a:extLst>
              </p:cNvPr>
              <p:cNvSpPr txBox="1">
                <a:spLocks noRot="1" noChangeAspect="1" noMove="1" noResize="1" noEditPoints="1" noAdjustHandles="1" noChangeArrowheads="1" noChangeShapeType="1" noTextEdit="1"/>
              </p:cNvSpPr>
              <p:nvPr/>
            </p:nvSpPr>
            <p:spPr>
              <a:xfrm>
                <a:off x="-247357" y="8637784"/>
                <a:ext cx="4543460" cy="83099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0" name=" ">
                <a:extLst>
                  <a:ext uri="{FF2B5EF4-FFF2-40B4-BE49-F238E27FC236}">
                    <a16:creationId xmlns:a16="http://schemas.microsoft.com/office/drawing/2014/main" id="{5E32165D-3F87-2D08-7495-D0AB810D1A60}"/>
                  </a:ext>
                </a:extLst>
              </p:cNvPr>
              <p:cNvSpPr txBox="1"/>
              <p:nvPr/>
            </p:nvSpPr>
            <p:spPr>
              <a:xfrm>
                <a:off x="6597725" y="8630971"/>
                <a:ext cx="3767057"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002060"/>
                          </a:solidFill>
                          <a:latin typeface="Cambria Math" panose="02040503050406030204" pitchFamily="18" charset="0"/>
                        </a:rPr>
                        <m:t>𝒂</m:t>
                      </m:r>
                      <m:r>
                        <a:rPr lang="en-US" sz="5400" b="1" i="1" smtClean="0">
                          <a:solidFill>
                            <a:srgbClr val="002060"/>
                          </a:solidFill>
                          <a:latin typeface="Cambria Math" panose="02040503050406030204" pitchFamily="18" charset="0"/>
                        </a:rPr>
                        <m:t>∩</m:t>
                      </m:r>
                      <m:r>
                        <a:rPr lang="en-US" sz="5400" b="1" i="1" smtClean="0">
                          <a:solidFill>
                            <a:srgbClr val="002060"/>
                          </a:solidFill>
                          <a:latin typeface="Cambria Math" panose="02040503050406030204" pitchFamily="18" charset="0"/>
                        </a:rPr>
                        <m:t>𝒃</m:t>
                      </m:r>
                      <m:r>
                        <a:rPr lang="en-US" sz="5400" b="1" i="1" smtClean="0">
                          <a:solidFill>
                            <a:srgbClr val="002060"/>
                          </a:solidFill>
                          <a:latin typeface="Cambria Math" panose="02040503050406030204" pitchFamily="18" charset="0"/>
                        </a:rPr>
                        <m:t>=</m:t>
                      </m:r>
                      <m:r>
                        <a:rPr lang="vi-VN" sz="5400" i="1">
                          <a:latin typeface="Cambria Math" panose="02040503050406030204" pitchFamily="18" charset="0"/>
                        </a:rPr>
                        <m:t>∅</m:t>
                      </m:r>
                      <m:r>
                        <a:rPr lang="en-US" sz="5400" b="1" i="1" smtClean="0">
                          <a:solidFill>
                            <a:srgbClr val="002060"/>
                          </a:solidFill>
                          <a:latin typeface="Cambria Math" panose="02040503050406030204" pitchFamily="18" charset="0"/>
                        </a:rPr>
                        <m:t>    </m:t>
                      </m:r>
                    </m:oMath>
                  </m:oMathPara>
                </a14:m>
                <a:endParaRPr lang="vi-VN" sz="5400" b="1">
                  <a:solidFill>
                    <a:srgbClr val="002060"/>
                  </a:solidFill>
                </a:endParaRPr>
              </a:p>
            </p:txBody>
          </p:sp>
        </mc:Choice>
        <mc:Fallback xmlns="">
          <p:sp>
            <p:nvSpPr>
              <p:cNvPr id="220" name=" ">
                <a:extLst>
                  <a:ext uri="{FF2B5EF4-FFF2-40B4-BE49-F238E27FC236}">
                    <a16:creationId xmlns:a16="http://schemas.microsoft.com/office/drawing/2014/main" id="{5E32165D-3F87-2D08-7495-D0AB810D1A60}"/>
                  </a:ext>
                </a:extLst>
              </p:cNvPr>
              <p:cNvSpPr txBox="1">
                <a:spLocks noRot="1" noChangeAspect="1" noMove="1" noResize="1" noEditPoints="1" noAdjustHandles="1" noChangeArrowheads="1" noChangeShapeType="1" noTextEdit="1"/>
              </p:cNvSpPr>
              <p:nvPr/>
            </p:nvSpPr>
            <p:spPr>
              <a:xfrm>
                <a:off x="6597725" y="8630971"/>
                <a:ext cx="3767057" cy="83099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6" name=" ">
                <a:extLst>
                  <a:ext uri="{FF2B5EF4-FFF2-40B4-BE49-F238E27FC236}">
                    <a16:creationId xmlns:a16="http://schemas.microsoft.com/office/drawing/2014/main" id="{D9B33DB3-34E4-612C-F83C-E063032629CA}"/>
                  </a:ext>
                </a:extLst>
              </p:cNvPr>
              <p:cNvSpPr txBox="1"/>
              <p:nvPr/>
            </p:nvSpPr>
            <p:spPr>
              <a:xfrm>
                <a:off x="14118628" y="8507475"/>
                <a:ext cx="2401298"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002060"/>
                          </a:solidFill>
                          <a:latin typeface="Cambria Math" panose="02040503050406030204" pitchFamily="18" charset="0"/>
                        </a:rPr>
                        <m:t>𝒂</m:t>
                      </m:r>
                      <m:r>
                        <a:rPr lang="en-US" sz="5400" b="1" i="1" smtClean="0">
                          <a:solidFill>
                            <a:srgbClr val="002060"/>
                          </a:solidFill>
                          <a:latin typeface="Cambria Math" panose="02040503050406030204" pitchFamily="18" charset="0"/>
                        </a:rPr>
                        <m:t>≡</m:t>
                      </m:r>
                      <m:r>
                        <a:rPr lang="en-US" sz="5400" b="1" i="1" smtClean="0">
                          <a:solidFill>
                            <a:srgbClr val="002060"/>
                          </a:solidFill>
                          <a:latin typeface="Cambria Math" panose="02040503050406030204" pitchFamily="18" charset="0"/>
                        </a:rPr>
                        <m:t>𝒃</m:t>
                      </m:r>
                      <m:r>
                        <a:rPr lang="en-US" sz="5400" b="1" i="1" smtClean="0">
                          <a:solidFill>
                            <a:srgbClr val="002060"/>
                          </a:solidFill>
                          <a:latin typeface="Cambria Math" panose="02040503050406030204" pitchFamily="18" charset="0"/>
                        </a:rPr>
                        <m:t>   </m:t>
                      </m:r>
                    </m:oMath>
                  </m:oMathPara>
                </a14:m>
                <a:endParaRPr lang="vi-VN" sz="5400" b="1">
                  <a:solidFill>
                    <a:srgbClr val="002060"/>
                  </a:solidFill>
                </a:endParaRPr>
              </a:p>
            </p:txBody>
          </p:sp>
        </mc:Choice>
        <mc:Fallback xmlns="">
          <p:sp>
            <p:nvSpPr>
              <p:cNvPr id="226" name=" ">
                <a:extLst>
                  <a:ext uri="{FF2B5EF4-FFF2-40B4-BE49-F238E27FC236}">
                    <a16:creationId xmlns:a16="http://schemas.microsoft.com/office/drawing/2014/main" id="{D9B33DB3-34E4-612C-F83C-E063032629CA}"/>
                  </a:ext>
                </a:extLst>
              </p:cNvPr>
              <p:cNvSpPr txBox="1">
                <a:spLocks noRot="1" noChangeAspect="1" noMove="1" noResize="1" noEditPoints="1" noAdjustHandles="1" noChangeArrowheads="1" noChangeShapeType="1" noTextEdit="1"/>
              </p:cNvSpPr>
              <p:nvPr/>
            </p:nvSpPr>
            <p:spPr>
              <a:xfrm>
                <a:off x="14118628" y="8507475"/>
                <a:ext cx="2401298" cy="830997"/>
              </a:xfrm>
              <a:prstGeom prst="rect">
                <a:avLst/>
              </a:prstGeom>
              <a:blipFill>
                <a:blip r:embed="rId7"/>
                <a:stretch>
                  <a:fillRect/>
                </a:stretch>
              </a:blipFill>
            </p:spPr>
            <p:txBody>
              <a:bodyPr/>
              <a:lstStyle/>
              <a:p>
                <a:r>
                  <a:rPr lang="vi-VN">
                    <a:noFill/>
                  </a:rPr>
                  <a:t> </a:t>
                </a:r>
              </a:p>
            </p:txBody>
          </p:sp>
        </mc:Fallback>
      </mc:AlternateContent>
      <p:grpSp>
        <p:nvGrpSpPr>
          <p:cNvPr id="233" name="Nhóm 232">
            <a:extLst>
              <a:ext uri="{FF2B5EF4-FFF2-40B4-BE49-F238E27FC236}">
                <a16:creationId xmlns:a16="http://schemas.microsoft.com/office/drawing/2014/main" id="{09FC2CD2-66A6-0723-DA7B-BCFD381B6992}"/>
              </a:ext>
            </a:extLst>
          </p:cNvPr>
          <p:cNvGrpSpPr/>
          <p:nvPr/>
        </p:nvGrpSpPr>
        <p:grpSpPr>
          <a:xfrm>
            <a:off x="16987263" y="5268365"/>
            <a:ext cx="7470140" cy="5215001"/>
            <a:chOff x="17173336" y="7365329"/>
            <a:chExt cx="7470140" cy="5215001"/>
          </a:xfrm>
        </p:grpSpPr>
        <p:grpSp>
          <p:nvGrpSpPr>
            <p:cNvPr id="203" name="Nhóm 202">
              <a:extLst>
                <a:ext uri="{FF2B5EF4-FFF2-40B4-BE49-F238E27FC236}">
                  <a16:creationId xmlns:a16="http://schemas.microsoft.com/office/drawing/2014/main" id="{9D7BF2C8-4BC6-EC7A-AED4-947A5F8FDE37}"/>
                </a:ext>
              </a:extLst>
            </p:cNvPr>
            <p:cNvGrpSpPr/>
            <p:nvPr/>
          </p:nvGrpSpPr>
          <p:grpSpPr>
            <a:xfrm>
              <a:off x="17173336" y="9790672"/>
              <a:ext cx="7470140" cy="2097281"/>
              <a:chOff x="4603182" y="8157680"/>
              <a:chExt cx="7470140" cy="2097281"/>
            </a:xfrm>
          </p:grpSpPr>
          <p:pic>
            <p:nvPicPr>
              <p:cNvPr id="204" name="Hình ảnh 203">
                <a:extLst>
                  <a:ext uri="{FF2B5EF4-FFF2-40B4-BE49-F238E27FC236}">
                    <a16:creationId xmlns:a16="http://schemas.microsoft.com/office/drawing/2014/main" id="{02E87606-55E1-F8C7-ED75-536CC5BA226A}"/>
                  </a:ext>
                </a:extLst>
              </p:cNvPr>
              <p:cNvPicPr>
                <a:picLocks/>
              </p:cNvPicPr>
              <p:nvPr/>
            </p:nvPicPr>
            <p:blipFill>
              <a:blip r:embed="rId3"/>
              <a:stretch>
                <a:fillRect/>
              </a:stretch>
            </p:blipFill>
            <p:spPr>
              <a:xfrm rot="7669361">
                <a:off x="5323507" y="9311028"/>
                <a:ext cx="971498" cy="916367"/>
              </a:xfrm>
              <a:prstGeom prst="rect">
                <a:avLst/>
              </a:prstGeom>
            </p:spPr>
          </p:pic>
          <p:grpSp>
            <p:nvGrpSpPr>
              <p:cNvPr id="205" name="Nhóm 204">
                <a:extLst>
                  <a:ext uri="{FF2B5EF4-FFF2-40B4-BE49-F238E27FC236}">
                    <a16:creationId xmlns:a16="http://schemas.microsoft.com/office/drawing/2014/main" id="{8A746057-8B4E-BCF2-DB49-9DE222ADF793}"/>
                  </a:ext>
                </a:extLst>
              </p:cNvPr>
              <p:cNvGrpSpPr/>
              <p:nvPr/>
            </p:nvGrpSpPr>
            <p:grpSpPr>
              <a:xfrm>
                <a:off x="4603182" y="8157680"/>
                <a:ext cx="7470140" cy="2062480"/>
                <a:chOff x="1712275" y="7156660"/>
                <a:chExt cx="7470140" cy="2062480"/>
              </a:xfrm>
            </p:grpSpPr>
            <p:sp>
              <p:nvSpPr>
                <p:cNvPr id="206" name="Hình tự do: Hình 205">
                  <a:extLst>
                    <a:ext uri="{FF2B5EF4-FFF2-40B4-BE49-F238E27FC236}">
                      <a16:creationId xmlns:a16="http://schemas.microsoft.com/office/drawing/2014/main" id="{CB38B86F-3BA6-F305-C86B-4430E00F0C6C}"/>
                    </a:ext>
                  </a:extLst>
                </p:cNvPr>
                <p:cNvSpPr/>
                <p:nvPr/>
              </p:nvSpPr>
              <p:spPr>
                <a:xfrm>
                  <a:off x="1712275" y="7156660"/>
                  <a:ext cx="7470140" cy="2062480"/>
                </a:xfrm>
                <a:custGeom>
                  <a:avLst/>
                  <a:gdLst/>
                  <a:ahLst/>
                  <a:cxnLst/>
                  <a:rect l="0" t="0" r="0" b="0"/>
                  <a:pathLst>
                    <a:path w="4127501" h="1016001">
                      <a:moveTo>
                        <a:pt x="1524000" y="0"/>
                      </a:moveTo>
                      <a:lnTo>
                        <a:pt x="0" y="952500"/>
                      </a:lnTo>
                      <a:lnTo>
                        <a:pt x="2603500" y="1016000"/>
                      </a:lnTo>
                      <a:lnTo>
                        <a:pt x="4127500" y="0"/>
                      </a:lnTo>
                      <a:close/>
                    </a:path>
                  </a:pathLst>
                </a:custGeom>
                <a:solidFill>
                  <a:schemeClr val="bg1">
                    <a:alpha val="40000"/>
                  </a:schemeClr>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07" name=" ">
                  <a:extLst>
                    <a:ext uri="{FF2B5EF4-FFF2-40B4-BE49-F238E27FC236}">
                      <a16:creationId xmlns:a16="http://schemas.microsoft.com/office/drawing/2014/main" id="{F6245291-4462-7059-5603-0149970AC734}"/>
                    </a:ext>
                  </a:extLst>
                </p:cNvPr>
                <p:cNvCxnSpPr>
                  <a:cxnSpLocks/>
                </p:cNvCxnSpPr>
                <p:nvPr/>
              </p:nvCxnSpPr>
              <p:spPr>
                <a:xfrm flipV="1">
                  <a:off x="3403600" y="7722000"/>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212" name=" ">
                  <a:extLst>
                    <a:ext uri="{FF2B5EF4-FFF2-40B4-BE49-F238E27FC236}">
                      <a16:creationId xmlns:a16="http://schemas.microsoft.com/office/drawing/2014/main" id="{F0761AF7-4520-3272-30FB-778E08DE23E6}"/>
                    </a:ext>
                  </a:extLst>
                </p:cNvPr>
                <p:cNvSpPr txBox="1"/>
                <p:nvPr/>
              </p:nvSpPr>
              <p:spPr>
                <a:xfrm rot="21268655">
                  <a:off x="5625746" y="8548105"/>
                  <a:ext cx="695065" cy="400110"/>
                </a:xfrm>
                <a:prstGeom prst="rect">
                  <a:avLst/>
                </a:prstGeom>
                <a:noFill/>
              </p:spPr>
              <p:txBody>
                <a:bodyPr wrap="square" lIns="0" tIns="0" rIns="0" bIns="0" rtlCol="0">
                  <a:spAutoFit/>
                </a:bodyPr>
                <a:lstStyle/>
                <a:p>
                  <a:r>
                    <a:rPr lang="en-US" sz="2600" b="1">
                      <a:solidFill>
                        <a:srgbClr val="002060"/>
                      </a:solidFill>
                    </a:rPr>
                    <a:t>b</a:t>
                  </a:r>
                  <a:endParaRPr lang="vi-VN" sz="2600" b="1">
                    <a:solidFill>
                      <a:srgbClr val="002060"/>
                    </a:solidFill>
                  </a:endParaRPr>
                </a:p>
              </p:txBody>
            </p:sp>
            <p:sp>
              <p:nvSpPr>
                <p:cNvPr id="213" name=" ">
                  <a:extLst>
                    <a:ext uri="{FF2B5EF4-FFF2-40B4-BE49-F238E27FC236}">
                      <a16:creationId xmlns:a16="http://schemas.microsoft.com/office/drawing/2014/main" id="{31D99422-DF52-D679-D228-82A6C0916369}"/>
                    </a:ext>
                  </a:extLst>
                </p:cNvPr>
                <p:cNvSpPr txBox="1"/>
                <p:nvPr/>
              </p:nvSpPr>
              <p:spPr>
                <a:xfrm rot="21268655">
                  <a:off x="2312751" y="8621177"/>
                  <a:ext cx="695065" cy="400110"/>
                </a:xfrm>
                <a:prstGeom prst="rect">
                  <a:avLst/>
                </a:prstGeom>
                <a:noFill/>
              </p:spPr>
              <p:txBody>
                <a:bodyPr wrap="square" lIns="0" tIns="0" rIns="0" bIns="0" rtlCol="0">
                  <a:spAutoFit/>
                </a:bodyPr>
                <a:lstStyle/>
                <a:p>
                  <a:r>
                    <a:rPr lang="en-US" sz="2600" b="1">
                      <a:solidFill>
                        <a:srgbClr val="002060"/>
                      </a:solidFill>
                    </a:rPr>
                    <a:t>P</a:t>
                  </a:r>
                  <a:endParaRPr lang="vi-VN" sz="2600" b="1">
                    <a:solidFill>
                      <a:srgbClr val="002060"/>
                    </a:solidFill>
                  </a:endParaRPr>
                </a:p>
              </p:txBody>
            </p:sp>
            <p:sp>
              <p:nvSpPr>
                <p:cNvPr id="214" name=" ">
                  <a:extLst>
                    <a:ext uri="{FF2B5EF4-FFF2-40B4-BE49-F238E27FC236}">
                      <a16:creationId xmlns:a16="http://schemas.microsoft.com/office/drawing/2014/main" id="{1F48E5C0-320C-BD5F-34F9-DA87FD1B849D}"/>
                    </a:ext>
                  </a:extLst>
                </p:cNvPr>
                <p:cNvSpPr txBox="1"/>
                <p:nvPr/>
              </p:nvSpPr>
              <p:spPr>
                <a:xfrm rot="21268655">
                  <a:off x="6927091" y="7548863"/>
                  <a:ext cx="695065" cy="400110"/>
                </a:xfrm>
                <a:prstGeom prst="rect">
                  <a:avLst/>
                </a:prstGeom>
                <a:noFill/>
              </p:spPr>
              <p:txBody>
                <a:bodyPr wrap="square" lIns="0" tIns="0" rIns="0" bIns="0" rtlCol="0">
                  <a:spAutoFit/>
                </a:bodyPr>
                <a:lstStyle/>
                <a:p>
                  <a:r>
                    <a:rPr lang="en-US" sz="2600" b="1">
                      <a:solidFill>
                        <a:srgbClr val="002060"/>
                      </a:solidFill>
                    </a:rPr>
                    <a:t>a</a:t>
                  </a:r>
                  <a:endParaRPr lang="vi-VN" sz="2600" b="1">
                    <a:solidFill>
                      <a:srgbClr val="002060"/>
                    </a:solidFill>
                  </a:endParaRPr>
                </a:p>
              </p:txBody>
            </p:sp>
          </p:grpSp>
        </p:grpSp>
        <p:grpSp>
          <p:nvGrpSpPr>
            <p:cNvPr id="232" name="Nhóm 231">
              <a:extLst>
                <a:ext uri="{FF2B5EF4-FFF2-40B4-BE49-F238E27FC236}">
                  <a16:creationId xmlns:a16="http://schemas.microsoft.com/office/drawing/2014/main" id="{0113C2EC-6425-016A-873A-28723D5366D8}"/>
                </a:ext>
              </a:extLst>
            </p:cNvPr>
            <p:cNvGrpSpPr/>
            <p:nvPr/>
          </p:nvGrpSpPr>
          <p:grpSpPr>
            <a:xfrm rot="5092220">
              <a:off x="18976037" y="9972830"/>
              <a:ext cx="5215001" cy="0"/>
              <a:chOff x="1729746" y="7776730"/>
              <a:chExt cx="5215001" cy="0"/>
            </a:xfrm>
          </p:grpSpPr>
          <p:cxnSp>
            <p:nvCxnSpPr>
              <p:cNvPr id="230" name=" ">
                <a:extLst>
                  <a:ext uri="{FF2B5EF4-FFF2-40B4-BE49-F238E27FC236}">
                    <a16:creationId xmlns:a16="http://schemas.microsoft.com/office/drawing/2014/main" id="{3D924D61-77CA-D028-B3CD-2D1E8438CBF2}"/>
                  </a:ext>
                </a:extLst>
              </p:cNvPr>
              <p:cNvCxnSpPr/>
              <p:nvPr/>
            </p:nvCxnSpPr>
            <p:spPr>
              <a:xfrm>
                <a:off x="1729746" y="7776730"/>
                <a:ext cx="2540000"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1" name=" ">
                <a:extLst>
                  <a:ext uri="{FF2B5EF4-FFF2-40B4-BE49-F238E27FC236}">
                    <a16:creationId xmlns:a16="http://schemas.microsoft.com/office/drawing/2014/main" id="{41975258-41F6-D797-1DF2-7A660ED097BF}"/>
                  </a:ext>
                </a:extLst>
              </p:cNvPr>
              <p:cNvCxnSpPr/>
              <p:nvPr/>
            </p:nvCxnSpPr>
            <p:spPr>
              <a:xfrm>
                <a:off x="4404747" y="7776730"/>
                <a:ext cx="2540000" cy="0"/>
              </a:xfrm>
              <a:prstGeom prst="line">
                <a:avLst/>
              </a:prstGeom>
              <a:ln w="508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34" name=" ">
                <a:extLst>
                  <a:ext uri="{FF2B5EF4-FFF2-40B4-BE49-F238E27FC236}">
                    <a16:creationId xmlns:a16="http://schemas.microsoft.com/office/drawing/2014/main" id="{9CF87C37-5781-895B-41B8-70AF76717F3E}"/>
                  </a:ext>
                </a:extLst>
              </p:cNvPr>
              <p:cNvSpPr txBox="1"/>
              <p:nvPr/>
            </p:nvSpPr>
            <p:spPr>
              <a:xfrm>
                <a:off x="18169064" y="9911384"/>
                <a:ext cx="3767057"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002060"/>
                          </a:solidFill>
                          <a:latin typeface="Cambria Math" panose="02040503050406030204" pitchFamily="18" charset="0"/>
                        </a:rPr>
                        <m:t>𝒂</m:t>
                      </m:r>
                      <m:r>
                        <a:rPr lang="en-US" sz="5400" b="1" i="1" smtClean="0">
                          <a:solidFill>
                            <a:srgbClr val="002060"/>
                          </a:solidFill>
                          <a:latin typeface="Cambria Math" panose="02040503050406030204" pitchFamily="18" charset="0"/>
                        </a:rPr>
                        <m:t>∩</m:t>
                      </m:r>
                      <m:r>
                        <a:rPr lang="en-US" sz="5400" b="1" i="1" smtClean="0">
                          <a:solidFill>
                            <a:srgbClr val="002060"/>
                          </a:solidFill>
                          <a:latin typeface="Cambria Math" panose="02040503050406030204" pitchFamily="18" charset="0"/>
                        </a:rPr>
                        <m:t>𝒃</m:t>
                      </m:r>
                      <m:r>
                        <a:rPr lang="en-US" sz="5400" b="1" i="1" smtClean="0">
                          <a:solidFill>
                            <a:srgbClr val="002060"/>
                          </a:solidFill>
                          <a:latin typeface="Cambria Math" panose="02040503050406030204" pitchFamily="18" charset="0"/>
                        </a:rPr>
                        <m:t>=</m:t>
                      </m:r>
                      <m:r>
                        <a:rPr lang="vi-VN" sz="5400" i="1">
                          <a:latin typeface="Cambria Math" panose="02040503050406030204" pitchFamily="18" charset="0"/>
                        </a:rPr>
                        <m:t>∅</m:t>
                      </m:r>
                      <m:r>
                        <a:rPr lang="en-US" sz="5400" b="1" i="1" smtClean="0">
                          <a:solidFill>
                            <a:srgbClr val="002060"/>
                          </a:solidFill>
                          <a:latin typeface="Cambria Math" panose="02040503050406030204" pitchFamily="18" charset="0"/>
                        </a:rPr>
                        <m:t>    </m:t>
                      </m:r>
                    </m:oMath>
                  </m:oMathPara>
                </a14:m>
                <a:endParaRPr lang="vi-VN" sz="5400" b="1">
                  <a:solidFill>
                    <a:srgbClr val="002060"/>
                  </a:solidFill>
                </a:endParaRPr>
              </a:p>
            </p:txBody>
          </p:sp>
        </mc:Choice>
        <mc:Fallback xmlns="">
          <p:sp>
            <p:nvSpPr>
              <p:cNvPr id="234" name=" ">
                <a:extLst>
                  <a:ext uri="{FF2B5EF4-FFF2-40B4-BE49-F238E27FC236}">
                    <a16:creationId xmlns:a16="http://schemas.microsoft.com/office/drawing/2014/main" id="{9CF87C37-5781-895B-41B8-70AF76717F3E}"/>
                  </a:ext>
                </a:extLst>
              </p:cNvPr>
              <p:cNvSpPr txBox="1">
                <a:spLocks noRot="1" noChangeAspect="1" noMove="1" noResize="1" noEditPoints="1" noAdjustHandles="1" noChangeArrowheads="1" noChangeShapeType="1" noTextEdit="1"/>
              </p:cNvSpPr>
              <p:nvPr/>
            </p:nvSpPr>
            <p:spPr>
              <a:xfrm>
                <a:off x="18169064" y="9911384"/>
                <a:ext cx="3767057" cy="830997"/>
              </a:xfrm>
              <a:prstGeom prst="rect">
                <a:avLst/>
              </a:prstGeom>
              <a:blipFill>
                <a:blip r:embed="rId8"/>
                <a:stretch>
                  <a:fillRect/>
                </a:stretch>
              </a:blipFill>
            </p:spPr>
            <p:txBody>
              <a:bodyPr/>
              <a:lstStyle/>
              <a:p>
                <a:r>
                  <a:rPr lang="vi-VN">
                    <a:noFill/>
                  </a:rPr>
                  <a:t> </a:t>
                </a:r>
              </a:p>
            </p:txBody>
          </p:sp>
        </mc:Fallback>
      </mc:AlternateContent>
      <p:sp>
        <p:nvSpPr>
          <p:cNvPr id="236" name="Hộp Văn bản 235">
            <a:extLst>
              <a:ext uri="{FF2B5EF4-FFF2-40B4-BE49-F238E27FC236}">
                <a16:creationId xmlns:a16="http://schemas.microsoft.com/office/drawing/2014/main" id="{BAB8C2E7-6222-DACC-7CD0-A9C49D052460}"/>
              </a:ext>
            </a:extLst>
          </p:cNvPr>
          <p:cNvSpPr txBox="1"/>
          <p:nvPr/>
        </p:nvSpPr>
        <p:spPr>
          <a:xfrm>
            <a:off x="323048" y="9910950"/>
            <a:ext cx="24776463" cy="2812693"/>
          </a:xfrm>
          <a:prstGeom prst="rect">
            <a:avLst/>
          </a:prstGeom>
          <a:noFill/>
        </p:spPr>
        <p:txBody>
          <a:bodyPr wrap="square">
            <a:spAutoFit/>
          </a:bodyPr>
          <a:lstStyle/>
          <a:p>
            <a:pPr algn="just">
              <a:lnSpc>
                <a:spcPct val="107000"/>
              </a:lnSpc>
              <a:spcAft>
                <a:spcPts val="800"/>
              </a:spcAft>
            </a:pP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xét</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Times New Roman" panose="02020603050405020304" pitchFamily="18" charset="0"/>
              <a:buChar char="-"/>
            </a:pPr>
            <a:r>
              <a:rPr lang="en-US" sz="4300" b="1" dirty="0">
                <a:effectLst/>
                <a:latin typeface="Tahoma" panose="020B0604030504040204" pitchFamily="34" charset="0"/>
                <a:ea typeface="Tahoma" panose="020B0604030504040204" pitchFamily="34" charset="0"/>
                <a:cs typeface="Tahoma" panose="020B0604030504040204" pitchFamily="34" charset="0"/>
              </a:rPr>
              <a:t>Hai </a:t>
            </a:r>
            <a:r>
              <a:rPr lang="en-US" sz="43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thẳng</a:t>
            </a:r>
            <a:r>
              <a:rPr lang="en-US" sz="4300" b="1" dirty="0">
                <a:effectLst/>
                <a:latin typeface="Tahoma" panose="020B0604030504040204" pitchFamily="34" charset="0"/>
                <a:ea typeface="Tahoma" panose="020B0604030504040204" pitchFamily="34" charset="0"/>
                <a:cs typeface="Tahoma" panose="020B0604030504040204" pitchFamily="34" charset="0"/>
              </a:rPr>
              <a:t> song </a:t>
            </a:r>
            <a:r>
              <a:rPr lang="en-US" sz="4300" b="1" dirty="0" err="1">
                <a:effectLst/>
                <a:latin typeface="Tahoma" panose="020B0604030504040204" pitchFamily="34" charset="0"/>
                <a:ea typeface="Tahoma" panose="020B0604030504040204" pitchFamily="34" charset="0"/>
                <a:cs typeface="Tahoma" panose="020B0604030504040204" pitchFamily="34" charset="0"/>
              </a:rPr>
              <a:t>song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là</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hai</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thẳng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đồng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phẳng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và</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không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có</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điểm</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chung</a:t>
            </a:r>
            <a:r>
              <a:rPr lang="en-US" sz="4300" b="1" dirty="0">
                <a:effectLst/>
                <a:latin typeface="Tahoma" panose="020B0604030504040204" pitchFamily="34" charset="0"/>
                <a:ea typeface="Tahoma" panose="020B0604030504040204" pitchFamily="34" charset="0"/>
                <a:cs typeface="Tahoma" panose="020B0604030504040204" pitchFamily="34" charset="0"/>
              </a:rPr>
              <a:t>.</a:t>
            </a:r>
            <a:endParaRPr lang="vi-VN" sz="43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Times New Roman" panose="02020603050405020304" pitchFamily="18" charset="0"/>
              <a:buChar char="-"/>
            </a:pPr>
            <a:r>
              <a:rPr lang="en-US" sz="4300" b="1" dirty="0" err="1">
                <a:effectLst/>
                <a:latin typeface="Tahoma" panose="020B0604030504040204" pitchFamily="34" charset="0"/>
                <a:ea typeface="Tahoma" panose="020B0604030504040204" pitchFamily="34" charset="0"/>
                <a:cs typeface="Tahoma" panose="020B0604030504040204" pitchFamily="34" charset="0"/>
              </a:rPr>
              <a:t>Có</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đúng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một</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mặt</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phẳng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chứa</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hai</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300" b="1" dirty="0">
                <a:effectLst/>
                <a:latin typeface="Tahoma" panose="020B0604030504040204" pitchFamily="34" charset="0"/>
                <a:ea typeface="Tahoma" panose="020B0604030504040204" pitchFamily="34" charset="0"/>
                <a:cs typeface="Tahoma" panose="020B0604030504040204" pitchFamily="34" charset="0"/>
              </a:rPr>
              <a:t> </a:t>
            </a:r>
            <a:r>
              <a:rPr lang="en-US" sz="4300" b="1" dirty="0" err="1">
                <a:effectLst/>
                <a:latin typeface="Tahoma" panose="020B0604030504040204" pitchFamily="34" charset="0"/>
                <a:ea typeface="Tahoma" panose="020B0604030504040204" pitchFamily="34" charset="0"/>
                <a:cs typeface="Tahoma" panose="020B0604030504040204" pitchFamily="34" charset="0"/>
              </a:rPr>
              <a:t>thẳng</a:t>
            </a:r>
            <a:r>
              <a:rPr lang="en-US" sz="4300" b="1" dirty="0">
                <a:effectLst/>
                <a:latin typeface="Tahoma" panose="020B0604030504040204" pitchFamily="34" charset="0"/>
                <a:ea typeface="Tahoma" panose="020B0604030504040204" pitchFamily="34" charset="0"/>
                <a:cs typeface="Tahoma" panose="020B0604030504040204" pitchFamily="34" charset="0"/>
              </a:rPr>
              <a:t> song </a:t>
            </a:r>
            <a:r>
              <a:rPr lang="en-US" sz="4300" b="1" dirty="0" err="1">
                <a:effectLst/>
                <a:latin typeface="Tahoma" panose="020B0604030504040204" pitchFamily="34" charset="0"/>
                <a:ea typeface="Tahoma" panose="020B0604030504040204" pitchFamily="34" charset="0"/>
                <a:cs typeface="Tahoma" panose="020B0604030504040204" pitchFamily="34" charset="0"/>
              </a:rPr>
              <a:t>song</a:t>
            </a:r>
            <a:r>
              <a:rPr lang="en-US" sz="4300" b="1" dirty="0">
                <a:effectLst/>
                <a:latin typeface="Tahoma" panose="020B0604030504040204" pitchFamily="34" charset="0"/>
                <a:ea typeface="Tahoma" panose="020B0604030504040204" pitchFamily="34" charset="0"/>
                <a:cs typeface="Tahoma" panose="020B0604030504040204" pitchFamily="34" charset="0"/>
              </a:rPr>
              <a:t>.</a:t>
            </a:r>
            <a:endParaRPr lang="vi-VN" sz="43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693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spd="150000" fill="hold" grpId="0"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wipe(left)">
                                      <p:cBhvr>
                                        <p:cTn id="17" dur="5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1000"/>
                                        <p:tgtEl>
                                          <p:spTgt spid="193"/>
                                        </p:tgtEl>
                                      </p:cBhvr>
                                    </p:animEffect>
                                    <p:anim calcmode="lin" valueType="num">
                                      <p:cBhvr>
                                        <p:cTn id="23" dur="1000" fill="hold"/>
                                        <p:tgtEl>
                                          <p:spTgt spid="193"/>
                                        </p:tgtEl>
                                        <p:attrNameLst>
                                          <p:attrName>ppt_x</p:attrName>
                                        </p:attrNameLst>
                                      </p:cBhvr>
                                      <p:tavLst>
                                        <p:tav tm="0">
                                          <p:val>
                                            <p:strVal val="#ppt_x"/>
                                          </p:val>
                                        </p:tav>
                                        <p:tav tm="100000">
                                          <p:val>
                                            <p:strVal val="#ppt_x"/>
                                          </p:val>
                                        </p:tav>
                                      </p:tavLst>
                                    </p:anim>
                                    <p:anim calcmode="lin" valueType="num">
                                      <p:cBhvr>
                                        <p:cTn id="24"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spd="150000" fill="hold" grpId="0" nodeType="clickEffect">
                                  <p:stCondLst>
                                    <p:cond delay="0"/>
                                  </p:stCondLst>
                                  <p:childTnLst>
                                    <p:set>
                                      <p:cBhvr>
                                        <p:cTn id="28" dur="1" fill="hold">
                                          <p:stCondLst>
                                            <p:cond delay="0"/>
                                          </p:stCondLst>
                                        </p:cTn>
                                        <p:tgtEl>
                                          <p:spTgt spid="220"/>
                                        </p:tgtEl>
                                        <p:attrNameLst>
                                          <p:attrName>style.visibility</p:attrName>
                                        </p:attrNameLst>
                                      </p:cBhvr>
                                      <p:to>
                                        <p:strVal val="visible"/>
                                      </p:to>
                                    </p:set>
                                    <p:animEffect transition="in" filter="wipe(left)">
                                      <p:cBhvr>
                                        <p:cTn id="29" dur="500"/>
                                        <p:tgtEl>
                                          <p:spTgt spid="2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arn(inVertical)">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spd="150000" fill="hold" grpId="0" nodeType="clickEffect">
                                  <p:stCondLst>
                                    <p:cond delay="0"/>
                                  </p:stCondLst>
                                  <p:childTnLst>
                                    <p:set>
                                      <p:cBhvr>
                                        <p:cTn id="38" dur="1" fill="hold">
                                          <p:stCondLst>
                                            <p:cond delay="0"/>
                                          </p:stCondLst>
                                        </p:cTn>
                                        <p:tgtEl>
                                          <p:spTgt spid="226"/>
                                        </p:tgtEl>
                                        <p:attrNameLst>
                                          <p:attrName>style.visibility</p:attrName>
                                        </p:attrNameLst>
                                      </p:cBhvr>
                                      <p:to>
                                        <p:strVal val="visible"/>
                                      </p:to>
                                    </p:set>
                                    <p:animEffect transition="in" filter="wipe(left)">
                                      <p:cBhvr>
                                        <p:cTn id="39" dur="500"/>
                                        <p:tgtEl>
                                          <p:spTgt spid="2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3"/>
                                        </p:tgtEl>
                                        <p:attrNameLst>
                                          <p:attrName>style.visibility</p:attrName>
                                        </p:attrNameLst>
                                      </p:cBhvr>
                                      <p:to>
                                        <p:strVal val="visible"/>
                                      </p:to>
                                    </p:set>
                                    <p:animEffect transition="in" filter="barn(inVertical)">
                                      <p:cBhvr>
                                        <p:cTn id="44" dur="500"/>
                                        <p:tgtEl>
                                          <p:spTgt spid="2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spd="150000" fill="hold" grpId="0" nodeType="clickEffect">
                                  <p:stCondLst>
                                    <p:cond delay="0"/>
                                  </p:stCondLst>
                                  <p:childTnLst>
                                    <p:set>
                                      <p:cBhvr>
                                        <p:cTn id="48" dur="1" fill="hold">
                                          <p:stCondLst>
                                            <p:cond delay="0"/>
                                          </p:stCondLst>
                                        </p:cTn>
                                        <p:tgtEl>
                                          <p:spTgt spid="234"/>
                                        </p:tgtEl>
                                        <p:attrNameLst>
                                          <p:attrName>style.visibility</p:attrName>
                                        </p:attrNameLst>
                                      </p:cBhvr>
                                      <p:to>
                                        <p:strVal val="visible"/>
                                      </p:to>
                                    </p:set>
                                    <p:animEffect transition="in" filter="wipe(left)">
                                      <p:cBhvr>
                                        <p:cTn id="49" dur="500"/>
                                        <p:tgtEl>
                                          <p:spTgt spid="23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6"/>
                                        </p:tgtEl>
                                        <p:attrNameLst>
                                          <p:attrName>style.visibility</p:attrName>
                                        </p:attrNameLst>
                                      </p:cBhvr>
                                      <p:to>
                                        <p:strVal val="visible"/>
                                      </p:to>
                                    </p:set>
                                    <p:animEffect transition="in" filter="barn(inVertical)">
                                      <p:cBhvr>
                                        <p:cTn id="5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6" grpId="0"/>
      <p:bldP spid="220" grpId="0"/>
      <p:bldP spid="226" grpId="0"/>
      <p:bldP spid="234" grpId="0"/>
      <p:bldP spid="2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VỊ TRÍ TƯƠNG ĐỐI CỦA HAI ĐƯỜNG THẲNG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Luyện  tập 1</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374873" y="2808126"/>
                <a:ext cx="23064178" cy="4659474"/>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Cho hình chóp S.ABCD  có đáy </a:t>
                </a:r>
                <a14:m>
                  <m:oMath xmlns:m="http://schemas.openxmlformats.org/officeDocument/2006/math">
                    <m:r>
                      <a:rPr lang="en-US" sz="4400" b="1" i="1">
                        <a:latin typeface="Cambria Math" panose="02040503050406030204" pitchFamily="18" charset="0"/>
                        <a:ea typeface="Times New Roman" panose="02020603050405020304" pitchFamily="18" charset="0"/>
                      </a:rPr>
                      <m:t>𝑨𝑩𝑪𝑫</m:t>
                    </m:r>
                  </m:oMath>
                </a14:m>
                <a:r>
                  <a:rPr lang="en-US" sz="4400" b="1">
                    <a:latin typeface="Tahoma" panose="020B0604030504040204" pitchFamily="34" charset="0"/>
                    <a:ea typeface="Tahoma" panose="020B0604030504040204" pitchFamily="34" charset="0"/>
                    <a:cs typeface="Tahoma" panose="020B0604030504040204" pitchFamily="34" charset="0"/>
                  </a:rPr>
                  <a:t> là hình bình hành (H.4.17).</a:t>
                </a:r>
                <a:endParaRPr lang="vi-VN" sz="4400" b="1">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mj-lt"/>
                  <a:buAutoNum type="alphaLcParenR"/>
                </a:pPr>
                <a:r>
                  <a:rPr lang="en-US" sz="4400" b="1">
                    <a:latin typeface="Tahoma" panose="020B0604030504040204" pitchFamily="34" charset="0"/>
                    <a:ea typeface="Tahoma" panose="020B0604030504040204" pitchFamily="34" charset="0"/>
                    <a:cs typeface="Tahoma" panose="020B0604030504040204" pitchFamily="34" charset="0"/>
                  </a:rPr>
                  <a:t>Trong các đường thẳng </a:t>
                </a:r>
                <a14:m>
                  <m:oMath xmlns:m="http://schemas.openxmlformats.org/officeDocument/2006/math">
                    <m:r>
                      <a:rPr lang="en-US" sz="4400" b="1" i="1">
                        <a:latin typeface="Cambria Math" panose="02040503050406030204" pitchFamily="18" charset="0"/>
                        <a:ea typeface="Calibri" panose="020F0502020204030204" pitchFamily="34" charset="0"/>
                      </a:rPr>
                      <m:t>𝑨𝑩</m:t>
                    </m:r>
                    <m:r>
                      <a:rPr lang="en-US" sz="4400" b="1" i="1">
                        <a:latin typeface="Cambria Math" panose="02040503050406030204" pitchFamily="18" charset="0"/>
                        <a:ea typeface="Calibri" panose="020F0502020204030204" pitchFamily="34" charset="0"/>
                      </a:rPr>
                      <m:t>, </m:t>
                    </m:r>
                    <m:r>
                      <a:rPr lang="en-US" sz="4400" b="1" i="1">
                        <a:latin typeface="Cambria Math" panose="02040503050406030204" pitchFamily="18" charset="0"/>
                        <a:ea typeface="Calibri" panose="020F0502020204030204" pitchFamily="34" charset="0"/>
                      </a:rPr>
                      <m:t>𝑨𝑪</m:t>
                    </m:r>
                    <m:r>
                      <a:rPr lang="en-US" sz="4400" b="1" i="1">
                        <a:latin typeface="Cambria Math" panose="02040503050406030204" pitchFamily="18" charset="0"/>
                        <a:ea typeface="Calibri" panose="020F0502020204030204" pitchFamily="34" charset="0"/>
                      </a:rPr>
                      <m:t>, </m:t>
                    </m:r>
                    <m:r>
                      <a:rPr lang="en-US" sz="4400" b="1" i="1">
                        <a:latin typeface="Cambria Math" panose="02040503050406030204" pitchFamily="18" charset="0"/>
                        <a:ea typeface="Calibri" panose="020F0502020204030204" pitchFamily="34" charset="0"/>
                      </a:rPr>
                      <m:t>𝑪𝑫</m:t>
                    </m:r>
                  </m:oMath>
                </a14:m>
                <a:r>
                  <a:rPr lang="en-US" sz="4400" b="1">
                    <a:latin typeface="Tahoma" panose="020B0604030504040204" pitchFamily="34" charset="0"/>
                    <a:ea typeface="Tahoma" panose="020B0604030504040204" pitchFamily="34" charset="0"/>
                    <a:cs typeface="Tahoma" panose="020B0604030504040204" pitchFamily="34" charset="0"/>
                  </a:rPr>
                  <a:t>, hai đường thẳng nào song song, hai đường thẳng nào cắt nhau?</a:t>
                </a:r>
                <a:endParaRPr lang="vi-VN"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b) Gọi </a:t>
                </a:r>
                <a14:m>
                  <m:oMath xmlns:m="http://schemas.openxmlformats.org/officeDocument/2006/math">
                    <m:r>
                      <a:rPr lang="en-US" sz="4400" b="1" i="1">
                        <a:latin typeface="Cambria Math" panose="02040503050406030204" pitchFamily="18" charset="0"/>
                        <a:ea typeface="Times New Roman" panose="02020603050405020304" pitchFamily="18" charset="0"/>
                        <a:cs typeface="Times New Roman" panose="02020603050405020304" pitchFamily="18" charset="0"/>
                      </a:rPr>
                      <m:t>𝑴</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𝑵</m:t>
                    </m:r>
                  </m:oMath>
                </a14:m>
                <a:r>
                  <a:rPr lang="en-US" sz="4400" b="1">
                    <a:latin typeface="Tahoma" panose="020B0604030504040204" pitchFamily="34" charset="0"/>
                    <a:ea typeface="Tahoma" panose="020B0604030504040204" pitchFamily="34" charset="0"/>
                    <a:cs typeface="Tahoma" panose="020B0604030504040204" pitchFamily="34" charset="0"/>
                  </a:rPr>
                  <a:t> lần lượt là hai điểm thuộc hai cạnh </a:t>
                </a:r>
                <a14:m>
                  <m:oMath xmlns:m="http://schemas.openxmlformats.org/officeDocument/2006/math">
                    <m:r>
                      <a:rPr lang="en-US" sz="4400" b="1" i="1">
                        <a:latin typeface="Cambria Math" panose="02040503050406030204" pitchFamily="18" charset="0"/>
                        <a:ea typeface="Times New Roman" panose="02020603050405020304" pitchFamily="18" charset="0"/>
                        <a:cs typeface="Times New Roman" panose="02020603050405020304" pitchFamily="18" charset="0"/>
                      </a:rPr>
                      <m:t>𝑺𝑨</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𝑺𝑩</m:t>
                    </m:r>
                  </m:oMath>
                </a14:m>
                <a:r>
                  <a:rPr lang="en-US" sz="4400" b="1">
                    <a:latin typeface="Tahoma" panose="020B0604030504040204" pitchFamily="34" charset="0"/>
                    <a:ea typeface="Tahoma" panose="020B0604030504040204" pitchFamily="34" charset="0"/>
                    <a:cs typeface="Tahoma" panose="020B0604030504040204" pitchFamily="34" charset="0"/>
                  </a:rPr>
                  <a:t>. Trong các đường thẳng </a:t>
                </a:r>
                <a14:m>
                  <m:oMath xmlns:m="http://schemas.openxmlformats.org/officeDocument/2006/math">
                    <m:r>
                      <a:rPr lang="en-US" sz="4400" b="1" i="1">
                        <a:latin typeface="Cambria Math" panose="02040503050406030204" pitchFamily="18" charset="0"/>
                        <a:ea typeface="Times New Roman" panose="02020603050405020304" pitchFamily="18" charset="0"/>
                        <a:cs typeface="Times New Roman" panose="02020603050405020304" pitchFamily="18" charset="0"/>
                      </a:rPr>
                      <m:t>𝑺𝑨</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𝑴𝑵</m:t>
                    </m:r>
                    <m:r>
                      <a:rPr lang="en-US" sz="4400" b="1" i="1">
                        <a:latin typeface="Cambria Math" panose="02040503050406030204" pitchFamily="18" charset="0"/>
                        <a:ea typeface="Times New Roman" panose="02020603050405020304" pitchFamily="18" charset="0"/>
                        <a:cs typeface="Times New Roman" panose="02020603050405020304" pitchFamily="18" charset="0"/>
                      </a:rPr>
                      <m:t>, </m:t>
                    </m:r>
                    <m:r>
                      <a:rPr lang="en-US" sz="4400" b="1" i="1">
                        <a:latin typeface="Cambria Math" panose="02040503050406030204" pitchFamily="18" charset="0"/>
                        <a:ea typeface="Times New Roman" panose="02020603050405020304" pitchFamily="18" charset="0"/>
                        <a:cs typeface="Times New Roman" panose="02020603050405020304" pitchFamily="18" charset="0"/>
                      </a:rPr>
                      <m:t>𝑨𝑩</m:t>
                    </m:r>
                  </m:oMath>
                </a14:m>
                <a:r>
                  <a:rPr lang="en-US" sz="4400" b="1">
                    <a:latin typeface="Tahoma" panose="020B0604030504040204" pitchFamily="34" charset="0"/>
                    <a:ea typeface="Tahoma" panose="020B0604030504040204" pitchFamily="34" charset="0"/>
                    <a:cs typeface="Tahoma" panose="020B0604030504040204" pitchFamily="34" charset="0"/>
                  </a:rPr>
                  <a:t> có hai đường thẳng nào chéo nhau hay không?</a:t>
                </a: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374873" y="2808126"/>
                <a:ext cx="23064178" cy="4659474"/>
              </a:xfrm>
              <a:prstGeom prst="rect">
                <a:avLst/>
              </a:prstGeom>
              <a:blipFill>
                <a:blip r:embed="rId3"/>
                <a:stretch>
                  <a:fillRect l="-1057" t="-3003" r="-1717"/>
                </a:stretch>
              </a:blipFill>
              <a:ln w="9525" cap="flat" cmpd="sng">
                <a:solidFill>
                  <a:srgbClr val="000000"/>
                </a:solidFill>
                <a:prstDash val="solid"/>
                <a:miter lim="800000"/>
                <a:headEnd type="none" w="sm" len="sm"/>
                <a:tailEnd type="none" w="sm" len="sm"/>
              </a:ln>
            </p:spPr>
            <p:txBody>
              <a:bodyPr/>
              <a:lstStyle/>
              <a:p>
                <a:r>
                  <a:rPr lang="vi-VN">
                    <a:noFill/>
                  </a:rPr>
                  <a:t> </a:t>
                </a:r>
              </a:p>
            </p:txBody>
          </p:sp>
        </mc:Fallback>
      </mc:AlternateContent>
      <p:grpSp>
        <p:nvGrpSpPr>
          <p:cNvPr id="19" name=" ">
            <a:extLst>
              <a:ext uri="{FF2B5EF4-FFF2-40B4-BE49-F238E27FC236}">
                <a16:creationId xmlns:a16="http://schemas.microsoft.com/office/drawing/2014/main" id="{E4A1CDC0-315D-DCBD-A1C8-86BD0FA33E8C}"/>
              </a:ext>
            </a:extLst>
          </p:cNvPr>
          <p:cNvGrpSpPr/>
          <p:nvPr/>
        </p:nvGrpSpPr>
        <p:grpSpPr>
          <a:xfrm>
            <a:off x="18031595" y="7730507"/>
            <a:ext cx="5016500" cy="4648775"/>
            <a:chOff x="444500" y="127000"/>
            <a:chExt cx="5016500" cy="4648775"/>
          </a:xfrm>
        </p:grpSpPr>
        <p:pic>
          <p:nvPicPr>
            <p:cNvPr id="3" name=" ">
              <a:extLst>
                <a:ext uri="{FF2B5EF4-FFF2-40B4-BE49-F238E27FC236}">
                  <a16:creationId xmlns:a16="http://schemas.microsoft.com/office/drawing/2014/main" id="{2252A4AF-0865-5744-1D0E-F8DC25DBA4A2}"/>
                </a:ext>
              </a:extLst>
            </p:cNvPr>
            <p:cNvPicPr>
              <a:picLocks/>
            </p:cNvPicPr>
            <p:nvPr/>
          </p:nvPicPr>
          <p:blipFill>
            <a:blip r:embed="rId4"/>
            <a:stretch>
              <a:fillRect/>
            </a:stretch>
          </p:blipFill>
          <p:spPr>
            <a:xfrm>
              <a:off x="635000" y="571500"/>
              <a:ext cx="4572000" cy="3683000"/>
            </a:xfrm>
            <a:prstGeom prst="rect">
              <a:avLst/>
            </a:prstGeom>
          </p:spPr>
        </p:pic>
        <p:sp>
          <p:nvSpPr>
            <p:cNvPr id="7" name=" ">
              <a:extLst>
                <a:ext uri="{FF2B5EF4-FFF2-40B4-BE49-F238E27FC236}">
                  <a16:creationId xmlns:a16="http://schemas.microsoft.com/office/drawing/2014/main" id="{7796A51C-87CC-A3CC-077F-46BD4B3BD089}"/>
                </a:ext>
              </a:extLst>
            </p:cNvPr>
            <p:cNvSpPr txBox="1"/>
            <p:nvPr/>
          </p:nvSpPr>
          <p:spPr>
            <a:xfrm>
              <a:off x="1460500" y="127000"/>
              <a:ext cx="3810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S</a:t>
              </a:r>
            </a:p>
          </p:txBody>
        </p:sp>
        <p:sp>
          <p:nvSpPr>
            <p:cNvPr id="15" name=" ">
              <a:extLst>
                <a:ext uri="{FF2B5EF4-FFF2-40B4-BE49-F238E27FC236}">
                  <a16:creationId xmlns:a16="http://schemas.microsoft.com/office/drawing/2014/main" id="{7FC97E84-22EC-6ADF-C95A-7915A3951F9E}"/>
                </a:ext>
              </a:extLst>
            </p:cNvPr>
            <p:cNvSpPr txBox="1"/>
            <p:nvPr/>
          </p:nvSpPr>
          <p:spPr>
            <a:xfrm>
              <a:off x="1841500" y="2667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A</a:t>
              </a:r>
            </a:p>
          </p:txBody>
        </p:sp>
        <p:sp>
          <p:nvSpPr>
            <p:cNvPr id="16" name=" ">
              <a:extLst>
                <a:ext uri="{FF2B5EF4-FFF2-40B4-BE49-F238E27FC236}">
                  <a16:creationId xmlns:a16="http://schemas.microsoft.com/office/drawing/2014/main" id="{CFE7194B-8780-96C7-931F-7776736CBBD2}"/>
                </a:ext>
              </a:extLst>
            </p:cNvPr>
            <p:cNvSpPr txBox="1"/>
            <p:nvPr/>
          </p:nvSpPr>
          <p:spPr>
            <a:xfrm>
              <a:off x="444500" y="4191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B</a:t>
              </a:r>
            </a:p>
          </p:txBody>
        </p:sp>
        <p:sp>
          <p:nvSpPr>
            <p:cNvPr id="17" name=" ">
              <a:extLst>
                <a:ext uri="{FF2B5EF4-FFF2-40B4-BE49-F238E27FC236}">
                  <a16:creationId xmlns:a16="http://schemas.microsoft.com/office/drawing/2014/main" id="{930589B3-5009-2735-8105-98DDAB93A5EE}"/>
                </a:ext>
              </a:extLst>
            </p:cNvPr>
            <p:cNvSpPr txBox="1"/>
            <p:nvPr/>
          </p:nvSpPr>
          <p:spPr>
            <a:xfrm>
              <a:off x="3302000" y="4191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C</a:t>
              </a:r>
            </a:p>
          </p:txBody>
        </p:sp>
        <p:sp>
          <p:nvSpPr>
            <p:cNvPr id="18" name=" ">
              <a:extLst>
                <a:ext uri="{FF2B5EF4-FFF2-40B4-BE49-F238E27FC236}">
                  <a16:creationId xmlns:a16="http://schemas.microsoft.com/office/drawing/2014/main" id="{B666999D-4CF9-3D6A-3C62-23D29F0905B1}"/>
                </a:ext>
              </a:extLst>
            </p:cNvPr>
            <p:cNvSpPr txBox="1"/>
            <p:nvPr/>
          </p:nvSpPr>
          <p:spPr>
            <a:xfrm>
              <a:off x="5143500" y="2667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D</a:t>
              </a:r>
            </a:p>
          </p:txBody>
        </p:sp>
      </p:grpSp>
      <p:sp>
        <p:nvSpPr>
          <p:cNvPr id="20" name="Hộp Văn bản 19">
            <a:extLst>
              <a:ext uri="{FF2B5EF4-FFF2-40B4-BE49-F238E27FC236}">
                <a16:creationId xmlns:a16="http://schemas.microsoft.com/office/drawing/2014/main" id="{6B8CD4F1-985F-78D6-4208-7A39C7831E5A}"/>
              </a:ext>
            </a:extLst>
          </p:cNvPr>
          <p:cNvSpPr txBox="1"/>
          <p:nvPr/>
        </p:nvSpPr>
        <p:spPr>
          <a:xfrm>
            <a:off x="594759" y="7730507"/>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4025C221-AFEA-2C5B-448B-3F4BA1928715}"/>
                  </a:ext>
                </a:extLst>
              </p:cNvPr>
              <p:cNvSpPr txBox="1"/>
              <p:nvPr/>
            </p:nvSpPr>
            <p:spPr>
              <a:xfrm>
                <a:off x="436856" y="8315282"/>
                <a:ext cx="14390359" cy="1993366"/>
              </a:xfrm>
              <a:prstGeom prst="rect">
                <a:avLst/>
              </a:prstGeom>
              <a:noFill/>
            </p:spPr>
            <p:txBody>
              <a:bodyPr wrap="square">
                <a:spAutoFit/>
              </a:bodyPr>
              <a:lstStyle/>
              <a:p>
                <a:pPr marL="342900" lvl="0" indent="-342900" algn="just">
                  <a:lnSpc>
                    <a:spcPct val="150000"/>
                  </a:lnSpc>
                  <a:buFont typeface="+mj-lt"/>
                  <a:buAutoNum type="alphaLcParenR"/>
                </a:pPr>
                <a:r>
                  <a:rPr lang="en-US" sz="4400" b="1">
                    <a:effectLst/>
                    <a:latin typeface="Tahoma" panose="020B0604030504040204" pitchFamily="34" charset="0"/>
                    <a:ea typeface="Tahoma" panose="020B0604030504040204" pitchFamily="34" charset="0"/>
                    <a:cs typeface="Tahoma" panose="020B0604030504040204" pitchFamily="34" charset="0"/>
                  </a:rPr>
                  <a:t>Cặp đường thẳng song song là </a:t>
                </a:r>
                <a14:m>
                  <m:oMath xmlns:m="http://schemas.openxmlformats.org/officeDocument/2006/math">
                    <m:r>
                      <a:rPr lang="en-US" sz="4400" b="1" i="1">
                        <a:effectLst/>
                        <a:latin typeface="Cambria Math" panose="02040503050406030204" pitchFamily="18" charset="0"/>
                        <a:ea typeface="Calibri" panose="020F0502020204030204" pitchFamily="34" charset="0"/>
                      </a:rPr>
                      <m:t>𝑨𝑩</m:t>
                    </m:r>
                  </m:oMath>
                </a14:m>
                <a:r>
                  <a:rPr lang="en-US" sz="44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rPr>
                      <m:t>𝑪𝑫</m:t>
                    </m:r>
                  </m:oMath>
                </a14:m>
                <a:r>
                  <a:rPr lang="en-US" sz="4400" b="1">
                    <a:effectLst/>
                    <a:latin typeface="Tahoma" panose="020B0604030504040204" pitchFamily="34" charset="0"/>
                    <a:ea typeface="Tahoma" panose="020B0604030504040204" pitchFamily="34" charset="0"/>
                    <a:cs typeface="Tahoma" panose="020B0604030504040204" pitchFamily="34" charset="0"/>
                  </a:rPr>
                  <a:t>; cặp đường thẳng cắt nhau là </a:t>
                </a:r>
                <a14:m>
                  <m:oMath xmlns:m="http://schemas.openxmlformats.org/officeDocument/2006/math">
                    <m:r>
                      <a:rPr lang="en-US" sz="4400" b="1" i="1">
                        <a:effectLst/>
                        <a:latin typeface="Cambria Math" panose="02040503050406030204" pitchFamily="18" charset="0"/>
                        <a:ea typeface="Calibri" panose="020F0502020204030204" pitchFamily="34" charset="0"/>
                      </a:rPr>
                      <m:t>𝑨𝑩</m:t>
                    </m:r>
                  </m:oMath>
                </a14:m>
                <a:r>
                  <a:rPr lang="en-US" sz="44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rPr>
                      <m:t>𝑨𝑪</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rPr>
                      <m:t>𝑪𝑫</m:t>
                    </m:r>
                  </m:oMath>
                </a14:m>
                <a:r>
                  <a:rPr lang="en-US" sz="44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rPr>
                      <m:t>𝑨𝑪</m:t>
                    </m:r>
                  </m:oMath>
                </a14:m>
                <a:r>
                  <a:rPr lang="en-US" sz="4400" b="1">
                    <a:effectLst/>
                    <a:latin typeface="Tahoma" panose="020B0604030504040204" pitchFamily="34" charset="0"/>
                    <a:ea typeface="Tahoma" panose="020B0604030504040204" pitchFamily="34" charset="0"/>
                    <a:cs typeface="Tahoma" panose="020B0604030504040204" pitchFamily="34" charset="0"/>
                  </a:rPr>
                  <a:t>.</a:t>
                </a:r>
                <a:endParaRPr lang="vi-VN"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Hộp Văn bản 21">
                <a:extLst>
                  <a:ext uri="{FF2B5EF4-FFF2-40B4-BE49-F238E27FC236}">
                    <a16:creationId xmlns:a16="http://schemas.microsoft.com/office/drawing/2014/main" id="{4025C221-AFEA-2C5B-448B-3F4BA1928715}"/>
                  </a:ext>
                </a:extLst>
              </p:cNvPr>
              <p:cNvSpPr txBox="1">
                <a:spLocks noRot="1" noChangeAspect="1" noMove="1" noResize="1" noEditPoints="1" noAdjustHandles="1" noChangeArrowheads="1" noChangeShapeType="1" noTextEdit="1"/>
              </p:cNvSpPr>
              <p:nvPr/>
            </p:nvSpPr>
            <p:spPr>
              <a:xfrm>
                <a:off x="436856" y="8315282"/>
                <a:ext cx="14390359" cy="1993366"/>
              </a:xfrm>
              <a:prstGeom prst="rect">
                <a:avLst/>
              </a:prstGeom>
              <a:blipFill>
                <a:blip r:embed="rId5"/>
                <a:stretch>
                  <a:fillRect l="-1737" r="-1695" b="-13456"/>
                </a:stretch>
              </a:blipFill>
            </p:spPr>
            <p:txBody>
              <a:bodyPr/>
              <a:lstStyle/>
              <a:p>
                <a:r>
                  <a:rPr lang="vi-VN">
                    <a:noFill/>
                  </a:rPr>
                  <a:t> </a:t>
                </a:r>
              </a:p>
            </p:txBody>
          </p:sp>
        </mc:Fallback>
      </mc:AlternateContent>
      <p:grpSp>
        <p:nvGrpSpPr>
          <p:cNvPr id="26" name=" ">
            <a:extLst>
              <a:ext uri="{FF2B5EF4-FFF2-40B4-BE49-F238E27FC236}">
                <a16:creationId xmlns:a16="http://schemas.microsoft.com/office/drawing/2014/main" id="{9431045C-DB46-EE80-2C9A-58BB2E3B4BAC}"/>
              </a:ext>
            </a:extLst>
          </p:cNvPr>
          <p:cNvGrpSpPr/>
          <p:nvPr/>
        </p:nvGrpSpPr>
        <p:grpSpPr>
          <a:xfrm>
            <a:off x="19133990" y="9315266"/>
            <a:ext cx="444500" cy="527110"/>
            <a:chOff x="4699000" y="2286000"/>
            <a:chExt cx="444500" cy="527110"/>
          </a:xfrm>
        </p:grpSpPr>
        <p:sp>
          <p:nvSpPr>
            <p:cNvPr id="23" name=" ">
              <a:extLst>
                <a:ext uri="{FF2B5EF4-FFF2-40B4-BE49-F238E27FC236}">
                  <a16:creationId xmlns:a16="http://schemas.microsoft.com/office/drawing/2014/main" id="{02666B30-266A-2F6D-4599-820F736D9D39}"/>
                </a:ext>
              </a:extLst>
            </p:cNvPr>
            <p:cNvSpPr/>
            <p:nvPr/>
          </p:nvSpPr>
          <p:spPr>
            <a:xfrm>
              <a:off x="4953000" y="2286000"/>
              <a:ext cx="190500" cy="190500"/>
            </a:xfrm>
            <a:prstGeom prst="ellipse">
              <a:avLst/>
            </a:prstGeom>
            <a:solidFill>
              <a:srgbClr val="C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4" name=" ">
                  <a:extLst>
                    <a:ext uri="{FF2B5EF4-FFF2-40B4-BE49-F238E27FC236}">
                      <a16:creationId xmlns:a16="http://schemas.microsoft.com/office/drawing/2014/main" id="{DCC17D12-87F9-2097-D8D8-D22B9CF31850}"/>
                    </a:ext>
                  </a:extLst>
                </p:cNvPr>
                <p:cNvSpPr txBox="1"/>
                <p:nvPr/>
              </p:nvSpPr>
              <p:spPr>
                <a:xfrm>
                  <a:off x="4699000" y="2413000"/>
                  <a:ext cx="397545"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002060"/>
                            </a:solidFill>
                            <a:latin typeface="Cambria Math" panose="02040503050406030204" pitchFamily="18" charset="0"/>
                          </a:rPr>
                          <m:t>𝑴</m:t>
                        </m:r>
                      </m:oMath>
                    </m:oMathPara>
                  </a14:m>
                  <a:endParaRPr lang="vi-VN" sz="2600" b="1">
                    <a:solidFill>
                      <a:srgbClr val="002060"/>
                    </a:solidFill>
                  </a:endParaRPr>
                </a:p>
              </p:txBody>
            </p:sp>
          </mc:Choice>
          <mc:Fallback xmlns="">
            <p:sp>
              <p:nvSpPr>
                <p:cNvPr id="24" name=" ">
                  <a:extLst>
                    <a:ext uri="{FF2B5EF4-FFF2-40B4-BE49-F238E27FC236}">
                      <a16:creationId xmlns:a16="http://schemas.microsoft.com/office/drawing/2014/main" id="{DCC17D12-87F9-2097-D8D8-D22B9CF31850}"/>
                    </a:ext>
                  </a:extLst>
                </p:cNvPr>
                <p:cNvSpPr txBox="1">
                  <a:spLocks noRot="1" noChangeAspect="1" noMove="1" noResize="1" noEditPoints="1" noAdjustHandles="1" noChangeArrowheads="1" noChangeShapeType="1" noTextEdit="1"/>
                </p:cNvSpPr>
                <p:nvPr/>
              </p:nvSpPr>
              <p:spPr>
                <a:xfrm>
                  <a:off x="4699000" y="2413000"/>
                  <a:ext cx="397545" cy="400110"/>
                </a:xfrm>
                <a:prstGeom prst="rect">
                  <a:avLst/>
                </a:prstGeom>
                <a:blipFill>
                  <a:blip r:embed="rId6"/>
                  <a:stretch>
                    <a:fillRect/>
                  </a:stretch>
                </a:blipFill>
              </p:spPr>
              <p:txBody>
                <a:bodyPr/>
                <a:lstStyle/>
                <a:p>
                  <a:r>
                    <a:rPr lang="vi-VN">
                      <a:noFill/>
                    </a:rPr>
                    <a:t> </a:t>
                  </a:r>
                </a:p>
              </p:txBody>
            </p:sp>
          </mc:Fallback>
        </mc:AlternateContent>
      </p:grpSp>
      <p:grpSp>
        <p:nvGrpSpPr>
          <p:cNvPr id="27" name=" ">
            <a:extLst>
              <a:ext uri="{FF2B5EF4-FFF2-40B4-BE49-F238E27FC236}">
                <a16:creationId xmlns:a16="http://schemas.microsoft.com/office/drawing/2014/main" id="{45E88DC5-775E-8708-62CA-10B6AF7DCE2F}"/>
              </a:ext>
            </a:extLst>
          </p:cNvPr>
          <p:cNvGrpSpPr/>
          <p:nvPr/>
        </p:nvGrpSpPr>
        <p:grpSpPr>
          <a:xfrm>
            <a:off x="18349095" y="10279455"/>
            <a:ext cx="444500" cy="527110"/>
            <a:chOff x="4699000" y="2286000"/>
            <a:chExt cx="444500" cy="527110"/>
          </a:xfrm>
        </p:grpSpPr>
        <p:sp>
          <p:nvSpPr>
            <p:cNvPr id="30" name=" ">
              <a:extLst>
                <a:ext uri="{FF2B5EF4-FFF2-40B4-BE49-F238E27FC236}">
                  <a16:creationId xmlns:a16="http://schemas.microsoft.com/office/drawing/2014/main" id="{80A30898-29A7-D71B-D736-8CD461921CB8}"/>
                </a:ext>
              </a:extLst>
            </p:cNvPr>
            <p:cNvSpPr/>
            <p:nvPr/>
          </p:nvSpPr>
          <p:spPr>
            <a:xfrm>
              <a:off x="4953000" y="2286000"/>
              <a:ext cx="190500" cy="190500"/>
            </a:xfrm>
            <a:prstGeom prst="ellipse">
              <a:avLst/>
            </a:prstGeom>
            <a:solidFill>
              <a:srgbClr val="C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 ">
              <a:extLst>
                <a:ext uri="{FF2B5EF4-FFF2-40B4-BE49-F238E27FC236}">
                  <a16:creationId xmlns:a16="http://schemas.microsoft.com/office/drawing/2014/main" id="{DA1A07E5-34E1-7FBF-9BEC-AC0B452816EC}"/>
                </a:ext>
              </a:extLst>
            </p:cNvPr>
            <p:cNvSpPr txBox="1"/>
            <p:nvPr/>
          </p:nvSpPr>
          <p:spPr>
            <a:xfrm>
              <a:off x="4699000" y="2413000"/>
              <a:ext cx="240450" cy="400110"/>
            </a:xfrm>
            <a:prstGeom prst="rect">
              <a:avLst/>
            </a:prstGeom>
            <a:noFill/>
          </p:spPr>
          <p:txBody>
            <a:bodyPr wrap="none" lIns="0" tIns="0" rIns="0" bIns="0" rtlCol="0">
              <a:spAutoFit/>
            </a:bodyPr>
            <a:lstStyle/>
            <a:p>
              <a:r>
                <a:rPr lang="en-US" sz="2600" b="1">
                  <a:solidFill>
                    <a:srgbClr val="002060"/>
                  </a:solidFill>
                </a:rPr>
                <a:t>N</a:t>
              </a:r>
              <a:endParaRPr lang="vi-VN" sz="2600" b="1">
                <a:solidFill>
                  <a:srgbClr val="002060"/>
                </a:solidFill>
              </a:endParaRPr>
            </a:p>
          </p:txBody>
        </p:sp>
      </p:grpSp>
      <p:cxnSp>
        <p:nvCxnSpPr>
          <p:cNvPr id="32" name=" ">
            <a:extLst>
              <a:ext uri="{FF2B5EF4-FFF2-40B4-BE49-F238E27FC236}">
                <a16:creationId xmlns:a16="http://schemas.microsoft.com/office/drawing/2014/main" id="{3012F097-EA69-4970-ED8D-767B358355B0}"/>
              </a:ext>
            </a:extLst>
          </p:cNvPr>
          <p:cNvCxnSpPr>
            <a:cxnSpLocks/>
          </p:cNvCxnSpPr>
          <p:nvPr/>
        </p:nvCxnSpPr>
        <p:spPr>
          <a:xfrm flipV="1">
            <a:off x="18673448" y="9360523"/>
            <a:ext cx="913897" cy="1158389"/>
          </a:xfrm>
          <a:prstGeom prst="line">
            <a:avLst/>
          </a:prstGeom>
          <a:ln w="50800">
            <a:solidFill>
              <a:srgbClr val="00206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Hộp Văn bản 36">
                <a:extLst>
                  <a:ext uri="{FF2B5EF4-FFF2-40B4-BE49-F238E27FC236}">
                    <a16:creationId xmlns:a16="http://schemas.microsoft.com/office/drawing/2014/main" id="{22ED8846-4A5B-F504-7800-9A7A2288521B}"/>
                  </a:ext>
                </a:extLst>
              </p:cNvPr>
              <p:cNvSpPr txBox="1"/>
              <p:nvPr/>
            </p:nvSpPr>
            <p:spPr>
              <a:xfrm>
                <a:off x="521732" y="10606510"/>
                <a:ext cx="12481560" cy="2002023"/>
              </a:xfrm>
              <a:prstGeom prst="rect">
                <a:avLst/>
              </a:prstGeom>
              <a:noFill/>
            </p:spPr>
            <p:txBody>
              <a:bodyPr wrap="square">
                <a:spAutoFit/>
              </a:bodyPr>
              <a:lstStyle/>
              <a:p>
                <a:pPr lvl="0" algn="just">
                  <a:lnSpc>
                    <a:spcPct val="150000"/>
                  </a:lnSpc>
                </a:pPr>
                <a:r>
                  <a:rPr lang="en-US" sz="4400" b="1">
                    <a:effectLst/>
                    <a:latin typeface="Tahoma" panose="020B0604030504040204" pitchFamily="34" charset="0"/>
                    <a:ea typeface="Tahoma" panose="020B0604030504040204" pitchFamily="34" charset="0"/>
                    <a:cs typeface="Tahoma" panose="020B0604030504040204" pitchFamily="34" charset="0"/>
                  </a:rPr>
                  <a:t>b) Trong các đường thẳng </a:t>
                </a:r>
                <a14:m>
                  <m:oMath xmlns:m="http://schemas.openxmlformats.org/officeDocument/2006/math">
                    <m:r>
                      <a:rPr lang="en-US" sz="4400" b="1" i="1">
                        <a:effectLst/>
                        <a:latin typeface="Cambria Math" panose="02040503050406030204" pitchFamily="18" charset="0"/>
                        <a:ea typeface="Calibri" panose="020F0502020204030204" pitchFamily="34" charset="0"/>
                      </a:rPr>
                      <m:t>𝑺𝑨</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𝑴𝑵</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𝑨𝑩</m:t>
                    </m:r>
                  </m:oMath>
                </a14:m>
                <a:r>
                  <a:rPr lang="en-US" sz="4400" b="1">
                    <a:effectLst/>
                    <a:latin typeface="Tahoma" panose="020B0604030504040204" pitchFamily="34" charset="0"/>
                    <a:ea typeface="Tahoma" panose="020B0604030504040204" pitchFamily="34" charset="0"/>
                    <a:cs typeface="Tahoma" panose="020B0604030504040204" pitchFamily="34" charset="0"/>
                  </a:rPr>
                  <a:t> không có hai đường thẳng nào chéo nhau.</a:t>
                </a:r>
                <a:endParaRPr lang="vi-VN"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Hộp Văn bản 36">
                <a:extLst>
                  <a:ext uri="{FF2B5EF4-FFF2-40B4-BE49-F238E27FC236}">
                    <a16:creationId xmlns:a16="http://schemas.microsoft.com/office/drawing/2014/main" id="{22ED8846-4A5B-F504-7800-9A7A2288521B}"/>
                  </a:ext>
                </a:extLst>
              </p:cNvPr>
              <p:cNvSpPr txBox="1">
                <a:spLocks noRot="1" noChangeAspect="1" noMove="1" noResize="1" noEditPoints="1" noAdjustHandles="1" noChangeArrowheads="1" noChangeShapeType="1" noTextEdit="1"/>
              </p:cNvSpPr>
              <p:nvPr/>
            </p:nvSpPr>
            <p:spPr>
              <a:xfrm>
                <a:off x="521732" y="10606510"/>
                <a:ext cx="12481560" cy="2002023"/>
              </a:xfrm>
              <a:prstGeom prst="rect">
                <a:avLst/>
              </a:prstGeom>
              <a:blipFill>
                <a:blip r:embed="rId7"/>
                <a:stretch>
                  <a:fillRect l="-2003" r="-1954" b="-13110"/>
                </a:stretch>
              </a:blipFill>
            </p:spPr>
            <p:txBody>
              <a:bodyPr/>
              <a:lstStyle/>
              <a:p>
                <a:r>
                  <a:rPr lang="vi-VN">
                    <a:noFill/>
                  </a:rPr>
                  <a:t> </a:t>
                </a:r>
              </a:p>
            </p:txBody>
          </p:sp>
        </mc:Fallback>
      </mc:AlternateContent>
      <p:cxnSp>
        <p:nvCxnSpPr>
          <p:cNvPr id="38" name=" ">
            <a:extLst>
              <a:ext uri="{FF2B5EF4-FFF2-40B4-BE49-F238E27FC236}">
                <a16:creationId xmlns:a16="http://schemas.microsoft.com/office/drawing/2014/main" id="{C0ED634B-09D6-716C-9E84-C9A809C3BE3A}"/>
              </a:ext>
            </a:extLst>
          </p:cNvPr>
          <p:cNvCxnSpPr>
            <a:cxnSpLocks/>
          </p:cNvCxnSpPr>
          <p:nvPr/>
        </p:nvCxnSpPr>
        <p:spPr>
          <a:xfrm>
            <a:off x="19978505" y="10806565"/>
            <a:ext cx="1069340" cy="853799"/>
          </a:xfrm>
          <a:prstGeom prst="line">
            <a:avLst/>
          </a:prstGeom>
          <a:ln w="508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7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spd="15000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25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25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spd="15000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VỊ TRÍ TƯƠNG ĐỐI CỦA HAI ĐƯỜNG THẲNG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Luyện  tập 2</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374873" y="2808126"/>
                <a:ext cx="23064178" cy="2592592"/>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Trong hình chóp tứ giác </a:t>
                </a:r>
                <a14:m>
                  <m:oMath xmlns:m="http://schemas.openxmlformats.org/officeDocument/2006/math">
                    <m:r>
                      <a:rPr lang="en-US" sz="4400" b="1" i="1">
                        <a:latin typeface="Cambria Math" panose="02040503050406030204" pitchFamily="18" charset="0"/>
                      </a:rPr>
                      <m:t>𝑺</m:t>
                    </m:r>
                    <m:r>
                      <a:rPr lang="en-US" sz="4400" b="1" i="1">
                        <a:latin typeface="Cambria Math" panose="02040503050406030204" pitchFamily="18" charset="0"/>
                      </a:rPr>
                      <m:t>.</m:t>
                    </m:r>
                    <m:r>
                      <a:rPr lang="en-US" sz="4400" b="1" i="1">
                        <a:latin typeface="Cambria Math" panose="02040503050406030204" pitchFamily="18" charset="0"/>
                      </a:rPr>
                      <m:t>𝑨𝑩𝑪𝑫</m:t>
                    </m:r>
                  </m:oMath>
                </a14:m>
                <a:r>
                  <a:rPr lang="en-US" sz="4400" b="1">
                    <a:latin typeface="Tahoma" panose="020B0604030504040204" pitchFamily="34" charset="0"/>
                    <a:ea typeface="Tahoma" panose="020B0604030504040204" pitchFamily="34" charset="0"/>
                    <a:cs typeface="Tahoma" panose="020B0604030504040204" pitchFamily="34" charset="0"/>
                  </a:rPr>
                  <a:t> (H.4.19), chỉ ra những đường thẳng:</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a) Chéo với đường thẳng </a:t>
                </a:r>
                <a14:m>
                  <m:oMath xmlns:m="http://schemas.openxmlformats.org/officeDocument/2006/math">
                    <m:r>
                      <a:rPr lang="en-US" sz="4400" b="1" i="1">
                        <a:latin typeface="Cambria Math" panose="02040503050406030204" pitchFamily="18" charset="0"/>
                      </a:rPr>
                      <m:t>𝑺𝑨</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b) Chéo với đường thẳng </a:t>
                </a:r>
                <a14:m>
                  <m:oMath xmlns:m="http://schemas.openxmlformats.org/officeDocument/2006/math">
                    <m:r>
                      <a:rPr lang="en-US" sz="4400" b="1" i="1">
                        <a:latin typeface="Cambria Math" panose="02040503050406030204" pitchFamily="18" charset="0"/>
                      </a:rPr>
                      <m:t>𝑩𝑪</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vi-VN" sz="44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374873" y="2808126"/>
                <a:ext cx="23064178" cy="2592592"/>
              </a:xfrm>
              <a:prstGeom prst="rect">
                <a:avLst/>
              </a:prstGeom>
              <a:blipFill>
                <a:blip r:embed="rId3"/>
                <a:stretch>
                  <a:fillRect l="-1030" t="-4918"/>
                </a:stretch>
              </a:blipFill>
              <a:ln w="9525" cap="flat" cmpd="sng">
                <a:solidFill>
                  <a:srgbClr val="000000"/>
                </a:solidFill>
                <a:prstDash val="solid"/>
                <a:miter lim="800000"/>
                <a:headEnd type="none" w="sm" len="sm"/>
                <a:tailEnd type="none" w="sm" len="sm"/>
              </a:ln>
            </p:spPr>
            <p:txBody>
              <a:bodyPr/>
              <a:lstStyle/>
              <a:p>
                <a:r>
                  <a:rPr lang="vi-VN">
                    <a:noFill/>
                  </a:rPr>
                  <a:t> </a:t>
                </a:r>
              </a:p>
            </p:txBody>
          </p:sp>
        </mc:Fallback>
      </mc:AlternateContent>
      <p:sp>
        <p:nvSpPr>
          <p:cNvPr id="20" name="Hộp Văn bản 19">
            <a:extLst>
              <a:ext uri="{FF2B5EF4-FFF2-40B4-BE49-F238E27FC236}">
                <a16:creationId xmlns:a16="http://schemas.microsoft.com/office/drawing/2014/main" id="{6B8CD4F1-985F-78D6-4208-7A39C7831E5A}"/>
              </a:ext>
            </a:extLst>
          </p:cNvPr>
          <p:cNvSpPr txBox="1"/>
          <p:nvPr/>
        </p:nvSpPr>
        <p:spPr>
          <a:xfrm>
            <a:off x="320148" y="5778607"/>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4025C221-AFEA-2C5B-448B-3F4BA1928715}"/>
                  </a:ext>
                </a:extLst>
              </p:cNvPr>
              <p:cNvSpPr txBox="1"/>
              <p:nvPr/>
            </p:nvSpPr>
            <p:spPr>
              <a:xfrm>
                <a:off x="913386" y="6864382"/>
                <a:ext cx="11474616" cy="977704"/>
              </a:xfrm>
              <a:prstGeom prst="rect">
                <a:avLst/>
              </a:prstGeom>
              <a:noFill/>
            </p:spPr>
            <p:txBody>
              <a:bodyPr wrap="none">
                <a:spAutoFit/>
              </a:bodyPr>
              <a:lstStyle/>
              <a:p>
                <a:pPr marL="342900" indent="-342900" algn="just">
                  <a:lnSpc>
                    <a:spcPct val="150000"/>
                  </a:lnSpc>
                  <a:buFont typeface="+mj-lt"/>
                  <a:buAutoNum type="alphaLcParenR"/>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𝑩𝑪</m:t>
                    </m:r>
                  </m:oMath>
                </a14:m>
                <a:r>
                  <a:rPr lang="en-US" dirty="0">
                    <a:latin typeface="Tahoma" panose="020B0604030504040204" pitchFamily="34" charset="0"/>
                    <a:ea typeface="Tahoma" panose="020B0604030504040204" pitchFamily="34" charset="0"/>
                    <a:cs typeface="Tahoma" panose="020B0604030504040204" pitchFamily="34" charset="0"/>
                  </a:rPr>
                  <a:t>.</a:t>
                </a: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2" name="Hộp Văn bản 21">
                <a:extLst>
                  <a:ext uri="{FF2B5EF4-FFF2-40B4-BE49-F238E27FC236}">
                    <a16:creationId xmlns:a16="http://schemas.microsoft.com/office/drawing/2014/main" id="{4025C221-AFEA-2C5B-448B-3F4BA1928715}"/>
                  </a:ext>
                </a:extLst>
              </p:cNvPr>
              <p:cNvSpPr txBox="1">
                <a:spLocks noRot="1" noChangeAspect="1" noMove="1" noResize="1" noEditPoints="1" noAdjustHandles="1" noChangeArrowheads="1" noChangeShapeType="1" noTextEdit="1"/>
              </p:cNvSpPr>
              <p:nvPr/>
            </p:nvSpPr>
            <p:spPr>
              <a:xfrm>
                <a:off x="913386" y="6864382"/>
                <a:ext cx="11474616" cy="977704"/>
              </a:xfrm>
              <a:prstGeom prst="rect">
                <a:avLst/>
              </a:prstGeom>
              <a:blipFill>
                <a:blip r:embed="rId4"/>
                <a:stretch>
                  <a:fillRect l="-2179" b="-29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Hộp Văn bản 36">
                <a:extLst>
                  <a:ext uri="{FF2B5EF4-FFF2-40B4-BE49-F238E27FC236}">
                    <a16:creationId xmlns:a16="http://schemas.microsoft.com/office/drawing/2014/main" id="{22ED8846-4A5B-F504-7800-9A7A2288521B}"/>
                  </a:ext>
                </a:extLst>
              </p:cNvPr>
              <p:cNvSpPr txBox="1"/>
              <p:nvPr/>
            </p:nvSpPr>
            <p:spPr>
              <a:xfrm>
                <a:off x="1081134" y="8323040"/>
                <a:ext cx="12481560" cy="977704"/>
              </a:xfrm>
              <a:prstGeom prst="rect">
                <a:avLst/>
              </a:prstGeom>
              <a:noFill/>
            </p:spPr>
            <p:txBody>
              <a:bodyPr wrap="square">
                <a:spAutoFit/>
              </a:bodyPr>
              <a:lstStyle/>
              <a:p>
                <a:pPr algn="just">
                  <a:lnSpc>
                    <a:spcPct val="150000"/>
                  </a:lnSpc>
                </a:pPr>
                <a:r>
                  <a:rPr lang="en-US" sz="4400" b="1" dirty="0">
                    <a:effectLst/>
                    <a:latin typeface="Tahoma" panose="020B0604030504040204" pitchFamily="34" charset="0"/>
                    <a:ea typeface="Tahoma" panose="020B0604030504040204" pitchFamily="34" charset="0"/>
                    <a:cs typeface="Tahoma" panose="020B0604030504040204" pitchFamily="34" charset="0"/>
                  </a:rPr>
                  <a:t>b)</a:t>
                </a:r>
                <a:r>
                  <a:rPr lang="en-US" dirty="0"/>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𝑺𝑫</m:t>
                    </m:r>
                  </m:oMath>
                </a14:m>
                <a:r>
                  <a:rPr lang="en-US" dirty="0"/>
                  <a:t>.</a:t>
                </a:r>
                <a:endParaRPr lang="vi-VN" dirty="0"/>
              </a:p>
            </p:txBody>
          </p:sp>
        </mc:Choice>
        <mc:Fallback>
          <p:sp>
            <p:nvSpPr>
              <p:cNvPr id="37" name="Hộp Văn bản 36">
                <a:extLst>
                  <a:ext uri="{FF2B5EF4-FFF2-40B4-BE49-F238E27FC236}">
                    <a16:creationId xmlns:a16="http://schemas.microsoft.com/office/drawing/2014/main" id="{22ED8846-4A5B-F504-7800-9A7A2288521B}"/>
                  </a:ext>
                </a:extLst>
              </p:cNvPr>
              <p:cNvSpPr txBox="1">
                <a:spLocks noRot="1" noChangeAspect="1" noMove="1" noResize="1" noEditPoints="1" noAdjustHandles="1" noChangeArrowheads="1" noChangeShapeType="1" noTextEdit="1"/>
              </p:cNvSpPr>
              <p:nvPr/>
            </p:nvSpPr>
            <p:spPr>
              <a:xfrm>
                <a:off x="1081134" y="8323040"/>
                <a:ext cx="12481560" cy="977704"/>
              </a:xfrm>
              <a:prstGeom prst="rect">
                <a:avLst/>
              </a:prstGeom>
              <a:blipFill>
                <a:blip r:embed="rId5"/>
                <a:stretch>
                  <a:fillRect l="-1953" b="-27950"/>
                </a:stretch>
              </a:blipFill>
            </p:spPr>
            <p:txBody>
              <a:bodyPr/>
              <a:lstStyle/>
              <a:p>
                <a:r>
                  <a:rPr lang="en-US">
                    <a:noFill/>
                  </a:rPr>
                  <a:t> </a:t>
                </a:r>
              </a:p>
            </p:txBody>
          </p:sp>
        </mc:Fallback>
      </mc:AlternateContent>
      <p:sp>
        <p:nvSpPr>
          <p:cNvPr id="41" name="S">
            <a:extLst>
              <a:ext uri="{FF2B5EF4-FFF2-40B4-BE49-F238E27FC236}">
                <a16:creationId xmlns:a16="http://schemas.microsoft.com/office/drawing/2014/main" id="{E2F773A9-95D4-C879-CA27-C76B74DE7A8F}"/>
              </a:ext>
            </a:extLst>
          </p:cNvPr>
          <p:cNvSpPr txBox="1"/>
          <p:nvPr/>
        </p:nvSpPr>
        <p:spPr>
          <a:xfrm>
            <a:off x="2159000" y="190500"/>
            <a:ext cx="3810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S</a:t>
            </a:r>
          </a:p>
        </p:txBody>
      </p:sp>
      <p:pic>
        <p:nvPicPr>
          <p:cNvPr id="49" name="Hình ảnh 48">
            <a:extLst>
              <a:ext uri="{FF2B5EF4-FFF2-40B4-BE49-F238E27FC236}">
                <a16:creationId xmlns:a16="http://schemas.microsoft.com/office/drawing/2014/main" id="{6DB7C261-DE2D-88AB-95A3-0E76982948EA}"/>
              </a:ext>
            </a:extLst>
          </p:cNvPr>
          <p:cNvPicPr>
            <a:picLocks noChangeAspect="1"/>
          </p:cNvPicPr>
          <p:nvPr/>
        </p:nvPicPr>
        <p:blipFill>
          <a:blip r:embed="rId6"/>
          <a:stretch>
            <a:fillRect/>
          </a:stretch>
        </p:blipFill>
        <p:spPr>
          <a:xfrm>
            <a:off x="14722865" y="5024270"/>
            <a:ext cx="8047656" cy="8469000"/>
          </a:xfrm>
          <a:prstGeom prst="rect">
            <a:avLst/>
          </a:prstGeom>
        </p:spPr>
      </p:pic>
    </p:spTree>
    <p:extLst>
      <p:ext uri="{BB962C8B-B14F-4D97-AF65-F5344CB8AC3E}">
        <p14:creationId xmlns:p14="http://schemas.microsoft.com/office/powerpoint/2010/main" val="1346095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VỊ TRÍ TƯƠNG ĐỐI CỦA HAI ĐƯỜNG THẲNG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a:solidFill>
                        <a:sysClr val="windowText" lastClr="000000"/>
                      </a:solidFill>
                      <a:latin typeface="Tahoma" panose="020B0604030504040204" pitchFamily="34" charset="0"/>
                      <a:ea typeface="Tahoma" panose="020B0604030504040204" pitchFamily="34" charset="0"/>
                      <a:cs typeface="Tahoma" panose="020B0604030504040204" pitchFamily="34" charset="0"/>
                    </a:rPr>
                    <a:t>Vận dụng 1</a:t>
                  </a:r>
                  <a:endParaRPr kumimoji="0" lang="en-US" sz="40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374873" y="2808126"/>
            <a:ext cx="23064178" cy="1699298"/>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Một chiếc gậy được đặt một đầu dựa vào tường và đầu kia trên mặt sàn (H.4.20). Hỏi có thể đặt chiếc gậy đó song song với một trong các mép tường hay không?</a:t>
            </a:r>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Hộp Văn bản 19">
            <a:extLst>
              <a:ext uri="{FF2B5EF4-FFF2-40B4-BE49-F238E27FC236}">
                <a16:creationId xmlns:a16="http://schemas.microsoft.com/office/drawing/2014/main" id="{6B8CD4F1-985F-78D6-4208-7A39C7831E5A}"/>
              </a:ext>
            </a:extLst>
          </p:cNvPr>
          <p:cNvSpPr txBox="1"/>
          <p:nvPr/>
        </p:nvSpPr>
        <p:spPr>
          <a:xfrm>
            <a:off x="678050" y="5002837"/>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1" name="S">
            <a:extLst>
              <a:ext uri="{FF2B5EF4-FFF2-40B4-BE49-F238E27FC236}">
                <a16:creationId xmlns:a16="http://schemas.microsoft.com/office/drawing/2014/main" id="{E2F773A9-95D4-C879-CA27-C76B74DE7A8F}"/>
              </a:ext>
            </a:extLst>
          </p:cNvPr>
          <p:cNvSpPr txBox="1"/>
          <p:nvPr/>
        </p:nvSpPr>
        <p:spPr>
          <a:xfrm>
            <a:off x="2159000" y="190500"/>
            <a:ext cx="3810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S</a:t>
            </a:r>
          </a:p>
        </p:txBody>
      </p:sp>
      <p:pic>
        <p:nvPicPr>
          <p:cNvPr id="3" name="Hình ảnh 2">
            <a:extLst>
              <a:ext uri="{FF2B5EF4-FFF2-40B4-BE49-F238E27FC236}">
                <a16:creationId xmlns:a16="http://schemas.microsoft.com/office/drawing/2014/main" id="{343041A2-2A3E-1EF7-BA33-3B842B48A482}"/>
              </a:ext>
            </a:extLst>
          </p:cNvPr>
          <p:cNvPicPr>
            <a:picLocks noChangeAspect="1"/>
          </p:cNvPicPr>
          <p:nvPr/>
        </p:nvPicPr>
        <p:blipFill>
          <a:blip r:embed="rId3"/>
          <a:stretch>
            <a:fillRect/>
          </a:stretch>
        </p:blipFill>
        <p:spPr>
          <a:xfrm>
            <a:off x="6566441" y="4899277"/>
            <a:ext cx="10577392" cy="7644426"/>
          </a:xfrm>
          <a:prstGeom prst="rect">
            <a:avLst/>
          </a:prstGeom>
        </p:spPr>
      </p:pic>
    </p:spTree>
    <p:extLst>
      <p:ext uri="{BB962C8B-B14F-4D97-AF65-F5344CB8AC3E}">
        <p14:creationId xmlns:p14="http://schemas.microsoft.com/office/powerpoint/2010/main" val="358274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586</Words>
  <PresentationFormat>Custom</PresentationFormat>
  <Paragraphs>82</Paragraphs>
  <Slides>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Times New Roman</vt:lpstr>
      <vt:lpstr>Tahoma</vt:lpstr>
      <vt:lpstr>Arial</vt:lpstr>
      <vt:lpstr>Cambria Math</vt:lpstr>
      <vt:lpstr>Calibri</vt:lpstr>
      <vt:lpstr>UTM Swiss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2023-06-26T14:07:47Z</dcterms:modified>
</cp:coreProperties>
</file>