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56" r:id="rId4"/>
    <p:sldId id="276" r:id="rId5"/>
    <p:sldId id="258" r:id="rId6"/>
    <p:sldId id="271" r:id="rId7"/>
    <p:sldId id="272" r:id="rId8"/>
    <p:sldId id="273" r:id="rId9"/>
    <p:sldId id="274" r:id="rId10"/>
    <p:sldId id="259" r:id="rId11"/>
    <p:sldId id="275" r:id="rId12"/>
    <p:sldId id="262" r:id="rId13"/>
    <p:sldId id="260" r:id="rId14"/>
    <p:sldId id="269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Relationship Id="rId8" Type="http://schemas.openxmlformats.org/officeDocument/2006/relationships/image" Target="../media/image4.png"/><Relationship Id="rId3" Type="http://schemas.openxmlformats.org/officeDocument/2006/relationships/image" Target="../media/image10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svg"/><Relationship Id="rId18" Type="http://schemas.openxmlformats.org/officeDocument/2006/relationships/image" Target="../media/image44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1.png"/><Relationship Id="rId17" Type="http://schemas.openxmlformats.org/officeDocument/2006/relationships/image" Target="../media/image52.svg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0.png"/><Relationship Id="rId19" Type="http://schemas.openxmlformats.org/officeDocument/2006/relationships/image" Target="../media/image54.svg"/><Relationship Id="rId4" Type="http://schemas.openxmlformats.org/officeDocument/2006/relationships/image" Target="../media/image37.png"/><Relationship Id="rId9" Type="http://schemas.openxmlformats.org/officeDocument/2006/relationships/image" Target="../media/image44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svg"/><Relationship Id="rId18" Type="http://schemas.openxmlformats.org/officeDocument/2006/relationships/image" Target="../media/image44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1.png"/><Relationship Id="rId17" Type="http://schemas.openxmlformats.org/officeDocument/2006/relationships/image" Target="../media/image52.svg"/><Relationship Id="rId2" Type="http://schemas.openxmlformats.org/officeDocument/2006/relationships/image" Target="../media/image36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0.png"/><Relationship Id="rId19" Type="http://schemas.openxmlformats.org/officeDocument/2006/relationships/image" Target="../media/image54.svg"/><Relationship Id="rId4" Type="http://schemas.openxmlformats.org/officeDocument/2006/relationships/image" Target="../media/image37.png"/><Relationship Id="rId9" Type="http://schemas.openxmlformats.org/officeDocument/2006/relationships/image" Target="../media/image44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3" Type="http://schemas.openxmlformats.org/officeDocument/2006/relationships/image" Target="../media/image77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9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21" Type="http://schemas.openxmlformats.org/officeDocument/2006/relationships/image" Target="../media/image113.svg"/><Relationship Id="rId34" Type="http://schemas.openxmlformats.org/officeDocument/2006/relationships/image" Target="../media/image17.png"/><Relationship Id="rId7" Type="http://schemas.openxmlformats.org/officeDocument/2006/relationships/image" Target="../media/image25.svg"/><Relationship Id="rId12" Type="http://schemas.openxmlformats.org/officeDocument/2006/relationships/image" Target="../media/image6.png"/><Relationship Id="rId17" Type="http://schemas.openxmlformats.org/officeDocument/2006/relationships/image" Target="../media/image13.svg"/><Relationship Id="rId25" Type="http://schemas.openxmlformats.org/officeDocument/2006/relationships/image" Target="../media/image117.svg"/><Relationship Id="rId33" Type="http://schemas.openxmlformats.org/officeDocument/2006/relationships/image" Target="../media/image123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7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27.svg"/><Relationship Id="rId5" Type="http://schemas.openxmlformats.org/officeDocument/2006/relationships/image" Target="../media/image103.svg"/><Relationship Id="rId15" Type="http://schemas.openxmlformats.org/officeDocument/2006/relationships/image" Target="../media/image111.svg"/><Relationship Id="rId23" Type="http://schemas.openxmlformats.org/officeDocument/2006/relationships/image" Target="../media/image115.svg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99.svg"/><Relationship Id="rId31" Type="http://schemas.openxmlformats.org/officeDocument/2006/relationships/image" Target="../media/image121.svg"/><Relationship Id="rId4" Type="http://schemas.openxmlformats.org/officeDocument/2006/relationships/image" Target="../media/image2.png"/><Relationship Id="rId9" Type="http://schemas.openxmlformats.org/officeDocument/2006/relationships/image" Target="../media/image105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119.svg"/><Relationship Id="rId30" Type="http://schemas.openxmlformats.org/officeDocument/2006/relationships/image" Target="../media/image15.png"/><Relationship Id="rId35" Type="http://schemas.openxmlformats.org/officeDocument/2006/relationships/image" Target="../media/image125.svg"/><Relationship Id="rId8" Type="http://schemas.openxmlformats.org/officeDocument/2006/relationships/image" Target="../media/image4.png"/><Relationship Id="rId3" Type="http://schemas.openxmlformats.org/officeDocument/2006/relationships/image" Target="../media/image101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12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image" Target="../media/image19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31.png"/><Relationship Id="rId2" Type="http://schemas.openxmlformats.org/officeDocument/2006/relationships/image" Target="../media/image26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32.png"/><Relationship Id="rId4" Type="http://schemas.openxmlformats.org/officeDocument/2006/relationships/image" Target="../media/image27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4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4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4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4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5" Type="http://schemas.openxmlformats.org/officeDocument/2006/relationships/image" Target="../media/image149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205594" y="6685290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324361" y="5052299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782959" y="8583247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7223228" y="914613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88802" y="2458820"/>
            <a:ext cx="15146195" cy="5417762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sp>
        <p:nvSpPr>
          <p:cNvPr id="24" name="TextBox 18"/>
          <p:cNvSpPr txBox="1"/>
          <p:nvPr/>
        </p:nvSpPr>
        <p:spPr>
          <a:xfrm>
            <a:off x="2541959" y="4018036"/>
            <a:ext cx="13869904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775215" y="-139414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697773" y="-1021907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56805" y="723900"/>
            <a:ext cx="423682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2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6046" y="1981025"/>
            <a:ext cx="1337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trong các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SGK/tr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64181" y="3083013"/>
            <a:ext cx="6065619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...điều này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b… chúng mình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.....một mình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d... làm khí t­ượng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e.... cháu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35503">
            <a:off x="-775215" y="-139414"/>
            <a:ext cx="3415912" cy="3260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31074">
            <a:off x="16697773" y="-1021907"/>
            <a:ext cx="3772754" cy="8266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55739">
            <a:off x="16188702" y="6886618"/>
            <a:ext cx="3484672" cy="3582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69688">
            <a:off x="493254" y="3722590"/>
            <a:ext cx="1750852" cy="9225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61682">
            <a:off x="-2036897" y="5069565"/>
            <a:ext cx="4495277" cy="5986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600926">
            <a:off x="16119247" y="6727492"/>
            <a:ext cx="649589" cy="13457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334778">
            <a:off x="1608398" y="8572405"/>
            <a:ext cx="2173525" cy="7113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925695">
            <a:off x="-1076008" y="930800"/>
            <a:ext cx="2931449" cy="293144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256805" y="723900"/>
            <a:ext cx="423682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2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8787215">
            <a:off x="16414865" y="3158663"/>
            <a:ext cx="793059" cy="366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66046" y="1981025"/>
            <a:ext cx="13370485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lại các câu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đây bằng cách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phần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thành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8033" y="4364562"/>
            <a:ext cx="1034651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 bài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cẩn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lắm.</a:t>
            </a:r>
          </a:p>
          <a:p>
            <a:pPr marL="742950" indent="-7429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hiểu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rồi nhưng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chưa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9710" y="4030406"/>
            <a:ext cx="14165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vi-VN" sz="4200" dirty="0" smtClean="0">
                <a:solidFill>
                  <a:srgbClr val="000000"/>
                </a:solidFill>
              </a:rPr>
              <a:t>Làm </a:t>
            </a:r>
            <a:r>
              <a:rPr lang="vi-VN" sz="4200" dirty="0">
                <a:solidFill>
                  <a:srgbClr val="000000"/>
                </a:solidFill>
              </a:rPr>
              <a:t>bài, anh ấy cẩn thận </a:t>
            </a:r>
            <a:r>
              <a:rPr lang="vi-VN" sz="4200" dirty="0" smtClean="0">
                <a:solidFill>
                  <a:srgbClr val="000000"/>
                </a:solidFill>
              </a:rPr>
              <a:t>lắm.</a:t>
            </a:r>
            <a:endParaRPr lang="en-US" sz="4200" dirty="0" smtClean="0">
              <a:solidFill>
                <a:srgbClr val="000000"/>
              </a:solidFill>
            </a:endParaRP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vi-VN" sz="4200" dirty="0" smtClean="0">
                <a:solidFill>
                  <a:srgbClr val="000000"/>
                </a:solidFill>
              </a:rPr>
              <a:t>Hiểu </a:t>
            </a:r>
            <a:r>
              <a:rPr lang="vi-VN" sz="4200" dirty="0">
                <a:solidFill>
                  <a:srgbClr val="000000"/>
                </a:solidFill>
              </a:rPr>
              <a:t>thì tôi hiểu rồi, nhưng giải thì tôi chưa giải được.</a:t>
            </a:r>
            <a:endParaRPr lang="vi-VN" sz="42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53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1667" y="862685"/>
            <a:ext cx="16649533" cy="856163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7200" y="7734300"/>
            <a:ext cx="2734793" cy="237395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75829" y="1638300"/>
            <a:ext cx="5241207" cy="89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4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800" y="2705100"/>
            <a:ext cx="138684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b="1" i="1" dirty="0">
                <a:ea typeface="Times New Roman" panose="02020603050405020304" pitchFamily="18" charset="0"/>
              </a:rPr>
              <a:t>Đặt câu có sử dụng khởi ngữ để:</a:t>
            </a:r>
            <a:endParaRPr lang="en-US" sz="4800" b="1" i="1" dirty="0">
              <a:ea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200" dirty="0" smtClean="0">
                <a:ea typeface="Times New Roman" panose="02020603050405020304" pitchFamily="18" charset="0"/>
              </a:rPr>
              <a:t>Giới </a:t>
            </a:r>
            <a:r>
              <a:rPr lang="vi-VN" sz="4200" dirty="0">
                <a:ea typeface="Times New Roman" panose="02020603050405020304" pitchFamily="18" charset="0"/>
              </a:rPr>
              <a:t>thiệu sở thích của mình.</a:t>
            </a:r>
            <a:endParaRPr lang="en-US" sz="4200" dirty="0">
              <a:ea typeface="Times New Roman" panose="02020603050405020304" pitchFamily="18" charset="0"/>
            </a:endParaRPr>
          </a:p>
          <a:p>
            <a:pPr marL="1028700" lvl="1" indent="-5715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4200" dirty="0" smtClean="0">
                <a:ea typeface="Times New Roman" panose="02020603050405020304" pitchFamily="18" charset="0"/>
              </a:rPr>
              <a:t>Bày </a:t>
            </a:r>
            <a:r>
              <a:rPr lang="vi-VN" sz="4200" dirty="0">
                <a:ea typeface="Times New Roman" panose="02020603050405020304" pitchFamily="18" charset="0"/>
              </a:rPr>
              <a:t>tỏ quan điểm cảu mình về một vấn đề nào </a:t>
            </a:r>
            <a:r>
              <a:rPr lang="vi-VN" sz="4200" dirty="0" smtClean="0">
                <a:ea typeface="Times New Roman" panose="02020603050405020304" pitchFamily="18" charset="0"/>
              </a:rPr>
              <a:t>đó</a:t>
            </a:r>
            <a:r>
              <a:rPr lang="en-US" sz="4200" dirty="0" smtClean="0">
                <a:ea typeface="Times New Roman" panose="02020603050405020304" pitchFamily="18" charset="0"/>
              </a:rPr>
              <a:t>.</a:t>
            </a:r>
            <a:endParaRPr lang="en-US" sz="4200" dirty="0"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5524500"/>
            <a:ext cx="5223680" cy="522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89732" y="2705100"/>
            <a:ext cx="15950467" cy="6984024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07690" y="981138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60" y="6972300"/>
            <a:ext cx="3766201" cy="369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8130" y="3463577"/>
            <a:ext cx="14054663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cũ, trả lời câu hỏi SGK.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 câu hỏi phần vận dụng.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</a:t>
            </a:r>
            <a:r>
              <a:rPr lang="pt-BR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 bài </a:t>
            </a:r>
            <a:r>
              <a:rPr lang="pt-BR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mới: </a:t>
            </a:r>
            <a:r>
              <a:rPr lang="pt-BR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phân tích và tổng hợp</a:t>
            </a:r>
            <a:endParaRPr lang="en-US" sz="48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7003228" y="1137670"/>
            <a:ext cx="760877" cy="10730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517967" y="3803119"/>
            <a:ext cx="1122310" cy="11223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6205594" y="6685290"/>
            <a:ext cx="1221388" cy="129684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544691" y="476732"/>
            <a:ext cx="1303493" cy="12015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77506" y="3980342"/>
            <a:ext cx="1077413" cy="12882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38642" y="563362"/>
            <a:ext cx="1433059" cy="9306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6298884" y="2278356"/>
            <a:ext cx="545634" cy="11303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691536" y="2688533"/>
            <a:ext cx="1935172" cy="633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2016552" y="1617438"/>
            <a:ext cx="839734" cy="7985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449009" y="6682804"/>
            <a:ext cx="1260226" cy="14261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324361" y="5052299"/>
            <a:ext cx="1451981" cy="14519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7174152" y="6290540"/>
            <a:ext cx="399981" cy="18486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15782959" y="8583247"/>
            <a:ext cx="913813" cy="93419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7223228" y="9146134"/>
            <a:ext cx="876542" cy="9778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2122556" y="7316621"/>
            <a:ext cx="862233" cy="16185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172670" y="8480136"/>
            <a:ext cx="616301" cy="181265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1888802" y="2458820"/>
            <a:ext cx="15146195" cy="5417762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619574" y="3626338"/>
            <a:ext cx="708008" cy="708008"/>
          </a:xfrm>
          <a:prstGeom prst="rect">
            <a:avLst/>
          </a:prstGeom>
        </p:spPr>
      </p:pic>
      <p:sp>
        <p:nvSpPr>
          <p:cNvPr id="24" name="TextBox 18"/>
          <p:cNvSpPr txBox="1"/>
          <p:nvPr/>
        </p:nvSpPr>
        <p:spPr>
          <a:xfrm>
            <a:off x="2541959" y="3907135"/>
            <a:ext cx="13869904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marL="0" lvl="0" indent="0" algn="ctr">
              <a:lnSpc>
                <a:spcPts val="11999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20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5596518" y="6084434"/>
            <a:ext cx="1101434" cy="107940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1476150" cy="10287000"/>
          </a:xfrm>
          <a:prstGeom prst="rect">
            <a:avLst/>
          </a:prstGeom>
          <a:solidFill>
            <a:srgbClr val="FDF5B6"/>
          </a:solidFill>
        </p:spPr>
      </p:sp>
      <p:grpSp>
        <p:nvGrpSpPr>
          <p:cNvPr id="7" name="Group 7"/>
          <p:cNvGrpSpPr/>
          <p:nvPr/>
        </p:nvGrpSpPr>
        <p:grpSpPr>
          <a:xfrm>
            <a:off x="2286000" y="1181100"/>
            <a:ext cx="15163800" cy="7924800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15874410" y="8215014"/>
            <a:ext cx="2348424" cy="7685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12622" y="7881126"/>
            <a:ext cx="1462949" cy="14363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81537" y="5357285"/>
            <a:ext cx="1061203" cy="106120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1054806" y="5027110"/>
            <a:ext cx="2058223" cy="4773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1538871" y="437061"/>
            <a:ext cx="1810452" cy="1922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19622" y="1573196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8422" y="2825465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Trả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các câu hỏi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283" y="3549409"/>
            <a:ext cx="13994672" cy="563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 Câu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mấy thành phần? Là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2) Kể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thành phần 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chính,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đã học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3) Chỉ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các thành phần câu có trong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lnSpc>
                <a:spcPct val="200000"/>
              </a:lnSpc>
            </a:pP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này, sáng nay, </a:t>
            </a:r>
            <a:r>
              <a:rPr lang="en-US" sz="4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i="1" dirty="0">
                <a:latin typeface="Arial" panose="020B0604020202020204" pitchFamily="34" charset="0"/>
                <a:cs typeface="Arial" panose="020B0604020202020204" pitchFamily="34" charset="0"/>
              </a:rPr>
              <a:t> đọc nó rồi.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1499" b="30850"/>
          <a:stretch>
            <a:fillRect/>
          </a:stretch>
        </p:blipFill>
        <p:spPr>
          <a:xfrm rot="-1382617">
            <a:off x="658409" y="3136074"/>
            <a:ext cx="4398805" cy="67666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2364">
            <a:off x="13438684" y="1081071"/>
            <a:ext cx="4622817" cy="4752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4666929" y="-2387055"/>
            <a:ext cx="8725546" cy="14249401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968297" y="2815750"/>
            <a:ext cx="12652704" cy="5009621"/>
            <a:chOff x="0" y="0"/>
            <a:chExt cx="3403061" cy="187949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3407273" cy="1879496"/>
            </a:xfrm>
            <a:custGeom>
              <a:avLst/>
              <a:gdLst/>
              <a:ahLst/>
              <a:cxnLst/>
              <a:rect l="l" t="t" r="r" b="b"/>
              <a:pathLst>
                <a:path w="3407273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30760" y="12454"/>
                  </a:cubicBezTo>
                  <a:cubicBezTo>
                    <a:pt x="2337917" y="12671"/>
                    <a:pt x="3133206" y="0"/>
                    <a:pt x="3133206" y="0"/>
                  </a:cubicBezTo>
                  <a:cubicBezTo>
                    <a:pt x="3200669" y="0"/>
                    <a:pt x="3276606" y="0"/>
                    <a:pt x="3355379" y="85073"/>
                  </a:cubicBezTo>
                  <a:cubicBezTo>
                    <a:pt x="3398357" y="131488"/>
                    <a:pt x="3399426" y="240224"/>
                    <a:pt x="3399831" y="320281"/>
                  </a:cubicBezTo>
                  <a:cubicBezTo>
                    <a:pt x="3399831" y="320281"/>
                    <a:pt x="3398126" y="932605"/>
                    <a:pt x="3398126" y="1116912"/>
                  </a:cubicBezTo>
                  <a:cubicBezTo>
                    <a:pt x="3398126" y="1331071"/>
                    <a:pt x="3407274" y="1630250"/>
                    <a:pt x="3407274" y="1630250"/>
                  </a:cubicBezTo>
                  <a:cubicBezTo>
                    <a:pt x="3407274" y="1758918"/>
                    <a:pt x="3403105" y="1879496"/>
                    <a:pt x="3150267" y="1871362"/>
                  </a:cubicBezTo>
                  <a:cubicBezTo>
                    <a:pt x="3150267" y="1871362"/>
                    <a:pt x="2773794" y="1851063"/>
                    <a:pt x="2388311" y="1858662"/>
                  </a:cubicBezTo>
                  <a:cubicBezTo>
                    <a:pt x="1200217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353504" y="5453100"/>
            <a:ext cx="7866620" cy="124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11000" b="1" spc="-200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NGỮ</a:t>
            </a:r>
            <a:endParaRPr lang="en-US" sz="11000" b="1" u="none" spc="-2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180231">
            <a:off x="1379724" y="2856539"/>
            <a:ext cx="831833" cy="83183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180231">
            <a:off x="2716291" y="1158742"/>
            <a:ext cx="1223634" cy="125092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2682344">
            <a:off x="533044" y="1048677"/>
            <a:ext cx="2348424" cy="7685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203982" y="2845443"/>
            <a:ext cx="1110597" cy="1239003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6762157" y="5659406"/>
            <a:ext cx="831833" cy="83183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10185448">
            <a:off x="1797196" y="6745508"/>
            <a:ext cx="2793450" cy="279345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48682" y="3399750"/>
            <a:ext cx="32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smtClean="0"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5965" y="690696"/>
            <a:ext cx="11640837" cy="1538217"/>
            <a:chOff x="0" y="0"/>
            <a:chExt cx="14682140" cy="1940093"/>
          </a:xfrm>
        </p:grpSpPr>
        <p:sp>
          <p:nvSpPr>
            <p:cNvPr id="3" name="Freeform 3"/>
            <p:cNvSpPr/>
            <p:nvPr/>
          </p:nvSpPr>
          <p:spPr>
            <a:xfrm>
              <a:off x="0" y="-4073"/>
              <a:ext cx="14688530" cy="1946696"/>
            </a:xfrm>
            <a:custGeom>
              <a:avLst/>
              <a:gdLst/>
              <a:ahLst/>
              <a:cxnLst/>
              <a:rect l="l" t="t" r="r" b="b"/>
              <a:pathLst>
                <a:path w="14688530" h="1946696">
                  <a:moveTo>
                    <a:pt x="14060753" y="1892218"/>
                  </a:moveTo>
                  <a:cubicBezTo>
                    <a:pt x="14060753" y="1892218"/>
                    <a:pt x="13329878" y="1946696"/>
                    <a:pt x="11321073" y="1944075"/>
                  </a:cubicBezTo>
                  <a:cubicBezTo>
                    <a:pt x="5334503" y="1941912"/>
                    <a:pt x="1057074" y="1934088"/>
                    <a:pt x="1057074" y="1934088"/>
                  </a:cubicBezTo>
                  <a:cubicBezTo>
                    <a:pt x="812932" y="1925254"/>
                    <a:pt x="449110" y="1904023"/>
                    <a:pt x="282371" y="1845846"/>
                  </a:cubicBezTo>
                  <a:cubicBezTo>
                    <a:pt x="4469" y="1748882"/>
                    <a:pt x="0" y="1575604"/>
                    <a:pt x="0" y="1246360"/>
                  </a:cubicBezTo>
                  <a:lnTo>
                    <a:pt x="0" y="1246351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822598" y="15681"/>
                    <a:pt x="9113624" y="7673"/>
                  </a:cubicBezTo>
                  <a:cubicBezTo>
                    <a:pt x="13110950" y="0"/>
                    <a:pt x="13827683" y="6979"/>
                    <a:pt x="13827683" y="6979"/>
                  </a:cubicBezTo>
                  <a:cubicBezTo>
                    <a:pt x="14195991" y="14458"/>
                    <a:pt x="14334251" y="42638"/>
                    <a:pt x="14531991" y="165219"/>
                  </a:cubicBezTo>
                  <a:cubicBezTo>
                    <a:pt x="14683008" y="258836"/>
                    <a:pt x="14688530" y="476157"/>
                    <a:pt x="14679389" y="1246351"/>
                  </a:cubicBezTo>
                  <a:lnTo>
                    <a:pt x="14679389" y="1246360"/>
                  </a:lnTo>
                  <a:cubicBezTo>
                    <a:pt x="14679389" y="1693569"/>
                    <a:pt x="14636606" y="1842156"/>
                    <a:pt x="14060753" y="1892218"/>
                  </a:cubicBezTo>
                  <a:close/>
                </a:path>
              </a:pathLst>
            </a:custGeom>
            <a:solidFill>
              <a:srgbClr val="BAE6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4400" y="2705100"/>
            <a:ext cx="15950467" cy="6984024"/>
            <a:chOff x="0" y="0"/>
            <a:chExt cx="4855819" cy="2863552"/>
          </a:xfrm>
        </p:grpSpPr>
        <p:sp>
          <p:nvSpPr>
            <p:cNvPr id="5" name="Freeform 5"/>
            <p:cNvSpPr/>
            <p:nvPr/>
          </p:nvSpPr>
          <p:spPr>
            <a:xfrm>
              <a:off x="0" y="-4073"/>
              <a:ext cx="4862210" cy="2870155"/>
            </a:xfrm>
            <a:custGeom>
              <a:avLst/>
              <a:gdLst/>
              <a:ahLst/>
              <a:cxnLst/>
              <a:rect l="l" t="t" r="r" b="b"/>
              <a:pathLst>
                <a:path w="4862210" h="2870155">
                  <a:moveTo>
                    <a:pt x="4234432" y="2815677"/>
                  </a:moveTo>
                  <a:cubicBezTo>
                    <a:pt x="4234432" y="2815677"/>
                    <a:pt x="3503557" y="2870155"/>
                    <a:pt x="2905008" y="2867534"/>
                  </a:cubicBezTo>
                  <a:cubicBezTo>
                    <a:pt x="2030429" y="2865371"/>
                    <a:pt x="1057074" y="2857547"/>
                    <a:pt x="1057074" y="2857547"/>
                  </a:cubicBezTo>
                  <a:cubicBezTo>
                    <a:pt x="812932" y="2848712"/>
                    <a:pt x="449110" y="2827482"/>
                    <a:pt x="282371" y="2769304"/>
                  </a:cubicBezTo>
                  <a:cubicBezTo>
                    <a:pt x="4469" y="2672341"/>
                    <a:pt x="0" y="2499062"/>
                    <a:pt x="0" y="2006712"/>
                  </a:cubicBezTo>
                  <a:lnTo>
                    <a:pt x="0" y="200669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1663465" y="15681"/>
                    <a:pt x="2582522" y="7673"/>
                  </a:cubicBezTo>
                  <a:cubicBezTo>
                    <a:pt x="3284630" y="0"/>
                    <a:pt x="4001363" y="6979"/>
                    <a:pt x="4001363" y="6979"/>
                  </a:cubicBezTo>
                  <a:cubicBezTo>
                    <a:pt x="4369671" y="14458"/>
                    <a:pt x="4507931" y="42638"/>
                    <a:pt x="4705671" y="165219"/>
                  </a:cubicBezTo>
                  <a:cubicBezTo>
                    <a:pt x="4856688" y="258836"/>
                    <a:pt x="4862210" y="476157"/>
                    <a:pt x="4853070" y="2006694"/>
                  </a:cubicBezTo>
                  <a:lnTo>
                    <a:pt x="4853070" y="2006712"/>
                  </a:lnTo>
                  <a:cubicBezTo>
                    <a:pt x="4853069" y="2617028"/>
                    <a:pt x="4810285" y="2765615"/>
                    <a:pt x="4234432" y="2815677"/>
                  </a:cubicBezTo>
                  <a:close/>
                </a:path>
              </a:pathLst>
            </a:custGeom>
            <a:solidFill>
              <a:srgbClr val="FFF9ED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0532">
            <a:off x="1629525" y="920102"/>
            <a:ext cx="1101434" cy="107940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57041" y="920102"/>
            <a:ext cx="1101434" cy="107940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4007690" y="981138"/>
            <a:ext cx="10337389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u="none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60" y="6972300"/>
            <a:ext cx="3766201" cy="36908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8128" y="3757707"/>
            <a:ext cx="14054663" cy="2491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I. ĐẶC ĐIỂM VÀ CÔNG DỤNG CỦA KHỞI NGỮ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LUYỆN TẬP</a:t>
            </a:r>
            <a:endParaRPr lang="en-US" sz="4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70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419100"/>
            <a:ext cx="17068800" cy="96012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516338" y="1181100"/>
            <a:ext cx="13716000" cy="9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112408">
            <a:off x="906228" y="246214"/>
            <a:ext cx="1357016" cy="15077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5338" y="2652545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THEO CẶP</a:t>
            </a:r>
            <a:endParaRPr lang="en-US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3566619"/>
            <a:ext cx="15468600" cy="415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 tích cấu tạo ngữ pháp câu a, b, c?</a:t>
            </a:r>
            <a:endParaRPr lang="en-US" sz="4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4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 </a:t>
            </a:r>
            <a:r>
              <a:rPr lang="de-DE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vị trí của từ in đậm trong câu?</a:t>
            </a:r>
            <a:endParaRPr lang="en-US" sz="42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đậm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có ý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nghĩa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gì trong câu? </a:t>
            </a:r>
            <a:r>
              <a:rPr lang="en-US" sz="42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cách với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nòng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cốt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sz="4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342900"/>
            <a:ext cx="17068800" cy="97536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516337" y="902297"/>
            <a:ext cx="13716000" cy="9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112408">
            <a:off x="906228" y="246214"/>
            <a:ext cx="1357016" cy="15077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66576" y="1873653"/>
            <a:ext cx="1601552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a. Nghe gọi, con bé giật mình, tròn mắt nhìn. Nó ngơ ngác, lạ lùng. Còn </a:t>
            </a:r>
            <a:r>
              <a:rPr lang="vi-VN" sz="4200" b="1" i="1" dirty="0">
                <a:solidFill>
                  <a:srgbClr val="000000"/>
                </a:solidFill>
              </a:rPr>
              <a:t>anh</a:t>
            </a:r>
            <a:r>
              <a:rPr lang="vi-VN" sz="4200" dirty="0">
                <a:solidFill>
                  <a:srgbClr val="000000"/>
                </a:solidFill>
              </a:rPr>
              <a:t>, </a:t>
            </a:r>
            <a:r>
              <a:rPr lang="vi-VN" sz="4200" i="1" dirty="0">
                <a:solidFill>
                  <a:srgbClr val="000000"/>
                </a:solidFill>
              </a:rPr>
              <a:t>anh</a:t>
            </a:r>
            <a:r>
              <a:rPr lang="vi-VN" sz="4200" dirty="0">
                <a:solidFill>
                  <a:srgbClr val="000000"/>
                </a:solidFill>
              </a:rPr>
              <a:t> không ghìm nổi xúc động.</a:t>
            </a:r>
          </a:p>
          <a:p>
            <a:pPr algn="r">
              <a:lnSpc>
                <a:spcPct val="150000"/>
              </a:lnSpc>
            </a:pPr>
            <a:r>
              <a:rPr lang="vi-VN" sz="3200" b="1" i="1" dirty="0">
                <a:solidFill>
                  <a:srgbClr val="000000"/>
                </a:solidFill>
              </a:rPr>
              <a:t>(Nguyễn Quang Sáng, Chiếc lược ngà)</a:t>
            </a:r>
            <a:endParaRPr lang="vi-VN" sz="3200" b="1" i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59331" y="3805233"/>
            <a:ext cx="1065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9999" y="3866025"/>
            <a:ext cx="8899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2263" y="4493134"/>
            <a:ext cx="158546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200" dirty="0">
                <a:solidFill>
                  <a:srgbClr val="000000"/>
                </a:solidFill>
              </a:rPr>
              <a:t>b. </a:t>
            </a:r>
            <a:r>
              <a:rPr lang="vi-VN" sz="4200" b="1" i="1" dirty="0">
                <a:solidFill>
                  <a:srgbClr val="000000"/>
                </a:solidFill>
              </a:rPr>
              <a:t>Giàu</a:t>
            </a:r>
            <a:r>
              <a:rPr lang="vi-VN" sz="4200" dirty="0">
                <a:solidFill>
                  <a:srgbClr val="000000"/>
                </a:solidFill>
              </a:rPr>
              <a:t>, </a:t>
            </a:r>
            <a:r>
              <a:rPr lang="vi-VN" sz="4200" i="1" dirty="0">
                <a:solidFill>
                  <a:srgbClr val="000000"/>
                </a:solidFill>
              </a:rPr>
              <a:t>tôi</a:t>
            </a:r>
            <a:r>
              <a:rPr lang="vi-VN" sz="4200" dirty="0">
                <a:solidFill>
                  <a:srgbClr val="000000"/>
                </a:solidFill>
              </a:rPr>
              <a:t> cũng giàu rồi.</a:t>
            </a:r>
          </a:p>
          <a:p>
            <a:pPr algn="r">
              <a:lnSpc>
                <a:spcPct val="150000"/>
              </a:lnSpc>
            </a:pPr>
            <a:r>
              <a:rPr lang="vi-VN" sz="3200" b="1" i="1" dirty="0">
                <a:solidFill>
                  <a:srgbClr val="000000"/>
                </a:solidFill>
              </a:rPr>
              <a:t>(Nguyễn Công Hoan, Bước đường cùng)</a:t>
            </a:r>
            <a:endParaRPr lang="vi-VN" sz="3200" b="1" i="1" dirty="0">
              <a:solidFill>
                <a:srgbClr val="000000"/>
              </a:solidFill>
              <a:effectLst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3669" y="5472400"/>
            <a:ext cx="10650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14337" y="5533192"/>
            <a:ext cx="8899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6576" y="6285467"/>
            <a:ext cx="1587623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Về</a:t>
            </a:r>
            <a:r>
              <a:rPr lang="en-US" sz="4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thể văn trong </a:t>
            </a:r>
            <a:r>
              <a:rPr lang="en-US" sz="4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4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4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en-US" sz="4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tin ở tiếng ta,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nó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giàu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[…]</a:t>
            </a:r>
          </a:p>
          <a:p>
            <a:pPr algn="r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(Phạm Văn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sáng của tiếng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2369932" y="7346113"/>
            <a:ext cx="1879468" cy="225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0" y="7403949"/>
            <a:ext cx="8899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84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8" grpId="0"/>
      <p:bldP spid="12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342900"/>
            <a:ext cx="17068800" cy="97536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516337" y="902297"/>
            <a:ext cx="13716000" cy="9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112408">
            <a:off x="906228" y="246214"/>
            <a:ext cx="1357016" cy="1507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024696"/>
            <a:ext cx="145542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Bộ phận in đậm:</a:t>
            </a:r>
            <a:endParaRPr lang="en-US" sz="4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de-DE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 </a:t>
            </a: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tr­ước CN.</a:t>
            </a:r>
            <a:endParaRPr lang="en-US" sz="4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de-DE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 đề tài đc nói đến trong </a:t>
            </a:r>
            <a:r>
              <a:rPr lang="de-DE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(có thể thêm 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QHT: 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về, </a:t>
            </a:r>
            <a:r>
              <a:rPr lang="en-US" sz="42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2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ngăn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cách với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nòng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cốt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phẩy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hoặc </a:t>
            </a:r>
            <a:r>
              <a:rPr lang="en-US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từ thì)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6788815" y="7986174"/>
            <a:ext cx="1295400" cy="71190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382000" y="7926629"/>
            <a:ext cx="3358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NGỮ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1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342900"/>
            <a:ext cx="17068800" cy="97536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516337" y="902297"/>
            <a:ext cx="13716000" cy="9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112408">
            <a:off x="906228" y="246214"/>
            <a:ext cx="1357016" cy="1507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024696"/>
            <a:ext cx="14554200" cy="4158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LƯU Ý: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Trước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vi-VN" sz="4200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có thể thêm thêm </a:t>
            </a:r>
            <a:r>
              <a:rPr lang="vi-VN" sz="4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Q</a:t>
            </a:r>
            <a:r>
              <a:rPr lang="en-US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</a:t>
            </a:r>
            <a:r>
              <a:rPr lang="vi-VN" sz="4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về, đối với;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200" b="1" dirty="0">
                <a:ea typeface="Times New Roman" panose="02020603050405020304" pitchFamily="18" charset="0"/>
                <a:cs typeface="Arial" panose="020B0604020202020204" pitchFamily="34" charset="0"/>
              </a:rPr>
              <a:t>+ Sau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khởi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4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dirty="0">
                <a:ea typeface="Times New Roman" panose="02020603050405020304" pitchFamily="18" charset="0"/>
                <a:cs typeface="Arial" panose="020B0604020202020204" pitchFamily="34" charset="0"/>
              </a:rPr>
              <a:t>có thể thêm trợ từ thì hoặc dùng dấu phẩy (ngăn cách với nòng cốt câu).</a:t>
            </a:r>
          </a:p>
        </p:txBody>
      </p:sp>
    </p:spTree>
    <p:extLst>
      <p:ext uri="{BB962C8B-B14F-4D97-AF65-F5344CB8AC3E}">
        <p14:creationId xmlns:p14="http://schemas.microsoft.com/office/powerpoint/2010/main" val="13132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342900"/>
            <a:ext cx="17068800" cy="9753600"/>
            <a:chOff x="0" y="0"/>
            <a:chExt cx="18242782" cy="12091182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D1B49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2516337" y="902297"/>
            <a:ext cx="13716000" cy="9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5200" b="1" dirty="0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200" b="1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17112408">
            <a:off x="906228" y="246214"/>
            <a:ext cx="1357016" cy="15077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2024696"/>
            <a:ext cx="14554200" cy="106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NHỚ:</a:t>
            </a:r>
            <a:endParaRPr lang="vi-VN" sz="48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2824" y="3494513"/>
            <a:ext cx="14478000" cy="4247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là thành phần câu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nói đến trong câu.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có thể thêm các </a:t>
            </a:r>
            <a:r>
              <a:rPr lang="en-US" sz="4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 hệ từ: 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về, </a:t>
            </a:r>
            <a:r>
              <a:rPr lang="en-US" sz="45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với,…</a:t>
            </a:r>
            <a:endParaRPr lang="en-US" sz="4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58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466</Words>
  <PresentationFormat>Custom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2021-12-09T13:26:19Z</dcterms:modified>
  <dc:identifier>DAEtUBLhDZE</dc:identifier>
</cp:coreProperties>
</file>