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2" r:id="rId3"/>
    <p:sldMasterId id="2147483726" r:id="rId4"/>
    <p:sldMasterId id="2147483740" r:id="rId5"/>
    <p:sldMasterId id="2147483754" r:id="rId6"/>
    <p:sldMasterId id="2147483768" r:id="rId7"/>
    <p:sldMasterId id="2147483782" r:id="rId8"/>
    <p:sldMasterId id="2147483794" r:id="rId9"/>
    <p:sldMasterId id="2147483808" r:id="rId10"/>
    <p:sldMasterId id="2147483822" r:id="rId11"/>
  </p:sldMasterIdLst>
  <p:notesMasterIdLst>
    <p:notesMasterId r:id="rId25"/>
  </p:notesMasterIdLst>
  <p:sldIdLst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1401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62" autoAdjust="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54883-4407-495F-97F1-C66E9CA08320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CD570-D660-4914-8550-28612E70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5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CD570-D660-4914-8550-28612E7048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CD570-D660-4914-8550-28612E7048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6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E7F1D-13F1-48CE-BF56-A6FA564B7FED}" type="slidenum">
              <a:rPr lang="en-US">
                <a:solidFill>
                  <a:srgbClr val="1F497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7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281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DEBD4-1B0C-416D-991A-0D7FE20BFF8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59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CE0F-7356-4843-A71E-90ED94551A6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087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CA590-41D2-4A32-A744-7AB134BCD7C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689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584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528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86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828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007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714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0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324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73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373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918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799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565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498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333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723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554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15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005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905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369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16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330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907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58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984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993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562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59595-C3F3-4486-BC9B-68CFFC3FF5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5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509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E6704-9743-417F-932C-2DAF803F07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972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BBAD0-F96E-44E1-AC37-D8766C8A3D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314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E83B2-4B67-4CE7-A0CF-A84C83D058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95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46A7A-F25C-4C0F-A4EF-5C61C5A25A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343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CFBEF-0E11-4341-96F6-55A722F7CF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457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D7CE8-E5C7-4A3C-8E8A-15FBEACFAC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249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3AD0F-346C-4F0B-82C4-C26200308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166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AFCC0-E203-4F1F-94D9-003310AAB4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717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C60BE-E45C-4EE0-A6B1-C974E74344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1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51FCE-CE0F-4B62-9674-C15C8435FC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4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16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DCDD42-2387-499E-A160-38D1AC0246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186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2E8AC5-FF21-4F42-B94C-3A091348F3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68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5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73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00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32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1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93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04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42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50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10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12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36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33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60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7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15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10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16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22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94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38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39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03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62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915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5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40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69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95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45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88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89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33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631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01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12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7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32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29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95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5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04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4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1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74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46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16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5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744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10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51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32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22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5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42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476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21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1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7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530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61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9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226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182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562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997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60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91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10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9DFA5-E88A-43A6-8A38-0E5746412A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2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846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1A526-34D2-4124-87A0-174B62C926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006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AF9E-4BE6-4CB0-97A2-DDEB5D867F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77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6AF08-44A5-4144-9DC4-E66E986C69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839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A3FA3-21F1-4D9A-8580-F0143B4153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552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C2512-F5E6-4F10-AEB4-A6F0E8FEB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11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0613F-88A7-41D2-9F13-83118C8DB7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9D8FB-9E14-4ED7-BCB1-A6C3218B4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280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93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9FBAC-F4F2-4B85-81E6-79DE6D529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244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9971C-0CB9-4134-A7AA-D1445840E1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1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79A09-15BD-4FCE-B3FB-E3EBA2B1C1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795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C2CE5E-EB63-4B91-BF7B-19F4660FFA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62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C4B486-4108-44A9-AB77-35EE20F2A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9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9698-B809-4DCF-BB3C-B17E22F6A8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96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1AFB-6949-45CB-BA9F-A5C4DFE9442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82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BC340-1287-4020-BDE4-F82EC330CE6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403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3CB05-2364-42CF-85DA-9C249651D4C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106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652C0-D14D-452E-8F94-7B92D54A4BD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260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B7178-B302-4ED9-A83F-8D0F0AD7F8C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5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BFF8-8BB0-4645-AA1F-4D1724995F9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439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>
            <a:spLocks noChangeArrowheads="1"/>
          </p:cNvSpPr>
          <p:nvPr/>
        </p:nvSpPr>
        <p:spPr bwMode="auto"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algn="ctr">
            <a:solidFill>
              <a:srgbClr val="FFFFFF"/>
            </a:solidFill>
            <a:bevel/>
            <a:headEnd/>
            <a:tailEnd/>
          </a:ln>
          <a:effectLst>
            <a:outerShdw blurRad="19685" dist="6350" dir="12899787" algn="tl" rotWithShape="0">
              <a:srgbClr val="000000">
                <a:alpha val="46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D977E-03D8-4863-80C6-36634090AA7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8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1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DEAE4F-2DFE-4D2B-AC44-26EC9F9599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3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4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9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9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latin typeface=".VnTime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latin typeface=".VnTime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B53203-94A2-40EF-B757-8F2E26D14875}" type="slidenum">
              <a:rPr lang="en-US" b="1">
                <a:solidFill>
                  <a:srgbClr val="04617B">
                    <a:shade val="90000"/>
                  </a:srgb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04617B">
                  <a:shade val="90000"/>
                </a:srgbClr>
              </a:solidFill>
              <a:latin typeface=".VnTime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4617B"/>
                </a:solidFill>
                <a:latin typeface=".VnTime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>
                <a:solidFill>
                  <a:srgbClr val="04617B"/>
                </a:solidFill>
                <a:latin typeface=".VnTim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6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5CE6F5-AC10-44D7-BEF6-FA37230939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TextBox 9"/>
          <p:cNvSpPr txBox="1">
            <a:spLocks noChangeArrowheads="1"/>
          </p:cNvSpPr>
          <p:nvPr/>
        </p:nvSpPr>
        <p:spPr bwMode="auto">
          <a:xfrm>
            <a:off x="1524000" y="1248770"/>
            <a:ext cx="6096000" cy="955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6600FF"/>
                </a:solidFill>
              </a:rPr>
              <a:t>Bảng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26.1.</a:t>
            </a:r>
            <a:r>
              <a:rPr lang="en-US" altLang="en-US" sz="2800" dirty="0" smtClean="0">
                <a:solidFill>
                  <a:srgbClr val="009999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Một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số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phẩm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nông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nghiệp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ở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Duyên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hải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Nam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Trung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Bộ</a:t>
            </a:r>
            <a:endParaRPr lang="en-US" altLang="en-US" sz="2800" b="1" dirty="0" smtClean="0">
              <a:solidFill>
                <a:srgbClr val="003300"/>
              </a:solidFill>
            </a:endParaRPr>
          </a:p>
        </p:txBody>
      </p:sp>
      <p:graphicFrame>
        <p:nvGraphicFramePr>
          <p:cNvPr id="6189" name="Group 45"/>
          <p:cNvGraphicFramePr>
            <a:graphicFrameLocks noGrp="1"/>
          </p:cNvGraphicFramePr>
          <p:nvPr>
            <p:ph/>
          </p:nvPr>
        </p:nvGraphicFramePr>
        <p:xfrm>
          <a:off x="533400" y="2362200"/>
          <a:ext cx="8229600" cy="2834538"/>
        </p:xfrm>
        <a:graphic>
          <a:graphicData uri="http://schemas.openxmlformats.org/drawingml/2006/table">
            <a:tbl>
              <a:tblPr/>
              <a:tblGrid>
                <a:gridCol w="2511425"/>
                <a:gridCol w="1393825"/>
                <a:gridCol w="1430338"/>
                <a:gridCol w="1498600"/>
                <a:gridCol w="1395412"/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 bò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(nghìn con)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1026,0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1132,6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1008,6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1544.6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Thủy sản (nghìn tấn)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339,4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462,9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658,4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85" name="Line 41"/>
          <p:cNvSpPr>
            <a:spLocks noChangeShapeType="1"/>
          </p:cNvSpPr>
          <p:nvPr/>
        </p:nvSpPr>
        <p:spPr bwMode="auto">
          <a:xfrm>
            <a:off x="533400" y="2362200"/>
            <a:ext cx="2514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88" name="AutoShape 44"/>
          <p:cNvSpPr>
            <a:spLocks noChangeArrowheads="1"/>
          </p:cNvSpPr>
          <p:nvPr/>
        </p:nvSpPr>
        <p:spPr bwMode="auto">
          <a:xfrm>
            <a:off x="905301" y="5410200"/>
            <a:ext cx="7315200" cy="1295400"/>
          </a:xfrm>
          <a:prstGeom prst="horizontalScroll">
            <a:avLst>
              <a:gd name="adj" fmla="val 125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Nhận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xét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tình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chăn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bò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thủy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</a:t>
            </a:r>
            <a:r>
              <a:rPr lang="en-US" altLang="en-US" sz="2800" dirty="0" smtClean="0">
                <a:solidFill>
                  <a:srgbClr val="A5002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9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9" grpId="0" animBg="1" autoUpdateAnimBg="0"/>
      <p:bldP spid="6185" grpId="0" animBg="1"/>
      <p:bldP spid="61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code_imageresizer_container_11" descr="Click the image to open in full siz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59732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3577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374176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</a:rPr>
              <a:t>Biển Đà Nẵng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4567237" y="1102648"/>
            <a:ext cx="2252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 err="1" smtClean="0">
                <a:latin typeface="Arial" charset="0"/>
              </a:rPr>
              <a:t>Biển</a:t>
            </a:r>
            <a:r>
              <a:rPr lang="en-US" altLang="en-US" sz="2200" b="1" dirty="0" smtClean="0">
                <a:latin typeface="Arial" charset="0"/>
              </a:rPr>
              <a:t> </a:t>
            </a:r>
            <a:r>
              <a:rPr lang="en-US" altLang="en-US" sz="2200" b="1" dirty="0" err="1" smtClean="0">
                <a:latin typeface="Arial" charset="0"/>
              </a:rPr>
              <a:t>Nha</a:t>
            </a:r>
            <a:r>
              <a:rPr lang="en-US" altLang="en-US" sz="2200" b="1" dirty="0" smtClean="0">
                <a:latin typeface="Arial" charset="0"/>
              </a:rPr>
              <a:t> Trang</a:t>
            </a:r>
          </a:p>
        </p:txBody>
      </p:sp>
      <p:pic>
        <p:nvPicPr>
          <p:cNvPr id="9" name="Picture 4" descr="phuquo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468"/>
            <a:ext cx="4419600" cy="34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" y="3886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</a:rPr>
              <a:t>Vịnh Cam Ranh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45468"/>
            <a:ext cx="4648200" cy="34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5181600" y="3962400"/>
            <a:ext cx="1858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 smtClean="0">
                <a:latin typeface="Arial" charset="0"/>
              </a:rPr>
              <a:t>Mũi</a:t>
            </a:r>
            <a:r>
              <a:rPr lang="en-US" altLang="en-US" sz="2400" b="1" i="1" dirty="0" smtClean="0">
                <a:latin typeface="Arial" charset="0"/>
              </a:rPr>
              <a:t> Né</a:t>
            </a:r>
            <a:endParaRPr lang="en-US" altLang="en-US" sz="2400" b="1" dirty="0" smtClean="0">
              <a:latin typeface="Arial" charset="0"/>
            </a:endParaRPr>
          </a:p>
        </p:txBody>
      </p:sp>
      <p:pic>
        <p:nvPicPr>
          <p:cNvPr id="13" name="Picture 7" descr="PIQICG9MC_b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" y="-59732"/>
            <a:ext cx="9144000" cy="70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8600" y="145576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Bà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Nà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–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thiên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nhiên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mang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sắc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thái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vùng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ôn</a:t>
            </a:r>
            <a:r>
              <a:rPr lang="en-US" altLang="en-US" sz="24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charset="0"/>
              </a:rPr>
              <a:t>đới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646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" y="374176"/>
            <a:ext cx="3341687" cy="67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339" grpId="0"/>
      <p:bldP spid="10" grpId="0"/>
      <p:bldP spid="1434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 descr="b%C3%A0%20na%205_1338368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029200" y="673885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srgbClr val="9900FF"/>
                </a:solidFill>
              </a:rPr>
              <a:t>Cáp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treo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Bà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Nà</a:t>
            </a:r>
            <a:r>
              <a:rPr lang="en-US" altLang="en-US" sz="2400" dirty="0" smtClean="0">
                <a:solidFill>
                  <a:srgbClr val="9900FF"/>
                </a:solidFill>
              </a:rPr>
              <a:t> –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Núi</a:t>
            </a:r>
            <a:r>
              <a:rPr lang="en-US" altLang="en-US" sz="2400" dirty="0" smtClean="0">
                <a:solidFill>
                  <a:srgbClr val="9900FF"/>
                </a:solidFill>
              </a:rPr>
              <a:t> </a:t>
            </a:r>
            <a:r>
              <a:rPr lang="en-US" altLang="en-US" sz="2400" dirty="0" err="1" smtClean="0">
                <a:solidFill>
                  <a:srgbClr val="9900FF"/>
                </a:solidFill>
              </a:rPr>
              <a:t>chúa</a:t>
            </a:r>
            <a:endParaRPr lang="en-US" altLang="en-US" sz="2400" dirty="0" smtClean="0">
              <a:solidFill>
                <a:srgbClr val="9900FF"/>
              </a:solidFill>
            </a:endParaRPr>
          </a:p>
        </p:txBody>
      </p:sp>
      <p:pic>
        <p:nvPicPr>
          <p:cNvPr id="6" name="Picture 4" descr="Untitled2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310"/>
            <a:ext cx="40354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 descr="my 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my so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my son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my so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454322" y="3618931"/>
            <a:ext cx="175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</a:rPr>
              <a:t>Di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tich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mỹ</a:t>
            </a:r>
            <a:r>
              <a:rPr lang="en-US" altLang="en-US" sz="20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</a:rPr>
              <a:t>sơn</a:t>
            </a:r>
            <a:endParaRPr lang="en-US" altLang="en-US" sz="20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7" name="Group 9"/>
          <p:cNvGrpSpPr>
            <a:grpSpLocks/>
          </p:cNvGrpSpPr>
          <p:nvPr/>
        </p:nvGrpSpPr>
        <p:grpSpPr bwMode="auto">
          <a:xfrm>
            <a:off x="2171700" y="490891"/>
            <a:ext cx="4648200" cy="6229540"/>
            <a:chOff x="3216" y="288"/>
            <a:chExt cx="2448" cy="3917"/>
          </a:xfrm>
        </p:grpSpPr>
        <p:pic>
          <p:nvPicPr>
            <p:cNvPr id="27658" name="Picture 10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9" name="Text Box 11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6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2" descr="C:\DAC\giaoandientu\LOP9\Luoc do cac vung kinh te va cac vung kinh te trong diem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143000"/>
            <a:ext cx="4343400" cy="5638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1143000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574477" name="Text Box 13"/>
          <p:cNvSpPr txBox="1">
            <a:spLocks noChangeArrowheads="1"/>
          </p:cNvSpPr>
          <p:nvPr/>
        </p:nvSpPr>
        <p:spPr bwMode="auto">
          <a:xfrm>
            <a:off x="7162800" y="3581400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Huế</a:t>
            </a: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7315200" y="38100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Đà Nẵng</a:t>
            </a:r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7467600" y="42672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Quảng Ngãi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467600" y="40386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Quảng Nam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620000" y="4495800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Bình Định</a:t>
            </a:r>
          </a:p>
        </p:txBody>
      </p:sp>
    </p:spTree>
    <p:extLst>
      <p:ext uri="{BB962C8B-B14F-4D97-AF65-F5344CB8AC3E}">
        <p14:creationId xmlns:p14="http://schemas.microsoft.com/office/powerpoint/2010/main" val="13904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4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4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7" grpId="0"/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50" name="Picture 6" descr="Untitled-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6394" y="1765892"/>
            <a:ext cx="4953000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FF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Ngư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thế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mạnh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vùng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chiếm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27,4%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thủy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sản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cả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(2002 ),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2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ngư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lớn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  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Ninh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Thuận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–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Bình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Thuận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và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Hoàng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Sa - </a:t>
            </a:r>
            <a:r>
              <a:rPr lang="en-US" altLang="en-US" sz="3200" b="1" dirty="0" err="1" smtClean="0">
                <a:solidFill>
                  <a:srgbClr val="FF0066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FF0066"/>
                </a:solidFill>
              </a:rPr>
              <a:t> Sa.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xuất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khẩu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chủ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yếu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mực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tôm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cá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đông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lạnh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52400" y="1752600"/>
            <a:ext cx="4495800" cy="2051050"/>
          </a:xfrm>
          <a:prstGeom prst="rect">
            <a:avLst/>
          </a:prstGeom>
          <a:solidFill>
            <a:srgbClr val="FFFF66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</a:rPr>
              <a:t>  *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Thế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mạnh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Nông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Nghiệp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ở DHNTB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thuộc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ngành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?       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Vì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sao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45066" name="Picture 10" descr="ca-ngu56348055555307757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thu%20mua%20tom%20hum%20Phu%20Y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4191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82" y="993775"/>
            <a:ext cx="4187825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" y="1730280"/>
            <a:ext cx="4687887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1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56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5" grpId="0" animBg="1"/>
      <p:bldP spid="4506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381000" y="19812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smtClean="0">
              <a:solidFill>
                <a:srgbClr val="000000"/>
              </a:solidFill>
            </a:endParaRPr>
          </a:p>
        </p:txBody>
      </p: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76200" y="1194179"/>
            <a:ext cx="4495800" cy="2667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Vì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sao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Nam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Trung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Bộ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lại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nổi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tiếng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nghề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muối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,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đánh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bắt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nuôi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trồng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hải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4572000" y="556419"/>
            <a:ext cx="4724400" cy="6324600"/>
            <a:chOff x="3216" y="288"/>
            <a:chExt cx="2448" cy="3924"/>
          </a:xfrm>
        </p:grpSpPr>
        <p:pic>
          <p:nvPicPr>
            <p:cNvPr id="5140" name="Picture 20" descr="dl9tr096h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41" name="Text Box 21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5142" name="AutoShape 22"/>
          <p:cNvSpPr>
            <a:spLocks noChangeArrowheads="1"/>
          </p:cNvSpPr>
          <p:nvPr/>
        </p:nvSpPr>
        <p:spPr bwMode="auto">
          <a:xfrm>
            <a:off x="38100" y="4114800"/>
            <a:ext cx="4572000" cy="2057400"/>
          </a:xfrm>
          <a:prstGeom prst="flowChartAlternateProcess">
            <a:avLst/>
          </a:prstGeom>
          <a:solidFill>
            <a:srgbClr val="FFFF6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3300"/>
                </a:solidFill>
              </a:rPr>
              <a:t>Do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khí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hậu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khô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hạn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ít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mưa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3300"/>
                </a:solidFill>
              </a:rPr>
              <a:t>ít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cửa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sông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độ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mặn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nước</a:t>
            </a:r>
            <a:endParaRPr lang="en-US" altLang="en-US" sz="2800" b="1" dirty="0" smtClean="0">
              <a:solidFill>
                <a:srgbClr val="0033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33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cao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bờ</a:t>
            </a:r>
            <a:r>
              <a:rPr lang="en-US" altLang="en-US" sz="2800" b="1" dirty="0" smtClean="0">
                <a:solidFill>
                  <a:srgbClr val="99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dài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33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rộng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giàu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tôm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cá</a:t>
            </a:r>
            <a:endParaRPr lang="en-US" altLang="en-US" sz="2800" b="1" dirty="0" smtClean="0">
              <a:solidFill>
                <a:srgbClr val="003300"/>
              </a:solidFill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36525" y="4533900"/>
            <a:ext cx="24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56420"/>
            <a:ext cx="4539128" cy="310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57600"/>
            <a:ext cx="4571999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0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 animBg="1"/>
      <p:bldP spid="51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0" y="1752600"/>
            <a:ext cx="4267200" cy="2743200"/>
          </a:xfrm>
          <a:prstGeom prst="cloudCallout">
            <a:avLst>
              <a:gd name="adj1" fmla="val 148028"/>
              <a:gd name="adj2" fmla="val 65222"/>
            </a:avLst>
          </a:prstGeom>
          <a:solidFill>
            <a:schemeClr val="accent1"/>
          </a:solidFill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xuất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nông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nghiệp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đã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gặp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phải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khó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khăn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4572000" y="708120"/>
            <a:ext cx="4724400" cy="6149880"/>
            <a:chOff x="3216" y="288"/>
            <a:chExt cx="2448" cy="3916"/>
          </a:xfrm>
        </p:grpSpPr>
        <p:pic>
          <p:nvPicPr>
            <p:cNvPr id="10249" name="Picture 9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0" y="126242"/>
            <a:ext cx="5105400" cy="5334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0099"/>
                </a:solidFill>
              </a:rPr>
              <a:t>IV. Tình hình phát triển kinh tế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0" y="70812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66"/>
                </a:solidFill>
              </a:rPr>
              <a:t>1. </a:t>
            </a:r>
            <a:r>
              <a:rPr lang="en-US" altLang="en-US" sz="2800" b="1" dirty="0" err="1" smtClean="0">
                <a:solidFill>
                  <a:srgbClr val="FF0066"/>
                </a:solidFill>
              </a:rPr>
              <a:t>Nông</a:t>
            </a:r>
            <a:r>
              <a:rPr lang="en-US" altLang="en-US" sz="28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66"/>
                </a:solidFill>
              </a:rPr>
              <a:t>nghiệp</a:t>
            </a:r>
            <a:r>
              <a:rPr lang="en-US" altLang="en-US" sz="2800" dirty="0" smtClean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23967" y="1728899"/>
            <a:ext cx="41148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3300"/>
                </a:solidFill>
              </a:rPr>
              <a:t> - </a:t>
            </a:r>
            <a:r>
              <a:rPr lang="en-US" altLang="en-US" sz="3200" b="1" dirty="0" err="1" smtClean="0">
                <a:solidFill>
                  <a:srgbClr val="003300"/>
                </a:solidFill>
              </a:rPr>
              <a:t>Khó</a:t>
            </a:r>
            <a:r>
              <a:rPr lang="en-US" altLang="en-US" sz="32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3300"/>
                </a:solidFill>
              </a:rPr>
              <a:t>khăn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: 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Qũy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NN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hạn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chế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bình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quân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lương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thực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thấp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(281,5 kg/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người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-2002) ;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đồng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bằng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nhỏ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hẹp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đất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xấu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,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thường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bị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hạn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hán,lũ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lụt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…</a:t>
            </a:r>
          </a:p>
        </p:txBody>
      </p:sp>
      <p:pic>
        <p:nvPicPr>
          <p:cNvPr id="13" name="Picture 6" descr="11014062-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708120"/>
            <a:ext cx="4495800" cy="22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0013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34352"/>
            <a:ext cx="4539129" cy="176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19" y="4800600"/>
            <a:ext cx="4495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phu-xanh-doi-troc-vung-bien-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nuoct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105400" y="228600"/>
            <a:ext cx="3886200" cy="2667000"/>
          </a:xfrm>
          <a:prstGeom prst="cloudCallout">
            <a:avLst>
              <a:gd name="adj1" fmla="val -56167"/>
              <a:gd name="adj2" fmla="val 71190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đã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biện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pháp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khắc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phục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thiên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tai?</a:t>
            </a:r>
          </a:p>
        </p:txBody>
      </p:sp>
      <p:pic>
        <p:nvPicPr>
          <p:cNvPr id="19" name="Picture 6" descr="dap-tam-hiep-trung-quoc-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0" y="3048000"/>
            <a:ext cx="4800600" cy="4572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0000FF"/>
                </a:solidFill>
              </a:rPr>
              <a:t>Trồng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rừng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phòng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hộ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ở Phan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thiết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</a:rPr>
              <a:t>                          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Làm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thủy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lợi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,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xây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dựng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hồ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chứa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</a:rPr>
              <a:t>nước</a:t>
            </a:r>
            <a:r>
              <a:rPr lang="en-US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58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1" grpId="0"/>
      <p:bldP spid="18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6" name="Text Box 86"/>
          <p:cNvSpPr txBox="1">
            <a:spLocks noChangeArrowheads="1"/>
          </p:cNvSpPr>
          <p:nvPr/>
        </p:nvSpPr>
        <p:spPr bwMode="auto">
          <a:xfrm>
            <a:off x="536812" y="14478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6600FF"/>
                </a:solidFill>
              </a:rPr>
              <a:t>*</a:t>
            </a:r>
            <a:r>
              <a:rPr lang="en-US" altLang="en-US" sz="2800" b="1" dirty="0" err="1" smtClean="0">
                <a:solidFill>
                  <a:srgbClr val="6600FF"/>
                </a:solidFill>
              </a:rPr>
              <a:t>Bảng</a:t>
            </a:r>
            <a:r>
              <a:rPr lang="en-US" altLang="en-US" sz="2800" b="1" dirty="0" smtClean="0">
                <a:solidFill>
                  <a:srgbClr val="6600FF"/>
                </a:solidFill>
              </a:rPr>
              <a:t> 26.2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Gía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trị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SXCN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vùng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DHNTB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và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cả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thời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kì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1995-2002(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nghìn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tỉ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</a:rPr>
              <a:t>đồng</a:t>
            </a:r>
            <a:r>
              <a:rPr lang="en-US" altLang="en-US" sz="2800" b="1" dirty="0" smtClean="0">
                <a:solidFill>
                  <a:srgbClr val="003300"/>
                </a:solidFill>
              </a:rPr>
              <a:t>)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375028"/>
            <a:ext cx="7696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tăng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trưởng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giá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trị</a:t>
            </a:r>
            <a:r>
              <a:rPr lang="en-US" altLang="en-US" sz="2800" b="1" dirty="0">
                <a:solidFill>
                  <a:srgbClr val="FF0000"/>
                </a:solidFill>
              </a:rPr>
              <a:t> SXCN </a:t>
            </a:r>
            <a:r>
              <a:rPr lang="en-US" altLang="en-US" sz="28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vùng</a:t>
            </a:r>
            <a:r>
              <a:rPr lang="en-US" altLang="en-US" sz="2800" b="1" dirty="0">
                <a:solidFill>
                  <a:srgbClr val="FF0000"/>
                </a:solidFill>
              </a:rPr>
              <a:t> DHNTB so </a:t>
            </a:r>
            <a:r>
              <a:rPr lang="en-US" altLang="en-US" sz="2800" b="1" dirty="0" err="1">
                <a:solidFill>
                  <a:srgbClr val="FF0000"/>
                </a:solidFill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cả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</a:rPr>
              <a:t> ?</a:t>
            </a:r>
          </a:p>
        </p:txBody>
      </p:sp>
      <p:graphicFrame>
        <p:nvGraphicFramePr>
          <p:cNvPr id="21" name="Group 1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8188200"/>
              </p:ext>
            </p:extLst>
          </p:nvPr>
        </p:nvGraphicFramePr>
        <p:xfrm>
          <a:off x="536813" y="2393950"/>
          <a:ext cx="7997586" cy="2663825"/>
        </p:xfrm>
        <a:graphic>
          <a:graphicData uri="http://schemas.openxmlformats.org/drawingml/2006/table">
            <a:tbl>
              <a:tblPr/>
              <a:tblGrid>
                <a:gridCol w="2490701"/>
                <a:gridCol w="1834917"/>
                <a:gridCol w="1918224"/>
                <a:gridCol w="1753744"/>
              </a:tblGrid>
              <a:tr h="993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kumimoji="0" lang="en-US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Duyên hải NTB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0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 nước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103,4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198,3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261,1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540155" y="1"/>
            <a:ext cx="4724400" cy="6858000"/>
            <a:chOff x="3216" y="288"/>
            <a:chExt cx="2448" cy="3900"/>
          </a:xfrm>
        </p:grpSpPr>
        <p:pic>
          <p:nvPicPr>
            <p:cNvPr id="17413" name="Picture 5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52400" y="1066800"/>
            <a:ext cx="4038600" cy="2819400"/>
          </a:xfrm>
          <a:prstGeom prst="cloudCallout">
            <a:avLst>
              <a:gd name="adj1" fmla="val 81759"/>
              <a:gd name="adj2" fmla="val 76181"/>
            </a:avLst>
          </a:prstGeom>
          <a:solidFill>
            <a:schemeClr val="accent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1">
                <a:solidFill>
                  <a:srgbClr val="FF0000"/>
                </a:solidFill>
              </a:rPr>
              <a:t>Dựa vào lược đồ cho biết vùng có những ngành công nghiệp nào?</a:t>
            </a:r>
          </a:p>
        </p:txBody>
      </p:sp>
      <p:pic>
        <p:nvPicPr>
          <p:cNvPr id="17419" name="Picture 11" descr="20120131DungQu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" y="-65962"/>
            <a:ext cx="44958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Công nghiệp điện tử, cơ khí, lắp rá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41"/>
            <a:ext cx="4495800" cy="35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s7-54130805chebienTHS251111_70c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958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ông nghiệp chế biến nông sản thực phẩ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7" y="3276600"/>
            <a:ext cx="4495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3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nimBg="1"/>
      <p:bldP spid="174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1" name="Text Box 23"/>
          <p:cNvSpPr txBox="1">
            <a:spLocks noChangeArrowheads="1"/>
          </p:cNvSpPr>
          <p:nvPr/>
        </p:nvSpPr>
        <p:spPr bwMode="auto">
          <a:xfrm>
            <a:off x="152400" y="20574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</a:endParaRPr>
          </a:p>
        </p:txBody>
      </p:sp>
      <p:grpSp>
        <p:nvGrpSpPr>
          <p:cNvPr id="48155" name="Group 27"/>
          <p:cNvGrpSpPr>
            <a:grpSpLocks/>
          </p:cNvGrpSpPr>
          <p:nvPr/>
        </p:nvGrpSpPr>
        <p:grpSpPr bwMode="auto">
          <a:xfrm>
            <a:off x="1589638" y="398371"/>
            <a:ext cx="4648200" cy="6137276"/>
            <a:chOff x="3216" y="288"/>
            <a:chExt cx="2448" cy="3915"/>
          </a:xfrm>
        </p:grpSpPr>
        <p:pic>
          <p:nvPicPr>
            <p:cNvPr id="48156" name="Picture 28" descr="dl9tr096h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57" name="Text Box 29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6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5" name="Group 51"/>
          <p:cNvGrpSpPr>
            <a:grpSpLocks/>
          </p:cNvGrpSpPr>
          <p:nvPr/>
        </p:nvGrpSpPr>
        <p:grpSpPr bwMode="auto">
          <a:xfrm>
            <a:off x="2667000" y="609600"/>
            <a:ext cx="3810000" cy="5651500"/>
            <a:chOff x="3216" y="288"/>
            <a:chExt cx="2448" cy="4080"/>
          </a:xfrm>
        </p:grpSpPr>
        <p:pic>
          <p:nvPicPr>
            <p:cNvPr id="16436" name="Picture 52" descr="dl9tr096h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288"/>
              <a:ext cx="2352" cy="374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37" name="Text Box 53"/>
            <p:cNvSpPr txBox="1">
              <a:spLocks noChangeArrowheads="1"/>
            </p:cNvSpPr>
            <p:nvPr/>
          </p:nvSpPr>
          <p:spPr bwMode="auto">
            <a:xfrm>
              <a:off x="3216" y="3994"/>
              <a:ext cx="2448" cy="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 smtClean="0">
                  <a:solidFill>
                    <a:srgbClr val="0000FF"/>
                  </a:solidFill>
                </a:rPr>
                <a:t>Lược đồ kinh tế vùng Duyên hải Nam Trung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693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7"/>
          <p:cNvGrpSpPr>
            <a:grpSpLocks/>
          </p:cNvGrpSpPr>
          <p:nvPr/>
        </p:nvGrpSpPr>
        <p:grpSpPr bwMode="auto">
          <a:xfrm>
            <a:off x="0" y="0"/>
            <a:ext cx="9144000" cy="6883400"/>
            <a:chOff x="0" y="0"/>
            <a:chExt cx="5760" cy="4336"/>
          </a:xfrm>
        </p:grpSpPr>
        <p:pic>
          <p:nvPicPr>
            <p:cNvPr id="21507" name="Picture 5" descr="Cảng Kỳ Hà-D.Quấ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80"/>
              <a:ext cx="2725" cy="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8" name="Picture 2" descr="Đường đèo Hải Vân-V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2199"/>
              <a:ext cx="2724" cy="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3" descr="Hầm đường bộ Hải Vân.V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0"/>
              <a:ext cx="2832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4" descr="Hầm đèo Hải Vân.VN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208"/>
              <a:ext cx="28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0" y="4006"/>
              <a:ext cx="5760" cy="330"/>
            </a:xfrm>
            <a:prstGeom prst="rect">
              <a:avLst/>
            </a:prstGeom>
            <a:ex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0000FF"/>
                  </a:solidFill>
                  <a:latin typeface=".VnTime" pitchFamily="34" charset="0"/>
                </a:rPr>
                <a:t>         </a:t>
              </a:r>
              <a:r>
                <a:rPr lang="en-US" sz="2800" dirty="0" err="1" smtClean="0">
                  <a:solidFill>
                    <a:srgbClr val="0000FF"/>
                  </a:solidFill>
                  <a:latin typeface=".VnTime" pitchFamily="34" charset="0"/>
                </a:rPr>
                <a:t>Quốc</a:t>
              </a:r>
              <a:r>
                <a:rPr lang="en-US" sz="2800" dirty="0" smtClean="0">
                  <a:solidFill>
                    <a:srgbClr val="0000FF"/>
                  </a:solidFill>
                  <a:latin typeface=".VnTime" pitchFamily="34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.VnTime" pitchFamily="34" charset="0"/>
                </a:rPr>
                <a:t>lộ</a:t>
              </a:r>
              <a:r>
                <a:rPr lang="en-US" sz="2800" dirty="0" smtClean="0">
                  <a:solidFill>
                    <a:srgbClr val="0000FF"/>
                  </a:solidFill>
                  <a:latin typeface=".VnTime" pitchFamily="34" charset="0"/>
                </a:rPr>
                <a:t> 1A</a:t>
              </a:r>
              <a:r>
                <a:rPr lang="en-US" sz="2800" dirty="0" smtClean="0">
                  <a:solidFill>
                    <a:srgbClr val="04617B"/>
                  </a:solidFill>
                  <a:latin typeface=".VnTime" pitchFamily="34" charset="0"/>
                </a:rPr>
                <a:t>                   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hầm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</a:t>
              </a:r>
              <a:endPara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12" name="TextBox 9"/>
            <p:cNvSpPr txBox="1">
              <a:spLocks noChangeArrowheads="1"/>
            </p:cNvSpPr>
            <p:nvPr/>
          </p:nvSpPr>
          <p:spPr bwMode="auto">
            <a:xfrm>
              <a:off x="288" y="96"/>
              <a:ext cx="205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.VnTime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F3300"/>
                  </a:solidFill>
                  <a:latin typeface="Times New Roman" pitchFamily="18" charset="0"/>
                </a:rPr>
                <a:t>CẢNG DUNG QUẤT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3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461</Words>
  <PresentationFormat>On-screen Show (4:3)</PresentationFormat>
  <Paragraphs>78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Flow</vt:lpstr>
      <vt:lpstr>7_Default Design</vt:lpstr>
      <vt:lpstr>8_Default Design</vt:lpstr>
      <vt:lpstr>9_Default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2019-12-03T14:11:02Z</dcterms:modified>
</cp:coreProperties>
</file>