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7" r:id="rId2"/>
    <p:sldId id="258" r:id="rId3"/>
    <p:sldId id="316" r:id="rId4"/>
    <p:sldId id="331" r:id="rId5"/>
    <p:sldId id="333" r:id="rId6"/>
    <p:sldId id="332" r:id="rId7"/>
    <p:sldId id="334" r:id="rId8"/>
    <p:sldId id="335" r:id="rId9"/>
    <p:sldId id="337" r:id="rId10"/>
    <p:sldId id="340" r:id="rId11"/>
    <p:sldId id="343" r:id="rId12"/>
    <p:sldId id="344" r:id="rId13"/>
    <p:sldId id="345" r:id="rId14"/>
    <p:sldId id="346" r:id="rId15"/>
    <p:sldId id="29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00000"/>
    <a:srgbClr val="0C05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73" d="100"/>
          <a:sy n="73" d="100"/>
        </p:scale>
        <p:origin x="-1884" y="-3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D3E61B9-E014-479E-B2DC-A21463012BB2}" type="datetimeFigureOut">
              <a:rPr lang="en-US" smtClean="0"/>
              <a:pPr/>
              <a:t>2/3/2020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F2BFDF6-703C-4BC4-9F76-A3BA38C89CB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F2BFDF6-703C-4BC4-9F76-A3BA38C89CBC}" type="slidenum">
              <a:rPr lang="en-US" smtClean="0"/>
              <a:pPr/>
              <a:t>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039CB91-07AE-4BD3-B6FD-7FF3E9F7F542}" type="datetimeFigureOut">
              <a:rPr lang="en-US" smtClean="0"/>
              <a:pPr/>
              <a:t>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55BF66-52C5-4614-B1A0-13C4DBCBD37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39CB91-07AE-4BD3-B6FD-7FF3E9F7F542}" type="datetimeFigureOut">
              <a:rPr lang="en-US" smtClean="0"/>
              <a:pPr/>
              <a:t>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55BF66-52C5-4614-B1A0-13C4DBCBD37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39CB91-07AE-4BD3-B6FD-7FF3E9F7F542}" type="datetimeFigureOut">
              <a:rPr lang="en-US" smtClean="0"/>
              <a:pPr/>
              <a:t>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55BF66-52C5-4614-B1A0-13C4DBCBD37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39CB91-07AE-4BD3-B6FD-7FF3E9F7F542}" type="datetimeFigureOut">
              <a:rPr lang="en-US" smtClean="0"/>
              <a:pPr/>
              <a:t>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55BF66-52C5-4614-B1A0-13C4DBCBD37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039CB91-07AE-4BD3-B6FD-7FF3E9F7F542}" type="datetimeFigureOut">
              <a:rPr lang="en-US" smtClean="0"/>
              <a:pPr/>
              <a:t>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55BF66-52C5-4614-B1A0-13C4DBCBD37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039CB91-07AE-4BD3-B6FD-7FF3E9F7F542}" type="datetimeFigureOut">
              <a:rPr lang="en-US" smtClean="0"/>
              <a:pPr/>
              <a:t>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55BF66-52C5-4614-B1A0-13C4DBCBD37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039CB91-07AE-4BD3-B6FD-7FF3E9F7F542}" type="datetimeFigureOut">
              <a:rPr lang="en-US" smtClean="0"/>
              <a:pPr/>
              <a:t>2/3/2020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855BF66-52C5-4614-B1A0-13C4DBCBD37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039CB91-07AE-4BD3-B6FD-7FF3E9F7F542}" type="datetimeFigureOut">
              <a:rPr lang="en-US" smtClean="0"/>
              <a:pPr/>
              <a:t>2/3/2020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855BF66-52C5-4614-B1A0-13C4DBCBD37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39CB91-07AE-4BD3-B6FD-7FF3E9F7F542}" type="datetimeFigureOut">
              <a:rPr lang="en-US" smtClean="0"/>
              <a:pPr/>
              <a:t>2/3/2020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855BF66-52C5-4614-B1A0-13C4DBCBD37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039CB91-07AE-4BD3-B6FD-7FF3E9F7F542}" type="datetimeFigureOut">
              <a:rPr lang="en-US" smtClean="0"/>
              <a:pPr/>
              <a:t>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55BF66-52C5-4614-B1A0-13C4DBCBD37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039CB91-07AE-4BD3-B6FD-7FF3E9F7F542}" type="datetimeFigureOut">
              <a:rPr lang="en-US" smtClean="0"/>
              <a:pPr/>
              <a:t>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55BF66-52C5-4614-B1A0-13C4DBCBD37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39CB91-07AE-4BD3-B6FD-7FF3E9F7F542}" type="datetimeFigureOut">
              <a:rPr lang="en-US" smtClean="0"/>
              <a:pPr/>
              <a:t>2/3/2020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55BF66-52C5-4614-B1A0-13C4DBCBD37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audio" Target="../media/audio1.wav"/><Relationship Id="rId1" Type="http://schemas.openxmlformats.org/officeDocument/2006/relationships/slideLayout" Target="../slideLayouts/slideLayout2.xml"/><Relationship Id="rId6" Type="http://schemas.openxmlformats.org/officeDocument/2006/relationships/image" Target="../media/image4.gif"/><Relationship Id="rId5" Type="http://schemas.openxmlformats.org/officeDocument/2006/relationships/image" Target="../media/image3.jpe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9.jpeg"/><Relationship Id="rId5" Type="http://schemas.openxmlformats.org/officeDocument/2006/relationships/image" Target="../media/image8.jpeg"/><Relationship Id="rId4" Type="http://schemas.openxmlformats.org/officeDocument/2006/relationships/image" Target="../media/image7.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rot="5400000">
            <a:off x="76200" y="76200"/>
            <a:ext cx="2362200" cy="2362200"/>
            <a:chOff x="48" y="1632"/>
            <a:chExt cx="3072" cy="2640"/>
          </a:xfrm>
        </p:grpSpPr>
        <p:pic>
          <p:nvPicPr>
            <p:cNvPr id="5" name="Picture 2" descr="Frames PPT 007"/>
            <p:cNvPicPr>
              <a:picLocks noChangeAspect="1" noChangeArrowheads="1"/>
            </p:cNvPicPr>
            <p:nvPr/>
          </p:nvPicPr>
          <p:blipFill>
            <a:blip r:embed="rId3"/>
            <a:srcRect t="85001" r="80000"/>
            <a:stretch>
              <a:fillRect/>
            </a:stretch>
          </p:blipFill>
          <p:spPr bwMode="auto">
            <a:xfrm>
              <a:off x="48" y="3792"/>
              <a:ext cx="480" cy="480"/>
            </a:xfrm>
            <a:prstGeom prst="rect">
              <a:avLst/>
            </a:prstGeom>
            <a:noFill/>
            <a:ln w="9525">
              <a:noFill/>
              <a:miter lim="800000"/>
              <a:headEnd/>
              <a:tailEnd/>
            </a:ln>
          </p:spPr>
        </p:pic>
        <p:sp>
          <p:nvSpPr>
            <p:cNvPr id="6" name="Line 4"/>
            <p:cNvSpPr>
              <a:spLocks noChangeShapeType="1"/>
            </p:cNvSpPr>
            <p:nvPr/>
          </p:nvSpPr>
          <p:spPr bwMode="auto">
            <a:xfrm>
              <a:off x="144" y="2496"/>
              <a:ext cx="0" cy="1344"/>
            </a:xfrm>
            <a:prstGeom prst="line">
              <a:avLst/>
            </a:prstGeom>
            <a:noFill/>
            <a:ln w="19050">
              <a:solidFill>
                <a:schemeClr val="tx1"/>
              </a:solidFill>
              <a:round/>
              <a:headEnd/>
              <a:tailEnd/>
            </a:ln>
            <a:effectLst/>
          </p:spPr>
          <p:txBody>
            <a:bodyPr/>
            <a:lstStyle/>
            <a:p>
              <a:endParaRPr lang="en-US"/>
            </a:p>
          </p:txBody>
        </p:sp>
        <p:sp>
          <p:nvSpPr>
            <p:cNvPr id="7" name="Line 5"/>
            <p:cNvSpPr>
              <a:spLocks noChangeShapeType="1"/>
            </p:cNvSpPr>
            <p:nvPr/>
          </p:nvSpPr>
          <p:spPr bwMode="auto">
            <a:xfrm>
              <a:off x="96" y="1632"/>
              <a:ext cx="0" cy="2352"/>
            </a:xfrm>
            <a:prstGeom prst="line">
              <a:avLst/>
            </a:prstGeom>
            <a:noFill/>
            <a:ln w="19050">
              <a:solidFill>
                <a:schemeClr val="tx1"/>
              </a:solidFill>
              <a:round/>
              <a:headEnd/>
              <a:tailEnd/>
            </a:ln>
            <a:effectLst/>
          </p:spPr>
          <p:txBody>
            <a:bodyPr/>
            <a:lstStyle/>
            <a:p>
              <a:endParaRPr lang="en-US"/>
            </a:p>
          </p:txBody>
        </p:sp>
        <p:sp>
          <p:nvSpPr>
            <p:cNvPr id="8" name="Line 6"/>
            <p:cNvSpPr>
              <a:spLocks noChangeShapeType="1"/>
            </p:cNvSpPr>
            <p:nvPr/>
          </p:nvSpPr>
          <p:spPr bwMode="auto">
            <a:xfrm>
              <a:off x="480" y="4176"/>
              <a:ext cx="1728" cy="0"/>
            </a:xfrm>
            <a:prstGeom prst="line">
              <a:avLst/>
            </a:prstGeom>
            <a:noFill/>
            <a:ln w="19050">
              <a:solidFill>
                <a:schemeClr val="tx1"/>
              </a:solidFill>
              <a:round/>
              <a:headEnd/>
              <a:tailEnd/>
            </a:ln>
            <a:effectLst/>
          </p:spPr>
          <p:txBody>
            <a:bodyPr/>
            <a:lstStyle/>
            <a:p>
              <a:endParaRPr lang="en-US"/>
            </a:p>
          </p:txBody>
        </p:sp>
        <p:sp>
          <p:nvSpPr>
            <p:cNvPr id="9" name="Line 7"/>
            <p:cNvSpPr>
              <a:spLocks noChangeShapeType="1"/>
            </p:cNvSpPr>
            <p:nvPr/>
          </p:nvSpPr>
          <p:spPr bwMode="auto">
            <a:xfrm>
              <a:off x="336" y="4224"/>
              <a:ext cx="2784" cy="0"/>
            </a:xfrm>
            <a:prstGeom prst="line">
              <a:avLst/>
            </a:prstGeom>
            <a:noFill/>
            <a:ln w="19050">
              <a:solidFill>
                <a:schemeClr val="tx1"/>
              </a:solidFill>
              <a:round/>
              <a:headEnd/>
              <a:tailEnd/>
            </a:ln>
            <a:effectLst/>
          </p:spPr>
          <p:txBody>
            <a:bodyPr/>
            <a:lstStyle/>
            <a:p>
              <a:endParaRPr lang="en-US"/>
            </a:p>
          </p:txBody>
        </p:sp>
      </p:grpSp>
      <p:grpSp>
        <p:nvGrpSpPr>
          <p:cNvPr id="3" name="Group 2"/>
          <p:cNvGrpSpPr>
            <a:grpSpLocks/>
          </p:cNvGrpSpPr>
          <p:nvPr/>
        </p:nvGrpSpPr>
        <p:grpSpPr bwMode="auto">
          <a:xfrm rot="10800000">
            <a:off x="6172200" y="152400"/>
            <a:ext cx="2858804" cy="2193120"/>
            <a:chOff x="48" y="1632"/>
            <a:chExt cx="3072" cy="2640"/>
          </a:xfrm>
        </p:grpSpPr>
        <p:pic>
          <p:nvPicPr>
            <p:cNvPr id="11" name="Picture 2" descr="Frames PPT 007"/>
            <p:cNvPicPr>
              <a:picLocks noChangeAspect="1" noChangeArrowheads="1"/>
            </p:cNvPicPr>
            <p:nvPr/>
          </p:nvPicPr>
          <p:blipFill>
            <a:blip r:embed="rId3"/>
            <a:srcRect t="85001" r="80000"/>
            <a:stretch>
              <a:fillRect/>
            </a:stretch>
          </p:blipFill>
          <p:spPr bwMode="auto">
            <a:xfrm>
              <a:off x="48" y="3792"/>
              <a:ext cx="480" cy="480"/>
            </a:xfrm>
            <a:prstGeom prst="rect">
              <a:avLst/>
            </a:prstGeom>
            <a:noFill/>
            <a:ln w="9525">
              <a:noFill/>
              <a:miter lim="800000"/>
              <a:headEnd/>
              <a:tailEnd/>
            </a:ln>
          </p:spPr>
        </p:pic>
        <p:sp>
          <p:nvSpPr>
            <p:cNvPr id="12" name="Line 4"/>
            <p:cNvSpPr>
              <a:spLocks noChangeShapeType="1"/>
            </p:cNvSpPr>
            <p:nvPr/>
          </p:nvSpPr>
          <p:spPr bwMode="auto">
            <a:xfrm>
              <a:off x="144" y="2496"/>
              <a:ext cx="0" cy="1344"/>
            </a:xfrm>
            <a:prstGeom prst="line">
              <a:avLst/>
            </a:prstGeom>
            <a:noFill/>
            <a:ln w="19050">
              <a:solidFill>
                <a:schemeClr val="tx1"/>
              </a:solidFill>
              <a:round/>
              <a:headEnd/>
              <a:tailEnd/>
            </a:ln>
            <a:effectLst/>
          </p:spPr>
          <p:txBody>
            <a:bodyPr/>
            <a:lstStyle/>
            <a:p>
              <a:endParaRPr lang="en-US"/>
            </a:p>
          </p:txBody>
        </p:sp>
        <p:sp>
          <p:nvSpPr>
            <p:cNvPr id="13" name="Line 5"/>
            <p:cNvSpPr>
              <a:spLocks noChangeShapeType="1"/>
            </p:cNvSpPr>
            <p:nvPr/>
          </p:nvSpPr>
          <p:spPr bwMode="auto">
            <a:xfrm>
              <a:off x="96" y="1632"/>
              <a:ext cx="0" cy="2352"/>
            </a:xfrm>
            <a:prstGeom prst="line">
              <a:avLst/>
            </a:prstGeom>
            <a:noFill/>
            <a:ln w="19050">
              <a:solidFill>
                <a:schemeClr val="tx1"/>
              </a:solidFill>
              <a:round/>
              <a:headEnd/>
              <a:tailEnd/>
            </a:ln>
            <a:effectLst/>
          </p:spPr>
          <p:txBody>
            <a:bodyPr/>
            <a:lstStyle/>
            <a:p>
              <a:endParaRPr lang="en-US"/>
            </a:p>
          </p:txBody>
        </p:sp>
        <p:sp>
          <p:nvSpPr>
            <p:cNvPr id="14" name="Line 6"/>
            <p:cNvSpPr>
              <a:spLocks noChangeShapeType="1"/>
            </p:cNvSpPr>
            <p:nvPr/>
          </p:nvSpPr>
          <p:spPr bwMode="auto">
            <a:xfrm>
              <a:off x="480" y="4176"/>
              <a:ext cx="1728" cy="0"/>
            </a:xfrm>
            <a:prstGeom prst="line">
              <a:avLst/>
            </a:prstGeom>
            <a:noFill/>
            <a:ln w="19050">
              <a:solidFill>
                <a:schemeClr val="tx1"/>
              </a:solidFill>
              <a:round/>
              <a:headEnd/>
              <a:tailEnd/>
            </a:ln>
            <a:effectLst/>
          </p:spPr>
          <p:txBody>
            <a:bodyPr/>
            <a:lstStyle/>
            <a:p>
              <a:endParaRPr lang="en-US"/>
            </a:p>
          </p:txBody>
        </p:sp>
        <p:sp>
          <p:nvSpPr>
            <p:cNvPr id="15" name="Line 7"/>
            <p:cNvSpPr>
              <a:spLocks noChangeShapeType="1"/>
            </p:cNvSpPr>
            <p:nvPr/>
          </p:nvSpPr>
          <p:spPr bwMode="auto">
            <a:xfrm>
              <a:off x="336" y="4224"/>
              <a:ext cx="2784" cy="0"/>
            </a:xfrm>
            <a:prstGeom prst="line">
              <a:avLst/>
            </a:prstGeom>
            <a:noFill/>
            <a:ln w="19050">
              <a:solidFill>
                <a:schemeClr val="tx1"/>
              </a:solidFill>
              <a:round/>
              <a:headEnd/>
              <a:tailEnd/>
            </a:ln>
            <a:effectLst/>
          </p:spPr>
          <p:txBody>
            <a:bodyPr/>
            <a:lstStyle/>
            <a:p>
              <a:endParaRPr lang="en-US"/>
            </a:p>
          </p:txBody>
        </p:sp>
      </p:grpSp>
      <p:sp>
        <p:nvSpPr>
          <p:cNvPr id="27" name="Rectangle 26"/>
          <p:cNvSpPr/>
          <p:nvPr/>
        </p:nvSpPr>
        <p:spPr>
          <a:xfrm>
            <a:off x="228600" y="228600"/>
            <a:ext cx="8915400" cy="5414141"/>
          </a:xfrm>
          <a:prstGeom prst="rect">
            <a:avLst/>
          </a:prstGeom>
          <a:noFill/>
        </p:spPr>
        <p:txBody>
          <a:bodyPr wrap="none" lIns="91440" tIns="45720" rIns="91440" bIns="45720">
            <a:prstTxWarp prst="textArchUpPour">
              <a:avLst>
                <a:gd name="adj1" fmla="val 9037428"/>
                <a:gd name="adj2" fmla="val 36712"/>
              </a:avLst>
            </a:prstTxWarp>
            <a:spAutoFit/>
          </a:bodyPr>
          <a:lstStyle/>
          <a:p>
            <a:pPr algn="ctr"/>
            <a:r>
              <a:rPr lang="en-US" sz="5400" b="1" dirty="0">
                <a:ln w="11430"/>
                <a:solidFill>
                  <a:srgbClr val="FF0000"/>
                </a:solidFill>
                <a:effectLst>
                  <a:outerShdw blurRad="80000" dist="40000" dir="5040000" algn="tl">
                    <a:srgbClr val="000000">
                      <a:alpha val="30000"/>
                    </a:srgbClr>
                  </a:outerShdw>
                </a:effectLst>
              </a:rPr>
              <a:t>Welcome to </a:t>
            </a:r>
            <a:r>
              <a:rPr lang="en-US" sz="5400" b="1" dirty="0" smtClean="0">
                <a:ln w="11430"/>
                <a:solidFill>
                  <a:srgbClr val="FF0000"/>
                </a:solidFill>
                <a:effectLst>
                  <a:outerShdw blurRad="80000" dist="40000" dir="5040000" algn="tl">
                    <a:srgbClr val="000000">
                      <a:alpha val="30000"/>
                    </a:srgbClr>
                  </a:outerShdw>
                </a:effectLst>
              </a:rPr>
              <a:t>English Class 8A</a:t>
            </a:r>
          </a:p>
          <a:p>
            <a:pPr algn="ctr"/>
            <a:endParaRPr lang="en-US" sz="5400" dirty="0">
              <a:solidFill>
                <a:srgbClr val="FF0000"/>
              </a:solidFill>
            </a:endParaRPr>
          </a:p>
        </p:txBody>
      </p:sp>
      <p:pic>
        <p:nvPicPr>
          <p:cNvPr id="28" name="Picture 27" descr="http://kenhtuyensinh.vn/images/2013/Hoc-tieng-anh-giao-tiep.jpg"/>
          <p:cNvPicPr/>
          <p:nvPr/>
        </p:nvPicPr>
        <p:blipFill>
          <a:blip r:embed="rId4">
            <a:extLst>
              <a:ext uri="{28A0092B-C50C-407E-A947-70E740481C1C}">
                <a14:useLocalDpi xmlns="" xmlns:a14="http://schemas.microsoft.com/office/drawing/2010/main" val="0"/>
              </a:ext>
            </a:extLst>
          </a:blip>
          <a:srcRect/>
          <a:stretch>
            <a:fillRect/>
          </a:stretch>
        </p:blipFill>
        <p:spPr bwMode="auto">
          <a:xfrm>
            <a:off x="2895600" y="1219200"/>
            <a:ext cx="3657600" cy="23622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29" name="Picture 28" descr="https://encrypted-tbn2.gstatic.com/images?q=tbn:ANd9GcQongWViEbyQJxN3XvuAs_9QTa6Zk_AME-p8RkYClltpKUlvg7D"/>
          <p:cNvPicPr/>
          <p:nvPr/>
        </p:nvPicPr>
        <p:blipFill>
          <a:blip r:embed="rId5">
            <a:extLst>
              <a:ext uri="{28A0092B-C50C-407E-A947-70E740481C1C}">
                <a14:useLocalDpi xmlns="" xmlns:a14="http://schemas.microsoft.com/office/drawing/2010/main" val="0"/>
              </a:ext>
            </a:extLst>
          </a:blip>
          <a:srcRect/>
          <a:stretch>
            <a:fillRect/>
          </a:stretch>
        </p:blipFill>
        <p:spPr bwMode="auto">
          <a:xfrm>
            <a:off x="6477000" y="5181600"/>
            <a:ext cx="2381250" cy="1332230"/>
          </a:xfrm>
          <a:prstGeom prst="rect">
            <a:avLst/>
          </a:prstGeom>
          <a:ln/>
        </p:spPr>
        <p:style>
          <a:lnRef idx="1">
            <a:schemeClr val="accent3"/>
          </a:lnRef>
          <a:fillRef idx="2">
            <a:schemeClr val="accent3"/>
          </a:fillRef>
          <a:effectRef idx="1">
            <a:schemeClr val="accent3"/>
          </a:effectRef>
          <a:fontRef idx="minor">
            <a:schemeClr val="dk1"/>
          </a:fontRef>
        </p:style>
      </p:pic>
      <p:sp>
        <p:nvSpPr>
          <p:cNvPr id="30" name="Cloud Callout 29"/>
          <p:cNvSpPr/>
          <p:nvPr/>
        </p:nvSpPr>
        <p:spPr>
          <a:xfrm>
            <a:off x="0" y="4572000"/>
            <a:ext cx="4204855" cy="1393875"/>
          </a:xfrm>
          <a:prstGeom prst="cloudCallout">
            <a:avLst>
              <a:gd name="adj1" fmla="val 58762"/>
              <a:gd name="adj2" fmla="val 36245"/>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3200" b="1" dirty="0" smtClean="0">
                <a:solidFill>
                  <a:srgbClr val="002060"/>
                </a:solidFill>
              </a:rPr>
              <a:t>Let’s learn English !</a:t>
            </a:r>
            <a:endParaRPr lang="en-US" sz="3200" b="1" dirty="0">
              <a:solidFill>
                <a:srgbClr val="002060"/>
              </a:solidFill>
            </a:endParaRPr>
          </a:p>
        </p:txBody>
      </p:sp>
      <p:sp>
        <p:nvSpPr>
          <p:cNvPr id="31" name="TextBox 30"/>
          <p:cNvSpPr txBox="1"/>
          <p:nvPr/>
        </p:nvSpPr>
        <p:spPr>
          <a:xfrm>
            <a:off x="1828800" y="3124200"/>
            <a:ext cx="6324600" cy="1569660"/>
          </a:xfrm>
          <a:prstGeom prst="rect">
            <a:avLst/>
          </a:prstGeom>
          <a:noFill/>
        </p:spPr>
        <p:txBody>
          <a:bodyPr wrap="square" rtlCol="0">
            <a:spAutoFit/>
          </a:bodyPr>
          <a:lstStyle/>
          <a:p>
            <a:pPr algn="ctr"/>
            <a:r>
              <a:rPr lang="en-US" sz="4800" b="1" dirty="0" smtClean="0"/>
              <a:t>Period 45</a:t>
            </a:r>
          </a:p>
          <a:p>
            <a:pPr algn="ctr"/>
            <a:r>
              <a:rPr lang="en-US" sz="4800" b="1" dirty="0" smtClean="0"/>
              <a:t>Unit 6: FOLK TALES</a:t>
            </a:r>
          </a:p>
        </p:txBody>
      </p:sp>
      <p:pic>
        <p:nvPicPr>
          <p:cNvPr id="33" name="Picture 14" descr="Picture Sao bay"/>
          <p:cNvPicPr>
            <a:picLocks noChangeAspect="1" noChangeArrowheads="1" noCrop="1"/>
          </p:cNvPicPr>
          <p:nvPr/>
        </p:nvPicPr>
        <p:blipFill>
          <a:blip r:embed="rId6"/>
          <a:srcRect/>
          <a:stretch>
            <a:fillRect/>
          </a:stretch>
        </p:blipFill>
        <p:spPr bwMode="auto">
          <a:xfrm rot="3847082">
            <a:off x="8620099" y="324466"/>
            <a:ext cx="386561" cy="547408"/>
          </a:xfrm>
          <a:prstGeom prst="rect">
            <a:avLst/>
          </a:prstGeom>
          <a:noFill/>
          <a:ln w="9525">
            <a:noFill/>
            <a:miter lim="800000"/>
            <a:headEnd/>
            <a:tailEnd/>
          </a:ln>
        </p:spPr>
      </p:pic>
      <p:pic>
        <p:nvPicPr>
          <p:cNvPr id="34" name="Picture 14" descr="Picture Sao bay"/>
          <p:cNvPicPr>
            <a:picLocks noChangeAspect="1" noChangeArrowheads="1" noCrop="1"/>
          </p:cNvPicPr>
          <p:nvPr/>
        </p:nvPicPr>
        <p:blipFill>
          <a:blip r:embed="rId6"/>
          <a:srcRect/>
          <a:stretch>
            <a:fillRect/>
          </a:stretch>
        </p:blipFill>
        <p:spPr bwMode="auto">
          <a:xfrm rot="3847082">
            <a:off x="865816" y="330220"/>
            <a:ext cx="370357" cy="462734"/>
          </a:xfrm>
          <a:prstGeom prst="rect">
            <a:avLst/>
          </a:prstGeom>
          <a:noFill/>
          <a:ln w="9525">
            <a:noFill/>
            <a:miter lim="800000"/>
            <a:headEnd/>
            <a:tailEnd/>
          </a:ln>
        </p:spPr>
      </p:pic>
      <p:pic>
        <p:nvPicPr>
          <p:cNvPr id="36" name="Picture 14" descr="Picture Sao bay"/>
          <p:cNvPicPr>
            <a:picLocks noChangeAspect="1" noChangeArrowheads="1" noCrop="1"/>
          </p:cNvPicPr>
          <p:nvPr/>
        </p:nvPicPr>
        <p:blipFill>
          <a:blip r:embed="rId6"/>
          <a:srcRect/>
          <a:stretch>
            <a:fillRect/>
          </a:stretch>
        </p:blipFill>
        <p:spPr bwMode="auto">
          <a:xfrm rot="3847082">
            <a:off x="146937" y="4775684"/>
            <a:ext cx="524192" cy="654939"/>
          </a:xfrm>
          <a:prstGeom prst="rect">
            <a:avLst/>
          </a:prstGeom>
          <a:noFill/>
          <a:ln w="9525">
            <a:noFill/>
            <a:miter lim="800000"/>
            <a:headEnd/>
            <a:tailEnd/>
          </a:ln>
        </p:spPr>
      </p:pic>
      <p:pic>
        <p:nvPicPr>
          <p:cNvPr id="37" name="Picture 14" descr="Picture Sao bay"/>
          <p:cNvPicPr>
            <a:picLocks noChangeAspect="1" noChangeArrowheads="1" noCrop="1"/>
          </p:cNvPicPr>
          <p:nvPr/>
        </p:nvPicPr>
        <p:blipFill>
          <a:blip r:embed="rId6"/>
          <a:srcRect/>
          <a:stretch>
            <a:fillRect/>
          </a:stretch>
        </p:blipFill>
        <p:spPr bwMode="auto">
          <a:xfrm rot="3847082">
            <a:off x="1752525" y="2804592"/>
            <a:ext cx="590502" cy="737789"/>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circle(in)">
                                      <p:cBhvr>
                                        <p:cTn id="7" dur="2000"/>
                                        <p:tgtEl>
                                          <p:spTgt spid="27"/>
                                        </p:tgtEl>
                                      </p:cBhvr>
                                    </p:animEffect>
                                  </p:childTnLst>
                                </p:cTn>
                              </p:par>
                              <p:par>
                                <p:cTn id="8" presetID="6" presetClass="entr" presetSubtype="16" fill="hold" nodeType="withEffect">
                                  <p:stCondLst>
                                    <p:cond delay="0"/>
                                  </p:stCondLst>
                                  <p:childTnLst>
                                    <p:set>
                                      <p:cBhvr>
                                        <p:cTn id="9" dur="1" fill="hold">
                                          <p:stCondLst>
                                            <p:cond delay="0"/>
                                          </p:stCondLst>
                                        </p:cTn>
                                        <p:tgtEl>
                                          <p:spTgt spid="28"/>
                                        </p:tgtEl>
                                        <p:attrNameLst>
                                          <p:attrName>style.visibility</p:attrName>
                                        </p:attrNameLst>
                                      </p:cBhvr>
                                      <p:to>
                                        <p:strVal val="visible"/>
                                      </p:to>
                                    </p:set>
                                    <p:animEffect transition="in" filter="circle(in)">
                                      <p:cBhvr>
                                        <p:cTn id="10" dur="2000"/>
                                        <p:tgtEl>
                                          <p:spTgt spid="28"/>
                                        </p:tgtEl>
                                      </p:cBhvr>
                                    </p:animEffect>
                                  </p:childTnLst>
                                </p:cTn>
                              </p:par>
                              <p:par>
                                <p:cTn id="11" presetID="6" presetClass="entr" presetSubtype="16" fill="hold" nodeType="withEffect">
                                  <p:stCondLst>
                                    <p:cond delay="0"/>
                                  </p:stCondLst>
                                  <p:childTnLst>
                                    <p:set>
                                      <p:cBhvr>
                                        <p:cTn id="12" dur="1" fill="hold">
                                          <p:stCondLst>
                                            <p:cond delay="0"/>
                                          </p:stCondLst>
                                        </p:cTn>
                                        <p:tgtEl>
                                          <p:spTgt spid="29"/>
                                        </p:tgtEl>
                                        <p:attrNameLst>
                                          <p:attrName>style.visibility</p:attrName>
                                        </p:attrNameLst>
                                      </p:cBhvr>
                                      <p:to>
                                        <p:strVal val="visible"/>
                                      </p:to>
                                    </p:set>
                                    <p:animEffect transition="in" filter="circle(in)">
                                      <p:cBhvr>
                                        <p:cTn id="13" dur="2000"/>
                                        <p:tgtEl>
                                          <p:spTgt spid="29"/>
                                        </p:tgtEl>
                                      </p:cBhvr>
                                    </p:animEffect>
                                  </p:childTnLst>
                                </p:cTn>
                              </p:par>
                              <p:par>
                                <p:cTn id="14" presetID="6" presetClass="entr" presetSubtype="16" fill="hold" grpId="0" nodeType="withEffect">
                                  <p:stCondLst>
                                    <p:cond delay="0"/>
                                  </p:stCondLst>
                                  <p:childTnLst>
                                    <p:set>
                                      <p:cBhvr>
                                        <p:cTn id="15" dur="1" fill="hold">
                                          <p:stCondLst>
                                            <p:cond delay="0"/>
                                          </p:stCondLst>
                                        </p:cTn>
                                        <p:tgtEl>
                                          <p:spTgt spid="30"/>
                                        </p:tgtEl>
                                        <p:attrNameLst>
                                          <p:attrName>style.visibility</p:attrName>
                                        </p:attrNameLst>
                                      </p:cBhvr>
                                      <p:to>
                                        <p:strVal val="visible"/>
                                      </p:to>
                                    </p:set>
                                    <p:animEffect transition="in" filter="circle(in)">
                                      <p:cBhvr>
                                        <p:cTn id="16" dur="2000"/>
                                        <p:tgtEl>
                                          <p:spTgt spid="30"/>
                                        </p:tgtEl>
                                      </p:cBhvr>
                                    </p:animEffect>
                                  </p:childTnLst>
                                  <p:subTnLst>
                                    <p:audio>
                                      <p:cMediaNode>
                                        <p:cTn display="0" masterRel="sameClick">
                                          <p:stCondLst>
                                            <p:cond evt="begin" delay="0">
                                              <p:tn val="14"/>
                                            </p:cond>
                                          </p:stCondLst>
                                          <p:endCondLst>
                                            <p:cond evt="onStopAudio" delay="0">
                                              <p:tgtEl>
                                                <p:sldTgt/>
                                              </p:tgtEl>
                                            </p:cond>
                                          </p:endCondLst>
                                        </p:cTn>
                                        <p:tgtEl>
                                          <p:sndTgt r:embed="rId2" name="applause.wav"/>
                                        </p:tgtEl>
                                      </p:cMediaNode>
                                    </p:audio>
                                  </p:subTnLst>
                                </p:cTn>
                              </p:par>
                            </p:childTnLst>
                          </p:cTn>
                        </p:par>
                        <p:par>
                          <p:cTn id="17" fill="hold">
                            <p:stCondLst>
                              <p:cond delay="2000"/>
                            </p:stCondLst>
                            <p:childTnLst>
                              <p:par>
                                <p:cTn id="18" presetID="42" presetClass="entr" presetSubtype="0" fill="hold" grpId="0" nodeType="afterEffect">
                                  <p:stCondLst>
                                    <p:cond delay="0"/>
                                  </p:stCondLst>
                                  <p:childTnLst>
                                    <p:set>
                                      <p:cBhvr>
                                        <p:cTn id="19" dur="1" fill="hold">
                                          <p:stCondLst>
                                            <p:cond delay="0"/>
                                          </p:stCondLst>
                                        </p:cTn>
                                        <p:tgtEl>
                                          <p:spTgt spid="31"/>
                                        </p:tgtEl>
                                        <p:attrNameLst>
                                          <p:attrName>style.visibility</p:attrName>
                                        </p:attrNameLst>
                                      </p:cBhvr>
                                      <p:to>
                                        <p:strVal val="visible"/>
                                      </p:to>
                                    </p:set>
                                    <p:animEffect transition="in" filter="fade">
                                      <p:cBhvr>
                                        <p:cTn id="20" dur="1000"/>
                                        <p:tgtEl>
                                          <p:spTgt spid="31"/>
                                        </p:tgtEl>
                                      </p:cBhvr>
                                    </p:animEffect>
                                    <p:anim calcmode="lin" valueType="num">
                                      <p:cBhvr>
                                        <p:cTn id="21" dur="1000" fill="hold"/>
                                        <p:tgtEl>
                                          <p:spTgt spid="31"/>
                                        </p:tgtEl>
                                        <p:attrNameLst>
                                          <p:attrName>ppt_x</p:attrName>
                                        </p:attrNameLst>
                                      </p:cBhvr>
                                      <p:tavLst>
                                        <p:tav tm="0">
                                          <p:val>
                                            <p:strVal val="#ppt_x"/>
                                          </p:val>
                                        </p:tav>
                                        <p:tav tm="100000">
                                          <p:val>
                                            <p:strVal val="#ppt_x"/>
                                          </p:val>
                                        </p:tav>
                                      </p:tavLst>
                                    </p:anim>
                                    <p:anim calcmode="lin" valueType="num">
                                      <p:cBhvr>
                                        <p:cTn id="22" dur="1000" fill="hold"/>
                                        <p:tgtEl>
                                          <p:spTgt spid="3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30" grpId="0" animBg="1"/>
      <p:bldP spid="31"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8229600" cy="533400"/>
          </a:xfrm>
        </p:spPr>
        <p:txBody>
          <a:bodyPr>
            <a:noAutofit/>
          </a:bodyPr>
          <a:lstStyle/>
          <a:p>
            <a:pPr algn="l"/>
            <a:r>
              <a:rPr lang="en-US" sz="2400" b="1" dirty="0" smtClean="0">
                <a:solidFill>
                  <a:srgbClr val="500000"/>
                </a:solidFill>
              </a:rPr>
              <a:t>5. Work in pairs. Ask and answer questions about the stories.</a:t>
            </a:r>
            <a:endParaRPr lang="en-US" sz="2400" b="1" dirty="0">
              <a:solidFill>
                <a:srgbClr val="500000"/>
              </a:solidFill>
            </a:endParaRPr>
          </a:p>
        </p:txBody>
      </p:sp>
      <p:sp>
        <p:nvSpPr>
          <p:cNvPr id="6" name="Text Box 26"/>
          <p:cNvSpPr txBox="1">
            <a:spLocks noChangeArrowheads="1"/>
          </p:cNvSpPr>
          <p:nvPr/>
        </p:nvSpPr>
        <p:spPr bwMode="auto">
          <a:xfrm>
            <a:off x="0" y="0"/>
            <a:ext cx="9144000" cy="584775"/>
          </a:xfrm>
          <a:prstGeom prst="rect">
            <a:avLst/>
          </a:prstGeom>
          <a:solidFill>
            <a:srgbClr val="D6F907"/>
          </a:solidFill>
          <a:ln w="9525">
            <a:solidFill>
              <a:srgbClr val="002060"/>
            </a:solidFill>
            <a:miter lim="800000"/>
            <a:headEnd/>
            <a:tailEnd/>
          </a:ln>
        </p:spPr>
        <p:txBody>
          <a:bodyPr wrap="square">
            <a:spAutoFit/>
          </a:bodyPr>
          <a:lstStyle/>
          <a:p>
            <a:pPr eaLnBrk="0" hangingPunct="0">
              <a:spcBef>
                <a:spcPct val="50000"/>
              </a:spcBef>
            </a:pPr>
            <a:r>
              <a:rPr lang="en-US" sz="3200" b="1" u="sng" dirty="0" smtClean="0">
                <a:solidFill>
                  <a:srgbClr val="FF0000"/>
                </a:solidFill>
              </a:rPr>
              <a:t>Unit 6:</a:t>
            </a:r>
            <a:r>
              <a:rPr lang="en-US" sz="3200" b="1" dirty="0" smtClean="0">
                <a:solidFill>
                  <a:srgbClr val="0000CC"/>
                </a:solidFill>
                <a:latin typeface=".VnRevue" pitchFamily="34" charset="0"/>
                <a:cs typeface="Arial" charset="0"/>
              </a:rPr>
              <a:t>    </a:t>
            </a:r>
            <a:r>
              <a:rPr lang="en-US" sz="2800" b="1" dirty="0" smtClean="0">
                <a:solidFill>
                  <a:srgbClr val="0000CC"/>
                </a:solidFill>
                <a:latin typeface=".VnRevue" pitchFamily="34" charset="0"/>
                <a:cs typeface="Arial" charset="0"/>
              </a:rPr>
              <a:t>FOLK TALES - </a:t>
            </a:r>
            <a:r>
              <a:rPr lang="en-US" sz="2400" b="1" dirty="0" smtClean="0">
                <a:solidFill>
                  <a:srgbClr val="0000CC"/>
                </a:solidFill>
                <a:latin typeface=".VnRevue" pitchFamily="34" charset="0"/>
                <a:cs typeface="Arial" charset="0"/>
              </a:rPr>
              <a:t>SKILLS 1</a:t>
            </a:r>
            <a:endParaRPr lang="en-US" sz="2800" dirty="0">
              <a:solidFill>
                <a:srgbClr val="0000CC"/>
              </a:solidFill>
              <a:latin typeface=".VnRevue" pitchFamily="34" charset="0"/>
              <a:cs typeface="Arial" charset="0"/>
            </a:endParaRPr>
          </a:p>
        </p:txBody>
      </p:sp>
      <p:graphicFrame>
        <p:nvGraphicFramePr>
          <p:cNvPr id="7" name="Table 6"/>
          <p:cNvGraphicFramePr>
            <a:graphicFrameLocks noGrp="1"/>
          </p:cNvGraphicFramePr>
          <p:nvPr/>
        </p:nvGraphicFramePr>
        <p:xfrm>
          <a:off x="152400" y="1397000"/>
          <a:ext cx="8839200" cy="4206240"/>
        </p:xfrm>
        <a:graphic>
          <a:graphicData uri="http://schemas.openxmlformats.org/drawingml/2006/table">
            <a:tbl>
              <a:tblPr firstRow="1" bandRow="1">
                <a:tableStyleId>{5C22544A-7EE6-4342-B048-85BDC9FD1C3A}</a:tableStyleId>
              </a:tblPr>
              <a:tblGrid>
                <a:gridCol w="4419600"/>
                <a:gridCol w="4419600"/>
              </a:tblGrid>
              <a:tr h="370840">
                <a:tc>
                  <a:txBody>
                    <a:bodyPr/>
                    <a:lstStyle/>
                    <a:p>
                      <a:r>
                        <a:rPr lang="en-US" sz="2400" dirty="0" smtClean="0"/>
                        <a:t>Question</a:t>
                      </a:r>
                      <a:r>
                        <a:rPr lang="en-US" sz="2400" baseline="0" dirty="0" smtClean="0"/>
                        <a:t>s</a:t>
                      </a:r>
                      <a:endParaRPr lang="en-US" sz="2400" dirty="0"/>
                    </a:p>
                  </a:txBody>
                  <a:tcPr/>
                </a:tc>
                <a:tc>
                  <a:txBody>
                    <a:bodyPr/>
                    <a:lstStyle/>
                    <a:p>
                      <a:endParaRPr lang="en-US" sz="2400"/>
                    </a:p>
                  </a:txBody>
                  <a:tcPr/>
                </a:tc>
              </a:tr>
              <a:tr h="370840">
                <a:tc>
                  <a:txBody>
                    <a:bodyPr/>
                    <a:lstStyle/>
                    <a:p>
                      <a:r>
                        <a:rPr lang="en-US" sz="2400" dirty="0" smtClean="0"/>
                        <a:t>1. Which</a:t>
                      </a:r>
                      <a:r>
                        <a:rPr lang="en-US" sz="2400" baseline="0" dirty="0" smtClean="0"/>
                        <a:t> story do you want to read?</a:t>
                      </a:r>
                      <a:endParaRPr lang="en-US" sz="2400" dirty="0"/>
                    </a:p>
                  </a:txBody>
                  <a:tcPr/>
                </a:tc>
                <a:tc>
                  <a:txBody>
                    <a:bodyPr/>
                    <a:lstStyle/>
                    <a:p>
                      <a:pPr marL="342900" indent="-342900">
                        <a:buNone/>
                      </a:pPr>
                      <a:r>
                        <a:rPr lang="en-US" sz="2400" dirty="0" smtClean="0"/>
                        <a:t>A.</a:t>
                      </a:r>
                      <a:r>
                        <a:rPr lang="en-US" sz="2400" baseline="0" dirty="0" smtClean="0"/>
                        <a:t> </a:t>
                      </a:r>
                      <a:r>
                        <a:rPr lang="en-US" sz="2400" dirty="0" smtClean="0"/>
                        <a:t>We</a:t>
                      </a:r>
                      <a:r>
                        <a:rPr lang="en-US" sz="2400" baseline="0" dirty="0" smtClean="0"/>
                        <a:t> shouldn’t be </a:t>
                      </a:r>
                      <a:r>
                        <a:rPr lang="en-US" sz="2400" u="sng" baseline="0" dirty="0" smtClean="0"/>
                        <a:t>arrogant</a:t>
                      </a:r>
                      <a:r>
                        <a:rPr lang="en-US" sz="2400" baseline="0" dirty="0" smtClean="0"/>
                        <a:t>.</a:t>
                      </a:r>
                    </a:p>
                    <a:p>
                      <a:pPr marL="342900" indent="-342900">
                        <a:buNone/>
                      </a:pPr>
                      <a:r>
                        <a:rPr lang="en-US" sz="2400" b="1" i="1" u="none" baseline="0" dirty="0" smtClean="0"/>
                        <a:t>                                 </a:t>
                      </a:r>
                      <a:r>
                        <a:rPr lang="en-US" sz="2400" b="1" i="1" u="sng" baseline="0" dirty="0" smtClean="0"/>
                        <a:t>(</a:t>
                      </a:r>
                      <a:r>
                        <a:rPr lang="en-US" sz="2400" b="1" i="1" u="sng" baseline="0" dirty="0" err="1" smtClean="0"/>
                        <a:t>kiêu</a:t>
                      </a:r>
                      <a:r>
                        <a:rPr lang="en-US" sz="2400" b="1" i="1" u="sng" baseline="0" dirty="0" smtClean="0"/>
                        <a:t> </a:t>
                      </a:r>
                      <a:r>
                        <a:rPr lang="en-US" sz="2400" b="1" i="1" u="sng" baseline="0" dirty="0" err="1" smtClean="0"/>
                        <a:t>ngạo</a:t>
                      </a:r>
                      <a:r>
                        <a:rPr lang="en-US" sz="2400" b="1" i="1" u="sng" baseline="0" dirty="0" smtClean="0"/>
                        <a:t>)</a:t>
                      </a:r>
                      <a:endParaRPr lang="en-US" sz="2400" b="1" i="1" u="sng" dirty="0"/>
                    </a:p>
                  </a:txBody>
                  <a:tcPr/>
                </a:tc>
              </a:tr>
              <a:tr h="370840">
                <a:tc>
                  <a:txBody>
                    <a:bodyPr/>
                    <a:lstStyle/>
                    <a:p>
                      <a:r>
                        <a:rPr lang="en-US" sz="2400" dirty="0" smtClean="0"/>
                        <a:t>2. What</a:t>
                      </a:r>
                      <a:r>
                        <a:rPr lang="en-US" sz="2400" baseline="0" dirty="0" smtClean="0"/>
                        <a:t> kind of story is it?</a:t>
                      </a:r>
                      <a:endParaRPr lang="en-US" sz="2400" dirty="0"/>
                    </a:p>
                  </a:txBody>
                  <a:tcPr/>
                </a:tc>
                <a:tc>
                  <a:txBody>
                    <a:bodyPr/>
                    <a:lstStyle/>
                    <a:p>
                      <a:r>
                        <a:rPr lang="en-US" sz="2400" baseline="0" dirty="0" smtClean="0"/>
                        <a:t>B. The tortoise and the hare.</a:t>
                      </a:r>
                      <a:endParaRPr lang="en-US" sz="2400" dirty="0"/>
                    </a:p>
                  </a:txBody>
                  <a:tcPr/>
                </a:tc>
              </a:tr>
              <a:tr h="370840">
                <a:tc>
                  <a:txBody>
                    <a:bodyPr/>
                    <a:lstStyle/>
                    <a:p>
                      <a:r>
                        <a:rPr lang="en-US" sz="2400" dirty="0" smtClean="0"/>
                        <a:t>3. </a:t>
                      </a:r>
                      <a:r>
                        <a:rPr lang="en-US" sz="2400" dirty="0" smtClean="0">
                          <a:solidFill>
                            <a:srgbClr val="500000"/>
                          </a:solidFill>
                        </a:rPr>
                        <a:t>Who is the main character in it?</a:t>
                      </a:r>
                      <a:endParaRPr lang="en-US" sz="2400" dirty="0">
                        <a:solidFill>
                          <a:srgbClr val="500000"/>
                        </a:solidFill>
                      </a:endParaRPr>
                    </a:p>
                  </a:txBody>
                  <a:tcPr/>
                </a:tc>
                <a:tc>
                  <a:txBody>
                    <a:bodyPr/>
                    <a:lstStyle/>
                    <a:p>
                      <a:r>
                        <a:rPr lang="en-US" sz="2400" dirty="0" smtClean="0"/>
                        <a:t>C. It’s a race between</a:t>
                      </a:r>
                      <a:r>
                        <a:rPr lang="en-US" sz="2400" baseline="0" dirty="0" smtClean="0"/>
                        <a:t> a tortoise and a hare. The tortoise was the winner.</a:t>
                      </a:r>
                      <a:endParaRPr lang="en-US" sz="2400" dirty="0"/>
                    </a:p>
                  </a:txBody>
                  <a:tcPr/>
                </a:tc>
              </a:tr>
              <a:tr h="370840">
                <a:tc>
                  <a:txBody>
                    <a:bodyPr/>
                    <a:lstStyle/>
                    <a:p>
                      <a:r>
                        <a:rPr lang="en-US" sz="2400" dirty="0" smtClean="0"/>
                        <a:t>4. What</a:t>
                      </a:r>
                      <a:r>
                        <a:rPr lang="en-US" sz="2400" baseline="0" dirty="0" smtClean="0"/>
                        <a:t> is it about? </a:t>
                      </a:r>
                      <a:endParaRPr lang="en-US" sz="2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D.</a:t>
                      </a:r>
                      <a:r>
                        <a:rPr lang="en-US" sz="2400" baseline="0" dirty="0" smtClean="0"/>
                        <a:t> A tortoise and a hare.</a:t>
                      </a:r>
                      <a:endParaRPr lang="en-US" sz="2400" dirty="0"/>
                    </a:p>
                  </a:txBody>
                  <a:tcPr/>
                </a:tc>
              </a:tr>
              <a:tr h="370840">
                <a:tc>
                  <a:txBody>
                    <a:bodyPr/>
                    <a:lstStyle/>
                    <a:p>
                      <a:r>
                        <a:rPr lang="en-US" sz="2400" dirty="0" smtClean="0"/>
                        <a:t>5.What</a:t>
                      </a:r>
                      <a:r>
                        <a:rPr lang="en-US" sz="2400" baseline="0" dirty="0" smtClean="0"/>
                        <a:t> do you learn from the story?   </a:t>
                      </a:r>
                      <a:endParaRPr lang="en-US" sz="2400" dirty="0"/>
                    </a:p>
                  </a:txBody>
                  <a:tcPr/>
                </a:tc>
                <a:tc>
                  <a:txBody>
                    <a:bodyPr/>
                    <a:lstStyle/>
                    <a:p>
                      <a:r>
                        <a:rPr lang="en-US" sz="2400" baseline="0" dirty="0" smtClean="0"/>
                        <a:t>E. F</a:t>
                      </a:r>
                      <a:r>
                        <a:rPr lang="en-US" sz="2400" dirty="0" smtClean="0"/>
                        <a:t>able</a:t>
                      </a:r>
                      <a:endParaRPr lang="en-US" sz="2400" dirty="0"/>
                    </a:p>
                  </a:txBody>
                  <a:tcPr/>
                </a:tc>
              </a:tr>
            </a:tbl>
          </a:graphicData>
        </a:graphic>
      </p:graphicFrame>
      <p:sp>
        <p:nvSpPr>
          <p:cNvPr id="5" name="TextBox 4"/>
          <p:cNvSpPr txBox="1"/>
          <p:nvPr/>
        </p:nvSpPr>
        <p:spPr>
          <a:xfrm>
            <a:off x="609600" y="5943600"/>
            <a:ext cx="7848600" cy="523220"/>
          </a:xfrm>
          <a:prstGeom prst="rect">
            <a:avLst/>
          </a:prstGeom>
          <a:noFill/>
        </p:spPr>
        <p:txBody>
          <a:bodyPr wrap="square" rtlCol="0">
            <a:spAutoFit/>
          </a:bodyPr>
          <a:lstStyle/>
          <a:p>
            <a:r>
              <a:rPr lang="en-US" sz="2800" b="1" dirty="0" smtClean="0"/>
              <a:t>1.  B            2. E                  3. D            4. C             5.A </a:t>
            </a:r>
            <a:endParaRPr lang="en-US" sz="28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blinds(horizontal)">
                                      <p:cBhvr>
                                        <p:cTn id="13"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8229600" cy="533400"/>
          </a:xfrm>
        </p:spPr>
        <p:txBody>
          <a:bodyPr>
            <a:noAutofit/>
          </a:bodyPr>
          <a:lstStyle/>
          <a:p>
            <a:pPr algn="l"/>
            <a:r>
              <a:rPr lang="en-US" sz="2400" b="1" dirty="0" smtClean="0">
                <a:solidFill>
                  <a:srgbClr val="500000"/>
                </a:solidFill>
              </a:rPr>
              <a:t>5. Work in pairs. Ask and answer questions about the stories.</a:t>
            </a:r>
            <a:endParaRPr lang="en-US" sz="2400" b="1" dirty="0">
              <a:solidFill>
                <a:srgbClr val="500000"/>
              </a:solidFill>
            </a:endParaRPr>
          </a:p>
        </p:txBody>
      </p:sp>
      <p:sp>
        <p:nvSpPr>
          <p:cNvPr id="6" name="Text Box 26"/>
          <p:cNvSpPr txBox="1">
            <a:spLocks noChangeArrowheads="1"/>
          </p:cNvSpPr>
          <p:nvPr/>
        </p:nvSpPr>
        <p:spPr bwMode="auto">
          <a:xfrm>
            <a:off x="0" y="0"/>
            <a:ext cx="9144000" cy="584775"/>
          </a:xfrm>
          <a:prstGeom prst="rect">
            <a:avLst/>
          </a:prstGeom>
          <a:solidFill>
            <a:srgbClr val="D6F907"/>
          </a:solidFill>
          <a:ln w="9525">
            <a:solidFill>
              <a:srgbClr val="002060"/>
            </a:solidFill>
            <a:miter lim="800000"/>
            <a:headEnd/>
            <a:tailEnd/>
          </a:ln>
        </p:spPr>
        <p:txBody>
          <a:bodyPr wrap="square">
            <a:spAutoFit/>
          </a:bodyPr>
          <a:lstStyle/>
          <a:p>
            <a:pPr eaLnBrk="0" hangingPunct="0">
              <a:spcBef>
                <a:spcPct val="50000"/>
              </a:spcBef>
            </a:pPr>
            <a:r>
              <a:rPr lang="en-US" sz="3200" b="1" u="sng" dirty="0" smtClean="0">
                <a:solidFill>
                  <a:srgbClr val="FF0000"/>
                </a:solidFill>
              </a:rPr>
              <a:t>Unit 6:</a:t>
            </a:r>
            <a:r>
              <a:rPr lang="en-US" sz="3200" b="1" dirty="0" smtClean="0">
                <a:solidFill>
                  <a:srgbClr val="0000CC"/>
                </a:solidFill>
                <a:latin typeface=".VnRevue" pitchFamily="34" charset="0"/>
                <a:cs typeface="Arial" charset="0"/>
              </a:rPr>
              <a:t>    </a:t>
            </a:r>
            <a:r>
              <a:rPr lang="en-US" sz="2800" b="1" dirty="0" smtClean="0">
                <a:solidFill>
                  <a:srgbClr val="0000CC"/>
                </a:solidFill>
                <a:latin typeface=".VnRevue" pitchFamily="34" charset="0"/>
                <a:cs typeface="Arial" charset="0"/>
              </a:rPr>
              <a:t>FOLK TALES - </a:t>
            </a:r>
            <a:r>
              <a:rPr lang="en-US" sz="2400" b="1" dirty="0" smtClean="0">
                <a:solidFill>
                  <a:srgbClr val="0000CC"/>
                </a:solidFill>
                <a:latin typeface=".VnRevue" pitchFamily="34" charset="0"/>
                <a:cs typeface="Arial" charset="0"/>
              </a:rPr>
              <a:t>SKILLS 1</a:t>
            </a:r>
            <a:endParaRPr lang="en-US" sz="2800" dirty="0">
              <a:solidFill>
                <a:srgbClr val="0000CC"/>
              </a:solidFill>
              <a:latin typeface=".VnRevue" pitchFamily="34" charset="0"/>
              <a:cs typeface="Arial" charset="0"/>
            </a:endParaRPr>
          </a:p>
        </p:txBody>
      </p:sp>
      <p:graphicFrame>
        <p:nvGraphicFramePr>
          <p:cNvPr id="7" name="Table 6"/>
          <p:cNvGraphicFramePr>
            <a:graphicFrameLocks noGrp="1"/>
          </p:cNvGraphicFramePr>
          <p:nvPr/>
        </p:nvGraphicFramePr>
        <p:xfrm>
          <a:off x="152400" y="1397000"/>
          <a:ext cx="8839200" cy="4206240"/>
        </p:xfrm>
        <a:graphic>
          <a:graphicData uri="http://schemas.openxmlformats.org/drawingml/2006/table">
            <a:tbl>
              <a:tblPr firstRow="1" bandRow="1">
                <a:tableStyleId>{5C22544A-7EE6-4342-B048-85BDC9FD1C3A}</a:tableStyleId>
              </a:tblPr>
              <a:tblGrid>
                <a:gridCol w="4419600"/>
                <a:gridCol w="4419600"/>
              </a:tblGrid>
              <a:tr h="370840">
                <a:tc>
                  <a:txBody>
                    <a:bodyPr/>
                    <a:lstStyle/>
                    <a:p>
                      <a:pPr algn="ctr"/>
                      <a:r>
                        <a:rPr lang="en-US" sz="2400" dirty="0" smtClean="0"/>
                        <a:t>Student A</a:t>
                      </a:r>
                      <a:endParaRPr lang="en-US" sz="2400" dirty="0"/>
                    </a:p>
                  </a:txBody>
                  <a:tcPr>
                    <a:solidFill>
                      <a:schemeClr val="tx1"/>
                    </a:solidFill>
                  </a:tcPr>
                </a:tc>
                <a:tc>
                  <a:txBody>
                    <a:bodyPr/>
                    <a:lstStyle/>
                    <a:p>
                      <a:pPr algn="ctr"/>
                      <a:r>
                        <a:rPr lang="en-US" sz="2400" dirty="0" smtClean="0"/>
                        <a:t>Student B</a:t>
                      </a:r>
                      <a:endParaRPr lang="en-US" sz="2400" dirty="0"/>
                    </a:p>
                  </a:txBody>
                  <a:tcPr>
                    <a:solidFill>
                      <a:schemeClr val="tx1"/>
                    </a:solidFill>
                  </a:tcPr>
                </a:tc>
              </a:tr>
              <a:tr h="370840">
                <a:tc>
                  <a:txBody>
                    <a:bodyPr/>
                    <a:lstStyle/>
                    <a:p>
                      <a:r>
                        <a:rPr lang="en-US" sz="2400" b="1" dirty="0" smtClean="0"/>
                        <a:t>-</a:t>
                      </a:r>
                      <a:r>
                        <a:rPr lang="en-US" sz="2400" b="1" baseline="0" dirty="0" smtClean="0"/>
                        <a:t> </a:t>
                      </a:r>
                      <a:r>
                        <a:rPr lang="en-US" sz="2400" b="1" dirty="0" smtClean="0"/>
                        <a:t>Which</a:t>
                      </a:r>
                      <a:r>
                        <a:rPr lang="en-US" sz="2400" b="1" baseline="0" dirty="0" smtClean="0"/>
                        <a:t> story do you want to read?</a:t>
                      </a:r>
                      <a:endParaRPr lang="en-US" sz="2400" b="1" dirty="0"/>
                    </a:p>
                  </a:txBody>
                  <a:tcPr/>
                </a:tc>
                <a:tc>
                  <a:txBody>
                    <a:bodyPr/>
                    <a:lstStyle/>
                    <a:p>
                      <a:pPr marL="342900" marR="0" indent="-342900" algn="l" defTabSz="914400" rtl="0" eaLnBrk="1" fontAlgn="auto" latinLnBrk="0" hangingPunct="1">
                        <a:lnSpc>
                          <a:spcPct val="100000"/>
                        </a:lnSpc>
                        <a:spcBef>
                          <a:spcPts val="0"/>
                        </a:spcBef>
                        <a:spcAft>
                          <a:spcPts val="0"/>
                        </a:spcAft>
                        <a:buClrTx/>
                        <a:buSzTx/>
                        <a:buFontTx/>
                        <a:buNone/>
                        <a:tabLst/>
                        <a:defRPr/>
                      </a:pPr>
                      <a:r>
                        <a:rPr lang="en-US" sz="2400" b="1" baseline="0" dirty="0" smtClean="0"/>
                        <a:t>- The tortoise and the hare.</a:t>
                      </a:r>
                      <a:endParaRPr lang="en-US" sz="2400" b="1" dirty="0" smtClean="0"/>
                    </a:p>
                    <a:p>
                      <a:pPr marL="342900" indent="-342900">
                        <a:buNone/>
                      </a:pPr>
                      <a:endParaRPr lang="en-US" sz="2400" b="1" baseline="0" dirty="0" smtClean="0"/>
                    </a:p>
                  </a:txBody>
                  <a:tcPr/>
                </a:tc>
              </a:tr>
              <a:tr h="370840">
                <a:tc>
                  <a:txBody>
                    <a:bodyPr/>
                    <a:lstStyle/>
                    <a:p>
                      <a:r>
                        <a:rPr lang="en-US" sz="2400" b="1" dirty="0" smtClean="0"/>
                        <a:t>-</a:t>
                      </a:r>
                      <a:r>
                        <a:rPr lang="en-US" sz="2400" b="1" baseline="0" dirty="0" smtClean="0"/>
                        <a:t> </a:t>
                      </a:r>
                      <a:r>
                        <a:rPr lang="en-US" sz="2400" b="1" dirty="0" smtClean="0"/>
                        <a:t>What</a:t>
                      </a:r>
                      <a:r>
                        <a:rPr lang="en-US" sz="2400" b="1" baseline="0" dirty="0" smtClean="0"/>
                        <a:t> kind of story is it?</a:t>
                      </a:r>
                      <a:endParaRPr lang="en-US" sz="2400" b="1" dirty="0"/>
                    </a:p>
                  </a:txBody>
                  <a:tcPr/>
                </a:tc>
                <a:tc>
                  <a:txBody>
                    <a:bodyPr/>
                    <a:lstStyle/>
                    <a:p>
                      <a:r>
                        <a:rPr lang="en-US" sz="2400" b="1" baseline="0" dirty="0" smtClean="0"/>
                        <a:t>- F</a:t>
                      </a:r>
                      <a:r>
                        <a:rPr lang="en-US" sz="2400" b="1" dirty="0" smtClean="0"/>
                        <a:t>able </a:t>
                      </a:r>
                      <a:endParaRPr lang="en-US" sz="2400" b="1" dirty="0"/>
                    </a:p>
                  </a:txBody>
                  <a:tcPr/>
                </a:tc>
              </a:tr>
              <a:tr h="370840">
                <a:tc>
                  <a:txBody>
                    <a:bodyPr/>
                    <a:lstStyle/>
                    <a:p>
                      <a:r>
                        <a:rPr lang="en-US" sz="2400" b="1" dirty="0" smtClean="0">
                          <a:solidFill>
                            <a:srgbClr val="500000"/>
                          </a:solidFill>
                        </a:rPr>
                        <a:t>-</a:t>
                      </a:r>
                      <a:r>
                        <a:rPr lang="en-US" sz="2400" b="1" baseline="0" dirty="0" smtClean="0">
                          <a:solidFill>
                            <a:srgbClr val="500000"/>
                          </a:solidFill>
                        </a:rPr>
                        <a:t> </a:t>
                      </a:r>
                      <a:r>
                        <a:rPr lang="en-US" sz="2400" b="1" dirty="0" smtClean="0">
                          <a:solidFill>
                            <a:srgbClr val="500000"/>
                          </a:solidFill>
                        </a:rPr>
                        <a:t>Who are the main characters?</a:t>
                      </a:r>
                      <a:endParaRPr lang="en-US" sz="2400" b="1" dirty="0">
                        <a:solidFill>
                          <a:srgbClr val="500000"/>
                        </a:solidFill>
                      </a:endParaRPr>
                    </a:p>
                  </a:txBody>
                  <a:tcPr/>
                </a:tc>
                <a:tc>
                  <a:txBody>
                    <a:bodyPr/>
                    <a:lstStyle/>
                    <a:p>
                      <a:r>
                        <a:rPr lang="en-US" sz="2400" b="1" baseline="0" dirty="0" smtClean="0"/>
                        <a:t>- A tortoise and a hare.</a:t>
                      </a:r>
                      <a:r>
                        <a:rPr lang="en-US" sz="2400" b="1" dirty="0" smtClean="0"/>
                        <a:t> </a:t>
                      </a:r>
                      <a:endParaRPr lang="en-US" sz="2400" b="1" dirty="0"/>
                    </a:p>
                  </a:txBody>
                  <a:tcPr/>
                </a:tc>
              </a:tr>
              <a:tr h="370840">
                <a:tc>
                  <a:txBody>
                    <a:bodyPr/>
                    <a:lstStyle/>
                    <a:p>
                      <a:r>
                        <a:rPr lang="en-US" sz="2400" b="1" dirty="0" smtClean="0"/>
                        <a:t>-</a:t>
                      </a:r>
                      <a:r>
                        <a:rPr lang="en-US" sz="2400" b="1" baseline="0" dirty="0" smtClean="0"/>
                        <a:t> </a:t>
                      </a:r>
                      <a:r>
                        <a:rPr lang="en-US" sz="2400" b="1" dirty="0" smtClean="0"/>
                        <a:t> What</a:t>
                      </a:r>
                      <a:r>
                        <a:rPr lang="en-US" sz="2400" b="1" baseline="0" dirty="0" smtClean="0"/>
                        <a:t> is it about? </a:t>
                      </a:r>
                      <a:endParaRPr lang="en-US" sz="24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b="1" dirty="0" smtClean="0"/>
                        <a:t>-</a:t>
                      </a:r>
                      <a:r>
                        <a:rPr lang="en-US" sz="2400" b="1" baseline="0" dirty="0" smtClean="0"/>
                        <a:t> </a:t>
                      </a:r>
                      <a:r>
                        <a:rPr lang="en-US" sz="2400" b="1" dirty="0" smtClean="0"/>
                        <a:t>It’s a race between</a:t>
                      </a:r>
                      <a:r>
                        <a:rPr lang="en-US" sz="2400" b="1" baseline="0" dirty="0" smtClean="0"/>
                        <a:t> a tortoise and a hare. The tortoise was the winner.</a:t>
                      </a:r>
                      <a:endParaRPr lang="en-US" sz="2400" b="1" dirty="0" smtClean="0"/>
                    </a:p>
                  </a:txBody>
                  <a:tcPr/>
                </a:tc>
              </a:tr>
              <a:tr h="370840">
                <a:tc>
                  <a:txBody>
                    <a:bodyPr/>
                    <a:lstStyle/>
                    <a:p>
                      <a:r>
                        <a:rPr lang="en-US" sz="2400" b="1" dirty="0" smtClean="0"/>
                        <a:t>-</a:t>
                      </a:r>
                      <a:r>
                        <a:rPr lang="en-US" sz="2400" b="1" baseline="0" dirty="0" smtClean="0"/>
                        <a:t> </a:t>
                      </a:r>
                      <a:r>
                        <a:rPr lang="en-US" sz="2400" b="1" dirty="0" smtClean="0"/>
                        <a:t>What</a:t>
                      </a:r>
                      <a:r>
                        <a:rPr lang="en-US" sz="2400" b="1" baseline="0" dirty="0" smtClean="0"/>
                        <a:t> do you learn from the story?   </a:t>
                      </a:r>
                      <a:endParaRPr lang="en-US" sz="24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b="1" dirty="0" smtClean="0"/>
                        <a:t>-</a:t>
                      </a:r>
                      <a:r>
                        <a:rPr lang="en-US" sz="2400" b="1" baseline="0" dirty="0" smtClean="0"/>
                        <a:t> </a:t>
                      </a:r>
                      <a:r>
                        <a:rPr lang="en-US" sz="2400" b="1" dirty="0" smtClean="0"/>
                        <a:t>We</a:t>
                      </a:r>
                      <a:r>
                        <a:rPr lang="en-US" sz="2400" b="1" baseline="0" dirty="0" smtClean="0"/>
                        <a:t> shouldn’t be </a:t>
                      </a:r>
                      <a:r>
                        <a:rPr lang="en-US" sz="2400" b="1" u="sng" baseline="0" dirty="0" smtClean="0"/>
                        <a:t>arrogant</a:t>
                      </a:r>
                      <a:r>
                        <a:rPr lang="en-US" sz="2400" b="1" baseline="0" dirty="0" smtClean="0"/>
                        <a:t>.</a:t>
                      </a:r>
                    </a:p>
                    <a:p>
                      <a:endParaRPr lang="en-US" sz="2400" b="1" dirty="0"/>
                    </a:p>
                  </a:txBody>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8229600" cy="533400"/>
          </a:xfrm>
        </p:spPr>
        <p:txBody>
          <a:bodyPr>
            <a:noAutofit/>
          </a:bodyPr>
          <a:lstStyle/>
          <a:p>
            <a:pPr algn="l"/>
            <a:r>
              <a:rPr lang="en-US" sz="2400" b="1" dirty="0" smtClean="0">
                <a:solidFill>
                  <a:srgbClr val="500000"/>
                </a:solidFill>
              </a:rPr>
              <a:t>6. Work in pairs. Ask and answer questions about the stories.</a:t>
            </a:r>
            <a:endParaRPr lang="en-US" sz="2400" b="1" dirty="0">
              <a:solidFill>
                <a:srgbClr val="500000"/>
              </a:solidFill>
            </a:endParaRPr>
          </a:p>
        </p:txBody>
      </p:sp>
      <p:sp>
        <p:nvSpPr>
          <p:cNvPr id="6" name="Text Box 26"/>
          <p:cNvSpPr txBox="1">
            <a:spLocks noChangeArrowheads="1"/>
          </p:cNvSpPr>
          <p:nvPr/>
        </p:nvSpPr>
        <p:spPr bwMode="auto">
          <a:xfrm>
            <a:off x="0" y="0"/>
            <a:ext cx="9144000" cy="584775"/>
          </a:xfrm>
          <a:prstGeom prst="rect">
            <a:avLst/>
          </a:prstGeom>
          <a:solidFill>
            <a:srgbClr val="D6F907"/>
          </a:solidFill>
          <a:ln w="9525">
            <a:solidFill>
              <a:srgbClr val="002060"/>
            </a:solidFill>
            <a:miter lim="800000"/>
            <a:headEnd/>
            <a:tailEnd/>
          </a:ln>
        </p:spPr>
        <p:txBody>
          <a:bodyPr wrap="square">
            <a:spAutoFit/>
          </a:bodyPr>
          <a:lstStyle/>
          <a:p>
            <a:pPr eaLnBrk="0" hangingPunct="0">
              <a:spcBef>
                <a:spcPct val="50000"/>
              </a:spcBef>
            </a:pPr>
            <a:r>
              <a:rPr lang="en-US" sz="3200" b="1" u="sng" dirty="0" smtClean="0">
                <a:solidFill>
                  <a:srgbClr val="FF0000"/>
                </a:solidFill>
              </a:rPr>
              <a:t>Unit 6:</a:t>
            </a:r>
            <a:r>
              <a:rPr lang="en-US" sz="3200" b="1" dirty="0" smtClean="0">
                <a:solidFill>
                  <a:srgbClr val="0000CC"/>
                </a:solidFill>
                <a:latin typeface=".VnRevue" pitchFamily="34" charset="0"/>
                <a:cs typeface="Arial" charset="0"/>
              </a:rPr>
              <a:t>    </a:t>
            </a:r>
            <a:r>
              <a:rPr lang="en-US" sz="2800" b="1" dirty="0" smtClean="0">
                <a:solidFill>
                  <a:srgbClr val="0000CC"/>
                </a:solidFill>
                <a:latin typeface=".VnRevue" pitchFamily="34" charset="0"/>
                <a:cs typeface="Arial" charset="0"/>
              </a:rPr>
              <a:t>FOLK TALES - </a:t>
            </a:r>
            <a:r>
              <a:rPr lang="en-US" sz="2400" b="1" dirty="0" smtClean="0">
                <a:solidFill>
                  <a:srgbClr val="0000CC"/>
                </a:solidFill>
                <a:latin typeface=".VnRevue" pitchFamily="34" charset="0"/>
                <a:cs typeface="Arial" charset="0"/>
              </a:rPr>
              <a:t>SKILLS 1</a:t>
            </a:r>
            <a:endParaRPr lang="en-US" sz="2800" dirty="0">
              <a:solidFill>
                <a:srgbClr val="0000CC"/>
              </a:solidFill>
              <a:latin typeface=".VnRevue" pitchFamily="34" charset="0"/>
              <a:cs typeface="Arial" charset="0"/>
            </a:endParaRPr>
          </a:p>
        </p:txBody>
      </p:sp>
      <p:sp>
        <p:nvSpPr>
          <p:cNvPr id="8" name="Flowchart: Alternate Process 7"/>
          <p:cNvSpPr/>
          <p:nvPr/>
        </p:nvSpPr>
        <p:spPr>
          <a:xfrm>
            <a:off x="2895600" y="1143000"/>
            <a:ext cx="3200400" cy="1371600"/>
          </a:xfrm>
          <a:prstGeom prst="flowChartAlternateProcess">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rgbClr val="500000"/>
                </a:solidFill>
              </a:rPr>
              <a:t>GAME</a:t>
            </a:r>
          </a:p>
          <a:p>
            <a:pPr algn="ctr"/>
            <a:r>
              <a:rPr lang="en-US" sz="3600" b="1" dirty="0" smtClean="0">
                <a:solidFill>
                  <a:srgbClr val="500000"/>
                </a:solidFill>
              </a:rPr>
              <a:t>WHO AM I?</a:t>
            </a:r>
            <a:endParaRPr lang="en-US" sz="3600" b="1" dirty="0">
              <a:solidFill>
                <a:srgbClr val="500000"/>
              </a:solidFill>
            </a:endParaRPr>
          </a:p>
        </p:txBody>
      </p:sp>
      <p:sp>
        <p:nvSpPr>
          <p:cNvPr id="9" name="Rounded Rectangular Callout 8"/>
          <p:cNvSpPr/>
          <p:nvPr/>
        </p:nvSpPr>
        <p:spPr>
          <a:xfrm>
            <a:off x="1143000" y="2590800"/>
            <a:ext cx="7086600" cy="2971800"/>
          </a:xfrm>
          <a:prstGeom prst="wedgeRoundRectCallout">
            <a:avLst>
              <a:gd name="adj1" fmla="val -47690"/>
              <a:gd name="adj2" fmla="val 81201"/>
              <a:gd name="adj3" fmla="val 16667"/>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rgbClr val="500000"/>
                </a:solidFill>
              </a:rPr>
              <a:t>I was a three years old child. Then I grew up to be came a giant and save our country from the An under Emperor Hung King The sixth.</a:t>
            </a:r>
            <a:endParaRPr lang="en-US" sz="3200" dirty="0">
              <a:solidFill>
                <a:srgbClr val="500000"/>
              </a:solidFill>
            </a:endParaRPr>
          </a:p>
        </p:txBody>
      </p:sp>
      <p:sp>
        <p:nvSpPr>
          <p:cNvPr id="11" name="TextBox 10"/>
          <p:cNvSpPr txBox="1"/>
          <p:nvPr/>
        </p:nvSpPr>
        <p:spPr>
          <a:xfrm>
            <a:off x="2743200" y="5943600"/>
            <a:ext cx="3505200" cy="461665"/>
          </a:xfrm>
          <a:prstGeom prst="rect">
            <a:avLst/>
          </a:prstGeom>
          <a:noFill/>
        </p:spPr>
        <p:txBody>
          <a:bodyPr wrap="square" rtlCol="0">
            <a:spAutoFit/>
          </a:bodyPr>
          <a:lstStyle/>
          <a:p>
            <a:r>
              <a:rPr lang="en-US" sz="2400" b="1" dirty="0" err="1" smtClean="0"/>
              <a:t>Thanh</a:t>
            </a:r>
            <a:r>
              <a:rPr lang="en-US" sz="2400" b="1" dirty="0" smtClean="0"/>
              <a:t> </a:t>
            </a:r>
            <a:r>
              <a:rPr lang="en-US" sz="2400" b="1" dirty="0" err="1" smtClean="0"/>
              <a:t>Giong</a:t>
            </a:r>
            <a:r>
              <a:rPr lang="en-US" sz="2400" b="1" dirty="0" smtClean="0"/>
              <a:t> / </a:t>
            </a:r>
            <a:r>
              <a:rPr lang="en-US" sz="2400" b="1" dirty="0" err="1" smtClean="0"/>
              <a:t>Giong</a:t>
            </a:r>
            <a:r>
              <a:rPr lang="en-US" sz="2400" b="1" dirty="0" smtClean="0"/>
              <a:t> Saint </a:t>
            </a:r>
            <a:endParaRPr lang="en-US" sz="2400" b="1" dirty="0"/>
          </a:p>
        </p:txBody>
      </p:sp>
      <p:pic>
        <p:nvPicPr>
          <p:cNvPr id="12" name="Picture 2" descr="D:\2017-2018\powerpoint\su-tich-thanh-giong.jpg"/>
          <p:cNvPicPr>
            <a:picLocks noChangeAspect="1" noChangeArrowheads="1"/>
          </p:cNvPicPr>
          <p:nvPr/>
        </p:nvPicPr>
        <p:blipFill>
          <a:blip r:embed="rId2"/>
          <a:srcRect/>
          <a:stretch>
            <a:fillRect/>
          </a:stretch>
        </p:blipFill>
        <p:spPr bwMode="auto">
          <a:xfrm>
            <a:off x="6096000" y="5334000"/>
            <a:ext cx="2494280" cy="15240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blinds(horizontal)">
                                      <p:cBhvr>
                                        <p:cTn id="1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8229600" cy="533400"/>
          </a:xfrm>
        </p:spPr>
        <p:txBody>
          <a:bodyPr>
            <a:noAutofit/>
          </a:bodyPr>
          <a:lstStyle/>
          <a:p>
            <a:pPr algn="l"/>
            <a:r>
              <a:rPr lang="en-US" sz="2400" b="1" dirty="0" smtClean="0">
                <a:solidFill>
                  <a:srgbClr val="500000"/>
                </a:solidFill>
              </a:rPr>
              <a:t>6. Work in pairs. Ask and answer questions about the stories.</a:t>
            </a:r>
            <a:endParaRPr lang="en-US" sz="2400" b="1" dirty="0">
              <a:solidFill>
                <a:srgbClr val="500000"/>
              </a:solidFill>
            </a:endParaRPr>
          </a:p>
        </p:txBody>
      </p:sp>
      <p:sp>
        <p:nvSpPr>
          <p:cNvPr id="6" name="Text Box 26"/>
          <p:cNvSpPr txBox="1">
            <a:spLocks noChangeArrowheads="1"/>
          </p:cNvSpPr>
          <p:nvPr/>
        </p:nvSpPr>
        <p:spPr bwMode="auto">
          <a:xfrm>
            <a:off x="0" y="0"/>
            <a:ext cx="9144000" cy="584775"/>
          </a:xfrm>
          <a:prstGeom prst="rect">
            <a:avLst/>
          </a:prstGeom>
          <a:solidFill>
            <a:srgbClr val="D6F907"/>
          </a:solidFill>
          <a:ln w="9525">
            <a:solidFill>
              <a:srgbClr val="002060"/>
            </a:solidFill>
            <a:miter lim="800000"/>
            <a:headEnd/>
            <a:tailEnd/>
          </a:ln>
        </p:spPr>
        <p:txBody>
          <a:bodyPr wrap="square">
            <a:spAutoFit/>
          </a:bodyPr>
          <a:lstStyle/>
          <a:p>
            <a:pPr eaLnBrk="0" hangingPunct="0">
              <a:spcBef>
                <a:spcPct val="50000"/>
              </a:spcBef>
            </a:pPr>
            <a:r>
              <a:rPr lang="en-US" sz="3200" b="1" u="sng" dirty="0" smtClean="0">
                <a:solidFill>
                  <a:srgbClr val="FF0000"/>
                </a:solidFill>
              </a:rPr>
              <a:t>Unit 6:</a:t>
            </a:r>
            <a:r>
              <a:rPr lang="en-US" sz="3200" b="1" dirty="0" smtClean="0">
                <a:solidFill>
                  <a:srgbClr val="0000CC"/>
                </a:solidFill>
                <a:latin typeface=".VnRevue" pitchFamily="34" charset="0"/>
                <a:cs typeface="Arial" charset="0"/>
              </a:rPr>
              <a:t>    </a:t>
            </a:r>
            <a:r>
              <a:rPr lang="en-US" sz="2800" b="1" dirty="0" smtClean="0">
                <a:solidFill>
                  <a:srgbClr val="0000CC"/>
                </a:solidFill>
                <a:latin typeface=".VnRevue" pitchFamily="34" charset="0"/>
                <a:cs typeface="Arial" charset="0"/>
              </a:rPr>
              <a:t>FOLK TALES - </a:t>
            </a:r>
            <a:r>
              <a:rPr lang="en-US" sz="2400" b="1" dirty="0" smtClean="0">
                <a:solidFill>
                  <a:srgbClr val="0000CC"/>
                </a:solidFill>
                <a:latin typeface=".VnRevue" pitchFamily="34" charset="0"/>
                <a:cs typeface="Arial" charset="0"/>
              </a:rPr>
              <a:t>SKILLS 1</a:t>
            </a:r>
            <a:endParaRPr lang="en-US" sz="2800" dirty="0">
              <a:solidFill>
                <a:srgbClr val="0000CC"/>
              </a:solidFill>
              <a:latin typeface=".VnRevue" pitchFamily="34" charset="0"/>
              <a:cs typeface="Arial" charset="0"/>
            </a:endParaRPr>
          </a:p>
        </p:txBody>
      </p:sp>
      <p:sp>
        <p:nvSpPr>
          <p:cNvPr id="8" name="Flowchart: Alternate Process 7"/>
          <p:cNvSpPr/>
          <p:nvPr/>
        </p:nvSpPr>
        <p:spPr>
          <a:xfrm>
            <a:off x="2895600" y="1143000"/>
            <a:ext cx="3200400" cy="914400"/>
          </a:xfrm>
          <a:prstGeom prst="flowChartAlternateProcess">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rgbClr val="500000"/>
                </a:solidFill>
              </a:rPr>
              <a:t>GAME</a:t>
            </a:r>
          </a:p>
          <a:p>
            <a:pPr algn="ctr"/>
            <a:r>
              <a:rPr lang="en-US" sz="3600" b="1" dirty="0" smtClean="0">
                <a:solidFill>
                  <a:srgbClr val="500000"/>
                </a:solidFill>
              </a:rPr>
              <a:t>WHO AM I?</a:t>
            </a:r>
            <a:endParaRPr lang="en-US" sz="3600" b="1" dirty="0">
              <a:solidFill>
                <a:srgbClr val="500000"/>
              </a:solidFill>
            </a:endParaRPr>
          </a:p>
        </p:txBody>
      </p:sp>
      <p:sp>
        <p:nvSpPr>
          <p:cNvPr id="9" name="Rounded Rectangular Callout 8"/>
          <p:cNvSpPr/>
          <p:nvPr/>
        </p:nvSpPr>
        <p:spPr>
          <a:xfrm>
            <a:off x="1143000" y="2057400"/>
            <a:ext cx="7086600" cy="2362200"/>
          </a:xfrm>
          <a:prstGeom prst="wedgeRoundRectCallout">
            <a:avLst>
              <a:gd name="adj1" fmla="val -47690"/>
              <a:gd name="adj2" fmla="val 81201"/>
              <a:gd name="adj3" fmla="val 16667"/>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rgbClr val="500000"/>
                </a:solidFill>
              </a:rPr>
              <a:t>I am an animal who </a:t>
            </a:r>
            <a:r>
              <a:rPr lang="en-US" sz="3200" b="1" u="sng" dirty="0" smtClean="0">
                <a:solidFill>
                  <a:srgbClr val="500000"/>
                </a:solidFill>
              </a:rPr>
              <a:t>can not run quickly</a:t>
            </a:r>
            <a:r>
              <a:rPr lang="en-US" sz="3200" b="1" dirty="0" smtClean="0">
                <a:solidFill>
                  <a:srgbClr val="500000"/>
                </a:solidFill>
              </a:rPr>
              <a:t>. However I </a:t>
            </a:r>
            <a:r>
              <a:rPr lang="en-US" sz="3200" b="1" u="sng" dirty="0" smtClean="0">
                <a:solidFill>
                  <a:srgbClr val="500000"/>
                </a:solidFill>
              </a:rPr>
              <a:t>won the hare </a:t>
            </a:r>
            <a:r>
              <a:rPr lang="en-US" sz="3200" b="1" dirty="0" smtClean="0">
                <a:solidFill>
                  <a:srgbClr val="500000"/>
                </a:solidFill>
              </a:rPr>
              <a:t>in a race because he was so arrogant.</a:t>
            </a:r>
            <a:endParaRPr lang="en-US" sz="3200" b="1" dirty="0">
              <a:solidFill>
                <a:srgbClr val="500000"/>
              </a:solidFill>
            </a:endParaRPr>
          </a:p>
        </p:txBody>
      </p:sp>
      <p:sp>
        <p:nvSpPr>
          <p:cNvPr id="11" name="TextBox 10"/>
          <p:cNvSpPr txBox="1"/>
          <p:nvPr/>
        </p:nvSpPr>
        <p:spPr>
          <a:xfrm>
            <a:off x="1981200" y="5257800"/>
            <a:ext cx="3962400" cy="830997"/>
          </a:xfrm>
          <a:prstGeom prst="rect">
            <a:avLst/>
          </a:prstGeom>
          <a:noFill/>
        </p:spPr>
        <p:txBody>
          <a:bodyPr wrap="square" rtlCol="0">
            <a:spAutoFit/>
          </a:bodyPr>
          <a:lstStyle/>
          <a:p>
            <a:r>
              <a:rPr lang="en-US" sz="2400" b="1" dirty="0" smtClean="0"/>
              <a:t>The tortoise in the fable “ The tortoise and the hare”</a:t>
            </a:r>
            <a:endParaRPr lang="en-US" sz="2400" b="1" dirty="0"/>
          </a:p>
        </p:txBody>
      </p:sp>
      <p:pic>
        <p:nvPicPr>
          <p:cNvPr id="4098" name="Picture 2" descr="D:\2017-2018\powerpoint\tải xuống (1).jpg"/>
          <p:cNvPicPr>
            <a:picLocks noChangeAspect="1" noChangeArrowheads="1"/>
          </p:cNvPicPr>
          <p:nvPr/>
        </p:nvPicPr>
        <p:blipFill>
          <a:blip r:embed="rId2"/>
          <a:srcRect/>
          <a:stretch>
            <a:fillRect/>
          </a:stretch>
        </p:blipFill>
        <p:spPr bwMode="auto">
          <a:xfrm>
            <a:off x="6324600" y="4495800"/>
            <a:ext cx="2314575" cy="19812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1">
                                            <p:txEl>
                                              <p:pRg st="0" end="0"/>
                                            </p:txEl>
                                          </p:spTgt>
                                        </p:tgtEl>
                                        <p:attrNameLst>
                                          <p:attrName>style.visibility</p:attrName>
                                        </p:attrNameLst>
                                      </p:cBhvr>
                                      <p:to>
                                        <p:strVal val="visible"/>
                                      </p:to>
                                    </p:set>
                                    <p:animEffect transition="in" filter="blinds(horizontal)">
                                      <p:cBhvr>
                                        <p:cTn id="12" dur="500"/>
                                        <p:tgtEl>
                                          <p:spTgt spid="1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4098"/>
                                        </p:tgtEl>
                                        <p:attrNameLst>
                                          <p:attrName>style.visibility</p:attrName>
                                        </p:attrNameLst>
                                      </p:cBhvr>
                                      <p:to>
                                        <p:strVal val="visible"/>
                                      </p:to>
                                    </p:set>
                                    <p:animEffect transition="in" filter="blinds(horizontal)">
                                      <p:cBhvr>
                                        <p:cTn id="17" dur="500"/>
                                        <p:tgtEl>
                                          <p:spTgt spid="40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8229600" cy="533400"/>
          </a:xfrm>
        </p:spPr>
        <p:txBody>
          <a:bodyPr>
            <a:noAutofit/>
          </a:bodyPr>
          <a:lstStyle/>
          <a:p>
            <a:pPr algn="l"/>
            <a:r>
              <a:rPr lang="en-US" sz="2400" b="1" dirty="0" smtClean="0">
                <a:solidFill>
                  <a:srgbClr val="500000"/>
                </a:solidFill>
              </a:rPr>
              <a:t>6. Work in pairs. Ask and answer questions about the stories.</a:t>
            </a:r>
            <a:endParaRPr lang="en-US" sz="2400" b="1" dirty="0">
              <a:solidFill>
                <a:srgbClr val="500000"/>
              </a:solidFill>
            </a:endParaRPr>
          </a:p>
        </p:txBody>
      </p:sp>
      <p:sp>
        <p:nvSpPr>
          <p:cNvPr id="6" name="Text Box 26"/>
          <p:cNvSpPr txBox="1">
            <a:spLocks noChangeArrowheads="1"/>
          </p:cNvSpPr>
          <p:nvPr/>
        </p:nvSpPr>
        <p:spPr bwMode="auto">
          <a:xfrm>
            <a:off x="0" y="0"/>
            <a:ext cx="9144000" cy="584775"/>
          </a:xfrm>
          <a:prstGeom prst="rect">
            <a:avLst/>
          </a:prstGeom>
          <a:solidFill>
            <a:srgbClr val="D6F907"/>
          </a:solidFill>
          <a:ln w="9525">
            <a:solidFill>
              <a:srgbClr val="002060"/>
            </a:solidFill>
            <a:miter lim="800000"/>
            <a:headEnd/>
            <a:tailEnd/>
          </a:ln>
        </p:spPr>
        <p:txBody>
          <a:bodyPr wrap="square">
            <a:spAutoFit/>
          </a:bodyPr>
          <a:lstStyle/>
          <a:p>
            <a:pPr eaLnBrk="0" hangingPunct="0">
              <a:spcBef>
                <a:spcPct val="50000"/>
              </a:spcBef>
            </a:pPr>
            <a:r>
              <a:rPr lang="en-US" sz="3200" b="1" u="sng" dirty="0" smtClean="0">
                <a:solidFill>
                  <a:srgbClr val="FF0000"/>
                </a:solidFill>
              </a:rPr>
              <a:t>Unit 6:</a:t>
            </a:r>
            <a:r>
              <a:rPr lang="en-US" sz="3200" b="1" dirty="0" smtClean="0">
                <a:solidFill>
                  <a:srgbClr val="0000CC"/>
                </a:solidFill>
                <a:latin typeface=".VnRevue" pitchFamily="34" charset="0"/>
                <a:cs typeface="Arial" charset="0"/>
              </a:rPr>
              <a:t>    </a:t>
            </a:r>
            <a:r>
              <a:rPr lang="en-US" sz="2800" b="1" dirty="0" smtClean="0">
                <a:solidFill>
                  <a:srgbClr val="0000CC"/>
                </a:solidFill>
                <a:latin typeface=".VnRevue" pitchFamily="34" charset="0"/>
                <a:cs typeface="Arial" charset="0"/>
              </a:rPr>
              <a:t>FOLK TALES - </a:t>
            </a:r>
            <a:r>
              <a:rPr lang="en-US" sz="2400" b="1" dirty="0" smtClean="0">
                <a:solidFill>
                  <a:srgbClr val="0000CC"/>
                </a:solidFill>
                <a:latin typeface=".VnRevue" pitchFamily="34" charset="0"/>
                <a:cs typeface="Arial" charset="0"/>
              </a:rPr>
              <a:t>SKILLS 1</a:t>
            </a:r>
            <a:endParaRPr lang="en-US" sz="2800" dirty="0">
              <a:solidFill>
                <a:srgbClr val="0000CC"/>
              </a:solidFill>
              <a:latin typeface=".VnRevue" pitchFamily="34" charset="0"/>
              <a:cs typeface="Arial" charset="0"/>
            </a:endParaRPr>
          </a:p>
        </p:txBody>
      </p:sp>
      <p:sp>
        <p:nvSpPr>
          <p:cNvPr id="8" name="Flowchart: Alternate Process 7"/>
          <p:cNvSpPr/>
          <p:nvPr/>
        </p:nvSpPr>
        <p:spPr>
          <a:xfrm>
            <a:off x="2895600" y="1143000"/>
            <a:ext cx="3200400" cy="1371600"/>
          </a:xfrm>
          <a:prstGeom prst="flowChartAlternateProcess">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rgbClr val="500000"/>
                </a:solidFill>
              </a:rPr>
              <a:t>GAME</a:t>
            </a:r>
          </a:p>
          <a:p>
            <a:pPr algn="ctr"/>
            <a:r>
              <a:rPr lang="en-US" sz="2800" b="1" dirty="0" smtClean="0">
                <a:solidFill>
                  <a:srgbClr val="500000"/>
                </a:solidFill>
              </a:rPr>
              <a:t>WHO AM I?</a:t>
            </a:r>
            <a:endParaRPr lang="en-US" sz="2800" b="1" dirty="0">
              <a:solidFill>
                <a:srgbClr val="500000"/>
              </a:solidFill>
            </a:endParaRPr>
          </a:p>
        </p:txBody>
      </p:sp>
      <p:sp>
        <p:nvSpPr>
          <p:cNvPr id="9" name="Rounded Rectangular Callout 8"/>
          <p:cNvSpPr/>
          <p:nvPr/>
        </p:nvSpPr>
        <p:spPr>
          <a:xfrm>
            <a:off x="1143000" y="2590800"/>
            <a:ext cx="7086600" cy="1524000"/>
          </a:xfrm>
          <a:prstGeom prst="wedgeRoundRectCallout">
            <a:avLst>
              <a:gd name="adj1" fmla="val -47690"/>
              <a:gd name="adj2" fmla="val 81201"/>
              <a:gd name="adj3" fmla="val 16667"/>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rgbClr val="500000"/>
                </a:solidFill>
              </a:rPr>
              <a:t>I am a son of Hung King. I made </a:t>
            </a:r>
            <a:r>
              <a:rPr lang="en-US" sz="3200" b="1" dirty="0" err="1" smtClean="0">
                <a:solidFill>
                  <a:srgbClr val="500000"/>
                </a:solidFill>
              </a:rPr>
              <a:t>Banh</a:t>
            </a:r>
            <a:r>
              <a:rPr lang="en-US" sz="3200" b="1" dirty="0" smtClean="0">
                <a:solidFill>
                  <a:srgbClr val="500000"/>
                </a:solidFill>
              </a:rPr>
              <a:t> Chung and </a:t>
            </a:r>
            <a:r>
              <a:rPr lang="en-US" sz="3200" b="1" dirty="0" err="1" smtClean="0">
                <a:solidFill>
                  <a:srgbClr val="500000"/>
                </a:solidFill>
              </a:rPr>
              <a:t>Banh</a:t>
            </a:r>
            <a:r>
              <a:rPr lang="en-US" sz="3200" b="1" dirty="0" smtClean="0">
                <a:solidFill>
                  <a:srgbClr val="500000"/>
                </a:solidFill>
              </a:rPr>
              <a:t> Day. Emperor Hung </a:t>
            </a:r>
            <a:r>
              <a:rPr lang="en-US" sz="3200" b="1" dirty="0" err="1" smtClean="0">
                <a:solidFill>
                  <a:srgbClr val="500000"/>
                </a:solidFill>
              </a:rPr>
              <a:t>Vuong</a:t>
            </a:r>
            <a:r>
              <a:rPr lang="en-US" sz="3200" b="1" dirty="0" smtClean="0">
                <a:solidFill>
                  <a:srgbClr val="500000"/>
                </a:solidFill>
              </a:rPr>
              <a:t> made the new emperor</a:t>
            </a:r>
            <a:endParaRPr lang="en-US" sz="3200" b="1" dirty="0">
              <a:solidFill>
                <a:srgbClr val="500000"/>
              </a:solidFill>
            </a:endParaRPr>
          </a:p>
        </p:txBody>
      </p:sp>
      <p:sp>
        <p:nvSpPr>
          <p:cNvPr id="11" name="TextBox 10"/>
          <p:cNvSpPr txBox="1"/>
          <p:nvPr/>
        </p:nvSpPr>
        <p:spPr>
          <a:xfrm>
            <a:off x="1752600" y="5181600"/>
            <a:ext cx="3505200" cy="523220"/>
          </a:xfrm>
          <a:prstGeom prst="rect">
            <a:avLst/>
          </a:prstGeom>
          <a:noFill/>
        </p:spPr>
        <p:txBody>
          <a:bodyPr wrap="square" rtlCol="0">
            <a:spAutoFit/>
          </a:bodyPr>
          <a:lstStyle/>
          <a:p>
            <a:pPr algn="ctr"/>
            <a:r>
              <a:rPr lang="en-US" sz="2800" b="1" dirty="0" err="1" smtClean="0">
                <a:solidFill>
                  <a:srgbClr val="500000"/>
                </a:solidFill>
              </a:rPr>
              <a:t>Tiet</a:t>
            </a:r>
            <a:r>
              <a:rPr lang="en-US" sz="2800" b="1" dirty="0" smtClean="0">
                <a:solidFill>
                  <a:srgbClr val="500000"/>
                </a:solidFill>
              </a:rPr>
              <a:t> Lieu</a:t>
            </a:r>
            <a:endParaRPr lang="en-US" sz="2800" b="1" dirty="0">
              <a:solidFill>
                <a:srgbClr val="500000"/>
              </a:solidFill>
            </a:endParaRPr>
          </a:p>
        </p:txBody>
      </p:sp>
      <p:pic>
        <p:nvPicPr>
          <p:cNvPr id="2050" name="Picture 2" descr="D:\2017-2018\powerpoint\images.jpg"/>
          <p:cNvPicPr>
            <a:picLocks noChangeAspect="1" noChangeArrowheads="1"/>
          </p:cNvPicPr>
          <p:nvPr/>
        </p:nvPicPr>
        <p:blipFill>
          <a:blip r:embed="rId2"/>
          <a:srcRect/>
          <a:stretch>
            <a:fillRect/>
          </a:stretch>
        </p:blipFill>
        <p:spPr bwMode="auto">
          <a:xfrm>
            <a:off x="5486400" y="4191000"/>
            <a:ext cx="2238375" cy="204787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blinds(horizontal)">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050"/>
                                        </p:tgtEl>
                                        <p:attrNameLst>
                                          <p:attrName>style.visibility</p:attrName>
                                        </p:attrNameLst>
                                      </p:cBhvr>
                                      <p:to>
                                        <p:strVal val="visible"/>
                                      </p:to>
                                    </p:set>
                                    <p:animEffect transition="in" filter="blinds(horizontal)">
                                      <p:cBhvr>
                                        <p:cTn id="17" dur="5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1"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ChangeArrowheads="1"/>
          </p:cNvSpPr>
          <p:nvPr/>
        </p:nvSpPr>
        <p:spPr bwMode="auto">
          <a:xfrm>
            <a:off x="0" y="0"/>
            <a:ext cx="223138" cy="27699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000000"/>
                </a:solidFill>
                <a:effectLst/>
                <a:latin typeface="Times New Roman" pitchFamily="18" charset="0"/>
                <a:ea typeface="Courier New" pitchFamily="49" charset="0"/>
                <a:cs typeface="Times New Roman" pitchFamily="18" charset="0"/>
              </a:rPr>
              <a:t>.</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TextBox 5"/>
          <p:cNvSpPr txBox="1"/>
          <p:nvPr/>
        </p:nvSpPr>
        <p:spPr>
          <a:xfrm>
            <a:off x="1371600" y="1524000"/>
            <a:ext cx="5715000" cy="2677656"/>
          </a:xfrm>
          <a:prstGeom prst="rect">
            <a:avLst/>
          </a:prstGeom>
          <a:noFill/>
        </p:spPr>
        <p:txBody>
          <a:bodyPr wrap="square" rtlCol="0">
            <a:spAutoFit/>
          </a:bodyPr>
          <a:lstStyle/>
          <a:p>
            <a:r>
              <a:rPr lang="en-US" sz="2800" dirty="0" smtClean="0">
                <a:solidFill>
                  <a:srgbClr val="0070C0"/>
                </a:solidFill>
              </a:rPr>
              <a:t>* </a:t>
            </a:r>
            <a:r>
              <a:rPr lang="en-US" sz="2800" b="1" u="sng" dirty="0" smtClean="0">
                <a:solidFill>
                  <a:srgbClr val="0070C0"/>
                </a:solidFill>
              </a:rPr>
              <a:t>Homework:</a:t>
            </a:r>
            <a:endParaRPr lang="en-US" sz="2800" dirty="0" smtClean="0">
              <a:solidFill>
                <a:srgbClr val="0070C0"/>
              </a:solidFill>
            </a:endParaRPr>
          </a:p>
          <a:p>
            <a:r>
              <a:rPr lang="en-US" sz="2800" dirty="0" smtClean="0">
                <a:solidFill>
                  <a:srgbClr val="0070C0"/>
                </a:solidFill>
              </a:rPr>
              <a:t>- Learn vocabulary by heart and rewrite them in sentences.</a:t>
            </a:r>
          </a:p>
          <a:p>
            <a:r>
              <a:rPr lang="en-US" sz="2800" dirty="0" smtClean="0">
                <a:solidFill>
                  <a:srgbClr val="0070C0"/>
                </a:solidFill>
              </a:rPr>
              <a:t>- Redo the exercise in your notebook.</a:t>
            </a:r>
          </a:p>
          <a:p>
            <a:r>
              <a:rPr lang="en-US" sz="2800" dirty="0" smtClean="0">
                <a:solidFill>
                  <a:srgbClr val="0070C0"/>
                </a:solidFill>
              </a:rPr>
              <a:t>- Prepare for SKILLS 2</a:t>
            </a:r>
          </a:p>
          <a:p>
            <a:endParaRPr lang="en-US" sz="2800" dirty="0">
              <a:solidFill>
                <a:srgbClr val="0070C0"/>
              </a:solidFill>
            </a:endParaRPr>
          </a:p>
        </p:txBody>
      </p:sp>
      <p:sp>
        <p:nvSpPr>
          <p:cNvPr id="7" name="Text Box 26"/>
          <p:cNvSpPr txBox="1">
            <a:spLocks noChangeArrowheads="1"/>
          </p:cNvSpPr>
          <p:nvPr/>
        </p:nvSpPr>
        <p:spPr bwMode="auto">
          <a:xfrm>
            <a:off x="0" y="0"/>
            <a:ext cx="9144000" cy="584775"/>
          </a:xfrm>
          <a:prstGeom prst="rect">
            <a:avLst/>
          </a:prstGeom>
          <a:solidFill>
            <a:srgbClr val="D6F907"/>
          </a:solidFill>
          <a:ln w="9525">
            <a:solidFill>
              <a:srgbClr val="002060"/>
            </a:solidFill>
            <a:miter lim="800000"/>
            <a:headEnd/>
            <a:tailEnd/>
          </a:ln>
        </p:spPr>
        <p:txBody>
          <a:bodyPr wrap="square">
            <a:spAutoFit/>
          </a:bodyPr>
          <a:lstStyle/>
          <a:p>
            <a:pPr eaLnBrk="0" hangingPunct="0">
              <a:spcBef>
                <a:spcPct val="50000"/>
              </a:spcBef>
            </a:pPr>
            <a:r>
              <a:rPr lang="en-US" sz="3200" b="1" u="sng" dirty="0" smtClean="0">
                <a:solidFill>
                  <a:srgbClr val="FF0000"/>
                </a:solidFill>
              </a:rPr>
              <a:t>Unit 6:</a:t>
            </a:r>
            <a:r>
              <a:rPr lang="en-US" sz="3200" b="1" dirty="0" smtClean="0">
                <a:solidFill>
                  <a:srgbClr val="0000CC"/>
                </a:solidFill>
                <a:latin typeface=".VnRevue" pitchFamily="34" charset="0"/>
                <a:cs typeface="Arial" charset="0"/>
              </a:rPr>
              <a:t>    </a:t>
            </a:r>
            <a:r>
              <a:rPr lang="en-US" sz="2800" b="1" dirty="0" smtClean="0">
                <a:solidFill>
                  <a:srgbClr val="0000CC"/>
                </a:solidFill>
                <a:latin typeface=".VnRevue" pitchFamily="34" charset="0"/>
                <a:cs typeface="Arial" charset="0"/>
              </a:rPr>
              <a:t>FOLK TALES - </a:t>
            </a:r>
            <a:r>
              <a:rPr lang="en-US" sz="2400" b="1" dirty="0" smtClean="0">
                <a:solidFill>
                  <a:srgbClr val="0000CC"/>
                </a:solidFill>
                <a:latin typeface=".VnRevue" pitchFamily="34" charset="0"/>
                <a:cs typeface="Arial" charset="0"/>
              </a:rPr>
              <a:t>SKILLS 1</a:t>
            </a:r>
            <a:endParaRPr lang="en-US" sz="2800" dirty="0">
              <a:solidFill>
                <a:srgbClr val="0000CC"/>
              </a:solidFill>
              <a:latin typeface=".VnRevue" pitchFamily="34" charset="0"/>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24578" name="Picture 2" descr="https://encrypted-tbn2.gstatic.com/images?q=tbn:ANd9GcQqhKlsl9IG6vD1kjr0O_1fuxbs9d3Bv4AI0xOJ-_qFhjfSwwWW"/>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0" y="-152400"/>
            <a:ext cx="9067800" cy="6781800"/>
          </a:xfrm>
          <a:prstGeom prst="rect">
            <a:avLst/>
          </a:prstGeom>
          <a:noFill/>
          <a:extLst>
            <a:ext uri="{909E8E84-426E-40DD-AFC4-6F175D3DCCD1}">
              <a14:hiddenFill xmlns="" xmlns:a14="http://schemas.microsoft.com/office/drawing/2010/main">
                <a:solidFill>
                  <a:srgbClr val="FFFFFF"/>
                </a:solidFill>
              </a14:hiddenFill>
            </a:ext>
          </a:extLst>
        </p:spPr>
      </p:pic>
      <p:sp>
        <p:nvSpPr>
          <p:cNvPr id="7" name="TextBox 6"/>
          <p:cNvSpPr txBox="1"/>
          <p:nvPr/>
        </p:nvSpPr>
        <p:spPr>
          <a:xfrm>
            <a:off x="2743200" y="1981200"/>
            <a:ext cx="5410200" cy="3046988"/>
          </a:xfrm>
          <a:prstGeom prst="rect">
            <a:avLst/>
          </a:prstGeom>
          <a:solidFill>
            <a:schemeClr val="bg1"/>
          </a:solidFill>
        </p:spPr>
        <p:txBody>
          <a:bodyPr wrap="square" rtlCol="0">
            <a:spAutoFit/>
          </a:bodyPr>
          <a:lstStyle/>
          <a:p>
            <a:pPr algn="ctr"/>
            <a:r>
              <a:rPr lang="en-US" sz="4800" b="1" u="sng" dirty="0" err="1" smtClean="0"/>
              <a:t>Perid</a:t>
            </a:r>
            <a:r>
              <a:rPr lang="en-US" sz="4800" b="1" u="sng" dirty="0" smtClean="0"/>
              <a:t> 45</a:t>
            </a:r>
          </a:p>
          <a:p>
            <a:pPr algn="ctr"/>
            <a:r>
              <a:rPr lang="en-US" sz="4800" b="1" spc="50" dirty="0" smtClean="0">
                <a:ln w="11430"/>
                <a:effectLst>
                  <a:outerShdw blurRad="76200" dist="50800" dir="5400000" algn="tl" rotWithShape="0">
                    <a:srgbClr val="000000">
                      <a:alpha val="65000"/>
                    </a:srgbClr>
                  </a:outerShdw>
                </a:effectLst>
              </a:rPr>
              <a:t>Unit 6: FOLK TALES</a:t>
            </a:r>
          </a:p>
          <a:p>
            <a:pPr algn="ctr"/>
            <a:r>
              <a:rPr lang="en-US" sz="4800" b="1" dirty="0" smtClean="0"/>
              <a:t>Lesson 5: Skills 1</a:t>
            </a:r>
          </a:p>
          <a:p>
            <a:pPr algn="ctr"/>
            <a:endParaRPr lang="en-US" sz="4800" b="1" u="sng" dirty="0" smtClean="0"/>
          </a:p>
        </p:txBody>
      </p:sp>
    </p:spTree>
    <p:extLst>
      <p:ext uri="{BB962C8B-B14F-4D97-AF65-F5344CB8AC3E}">
        <p14:creationId xmlns="" xmlns:p14="http://schemas.microsoft.com/office/powerpoint/2010/main" val="15932035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1" name="Rectangle 7"/>
          <p:cNvSpPr>
            <a:spLocks noChangeArrowheads="1"/>
          </p:cNvSpPr>
          <p:nvPr/>
        </p:nvSpPr>
        <p:spPr bwMode="auto">
          <a:xfrm>
            <a:off x="0" y="457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7" name="Text Box 26"/>
          <p:cNvSpPr txBox="1">
            <a:spLocks noChangeArrowheads="1"/>
          </p:cNvSpPr>
          <p:nvPr/>
        </p:nvSpPr>
        <p:spPr bwMode="auto">
          <a:xfrm>
            <a:off x="0" y="0"/>
            <a:ext cx="9144000" cy="584775"/>
          </a:xfrm>
          <a:prstGeom prst="rect">
            <a:avLst/>
          </a:prstGeom>
          <a:solidFill>
            <a:srgbClr val="D6F907"/>
          </a:solidFill>
          <a:ln w="9525">
            <a:solidFill>
              <a:srgbClr val="002060"/>
            </a:solidFill>
            <a:miter lim="800000"/>
            <a:headEnd/>
            <a:tailEnd/>
          </a:ln>
        </p:spPr>
        <p:txBody>
          <a:bodyPr wrap="square">
            <a:spAutoFit/>
          </a:bodyPr>
          <a:lstStyle/>
          <a:p>
            <a:pPr eaLnBrk="0" hangingPunct="0">
              <a:spcBef>
                <a:spcPct val="50000"/>
              </a:spcBef>
            </a:pPr>
            <a:r>
              <a:rPr lang="en-US" sz="3200" b="1" u="sng" dirty="0" smtClean="0">
                <a:solidFill>
                  <a:srgbClr val="FF0000"/>
                </a:solidFill>
              </a:rPr>
              <a:t>Unit 6:</a:t>
            </a:r>
            <a:r>
              <a:rPr lang="en-US" sz="3200" b="1" dirty="0" smtClean="0">
                <a:solidFill>
                  <a:srgbClr val="0000CC"/>
                </a:solidFill>
                <a:latin typeface=".VnRevue" pitchFamily="34" charset="0"/>
                <a:cs typeface="Arial" charset="0"/>
              </a:rPr>
              <a:t>    </a:t>
            </a:r>
            <a:r>
              <a:rPr lang="en-US" sz="2800" b="1" dirty="0" smtClean="0">
                <a:solidFill>
                  <a:srgbClr val="0000CC"/>
                </a:solidFill>
                <a:latin typeface=".VnRevue" pitchFamily="34" charset="0"/>
                <a:cs typeface="Arial" charset="0"/>
              </a:rPr>
              <a:t>FOLK TALES - </a:t>
            </a:r>
            <a:r>
              <a:rPr lang="en-US" sz="2400" b="1" dirty="0" smtClean="0">
                <a:solidFill>
                  <a:srgbClr val="0000CC"/>
                </a:solidFill>
                <a:latin typeface=".VnRevue" pitchFamily="34" charset="0"/>
                <a:cs typeface="Arial" charset="0"/>
              </a:rPr>
              <a:t>SKILLS 1</a:t>
            </a:r>
            <a:endParaRPr lang="en-US" sz="2800" dirty="0">
              <a:solidFill>
                <a:srgbClr val="0000CC"/>
              </a:solidFill>
              <a:latin typeface=".VnRevue" pitchFamily="34" charset="0"/>
              <a:cs typeface="Arial" charset="0"/>
            </a:endParaRPr>
          </a:p>
        </p:txBody>
      </p:sp>
      <p:sp>
        <p:nvSpPr>
          <p:cNvPr id="28" name="Title 1"/>
          <p:cNvSpPr txBox="1">
            <a:spLocks/>
          </p:cNvSpPr>
          <p:nvPr/>
        </p:nvSpPr>
        <p:spPr>
          <a:xfrm>
            <a:off x="304800" y="1143000"/>
            <a:ext cx="2209800" cy="457200"/>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200" b="0" i="0" u="none" strike="noStrike" kern="1200" cap="none" spc="0" normalizeH="0" baseline="0" noProof="0" dirty="0" smtClean="0">
                <a:ln>
                  <a:noFill/>
                </a:ln>
                <a:solidFill>
                  <a:srgbClr val="FF0000"/>
                </a:solidFill>
                <a:effectLst/>
                <a:uLnTx/>
                <a:uFillTx/>
                <a:latin typeface="Arial" panose="020B0604020202020204" pitchFamily="34" charset="0"/>
                <a:ea typeface="+mj-ea"/>
                <a:cs typeface="Arial" panose="020B0604020202020204" pitchFamily="34" charset="0"/>
              </a:rPr>
              <a:t/>
            </a:r>
            <a:br>
              <a:rPr kumimoji="0" lang="en-US" sz="3200" b="0" i="0" u="none" strike="noStrike" kern="1200" cap="none" spc="0" normalizeH="0" baseline="0" noProof="0" dirty="0" smtClean="0">
                <a:ln>
                  <a:noFill/>
                </a:ln>
                <a:solidFill>
                  <a:srgbClr val="FF0000"/>
                </a:solidFill>
                <a:effectLst/>
                <a:uLnTx/>
                <a:uFillTx/>
                <a:latin typeface="Arial" panose="020B0604020202020204" pitchFamily="34" charset="0"/>
                <a:ea typeface="+mj-ea"/>
                <a:cs typeface="Arial" panose="020B0604020202020204" pitchFamily="34" charset="0"/>
              </a:rPr>
            </a:br>
            <a:endParaRPr kumimoji="0" lang="en-US" sz="3200" b="0" i="0" u="none" strike="noStrike" kern="1200" cap="none" spc="0" normalizeH="0" baseline="0" noProof="0" dirty="0">
              <a:ln>
                <a:noFill/>
              </a:ln>
              <a:solidFill>
                <a:schemeClr val="tx1"/>
              </a:solidFill>
              <a:effectLst/>
              <a:uLnTx/>
              <a:uFillTx/>
              <a:latin typeface="+mj-lt"/>
              <a:ea typeface="+mj-ea"/>
              <a:cs typeface="+mj-cs"/>
            </a:endParaRPr>
          </a:p>
        </p:txBody>
      </p:sp>
      <p:sp>
        <p:nvSpPr>
          <p:cNvPr id="10" name="Rectangle 9"/>
          <p:cNvSpPr/>
          <p:nvPr/>
        </p:nvSpPr>
        <p:spPr>
          <a:xfrm>
            <a:off x="457200" y="1302603"/>
            <a:ext cx="8382000" cy="830997"/>
          </a:xfrm>
          <a:prstGeom prst="rect">
            <a:avLst/>
          </a:prstGeom>
        </p:spPr>
        <p:txBody>
          <a:bodyPr wrap="square">
            <a:spAutoFit/>
          </a:bodyPr>
          <a:lstStyle/>
          <a:p>
            <a:r>
              <a:rPr lang="en-US" sz="2400" b="1" dirty="0" smtClean="0"/>
              <a:t>1. Read the fable </a:t>
            </a:r>
            <a:r>
              <a:rPr lang="en-US" sz="2400" b="1" i="1" dirty="0" smtClean="0"/>
              <a:t>The </a:t>
            </a:r>
            <a:r>
              <a:rPr lang="en-US" sz="2400" b="1" i="1" dirty="0" err="1" smtClean="0"/>
              <a:t>Starfruit</a:t>
            </a:r>
            <a:r>
              <a:rPr lang="en-US" sz="2400" b="1" i="1" dirty="0" smtClean="0"/>
              <a:t> Tree. Then find </a:t>
            </a:r>
            <a:r>
              <a:rPr lang="en-US" sz="2400" b="1" dirty="0" smtClean="0"/>
              <a:t>the following words and underline them in the story. What do they mean?</a:t>
            </a:r>
            <a:endParaRPr lang="en-US" sz="2400" b="1" dirty="0"/>
          </a:p>
        </p:txBody>
      </p:sp>
      <p:sp>
        <p:nvSpPr>
          <p:cNvPr id="11" name="Rectangle 10"/>
          <p:cNvSpPr/>
          <p:nvPr/>
        </p:nvSpPr>
        <p:spPr>
          <a:xfrm>
            <a:off x="152400" y="2694325"/>
            <a:ext cx="8763000" cy="3970318"/>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just"/>
            <a:r>
              <a:rPr lang="en-US" sz="2000" dirty="0" smtClean="0">
                <a:solidFill>
                  <a:srgbClr val="0070C0"/>
                </a:solidFill>
              </a:rPr>
              <a:t>	</a:t>
            </a:r>
            <a:r>
              <a:rPr lang="en-US" sz="2100" b="1" dirty="0" smtClean="0">
                <a:solidFill>
                  <a:schemeClr val="tx1"/>
                </a:solidFill>
              </a:rPr>
              <a:t>O</a:t>
            </a:r>
            <a:r>
              <a:rPr lang="en-US" sz="2100" b="1" i="1" dirty="0" smtClean="0">
                <a:solidFill>
                  <a:schemeClr val="tx1"/>
                </a:solidFill>
              </a:rPr>
              <a:t>nce upon a time, there was a rich man living in a village. When he died, he left his two sons a fortune. But the elder brother gave his brother only a </a:t>
            </a:r>
            <a:r>
              <a:rPr lang="en-US" sz="2100" b="1" i="1" dirty="0" err="1" smtClean="0">
                <a:solidFill>
                  <a:schemeClr val="tx1"/>
                </a:solidFill>
              </a:rPr>
              <a:t>starfruit</a:t>
            </a:r>
            <a:r>
              <a:rPr lang="en-US" sz="2100" b="1" i="1" dirty="0" smtClean="0">
                <a:solidFill>
                  <a:schemeClr val="tx1"/>
                </a:solidFill>
              </a:rPr>
              <a:t> tree. When the fruit was ripe, an eagle came and ate the fruit. The younger brother begged the eagle not to. The eagle promised to repay him in gold and told him to make a bag to carry it. The eagle took him on its back to a place of gold. There, he filled the bag with gold. When he got home he was rich. The elder brother was surprised, so he asked his brother to explain. After hearing the story, he offered to swap his fortune for the </a:t>
            </a:r>
            <a:r>
              <a:rPr lang="en-US" sz="2100" b="1" i="1" dirty="0" err="1" smtClean="0">
                <a:solidFill>
                  <a:schemeClr val="tx1"/>
                </a:solidFill>
              </a:rPr>
              <a:t>starfruit</a:t>
            </a:r>
            <a:r>
              <a:rPr lang="en-US" sz="2100" b="1" i="1" dirty="0" smtClean="0">
                <a:solidFill>
                  <a:schemeClr val="tx1"/>
                </a:solidFill>
              </a:rPr>
              <a:t> tree, and his kind brother accepted. When the eagle came, the elder brother asked it to take him to the place of gold. The greedy brother filled a very large bag and all his pockets with gold. On the way home, because the load was too heavy, the eagle got tired and dropped him into the sea</a:t>
            </a:r>
            <a:r>
              <a:rPr lang="en-US" sz="2000" i="1" dirty="0" smtClean="0">
                <a:solidFill>
                  <a:srgbClr val="0070C0"/>
                </a:solidFill>
              </a:rPr>
              <a:t>.</a:t>
            </a:r>
            <a:endParaRPr lang="en-US" sz="2000" dirty="0">
              <a:solidFill>
                <a:srgbClr val="0070C0"/>
              </a:solidFill>
            </a:endParaRPr>
          </a:p>
        </p:txBody>
      </p:sp>
      <p:sp>
        <p:nvSpPr>
          <p:cNvPr id="12" name="Rectangle 11"/>
          <p:cNvSpPr/>
          <p:nvPr/>
        </p:nvSpPr>
        <p:spPr>
          <a:xfrm>
            <a:off x="0" y="762000"/>
            <a:ext cx="3048000" cy="523220"/>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r>
              <a:rPr lang="en-US" sz="2800" b="1" dirty="0" smtClean="0">
                <a:solidFill>
                  <a:schemeClr val="tx1"/>
                </a:solidFill>
              </a:rPr>
              <a:t>I. Reading</a:t>
            </a:r>
          </a:p>
        </p:txBody>
      </p:sp>
      <p:sp>
        <p:nvSpPr>
          <p:cNvPr id="13" name="Rectangle 12"/>
          <p:cNvSpPr/>
          <p:nvPr/>
        </p:nvSpPr>
        <p:spPr>
          <a:xfrm>
            <a:off x="1143000" y="2133600"/>
            <a:ext cx="6781800" cy="461665"/>
          </a:xfrm>
          <a:prstGeom prst="rect">
            <a:avLst/>
          </a:prstGeom>
          <a:solidFill>
            <a:schemeClr val="bg1"/>
          </a:solidFill>
          <a:ln>
            <a:solidFill>
              <a:schemeClr val="tx1"/>
            </a:solidFill>
          </a:ln>
        </p:spPr>
        <p:style>
          <a:lnRef idx="2">
            <a:schemeClr val="accent3"/>
          </a:lnRef>
          <a:fillRef idx="1">
            <a:schemeClr val="lt1"/>
          </a:fillRef>
          <a:effectRef idx="0">
            <a:schemeClr val="accent3"/>
          </a:effectRef>
          <a:fontRef idx="minor">
            <a:schemeClr val="dk1"/>
          </a:fontRef>
        </p:style>
        <p:txBody>
          <a:bodyPr wrap="square">
            <a:spAutoFit/>
          </a:bodyPr>
          <a:lstStyle/>
          <a:p>
            <a:r>
              <a:rPr lang="en-US" sz="2400" dirty="0" smtClean="0">
                <a:solidFill>
                  <a:schemeClr val="tx1"/>
                </a:solidFill>
              </a:rPr>
              <a:t>fortune - </a:t>
            </a:r>
            <a:r>
              <a:rPr lang="en-US" sz="2400" dirty="0" err="1" smtClean="0">
                <a:solidFill>
                  <a:schemeClr val="tx1"/>
                </a:solidFill>
              </a:rPr>
              <a:t>starfruit</a:t>
            </a:r>
            <a:r>
              <a:rPr lang="en-US" sz="2400" dirty="0" smtClean="0">
                <a:solidFill>
                  <a:schemeClr val="tx1"/>
                </a:solidFill>
              </a:rPr>
              <a:t> tree - ripe- filled - load  - repay</a:t>
            </a:r>
            <a:endParaRPr lang="en-US" sz="2400" dirty="0">
              <a:solidFill>
                <a:schemeClr val="tx1"/>
              </a:solidFill>
            </a:endParaRPr>
          </a:p>
        </p:txBody>
      </p:sp>
      <p:sp>
        <p:nvSpPr>
          <p:cNvPr id="15" name="Rectangle 14"/>
          <p:cNvSpPr/>
          <p:nvPr/>
        </p:nvSpPr>
        <p:spPr>
          <a:xfrm>
            <a:off x="3505200" y="3352800"/>
            <a:ext cx="685800" cy="762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dirty="0">
              <a:solidFill>
                <a:srgbClr val="FF0000"/>
              </a:solidFill>
            </a:endParaRPr>
          </a:p>
        </p:txBody>
      </p:sp>
      <p:sp>
        <p:nvSpPr>
          <p:cNvPr id="16" name="Rectangle 15"/>
          <p:cNvSpPr/>
          <p:nvPr/>
        </p:nvSpPr>
        <p:spPr>
          <a:xfrm>
            <a:off x="1066800" y="3657600"/>
            <a:ext cx="685800" cy="762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dirty="0">
              <a:solidFill>
                <a:srgbClr val="FF0000"/>
              </a:solidFill>
            </a:endParaRPr>
          </a:p>
        </p:txBody>
      </p:sp>
      <p:sp>
        <p:nvSpPr>
          <p:cNvPr id="17" name="Rectangle 16"/>
          <p:cNvSpPr/>
          <p:nvPr/>
        </p:nvSpPr>
        <p:spPr>
          <a:xfrm>
            <a:off x="4648200" y="3657600"/>
            <a:ext cx="457200" cy="762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dirty="0">
              <a:solidFill>
                <a:srgbClr val="FF0000"/>
              </a:solidFill>
            </a:endParaRPr>
          </a:p>
        </p:txBody>
      </p:sp>
      <p:sp>
        <p:nvSpPr>
          <p:cNvPr id="18" name="Rectangle 17"/>
          <p:cNvSpPr/>
          <p:nvPr/>
        </p:nvSpPr>
        <p:spPr>
          <a:xfrm>
            <a:off x="3962400" y="4648200"/>
            <a:ext cx="533400" cy="762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dirty="0">
              <a:solidFill>
                <a:srgbClr val="FF0000"/>
              </a:solidFill>
            </a:endParaRPr>
          </a:p>
        </p:txBody>
      </p:sp>
      <p:sp>
        <p:nvSpPr>
          <p:cNvPr id="19" name="Rectangle 18"/>
          <p:cNvSpPr/>
          <p:nvPr/>
        </p:nvSpPr>
        <p:spPr>
          <a:xfrm>
            <a:off x="8229600" y="4038600"/>
            <a:ext cx="609600" cy="762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dirty="0">
              <a:solidFill>
                <a:srgbClr val="FF0000"/>
              </a:solidFill>
            </a:endParaRPr>
          </a:p>
        </p:txBody>
      </p:sp>
      <p:sp>
        <p:nvSpPr>
          <p:cNvPr id="20" name="Rectangle 19"/>
          <p:cNvSpPr/>
          <p:nvPr/>
        </p:nvSpPr>
        <p:spPr>
          <a:xfrm>
            <a:off x="228600" y="6553200"/>
            <a:ext cx="457200" cy="762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strips(downLeft)">
                                      <p:cBhvr>
                                        <p:cTn id="7" dur="500"/>
                                        <p:tgtEl>
                                          <p:spTgt spid="28"/>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 calcmode="lin" valueType="num">
                                      <p:cBhvr additive="base">
                                        <p:cTn id="12" dur="500" fill="hold"/>
                                        <p:tgtEl>
                                          <p:spTgt spid="11"/>
                                        </p:tgtEl>
                                        <p:attrNameLst>
                                          <p:attrName>ppt_x</p:attrName>
                                        </p:attrNameLst>
                                      </p:cBhvr>
                                      <p:tavLst>
                                        <p:tav tm="0">
                                          <p:val>
                                            <p:strVal val="#ppt_x"/>
                                          </p:val>
                                        </p:tav>
                                        <p:tav tm="100000">
                                          <p:val>
                                            <p:strVal val="#ppt_x"/>
                                          </p:val>
                                        </p:tav>
                                      </p:tavLst>
                                    </p:anim>
                                    <p:anim calcmode="lin" valueType="num">
                                      <p:cBhvr additive="base">
                                        <p:cTn id="13"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5" presetClass="entr" presetSubtype="10" fill="hold" grpId="0" nodeType="click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checkerboard(across)">
                                      <p:cBhvr>
                                        <p:cTn id="18" dur="500"/>
                                        <p:tgtEl>
                                          <p:spTgt spid="10"/>
                                        </p:tgtEl>
                                      </p:cBhvr>
                                    </p:animEffect>
                                  </p:childTnLst>
                                </p:cTn>
                              </p:par>
                            </p:childTnLst>
                          </p:cTn>
                        </p:par>
                      </p:childTnLst>
                    </p:cTn>
                  </p:par>
                  <p:par>
                    <p:cTn id="19" fill="hold">
                      <p:stCondLst>
                        <p:cond delay="indefinite"/>
                      </p:stCondLst>
                      <p:childTnLst>
                        <p:par>
                          <p:cTn id="20" fill="hold">
                            <p:stCondLst>
                              <p:cond delay="0"/>
                            </p:stCondLst>
                            <p:childTnLst>
                              <p:par>
                                <p:cTn id="21" presetID="8" presetClass="entr" presetSubtype="16"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animEffect transition="in" filter="diamond(in)">
                                      <p:cBhvr>
                                        <p:cTn id="23" dur="2000"/>
                                        <p:tgtEl>
                                          <p:spTgt spid="13"/>
                                        </p:tgtEl>
                                      </p:cBhvr>
                                    </p:animEffect>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15"/>
                                        </p:tgtEl>
                                        <p:attrNameLst>
                                          <p:attrName>style.visibility</p:attrName>
                                        </p:attrNameLst>
                                      </p:cBhvr>
                                      <p:to>
                                        <p:strVal val="visible"/>
                                      </p:to>
                                    </p:set>
                                    <p:anim calcmode="lin" valueType="num">
                                      <p:cBhvr additive="base">
                                        <p:cTn id="28" dur="500" fill="hold"/>
                                        <p:tgtEl>
                                          <p:spTgt spid="15"/>
                                        </p:tgtEl>
                                        <p:attrNameLst>
                                          <p:attrName>ppt_x</p:attrName>
                                        </p:attrNameLst>
                                      </p:cBhvr>
                                      <p:tavLst>
                                        <p:tav tm="0">
                                          <p:val>
                                            <p:strVal val="#ppt_x"/>
                                          </p:val>
                                        </p:tav>
                                        <p:tav tm="100000">
                                          <p:val>
                                            <p:strVal val="#ppt_x"/>
                                          </p:val>
                                        </p:tav>
                                      </p:tavLst>
                                    </p:anim>
                                    <p:anim calcmode="lin" valueType="num">
                                      <p:cBhvr additive="base">
                                        <p:cTn id="29"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grpId="0" nodeType="clickEffect">
                                  <p:stCondLst>
                                    <p:cond delay="0"/>
                                  </p:stCondLst>
                                  <p:childTnLst>
                                    <p:set>
                                      <p:cBhvr>
                                        <p:cTn id="33" dur="1" fill="hold">
                                          <p:stCondLst>
                                            <p:cond delay="0"/>
                                          </p:stCondLst>
                                        </p:cTn>
                                        <p:tgtEl>
                                          <p:spTgt spid="16"/>
                                        </p:tgtEl>
                                        <p:attrNameLst>
                                          <p:attrName>style.visibility</p:attrName>
                                        </p:attrNameLst>
                                      </p:cBhvr>
                                      <p:to>
                                        <p:strVal val="visible"/>
                                      </p:to>
                                    </p:set>
                                    <p:anim calcmode="lin" valueType="num">
                                      <p:cBhvr additive="base">
                                        <p:cTn id="34" dur="500" fill="hold"/>
                                        <p:tgtEl>
                                          <p:spTgt spid="16"/>
                                        </p:tgtEl>
                                        <p:attrNameLst>
                                          <p:attrName>ppt_x</p:attrName>
                                        </p:attrNameLst>
                                      </p:cBhvr>
                                      <p:tavLst>
                                        <p:tav tm="0">
                                          <p:val>
                                            <p:strVal val="#ppt_x"/>
                                          </p:val>
                                        </p:tav>
                                        <p:tav tm="100000">
                                          <p:val>
                                            <p:strVal val="#ppt_x"/>
                                          </p:val>
                                        </p:tav>
                                      </p:tavLst>
                                    </p:anim>
                                    <p:anim calcmode="lin" valueType="num">
                                      <p:cBhvr additive="base">
                                        <p:cTn id="35"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 presetClass="entr" presetSubtype="4" fill="hold" grpId="0" nodeType="clickEffect">
                                  <p:stCondLst>
                                    <p:cond delay="0"/>
                                  </p:stCondLst>
                                  <p:childTnLst>
                                    <p:set>
                                      <p:cBhvr>
                                        <p:cTn id="39" dur="1" fill="hold">
                                          <p:stCondLst>
                                            <p:cond delay="0"/>
                                          </p:stCondLst>
                                        </p:cTn>
                                        <p:tgtEl>
                                          <p:spTgt spid="17"/>
                                        </p:tgtEl>
                                        <p:attrNameLst>
                                          <p:attrName>style.visibility</p:attrName>
                                        </p:attrNameLst>
                                      </p:cBhvr>
                                      <p:to>
                                        <p:strVal val="visible"/>
                                      </p:to>
                                    </p:set>
                                    <p:anim calcmode="lin" valueType="num">
                                      <p:cBhvr additive="base">
                                        <p:cTn id="40" dur="500" fill="hold"/>
                                        <p:tgtEl>
                                          <p:spTgt spid="17"/>
                                        </p:tgtEl>
                                        <p:attrNameLst>
                                          <p:attrName>ppt_x</p:attrName>
                                        </p:attrNameLst>
                                      </p:cBhvr>
                                      <p:tavLst>
                                        <p:tav tm="0">
                                          <p:val>
                                            <p:strVal val="#ppt_x"/>
                                          </p:val>
                                        </p:tav>
                                        <p:tav tm="100000">
                                          <p:val>
                                            <p:strVal val="#ppt_x"/>
                                          </p:val>
                                        </p:tav>
                                      </p:tavLst>
                                    </p:anim>
                                    <p:anim calcmode="lin" valueType="num">
                                      <p:cBhvr additive="base">
                                        <p:cTn id="41"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2" presetClass="entr" presetSubtype="4" fill="hold" grpId="0" nodeType="clickEffect">
                                  <p:stCondLst>
                                    <p:cond delay="0"/>
                                  </p:stCondLst>
                                  <p:childTnLst>
                                    <p:set>
                                      <p:cBhvr>
                                        <p:cTn id="45" dur="1" fill="hold">
                                          <p:stCondLst>
                                            <p:cond delay="0"/>
                                          </p:stCondLst>
                                        </p:cTn>
                                        <p:tgtEl>
                                          <p:spTgt spid="18"/>
                                        </p:tgtEl>
                                        <p:attrNameLst>
                                          <p:attrName>style.visibility</p:attrName>
                                        </p:attrNameLst>
                                      </p:cBhvr>
                                      <p:to>
                                        <p:strVal val="visible"/>
                                      </p:to>
                                    </p:set>
                                    <p:anim calcmode="lin" valueType="num">
                                      <p:cBhvr additive="base">
                                        <p:cTn id="46" dur="500" fill="hold"/>
                                        <p:tgtEl>
                                          <p:spTgt spid="18"/>
                                        </p:tgtEl>
                                        <p:attrNameLst>
                                          <p:attrName>ppt_x</p:attrName>
                                        </p:attrNameLst>
                                      </p:cBhvr>
                                      <p:tavLst>
                                        <p:tav tm="0">
                                          <p:val>
                                            <p:strVal val="#ppt_x"/>
                                          </p:val>
                                        </p:tav>
                                        <p:tav tm="100000">
                                          <p:val>
                                            <p:strVal val="#ppt_x"/>
                                          </p:val>
                                        </p:tav>
                                      </p:tavLst>
                                    </p:anim>
                                    <p:anim calcmode="lin" valueType="num">
                                      <p:cBhvr additive="base">
                                        <p:cTn id="47"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2" presetClass="entr" presetSubtype="4" fill="hold" grpId="0" nodeType="clickEffect">
                                  <p:stCondLst>
                                    <p:cond delay="0"/>
                                  </p:stCondLst>
                                  <p:childTnLst>
                                    <p:set>
                                      <p:cBhvr>
                                        <p:cTn id="51" dur="1" fill="hold">
                                          <p:stCondLst>
                                            <p:cond delay="0"/>
                                          </p:stCondLst>
                                        </p:cTn>
                                        <p:tgtEl>
                                          <p:spTgt spid="19"/>
                                        </p:tgtEl>
                                        <p:attrNameLst>
                                          <p:attrName>style.visibility</p:attrName>
                                        </p:attrNameLst>
                                      </p:cBhvr>
                                      <p:to>
                                        <p:strVal val="visible"/>
                                      </p:to>
                                    </p:set>
                                    <p:anim calcmode="lin" valueType="num">
                                      <p:cBhvr additive="base">
                                        <p:cTn id="52" dur="500" fill="hold"/>
                                        <p:tgtEl>
                                          <p:spTgt spid="19"/>
                                        </p:tgtEl>
                                        <p:attrNameLst>
                                          <p:attrName>ppt_x</p:attrName>
                                        </p:attrNameLst>
                                      </p:cBhvr>
                                      <p:tavLst>
                                        <p:tav tm="0">
                                          <p:val>
                                            <p:strVal val="#ppt_x"/>
                                          </p:val>
                                        </p:tav>
                                        <p:tav tm="100000">
                                          <p:val>
                                            <p:strVal val="#ppt_x"/>
                                          </p:val>
                                        </p:tav>
                                      </p:tavLst>
                                    </p:anim>
                                    <p:anim calcmode="lin" valueType="num">
                                      <p:cBhvr additive="base">
                                        <p:cTn id="53"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2" presetClass="entr" presetSubtype="4" fill="hold" grpId="0" nodeType="clickEffect">
                                  <p:stCondLst>
                                    <p:cond delay="0"/>
                                  </p:stCondLst>
                                  <p:childTnLst>
                                    <p:set>
                                      <p:cBhvr>
                                        <p:cTn id="57" dur="1" fill="hold">
                                          <p:stCondLst>
                                            <p:cond delay="0"/>
                                          </p:stCondLst>
                                        </p:cTn>
                                        <p:tgtEl>
                                          <p:spTgt spid="20"/>
                                        </p:tgtEl>
                                        <p:attrNameLst>
                                          <p:attrName>style.visibility</p:attrName>
                                        </p:attrNameLst>
                                      </p:cBhvr>
                                      <p:to>
                                        <p:strVal val="visible"/>
                                      </p:to>
                                    </p:set>
                                    <p:anim calcmode="lin" valueType="num">
                                      <p:cBhvr additive="base">
                                        <p:cTn id="58" dur="500" fill="hold"/>
                                        <p:tgtEl>
                                          <p:spTgt spid="20"/>
                                        </p:tgtEl>
                                        <p:attrNameLst>
                                          <p:attrName>ppt_x</p:attrName>
                                        </p:attrNameLst>
                                      </p:cBhvr>
                                      <p:tavLst>
                                        <p:tav tm="0">
                                          <p:val>
                                            <p:strVal val="#ppt_x"/>
                                          </p:val>
                                        </p:tav>
                                        <p:tav tm="100000">
                                          <p:val>
                                            <p:strVal val="#ppt_x"/>
                                          </p:val>
                                        </p:tav>
                                      </p:tavLst>
                                    </p:anim>
                                    <p:anim calcmode="lin" valueType="num">
                                      <p:cBhvr additive="base">
                                        <p:cTn id="59"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P spid="10" grpId="0"/>
      <p:bldP spid="11" grpId="0" animBg="1"/>
      <p:bldP spid="13" grpId="0" animBg="1"/>
      <p:bldP spid="15" grpId="0" animBg="1"/>
      <p:bldP spid="16" grpId="0" animBg="1"/>
      <p:bldP spid="17" grpId="0" animBg="1"/>
      <p:bldP spid="18" grpId="0" animBg="1"/>
      <p:bldP spid="19" grpId="0" animBg="1"/>
      <p:bldP spid="20"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295400"/>
            <a:ext cx="3581400" cy="5257799"/>
          </a:xfrm>
        </p:spPr>
        <p:style>
          <a:lnRef idx="2">
            <a:schemeClr val="accent2"/>
          </a:lnRef>
          <a:fillRef idx="1">
            <a:schemeClr val="lt1"/>
          </a:fillRef>
          <a:effectRef idx="0">
            <a:schemeClr val="accent2"/>
          </a:effectRef>
          <a:fontRef idx="minor">
            <a:schemeClr val="dk1"/>
          </a:fontRef>
        </p:style>
        <p:txBody>
          <a:bodyPr>
            <a:normAutofit lnSpcReduction="10000"/>
          </a:bodyPr>
          <a:lstStyle/>
          <a:p>
            <a:pPr>
              <a:buNone/>
            </a:pPr>
            <a:r>
              <a:rPr lang="en-US" b="1" dirty="0" smtClean="0"/>
              <a:t>1. fortune</a:t>
            </a:r>
          </a:p>
          <a:p>
            <a:endParaRPr lang="en-US" i="1" dirty="0" smtClean="0">
              <a:solidFill>
                <a:srgbClr val="00B050"/>
              </a:solidFill>
            </a:endParaRPr>
          </a:p>
          <a:p>
            <a:pPr>
              <a:buNone/>
            </a:pPr>
            <a:r>
              <a:rPr lang="en-US" b="1" dirty="0" smtClean="0"/>
              <a:t>2. </a:t>
            </a:r>
            <a:r>
              <a:rPr lang="en-US" b="1" dirty="0" err="1" smtClean="0"/>
              <a:t>starfruit</a:t>
            </a:r>
            <a:r>
              <a:rPr lang="en-US" b="1" dirty="0" smtClean="0"/>
              <a:t> tree </a:t>
            </a:r>
          </a:p>
          <a:p>
            <a:endParaRPr lang="en-US" i="1" dirty="0" smtClean="0">
              <a:solidFill>
                <a:srgbClr val="00B050"/>
              </a:solidFill>
            </a:endParaRPr>
          </a:p>
          <a:p>
            <a:pPr>
              <a:buNone/>
            </a:pPr>
            <a:r>
              <a:rPr lang="en-US" b="1" dirty="0" smtClean="0"/>
              <a:t>3. Ripe</a:t>
            </a:r>
          </a:p>
          <a:p>
            <a:endParaRPr lang="en-US" i="1" dirty="0" smtClean="0">
              <a:solidFill>
                <a:srgbClr val="00B050"/>
              </a:solidFill>
            </a:endParaRPr>
          </a:p>
          <a:p>
            <a:pPr>
              <a:buNone/>
            </a:pPr>
            <a:r>
              <a:rPr lang="en-US" b="1" dirty="0" smtClean="0">
                <a:solidFill>
                  <a:schemeClr val="tx1"/>
                </a:solidFill>
              </a:rPr>
              <a:t>4. filled </a:t>
            </a:r>
            <a:endParaRPr lang="en-US" b="1" i="1" dirty="0" smtClean="0">
              <a:solidFill>
                <a:schemeClr val="tx1"/>
              </a:solidFill>
            </a:endParaRPr>
          </a:p>
          <a:p>
            <a:pPr>
              <a:buNone/>
            </a:pPr>
            <a:r>
              <a:rPr lang="en-US" b="1" dirty="0" smtClean="0">
                <a:solidFill>
                  <a:schemeClr val="tx1"/>
                </a:solidFill>
              </a:rPr>
              <a:t>5. Repay</a:t>
            </a:r>
            <a:endParaRPr lang="en-US" b="1" i="1" dirty="0" smtClean="0">
              <a:solidFill>
                <a:schemeClr val="tx1"/>
              </a:solidFill>
            </a:endParaRPr>
          </a:p>
          <a:p>
            <a:pPr>
              <a:buNone/>
            </a:pPr>
            <a:r>
              <a:rPr lang="en-US" b="1" dirty="0" smtClean="0">
                <a:solidFill>
                  <a:schemeClr val="tx1"/>
                </a:solidFill>
              </a:rPr>
              <a:t>6. load</a:t>
            </a:r>
            <a:endParaRPr lang="en-US" b="1" dirty="0">
              <a:solidFill>
                <a:schemeClr val="tx1"/>
              </a:solidFill>
            </a:endParaRPr>
          </a:p>
        </p:txBody>
      </p:sp>
      <p:sp>
        <p:nvSpPr>
          <p:cNvPr id="4" name="Rectangle 3"/>
          <p:cNvSpPr/>
          <p:nvPr/>
        </p:nvSpPr>
        <p:spPr>
          <a:xfrm>
            <a:off x="4953000" y="5867400"/>
            <a:ext cx="4191000" cy="461665"/>
          </a:xfrm>
          <a:prstGeom prst="rect">
            <a:avLst/>
          </a:prstGeom>
          <a:ln>
            <a:solidFill>
              <a:srgbClr val="0C0500"/>
            </a:solidFill>
          </a:ln>
        </p:spPr>
        <p:style>
          <a:lnRef idx="2">
            <a:schemeClr val="accent6"/>
          </a:lnRef>
          <a:fillRef idx="1">
            <a:schemeClr val="lt1"/>
          </a:fillRef>
          <a:effectRef idx="0">
            <a:schemeClr val="accent6"/>
          </a:effectRef>
          <a:fontRef idx="minor">
            <a:schemeClr val="dk1"/>
          </a:fontRef>
        </p:style>
        <p:txBody>
          <a:bodyPr wrap="square">
            <a:spAutoFit/>
          </a:bodyPr>
          <a:lstStyle/>
          <a:p>
            <a:r>
              <a:rPr lang="en-US" sz="2400" b="1" i="1" dirty="0" smtClean="0"/>
              <a:t>f. a large amount of </a:t>
            </a:r>
            <a:r>
              <a:rPr lang="en-US" sz="2400" b="1" i="1" u="sng" dirty="0" smtClean="0"/>
              <a:t>money</a:t>
            </a:r>
            <a:endParaRPr lang="en-US" sz="2400" b="1" u="sng" dirty="0"/>
          </a:p>
        </p:txBody>
      </p:sp>
      <p:sp>
        <p:nvSpPr>
          <p:cNvPr id="6" name="Rectangle 5"/>
          <p:cNvSpPr/>
          <p:nvPr/>
        </p:nvSpPr>
        <p:spPr>
          <a:xfrm>
            <a:off x="4865305" y="2033452"/>
            <a:ext cx="4278695" cy="830997"/>
          </a:xfrm>
          <a:prstGeom prst="rect">
            <a:avLst/>
          </a:prstGeom>
          <a:ln>
            <a:solidFill>
              <a:srgbClr val="0C0500"/>
            </a:solidFill>
          </a:ln>
        </p:spPr>
        <p:style>
          <a:lnRef idx="2">
            <a:schemeClr val="accent6"/>
          </a:lnRef>
          <a:fillRef idx="1">
            <a:schemeClr val="lt1"/>
          </a:fillRef>
          <a:effectRef idx="0">
            <a:schemeClr val="accent6"/>
          </a:effectRef>
          <a:fontRef idx="minor">
            <a:schemeClr val="dk1"/>
          </a:fontRef>
        </p:style>
        <p:txBody>
          <a:bodyPr wrap="square">
            <a:spAutoFit/>
          </a:bodyPr>
          <a:lstStyle/>
          <a:p>
            <a:r>
              <a:rPr lang="en-US" sz="2400" b="1" i="1" dirty="0" smtClean="0"/>
              <a:t> b. Tree with green fruit shaped like a </a:t>
            </a:r>
            <a:r>
              <a:rPr lang="en-US" sz="2400" b="1" i="1" u="sng" dirty="0" smtClean="0"/>
              <a:t>star</a:t>
            </a:r>
            <a:endParaRPr lang="en-US" sz="2400" b="1" u="sng" dirty="0"/>
          </a:p>
        </p:txBody>
      </p:sp>
      <p:sp>
        <p:nvSpPr>
          <p:cNvPr id="7" name="Rectangle 6"/>
          <p:cNvSpPr/>
          <p:nvPr/>
        </p:nvSpPr>
        <p:spPr>
          <a:xfrm>
            <a:off x="4876800" y="1295400"/>
            <a:ext cx="4267200" cy="461665"/>
          </a:xfrm>
          <a:prstGeom prst="rect">
            <a:avLst/>
          </a:prstGeom>
          <a:ln>
            <a:solidFill>
              <a:srgbClr val="0C0500"/>
            </a:solidFill>
          </a:ln>
        </p:spPr>
        <p:style>
          <a:lnRef idx="2">
            <a:schemeClr val="accent6"/>
          </a:lnRef>
          <a:fillRef idx="1">
            <a:schemeClr val="lt1"/>
          </a:fillRef>
          <a:effectRef idx="0">
            <a:schemeClr val="accent6"/>
          </a:effectRef>
          <a:fontRef idx="minor">
            <a:schemeClr val="dk1"/>
          </a:fontRef>
        </p:style>
        <p:txBody>
          <a:bodyPr wrap="square">
            <a:spAutoFit/>
          </a:bodyPr>
          <a:lstStyle/>
          <a:p>
            <a:r>
              <a:rPr lang="en-US" sz="2400" b="1" dirty="0" smtClean="0"/>
              <a:t>a.  </a:t>
            </a:r>
            <a:r>
              <a:rPr lang="en-US" sz="2400" b="1" i="1" u="sng" dirty="0" smtClean="0"/>
              <a:t>ready </a:t>
            </a:r>
            <a:r>
              <a:rPr lang="en-US" sz="2400" b="1" i="1" dirty="0" smtClean="0"/>
              <a:t>to be </a:t>
            </a:r>
            <a:r>
              <a:rPr lang="en-US" sz="2400" b="1" i="1" u="sng" dirty="0" smtClean="0"/>
              <a:t>eaten</a:t>
            </a:r>
            <a:endParaRPr lang="en-US" sz="2400" b="1" u="sng" dirty="0"/>
          </a:p>
        </p:txBody>
      </p:sp>
      <p:sp>
        <p:nvSpPr>
          <p:cNvPr id="8" name="Rectangle 7"/>
          <p:cNvSpPr/>
          <p:nvPr/>
        </p:nvSpPr>
        <p:spPr>
          <a:xfrm>
            <a:off x="4887685" y="3052356"/>
            <a:ext cx="4191000" cy="830997"/>
          </a:xfrm>
          <a:prstGeom prst="rect">
            <a:avLst/>
          </a:prstGeom>
          <a:ln>
            <a:solidFill>
              <a:srgbClr val="0C0500"/>
            </a:solidFill>
          </a:ln>
        </p:spPr>
        <p:style>
          <a:lnRef idx="2">
            <a:schemeClr val="accent6"/>
          </a:lnRef>
          <a:fillRef idx="1">
            <a:schemeClr val="lt1"/>
          </a:fillRef>
          <a:effectRef idx="0">
            <a:schemeClr val="accent6"/>
          </a:effectRef>
          <a:fontRef idx="minor">
            <a:schemeClr val="dk1"/>
          </a:fontRef>
        </p:style>
        <p:txBody>
          <a:bodyPr wrap="square">
            <a:spAutoFit/>
          </a:bodyPr>
          <a:lstStyle/>
          <a:p>
            <a:r>
              <a:rPr lang="en-US" sz="2400" b="1" dirty="0" smtClean="0">
                <a:solidFill>
                  <a:schemeClr val="tx1"/>
                </a:solidFill>
              </a:rPr>
              <a:t> c. </a:t>
            </a:r>
            <a:r>
              <a:rPr lang="en-US" sz="2400" b="1" i="1" dirty="0" smtClean="0">
                <a:solidFill>
                  <a:schemeClr val="tx1"/>
                </a:solidFill>
              </a:rPr>
              <a:t>put gold into the bag until there is </a:t>
            </a:r>
            <a:r>
              <a:rPr lang="en-US" sz="2400" b="1" i="1" u="sng" dirty="0" smtClean="0">
                <a:solidFill>
                  <a:schemeClr val="tx1"/>
                </a:solidFill>
              </a:rPr>
              <a:t>no more space</a:t>
            </a:r>
            <a:endParaRPr lang="en-US" sz="2400" b="1" u="sng" dirty="0">
              <a:solidFill>
                <a:schemeClr val="tx1"/>
              </a:solidFill>
            </a:endParaRPr>
          </a:p>
        </p:txBody>
      </p:sp>
      <p:sp>
        <p:nvSpPr>
          <p:cNvPr id="9" name="Rectangle 8"/>
          <p:cNvSpPr/>
          <p:nvPr/>
        </p:nvSpPr>
        <p:spPr>
          <a:xfrm>
            <a:off x="4896411" y="4114800"/>
            <a:ext cx="4182274" cy="461665"/>
          </a:xfrm>
          <a:prstGeom prst="rect">
            <a:avLst/>
          </a:prstGeom>
          <a:ln>
            <a:solidFill>
              <a:srgbClr val="0C0500"/>
            </a:solidFill>
          </a:ln>
        </p:spPr>
        <p:style>
          <a:lnRef idx="2">
            <a:schemeClr val="accent6"/>
          </a:lnRef>
          <a:fillRef idx="1">
            <a:schemeClr val="lt1"/>
          </a:fillRef>
          <a:effectRef idx="0">
            <a:schemeClr val="accent6"/>
          </a:effectRef>
          <a:fontRef idx="minor">
            <a:schemeClr val="dk1"/>
          </a:fontRef>
        </p:style>
        <p:txBody>
          <a:bodyPr wrap="square">
            <a:spAutoFit/>
          </a:bodyPr>
          <a:lstStyle/>
          <a:p>
            <a:r>
              <a:rPr lang="en-US" sz="2400" b="1" dirty="0" smtClean="0">
                <a:solidFill>
                  <a:schemeClr val="tx1"/>
                </a:solidFill>
              </a:rPr>
              <a:t> d. </a:t>
            </a:r>
            <a:r>
              <a:rPr lang="en-US" sz="2400" b="1" i="1" u="sng" dirty="0" smtClean="0">
                <a:solidFill>
                  <a:schemeClr val="tx1"/>
                </a:solidFill>
              </a:rPr>
              <a:t>pay</a:t>
            </a:r>
            <a:r>
              <a:rPr lang="en-US" sz="2400" b="1" i="1" dirty="0" smtClean="0">
                <a:solidFill>
                  <a:schemeClr val="tx1"/>
                </a:solidFill>
              </a:rPr>
              <a:t> back</a:t>
            </a:r>
            <a:endParaRPr lang="en-US" sz="2400" b="1" dirty="0">
              <a:solidFill>
                <a:schemeClr val="tx1"/>
              </a:solidFill>
            </a:endParaRPr>
          </a:p>
        </p:txBody>
      </p:sp>
      <p:sp>
        <p:nvSpPr>
          <p:cNvPr id="10" name="Rectangle 9"/>
          <p:cNvSpPr/>
          <p:nvPr/>
        </p:nvSpPr>
        <p:spPr>
          <a:xfrm>
            <a:off x="4953000" y="4800600"/>
            <a:ext cx="4191000" cy="830997"/>
          </a:xfrm>
          <a:prstGeom prst="rect">
            <a:avLst/>
          </a:prstGeom>
          <a:ln>
            <a:solidFill>
              <a:srgbClr val="0C0500"/>
            </a:solidFill>
          </a:ln>
        </p:spPr>
        <p:style>
          <a:lnRef idx="2">
            <a:schemeClr val="accent6"/>
          </a:lnRef>
          <a:fillRef idx="1">
            <a:schemeClr val="lt1"/>
          </a:fillRef>
          <a:effectRef idx="0">
            <a:schemeClr val="accent6"/>
          </a:effectRef>
          <a:fontRef idx="minor">
            <a:schemeClr val="dk1"/>
          </a:fontRef>
        </p:style>
        <p:txBody>
          <a:bodyPr wrap="square">
            <a:spAutoFit/>
          </a:bodyPr>
          <a:lstStyle/>
          <a:p>
            <a:r>
              <a:rPr lang="en-US" sz="2400" b="1" dirty="0" smtClean="0">
                <a:solidFill>
                  <a:schemeClr val="tx1"/>
                </a:solidFill>
              </a:rPr>
              <a:t> e. </a:t>
            </a:r>
            <a:r>
              <a:rPr lang="en-US" sz="2400" b="1" i="1" dirty="0" smtClean="0">
                <a:solidFill>
                  <a:schemeClr val="tx1"/>
                </a:solidFill>
              </a:rPr>
              <a:t>something that is </a:t>
            </a:r>
            <a:r>
              <a:rPr lang="en-US" sz="2400" b="1" i="1" u="sng" dirty="0" smtClean="0">
                <a:solidFill>
                  <a:schemeClr val="tx1"/>
                </a:solidFill>
              </a:rPr>
              <a:t>being carried</a:t>
            </a:r>
            <a:endParaRPr lang="en-US" sz="2400" b="1" u="sng" dirty="0">
              <a:solidFill>
                <a:schemeClr val="tx1"/>
              </a:solidFill>
            </a:endParaRPr>
          </a:p>
        </p:txBody>
      </p:sp>
      <p:sp>
        <p:nvSpPr>
          <p:cNvPr id="11" name="Text Box 26"/>
          <p:cNvSpPr txBox="1">
            <a:spLocks noChangeArrowheads="1"/>
          </p:cNvSpPr>
          <p:nvPr/>
        </p:nvSpPr>
        <p:spPr bwMode="auto">
          <a:xfrm>
            <a:off x="0" y="0"/>
            <a:ext cx="9144000" cy="584775"/>
          </a:xfrm>
          <a:prstGeom prst="rect">
            <a:avLst/>
          </a:prstGeom>
          <a:solidFill>
            <a:srgbClr val="D6F907"/>
          </a:solidFill>
          <a:ln w="9525">
            <a:solidFill>
              <a:srgbClr val="002060"/>
            </a:solidFill>
            <a:miter lim="800000"/>
            <a:headEnd/>
            <a:tailEnd/>
          </a:ln>
        </p:spPr>
        <p:txBody>
          <a:bodyPr wrap="square">
            <a:spAutoFit/>
          </a:bodyPr>
          <a:lstStyle/>
          <a:p>
            <a:pPr eaLnBrk="0" hangingPunct="0">
              <a:spcBef>
                <a:spcPct val="50000"/>
              </a:spcBef>
            </a:pPr>
            <a:r>
              <a:rPr lang="en-US" sz="3200" b="1" u="sng" dirty="0" smtClean="0">
                <a:solidFill>
                  <a:srgbClr val="FF0000"/>
                </a:solidFill>
              </a:rPr>
              <a:t>Unit 6:</a:t>
            </a:r>
            <a:r>
              <a:rPr lang="en-US" sz="3200" b="1" dirty="0" smtClean="0">
                <a:solidFill>
                  <a:srgbClr val="0000CC"/>
                </a:solidFill>
                <a:latin typeface=".VnRevue" pitchFamily="34" charset="0"/>
                <a:cs typeface="Arial" charset="0"/>
              </a:rPr>
              <a:t>    </a:t>
            </a:r>
            <a:r>
              <a:rPr lang="en-US" sz="2800" b="1" dirty="0" smtClean="0">
                <a:solidFill>
                  <a:srgbClr val="0000CC"/>
                </a:solidFill>
                <a:latin typeface=".VnRevue" pitchFamily="34" charset="0"/>
                <a:cs typeface="Arial" charset="0"/>
              </a:rPr>
              <a:t>FOLK TALES - </a:t>
            </a:r>
            <a:r>
              <a:rPr lang="en-US" sz="2400" b="1" dirty="0" smtClean="0">
                <a:solidFill>
                  <a:srgbClr val="0000CC"/>
                </a:solidFill>
                <a:latin typeface=".VnRevue" pitchFamily="34" charset="0"/>
                <a:cs typeface="Arial" charset="0"/>
              </a:rPr>
              <a:t>SKILLS 1</a:t>
            </a:r>
            <a:endParaRPr lang="en-US" sz="2800" dirty="0">
              <a:solidFill>
                <a:srgbClr val="0000CC"/>
              </a:solidFill>
              <a:latin typeface=".VnRevue" pitchFamily="34" charset="0"/>
              <a:cs typeface="Arial" charset="0"/>
            </a:endParaRPr>
          </a:p>
        </p:txBody>
      </p:sp>
      <p:sp>
        <p:nvSpPr>
          <p:cNvPr id="13" name="Rectangle 12"/>
          <p:cNvSpPr/>
          <p:nvPr/>
        </p:nvSpPr>
        <p:spPr>
          <a:xfrm>
            <a:off x="914400" y="685800"/>
            <a:ext cx="7315200" cy="461665"/>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r>
              <a:rPr lang="en-US" sz="2400" dirty="0" smtClean="0">
                <a:solidFill>
                  <a:srgbClr val="002060"/>
                </a:solidFill>
              </a:rPr>
              <a:t> What do they mean? You match with the meanings</a:t>
            </a:r>
            <a:endParaRPr lang="en-US" sz="2400" dirty="0">
              <a:solidFill>
                <a:srgbClr val="002060"/>
              </a:solidFill>
            </a:endParaRPr>
          </a:p>
        </p:txBody>
      </p:sp>
      <p:pic>
        <p:nvPicPr>
          <p:cNvPr id="1026" name="Picture 2" descr="D:\2017-2018\powerpoint\dia-trai-cay-cung-cau-du.jpg"/>
          <p:cNvPicPr>
            <a:picLocks noChangeAspect="1" noChangeArrowheads="1"/>
          </p:cNvPicPr>
          <p:nvPr/>
        </p:nvPicPr>
        <p:blipFill>
          <a:blip r:embed="rId3" cstate="print"/>
          <a:srcRect/>
          <a:stretch>
            <a:fillRect/>
          </a:stretch>
        </p:blipFill>
        <p:spPr bwMode="auto">
          <a:xfrm>
            <a:off x="1907178" y="2819400"/>
            <a:ext cx="1524000" cy="1066800"/>
          </a:xfrm>
          <a:prstGeom prst="rect">
            <a:avLst/>
          </a:prstGeom>
          <a:noFill/>
        </p:spPr>
      </p:pic>
      <p:pic>
        <p:nvPicPr>
          <p:cNvPr id="1027" name="Picture 3" descr="D:\2017-2018\powerpoint\GtY4lcM.jpg"/>
          <p:cNvPicPr>
            <a:picLocks noChangeAspect="1" noChangeArrowheads="1"/>
          </p:cNvPicPr>
          <p:nvPr/>
        </p:nvPicPr>
        <p:blipFill>
          <a:blip r:embed="rId4" cstate="print"/>
          <a:srcRect/>
          <a:stretch>
            <a:fillRect/>
          </a:stretch>
        </p:blipFill>
        <p:spPr bwMode="auto">
          <a:xfrm>
            <a:off x="1981200" y="1143000"/>
            <a:ext cx="1447800" cy="1066800"/>
          </a:xfrm>
          <a:prstGeom prst="rect">
            <a:avLst/>
          </a:prstGeom>
          <a:noFill/>
        </p:spPr>
      </p:pic>
      <p:pic>
        <p:nvPicPr>
          <p:cNvPr id="1028" name="Picture 4" descr="D:\2017-2018\powerpoint\tải xuống.jpg"/>
          <p:cNvPicPr>
            <a:picLocks noChangeAspect="1" noChangeArrowheads="1"/>
          </p:cNvPicPr>
          <p:nvPr/>
        </p:nvPicPr>
        <p:blipFill>
          <a:blip r:embed="rId5"/>
          <a:srcRect/>
          <a:stretch>
            <a:fillRect/>
          </a:stretch>
        </p:blipFill>
        <p:spPr bwMode="auto">
          <a:xfrm>
            <a:off x="1905000" y="3962400"/>
            <a:ext cx="1524001" cy="1085850"/>
          </a:xfrm>
          <a:prstGeom prst="rect">
            <a:avLst/>
          </a:prstGeom>
          <a:noFill/>
        </p:spPr>
      </p:pic>
      <p:pic>
        <p:nvPicPr>
          <p:cNvPr id="1029" name="Picture 5" descr="D:\2017-2018\powerpoint\5-2f2f4.JPG"/>
          <p:cNvPicPr>
            <a:picLocks noChangeAspect="1" noChangeArrowheads="1"/>
          </p:cNvPicPr>
          <p:nvPr/>
        </p:nvPicPr>
        <p:blipFill>
          <a:blip r:embed="rId6" cstate="print"/>
          <a:srcRect/>
          <a:stretch>
            <a:fillRect/>
          </a:stretch>
        </p:blipFill>
        <p:spPr bwMode="auto">
          <a:xfrm>
            <a:off x="1870167" y="5486400"/>
            <a:ext cx="1514670" cy="932181"/>
          </a:xfrm>
          <a:prstGeom prst="rect">
            <a:avLst/>
          </a:prstGeom>
          <a:noFill/>
        </p:spPr>
      </p:pic>
      <p:cxnSp>
        <p:nvCxnSpPr>
          <p:cNvPr id="23" name="Straight Connector 22"/>
          <p:cNvCxnSpPr>
            <a:stCxn id="1027" idx="3"/>
            <a:endCxn id="4" idx="1"/>
          </p:cNvCxnSpPr>
          <p:nvPr/>
        </p:nvCxnSpPr>
        <p:spPr>
          <a:xfrm>
            <a:off x="3429000" y="1676400"/>
            <a:ext cx="1524000" cy="4421833"/>
          </a:xfrm>
          <a:prstGeom prst="line">
            <a:avLst/>
          </a:prstGeom>
        </p:spPr>
        <p:style>
          <a:lnRef idx="2">
            <a:schemeClr val="dk1"/>
          </a:lnRef>
          <a:fillRef idx="0">
            <a:schemeClr val="dk1"/>
          </a:fillRef>
          <a:effectRef idx="1">
            <a:schemeClr val="dk1"/>
          </a:effectRef>
          <a:fontRef idx="minor">
            <a:schemeClr val="tx1"/>
          </a:fontRef>
        </p:style>
      </p:cxnSp>
      <p:cxnSp>
        <p:nvCxnSpPr>
          <p:cNvPr id="25" name="Straight Connector 24"/>
          <p:cNvCxnSpPr>
            <a:endCxn id="6" idx="1"/>
          </p:cNvCxnSpPr>
          <p:nvPr/>
        </p:nvCxnSpPr>
        <p:spPr>
          <a:xfrm flipV="1">
            <a:off x="2743200" y="2448951"/>
            <a:ext cx="2122105" cy="218049"/>
          </a:xfrm>
          <a:prstGeom prst="line">
            <a:avLst/>
          </a:prstGeom>
        </p:spPr>
        <p:style>
          <a:lnRef idx="2">
            <a:schemeClr val="dk1"/>
          </a:lnRef>
          <a:fillRef idx="0">
            <a:schemeClr val="dk1"/>
          </a:fillRef>
          <a:effectRef idx="1">
            <a:schemeClr val="dk1"/>
          </a:effectRef>
          <a:fontRef idx="minor">
            <a:schemeClr val="tx1"/>
          </a:fontRef>
        </p:style>
      </p:cxnSp>
      <p:cxnSp>
        <p:nvCxnSpPr>
          <p:cNvPr id="27" name="Straight Connector 26"/>
          <p:cNvCxnSpPr>
            <a:stCxn id="1026" idx="3"/>
            <a:endCxn id="7" idx="1"/>
          </p:cNvCxnSpPr>
          <p:nvPr/>
        </p:nvCxnSpPr>
        <p:spPr>
          <a:xfrm flipV="1">
            <a:off x="3431178" y="1526233"/>
            <a:ext cx="1445622" cy="1826567"/>
          </a:xfrm>
          <a:prstGeom prst="line">
            <a:avLst/>
          </a:prstGeom>
        </p:spPr>
        <p:style>
          <a:lnRef idx="2">
            <a:schemeClr val="dk1"/>
          </a:lnRef>
          <a:fillRef idx="0">
            <a:schemeClr val="dk1"/>
          </a:fillRef>
          <a:effectRef idx="1">
            <a:schemeClr val="dk1"/>
          </a:effectRef>
          <a:fontRef idx="minor">
            <a:schemeClr val="tx1"/>
          </a:fontRef>
        </p:style>
      </p:cxnSp>
      <p:cxnSp>
        <p:nvCxnSpPr>
          <p:cNvPr id="29" name="Straight Connector 28"/>
          <p:cNvCxnSpPr>
            <a:endCxn id="8" idx="1"/>
          </p:cNvCxnSpPr>
          <p:nvPr/>
        </p:nvCxnSpPr>
        <p:spPr>
          <a:xfrm flipV="1">
            <a:off x="3429000" y="3467855"/>
            <a:ext cx="1458685" cy="1180345"/>
          </a:xfrm>
          <a:prstGeom prst="line">
            <a:avLst/>
          </a:prstGeom>
        </p:spPr>
        <p:style>
          <a:lnRef idx="2">
            <a:schemeClr val="dk1"/>
          </a:lnRef>
          <a:fillRef idx="0">
            <a:schemeClr val="dk1"/>
          </a:fillRef>
          <a:effectRef idx="1">
            <a:schemeClr val="dk1"/>
          </a:effectRef>
          <a:fontRef idx="minor">
            <a:schemeClr val="tx1"/>
          </a:fontRef>
        </p:style>
      </p:cxnSp>
      <p:cxnSp>
        <p:nvCxnSpPr>
          <p:cNvPr id="31" name="Straight Connector 30"/>
          <p:cNvCxnSpPr>
            <a:endCxn id="9" idx="1"/>
          </p:cNvCxnSpPr>
          <p:nvPr/>
        </p:nvCxnSpPr>
        <p:spPr>
          <a:xfrm flipV="1">
            <a:off x="1676400" y="4345633"/>
            <a:ext cx="3220011" cy="988367"/>
          </a:xfrm>
          <a:prstGeom prst="line">
            <a:avLst/>
          </a:prstGeom>
        </p:spPr>
        <p:style>
          <a:lnRef idx="2">
            <a:schemeClr val="dk1"/>
          </a:lnRef>
          <a:fillRef idx="0">
            <a:schemeClr val="dk1"/>
          </a:fillRef>
          <a:effectRef idx="1">
            <a:schemeClr val="dk1"/>
          </a:effectRef>
          <a:fontRef idx="minor">
            <a:schemeClr val="tx1"/>
          </a:fontRef>
        </p:style>
      </p:cxnSp>
      <p:cxnSp>
        <p:nvCxnSpPr>
          <p:cNvPr id="33" name="Straight Connector 32"/>
          <p:cNvCxnSpPr>
            <a:endCxn id="10" idx="1"/>
          </p:cNvCxnSpPr>
          <p:nvPr/>
        </p:nvCxnSpPr>
        <p:spPr>
          <a:xfrm flipV="1">
            <a:off x="3352800" y="5216099"/>
            <a:ext cx="1600200" cy="879901"/>
          </a:xfrm>
          <a:prstGeom prst="line">
            <a:avLst/>
          </a:prstGeom>
        </p:spPr>
        <p:style>
          <a:lnRef idx="2">
            <a:schemeClr val="dk1"/>
          </a:lnRef>
          <a:fillRef idx="0">
            <a:schemeClr val="dk1"/>
          </a:fillRef>
          <a:effectRef idx="1">
            <a:schemeClr val="dk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027"/>
                                        </p:tgtEl>
                                        <p:attrNameLst>
                                          <p:attrName>style.visibility</p:attrName>
                                        </p:attrNameLst>
                                      </p:cBhvr>
                                      <p:to>
                                        <p:strVal val="visible"/>
                                      </p:to>
                                    </p:set>
                                    <p:animEffect transition="in" filter="blinds(horizontal)">
                                      <p:cBhvr>
                                        <p:cTn id="7" dur="500"/>
                                        <p:tgtEl>
                                          <p:spTgt spid="1027"/>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026"/>
                                        </p:tgtEl>
                                        <p:attrNameLst>
                                          <p:attrName>style.visibility</p:attrName>
                                        </p:attrNameLst>
                                      </p:cBhvr>
                                      <p:to>
                                        <p:strVal val="visible"/>
                                      </p:to>
                                    </p:set>
                                    <p:animEffect transition="in" filter="blinds(horizontal)">
                                      <p:cBhvr>
                                        <p:cTn id="12" dur="500"/>
                                        <p:tgtEl>
                                          <p:spTgt spid="102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028"/>
                                        </p:tgtEl>
                                        <p:attrNameLst>
                                          <p:attrName>style.visibility</p:attrName>
                                        </p:attrNameLst>
                                      </p:cBhvr>
                                      <p:to>
                                        <p:strVal val="visible"/>
                                      </p:to>
                                    </p:set>
                                    <p:animEffect transition="in" filter="blinds(horizontal)">
                                      <p:cBhvr>
                                        <p:cTn id="17" dur="500"/>
                                        <p:tgtEl>
                                          <p:spTgt spid="1028"/>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1029"/>
                                        </p:tgtEl>
                                        <p:attrNameLst>
                                          <p:attrName>style.visibility</p:attrName>
                                        </p:attrNameLst>
                                      </p:cBhvr>
                                      <p:to>
                                        <p:strVal val="visible"/>
                                      </p:to>
                                    </p:set>
                                    <p:animEffect transition="in" filter="blinds(horizontal)">
                                      <p:cBhvr>
                                        <p:cTn id="22" dur="500"/>
                                        <p:tgtEl>
                                          <p:spTgt spid="1029"/>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23"/>
                                        </p:tgtEl>
                                        <p:attrNameLst>
                                          <p:attrName>style.visibility</p:attrName>
                                        </p:attrNameLst>
                                      </p:cBhvr>
                                      <p:to>
                                        <p:strVal val="visible"/>
                                      </p:to>
                                    </p:set>
                                    <p:animEffect transition="in" filter="blinds(horizontal)">
                                      <p:cBhvr>
                                        <p:cTn id="27" dur="500"/>
                                        <p:tgtEl>
                                          <p:spTgt spid="23"/>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25"/>
                                        </p:tgtEl>
                                        <p:attrNameLst>
                                          <p:attrName>style.visibility</p:attrName>
                                        </p:attrNameLst>
                                      </p:cBhvr>
                                      <p:to>
                                        <p:strVal val="visible"/>
                                      </p:to>
                                    </p:set>
                                    <p:animEffect transition="in" filter="box(in)">
                                      <p:cBhvr>
                                        <p:cTn id="32" dur="500"/>
                                        <p:tgtEl>
                                          <p:spTgt spid="25"/>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27"/>
                                        </p:tgtEl>
                                        <p:attrNameLst>
                                          <p:attrName>style.visibility</p:attrName>
                                        </p:attrNameLst>
                                      </p:cBhvr>
                                      <p:to>
                                        <p:strVal val="visible"/>
                                      </p:to>
                                    </p:set>
                                    <p:animEffect transition="in" filter="box(in)">
                                      <p:cBhvr>
                                        <p:cTn id="37" dur="500"/>
                                        <p:tgtEl>
                                          <p:spTgt spid="27"/>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29"/>
                                        </p:tgtEl>
                                        <p:attrNameLst>
                                          <p:attrName>style.visibility</p:attrName>
                                        </p:attrNameLst>
                                      </p:cBhvr>
                                      <p:to>
                                        <p:strVal val="visible"/>
                                      </p:to>
                                    </p:set>
                                    <p:animEffect transition="in" filter="blinds(horizontal)">
                                      <p:cBhvr>
                                        <p:cTn id="42" dur="500"/>
                                        <p:tgtEl>
                                          <p:spTgt spid="29"/>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31"/>
                                        </p:tgtEl>
                                        <p:attrNameLst>
                                          <p:attrName>style.visibility</p:attrName>
                                        </p:attrNameLst>
                                      </p:cBhvr>
                                      <p:to>
                                        <p:strVal val="visible"/>
                                      </p:to>
                                    </p:set>
                                    <p:animEffect transition="in" filter="box(in)">
                                      <p:cBhvr>
                                        <p:cTn id="47" dur="500"/>
                                        <p:tgtEl>
                                          <p:spTgt spid="31"/>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nodeType="clickEffect">
                                  <p:stCondLst>
                                    <p:cond delay="0"/>
                                  </p:stCondLst>
                                  <p:childTnLst>
                                    <p:set>
                                      <p:cBhvr>
                                        <p:cTn id="51" dur="1" fill="hold">
                                          <p:stCondLst>
                                            <p:cond delay="0"/>
                                          </p:stCondLst>
                                        </p:cTn>
                                        <p:tgtEl>
                                          <p:spTgt spid="33"/>
                                        </p:tgtEl>
                                        <p:attrNameLst>
                                          <p:attrName>style.visibility</p:attrName>
                                        </p:attrNameLst>
                                      </p:cBhvr>
                                      <p:to>
                                        <p:strVal val="visible"/>
                                      </p:to>
                                    </p:set>
                                    <p:animEffect transition="in" filter="box(in)">
                                      <p:cBhvr>
                                        <p:cTn id="52"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0"/>
            <a:ext cx="8229600" cy="533400"/>
          </a:xfrm>
        </p:spPr>
        <p:style>
          <a:lnRef idx="1">
            <a:schemeClr val="accent3"/>
          </a:lnRef>
          <a:fillRef idx="2">
            <a:schemeClr val="accent3"/>
          </a:fillRef>
          <a:effectRef idx="1">
            <a:schemeClr val="accent3"/>
          </a:effectRef>
          <a:fontRef idx="minor">
            <a:schemeClr val="dk1"/>
          </a:fontRef>
        </p:style>
        <p:txBody>
          <a:bodyPr>
            <a:noAutofit/>
          </a:bodyPr>
          <a:lstStyle/>
          <a:p>
            <a:pPr algn="l"/>
            <a:r>
              <a:rPr lang="en-US" sz="2400" b="1" dirty="0" smtClean="0">
                <a:solidFill>
                  <a:srgbClr val="002060"/>
                </a:solidFill>
              </a:rPr>
              <a:t>2. Read the story again and answer the  questions.</a:t>
            </a:r>
            <a:endParaRPr lang="en-US" sz="2400" dirty="0">
              <a:solidFill>
                <a:srgbClr val="002060"/>
              </a:solidFill>
            </a:endParaRPr>
          </a:p>
        </p:txBody>
      </p:sp>
      <p:sp>
        <p:nvSpPr>
          <p:cNvPr id="3" name="Content Placeholder 2"/>
          <p:cNvSpPr>
            <a:spLocks noGrp="1"/>
          </p:cNvSpPr>
          <p:nvPr>
            <p:ph idx="1"/>
          </p:nvPr>
        </p:nvSpPr>
        <p:spPr>
          <a:xfrm>
            <a:off x="228600" y="3810000"/>
            <a:ext cx="8686800" cy="2057400"/>
          </a:xfrm>
        </p:spPr>
        <p:txBody>
          <a:bodyPr>
            <a:noAutofit/>
          </a:bodyPr>
          <a:lstStyle/>
          <a:p>
            <a:pPr>
              <a:buNone/>
            </a:pPr>
            <a:r>
              <a:rPr lang="en-US" sz="2400" b="1" i="1" dirty="0" smtClean="0">
                <a:solidFill>
                  <a:srgbClr val="500000"/>
                </a:solidFill>
              </a:rPr>
              <a:t>ANSWERS:</a:t>
            </a:r>
          </a:p>
          <a:p>
            <a:pPr>
              <a:buNone/>
            </a:pPr>
            <a:r>
              <a:rPr lang="en-US" sz="2400" b="1" i="1" dirty="0" smtClean="0">
                <a:solidFill>
                  <a:srgbClr val="500000"/>
                </a:solidFill>
              </a:rPr>
              <a:t>1. He gave his younger brother only a </a:t>
            </a:r>
            <a:r>
              <a:rPr lang="en-US" sz="2400" b="1" i="1" dirty="0" err="1" smtClean="0">
                <a:solidFill>
                  <a:srgbClr val="500000"/>
                </a:solidFill>
              </a:rPr>
              <a:t>starfruit</a:t>
            </a:r>
            <a:r>
              <a:rPr lang="en-US" sz="2400" b="1" i="1" dirty="0" smtClean="0">
                <a:solidFill>
                  <a:srgbClr val="500000"/>
                </a:solidFill>
              </a:rPr>
              <a:t> tree.</a:t>
            </a:r>
          </a:p>
          <a:p>
            <a:pPr>
              <a:buNone/>
            </a:pPr>
            <a:r>
              <a:rPr lang="en-US" sz="2400" b="1" i="1" dirty="0" smtClean="0">
                <a:solidFill>
                  <a:srgbClr val="500000"/>
                </a:solidFill>
              </a:rPr>
              <a:t>2. The eagle promised to repay him in gold.</a:t>
            </a:r>
          </a:p>
          <a:p>
            <a:pPr>
              <a:buNone/>
            </a:pPr>
            <a:r>
              <a:rPr lang="en-US" sz="2400" b="1" i="1" dirty="0" smtClean="0">
                <a:solidFill>
                  <a:srgbClr val="500000"/>
                </a:solidFill>
              </a:rPr>
              <a:t>3. He offered to swap his fortune for his brother’s </a:t>
            </a:r>
            <a:r>
              <a:rPr lang="en-US" sz="2400" b="1" i="1" dirty="0" err="1" smtClean="0">
                <a:solidFill>
                  <a:srgbClr val="500000"/>
                </a:solidFill>
              </a:rPr>
              <a:t>starfruit</a:t>
            </a:r>
            <a:r>
              <a:rPr lang="en-US" sz="2400" b="1" i="1" dirty="0" smtClean="0">
                <a:solidFill>
                  <a:srgbClr val="500000"/>
                </a:solidFill>
              </a:rPr>
              <a:t> tree.</a:t>
            </a:r>
          </a:p>
          <a:p>
            <a:pPr>
              <a:buNone/>
            </a:pPr>
            <a:r>
              <a:rPr lang="en-US" sz="2400" b="1" i="1" dirty="0" smtClean="0">
                <a:solidFill>
                  <a:srgbClr val="500000"/>
                </a:solidFill>
              </a:rPr>
              <a:t>4. He filled a very large bag and all his pockets with gold.</a:t>
            </a:r>
          </a:p>
          <a:p>
            <a:pPr>
              <a:buNone/>
            </a:pPr>
            <a:r>
              <a:rPr lang="en-US" sz="2400" b="1" i="1" dirty="0" smtClean="0">
                <a:solidFill>
                  <a:srgbClr val="500000"/>
                </a:solidFill>
              </a:rPr>
              <a:t>5. He was dropped (by the eagle) into the sea</a:t>
            </a:r>
            <a:r>
              <a:rPr lang="en-US" sz="2400" b="1" i="1" dirty="0" smtClean="0">
                <a:solidFill>
                  <a:srgbClr val="0070C0"/>
                </a:solidFill>
              </a:rPr>
              <a:t>.</a:t>
            </a:r>
          </a:p>
          <a:p>
            <a:endParaRPr lang="en-US" sz="2400" i="1" dirty="0">
              <a:solidFill>
                <a:srgbClr val="0070C0"/>
              </a:solidFill>
            </a:endParaRPr>
          </a:p>
        </p:txBody>
      </p:sp>
      <p:sp>
        <p:nvSpPr>
          <p:cNvPr id="5" name="Rectangle 4"/>
          <p:cNvSpPr/>
          <p:nvPr/>
        </p:nvSpPr>
        <p:spPr>
          <a:xfrm>
            <a:off x="228600" y="1295400"/>
            <a:ext cx="8686800" cy="2308324"/>
          </a:xfrm>
          <a:prstGeom prst="rect">
            <a:avLst/>
          </a:prstGeom>
        </p:spPr>
        <p:txBody>
          <a:bodyPr wrap="square">
            <a:spAutoFit/>
          </a:bodyPr>
          <a:lstStyle/>
          <a:p>
            <a:r>
              <a:rPr lang="en-US" sz="2400" b="1" dirty="0" smtClean="0"/>
              <a:t>1. What did the older brother give his younger brother?</a:t>
            </a:r>
          </a:p>
          <a:p>
            <a:r>
              <a:rPr lang="en-US" sz="2400" b="1" dirty="0" smtClean="0"/>
              <a:t>2. What did the eagle promise to the younger brother?</a:t>
            </a:r>
          </a:p>
          <a:p>
            <a:r>
              <a:rPr lang="en-US" sz="2400" b="1" dirty="0" smtClean="0"/>
              <a:t>3. What did the elder brother do when he found out how his younger brother became rich?</a:t>
            </a:r>
          </a:p>
          <a:p>
            <a:r>
              <a:rPr lang="en-US" sz="2400" b="1" dirty="0" smtClean="0"/>
              <a:t>4. What did the elder brother do when he got to the place of gold?</a:t>
            </a:r>
          </a:p>
          <a:p>
            <a:r>
              <a:rPr lang="en-US" sz="2400" b="1" dirty="0" smtClean="0"/>
              <a:t>5. What happened to the elder brother in the end?</a:t>
            </a:r>
            <a:endParaRPr lang="en-US" sz="2400" b="1" dirty="0"/>
          </a:p>
        </p:txBody>
      </p:sp>
      <p:sp>
        <p:nvSpPr>
          <p:cNvPr id="6" name="Text Box 26"/>
          <p:cNvSpPr txBox="1">
            <a:spLocks noChangeArrowheads="1"/>
          </p:cNvSpPr>
          <p:nvPr/>
        </p:nvSpPr>
        <p:spPr bwMode="auto">
          <a:xfrm>
            <a:off x="0" y="0"/>
            <a:ext cx="9144000" cy="584775"/>
          </a:xfrm>
          <a:prstGeom prst="rect">
            <a:avLst/>
          </a:prstGeom>
          <a:solidFill>
            <a:srgbClr val="D6F907"/>
          </a:solidFill>
          <a:ln w="9525">
            <a:solidFill>
              <a:srgbClr val="002060"/>
            </a:solidFill>
            <a:miter lim="800000"/>
            <a:headEnd/>
            <a:tailEnd/>
          </a:ln>
        </p:spPr>
        <p:txBody>
          <a:bodyPr wrap="square">
            <a:spAutoFit/>
          </a:bodyPr>
          <a:lstStyle/>
          <a:p>
            <a:pPr eaLnBrk="0" hangingPunct="0">
              <a:spcBef>
                <a:spcPct val="50000"/>
              </a:spcBef>
            </a:pPr>
            <a:r>
              <a:rPr lang="en-US" sz="3200" b="1" u="sng" dirty="0" smtClean="0">
                <a:solidFill>
                  <a:srgbClr val="FF0000"/>
                </a:solidFill>
              </a:rPr>
              <a:t>Unit 6:</a:t>
            </a:r>
            <a:r>
              <a:rPr lang="en-US" sz="3200" b="1" dirty="0" smtClean="0">
                <a:solidFill>
                  <a:srgbClr val="0000CC"/>
                </a:solidFill>
                <a:latin typeface=".VnRevue" pitchFamily="34" charset="0"/>
                <a:cs typeface="Arial" charset="0"/>
              </a:rPr>
              <a:t>    </a:t>
            </a:r>
            <a:r>
              <a:rPr lang="en-US" sz="2800" b="1" dirty="0" smtClean="0">
                <a:solidFill>
                  <a:srgbClr val="0000CC"/>
                </a:solidFill>
                <a:latin typeface=".VnRevue" pitchFamily="34" charset="0"/>
                <a:cs typeface="Arial" charset="0"/>
              </a:rPr>
              <a:t>FOLK TALES - </a:t>
            </a:r>
            <a:r>
              <a:rPr lang="en-US" sz="2400" b="1" dirty="0" smtClean="0">
                <a:solidFill>
                  <a:srgbClr val="0000CC"/>
                </a:solidFill>
                <a:latin typeface=".VnRevue" pitchFamily="34" charset="0"/>
                <a:cs typeface="Arial" charset="0"/>
              </a:rPr>
              <a:t>SKILLS 1</a:t>
            </a:r>
            <a:endParaRPr lang="en-US" sz="2800" dirty="0">
              <a:solidFill>
                <a:srgbClr val="0000CC"/>
              </a:solidFill>
              <a:latin typeface=".VnRevue" pitchFamily="34" charset="0"/>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 presetClass="entr" presetSubtype="16"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box(in)">
                                      <p:cBhvr>
                                        <p:cTn id="13" dur="500"/>
                                        <p:tgtEl>
                                          <p:spTgt spid="2"/>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 calcmode="lin" valueType="num">
                                      <p:cBhvr additive="base">
                                        <p:cTn id="18"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xEl>
                                              <p:pRg st="1" end="1"/>
                                            </p:txEl>
                                          </p:spTgt>
                                        </p:tgtEl>
                                        <p:attrNameLst>
                                          <p:attrName>style.visibility</p:attrName>
                                        </p:attrNameLst>
                                      </p:cBhvr>
                                      <p:to>
                                        <p:strVal val="visible"/>
                                      </p:to>
                                    </p:set>
                                    <p:anim calcmode="lin" valueType="num">
                                      <p:cBhvr additive="base">
                                        <p:cTn id="24"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 calcmode="lin" valueType="num">
                                      <p:cBhvr additive="base">
                                        <p:cTn id="30"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3">
                                            <p:txEl>
                                              <p:pRg st="3" end="3"/>
                                            </p:txEl>
                                          </p:spTgt>
                                        </p:tgtEl>
                                        <p:attrNameLst>
                                          <p:attrName>style.visibility</p:attrName>
                                        </p:attrNameLst>
                                      </p:cBhvr>
                                      <p:to>
                                        <p:strVal val="visible"/>
                                      </p:to>
                                    </p:set>
                                    <p:anim calcmode="lin" valueType="num">
                                      <p:cBhvr additive="base">
                                        <p:cTn id="36"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 calcmode="lin" valueType="num">
                                      <p:cBhvr additive="base">
                                        <p:cTn id="42"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grpId="0" nodeType="clickEffect">
                                  <p:stCondLst>
                                    <p:cond delay="0"/>
                                  </p:stCondLst>
                                  <p:childTnLst>
                                    <p:set>
                                      <p:cBhvr>
                                        <p:cTn id="47" dur="1" fill="hold">
                                          <p:stCondLst>
                                            <p:cond delay="0"/>
                                          </p:stCondLst>
                                        </p:cTn>
                                        <p:tgtEl>
                                          <p:spTgt spid="3">
                                            <p:txEl>
                                              <p:pRg st="5" end="5"/>
                                            </p:txEl>
                                          </p:spTgt>
                                        </p:tgtEl>
                                        <p:attrNameLst>
                                          <p:attrName>style.visibility</p:attrName>
                                        </p:attrNameLst>
                                      </p:cBhvr>
                                      <p:to>
                                        <p:strVal val="visible"/>
                                      </p:to>
                                    </p:set>
                                    <p:anim calcmode="lin" valueType="num">
                                      <p:cBhvr additive="base">
                                        <p:cTn id="48"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9"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7391400" cy="533400"/>
          </a:xfrm>
        </p:spPr>
        <p:txBody>
          <a:bodyPr>
            <a:normAutofit/>
          </a:bodyPr>
          <a:lstStyle/>
          <a:p>
            <a:pPr algn="l"/>
            <a:r>
              <a:rPr lang="en-US" sz="2400" b="1" dirty="0" smtClean="0"/>
              <a:t>3. Now complete the details of the fable.</a:t>
            </a:r>
            <a:endParaRPr lang="en-US" sz="2400" dirty="0"/>
          </a:p>
        </p:txBody>
      </p:sp>
      <p:sp>
        <p:nvSpPr>
          <p:cNvPr id="5" name="Text Box 26"/>
          <p:cNvSpPr txBox="1">
            <a:spLocks noChangeArrowheads="1"/>
          </p:cNvSpPr>
          <p:nvPr/>
        </p:nvSpPr>
        <p:spPr bwMode="auto">
          <a:xfrm>
            <a:off x="0" y="1"/>
            <a:ext cx="9144000" cy="400110"/>
          </a:xfrm>
          <a:prstGeom prst="rect">
            <a:avLst/>
          </a:prstGeom>
          <a:solidFill>
            <a:schemeClr val="bg1">
              <a:lumMod val="95000"/>
            </a:schemeClr>
          </a:solidFill>
          <a:ln w="9525">
            <a:solidFill>
              <a:srgbClr val="002060"/>
            </a:solidFill>
            <a:miter lim="800000"/>
            <a:headEnd/>
            <a:tailEnd/>
          </a:ln>
        </p:spPr>
        <p:txBody>
          <a:bodyPr wrap="square">
            <a:spAutoFit/>
          </a:bodyPr>
          <a:lstStyle/>
          <a:p>
            <a:pPr eaLnBrk="0" hangingPunct="0">
              <a:spcBef>
                <a:spcPct val="50000"/>
              </a:spcBef>
            </a:pPr>
            <a:r>
              <a:rPr lang="en-US" sz="2000" b="1" u="sng" dirty="0" smtClean="0">
                <a:solidFill>
                  <a:srgbClr val="FF0000"/>
                </a:solidFill>
              </a:rPr>
              <a:t>Unit 6:</a:t>
            </a:r>
            <a:r>
              <a:rPr lang="en-US" sz="2000" b="1" dirty="0" smtClean="0">
                <a:solidFill>
                  <a:srgbClr val="0000CC"/>
                </a:solidFill>
                <a:latin typeface=".VnRevue" pitchFamily="34" charset="0"/>
                <a:cs typeface="Arial" charset="0"/>
              </a:rPr>
              <a:t>    FOLK TALES - SKILLS 1</a:t>
            </a:r>
            <a:endParaRPr lang="en-US" sz="2000" dirty="0">
              <a:solidFill>
                <a:srgbClr val="0000CC"/>
              </a:solidFill>
              <a:latin typeface=".VnRevue" pitchFamily="34" charset="0"/>
              <a:cs typeface="Arial" charset="0"/>
            </a:endParaRPr>
          </a:p>
        </p:txBody>
      </p:sp>
      <p:graphicFrame>
        <p:nvGraphicFramePr>
          <p:cNvPr id="6" name="Table 5"/>
          <p:cNvGraphicFramePr>
            <a:graphicFrameLocks noGrp="1"/>
          </p:cNvGraphicFramePr>
          <p:nvPr/>
        </p:nvGraphicFramePr>
        <p:xfrm>
          <a:off x="228600" y="990600"/>
          <a:ext cx="8686801" cy="6903720"/>
        </p:xfrm>
        <a:graphic>
          <a:graphicData uri="http://schemas.openxmlformats.org/drawingml/2006/table">
            <a:tbl>
              <a:tblPr firstRow="1" bandRow="1">
                <a:tableStyleId>{ED083AE6-46FA-4A59-8FB0-9F97EB10719F}</a:tableStyleId>
              </a:tblPr>
              <a:tblGrid>
                <a:gridCol w="1628776"/>
                <a:gridCol w="7058025"/>
              </a:tblGrid>
              <a:tr h="370840">
                <a:tc>
                  <a:txBody>
                    <a:bodyPr/>
                    <a:lstStyle/>
                    <a:p>
                      <a:r>
                        <a:rPr lang="en-US" sz="1800" b="1" dirty="0" smtClean="0">
                          <a:solidFill>
                            <a:schemeClr val="tx1"/>
                          </a:solidFill>
                        </a:rPr>
                        <a:t>Main</a:t>
                      </a:r>
                    </a:p>
                    <a:p>
                      <a:r>
                        <a:rPr lang="en-US" sz="1800" b="1" dirty="0" smtClean="0">
                          <a:solidFill>
                            <a:schemeClr val="tx1"/>
                          </a:solidFill>
                        </a:rPr>
                        <a:t>characters</a:t>
                      </a:r>
                    </a:p>
                    <a:p>
                      <a:endParaRPr lang="en-US" sz="1800" dirty="0">
                        <a:solidFill>
                          <a:schemeClr val="tx1"/>
                        </a:solidFill>
                      </a:endParaRPr>
                    </a:p>
                  </a:txBody>
                  <a:tcPr/>
                </a:tc>
                <a:tc>
                  <a:txBody>
                    <a:bodyPr/>
                    <a:lstStyle/>
                    <a:p>
                      <a:r>
                        <a:rPr lang="en-US" b="1" dirty="0" smtClean="0">
                          <a:solidFill>
                            <a:schemeClr val="tx1"/>
                          </a:solidFill>
                        </a:rPr>
                        <a:t>Character 1: The younger brother. He is kind and honest.</a:t>
                      </a:r>
                    </a:p>
                    <a:p>
                      <a:r>
                        <a:rPr lang="en-US" b="1" dirty="0" smtClean="0">
                          <a:solidFill>
                            <a:schemeClr val="tx1"/>
                          </a:solidFill>
                        </a:rPr>
                        <a:t>Character 2: The elder brother. He is (1)________.</a:t>
                      </a:r>
                    </a:p>
                    <a:p>
                      <a:r>
                        <a:rPr lang="en-US" b="1" dirty="0" smtClean="0">
                          <a:solidFill>
                            <a:schemeClr val="tx1"/>
                          </a:solidFill>
                        </a:rPr>
                        <a:t>Characters 3: The eagle. It is grateful.</a:t>
                      </a:r>
                    </a:p>
                    <a:p>
                      <a:r>
                        <a:rPr lang="en-US" b="1" i="1" dirty="0" smtClean="0">
                          <a:solidFill>
                            <a:schemeClr val="tx1"/>
                          </a:solidFill>
                        </a:rPr>
                        <a:t>A.</a:t>
                      </a:r>
                      <a:r>
                        <a:rPr lang="en-US" b="1" i="1" baseline="0" dirty="0" smtClean="0">
                          <a:solidFill>
                            <a:schemeClr val="tx1"/>
                          </a:solidFill>
                        </a:rPr>
                        <a:t> Generous         B. good                        C. greedy</a:t>
                      </a:r>
                      <a:endParaRPr lang="en-US" b="1" i="1" dirty="0" smtClean="0">
                        <a:solidFill>
                          <a:schemeClr val="tx1"/>
                        </a:solidFill>
                      </a:endParaRPr>
                    </a:p>
                  </a:txBody>
                  <a:tcPr/>
                </a:tc>
              </a:tr>
              <a:tr h="370840">
                <a:tc>
                  <a:txBody>
                    <a:bodyPr/>
                    <a:lstStyle/>
                    <a:p>
                      <a:r>
                        <a:rPr lang="en-US" sz="1800" b="1" dirty="0" smtClean="0">
                          <a:solidFill>
                            <a:srgbClr val="00B050"/>
                          </a:solidFill>
                        </a:rPr>
                        <a:t>Plot:</a:t>
                      </a:r>
                    </a:p>
                    <a:p>
                      <a:r>
                        <a:rPr lang="en-US" sz="1800" b="1" dirty="0" smtClean="0">
                          <a:solidFill>
                            <a:srgbClr val="00B050"/>
                          </a:solidFill>
                        </a:rPr>
                        <a:t>beginning</a:t>
                      </a:r>
                    </a:p>
                    <a:p>
                      <a:endParaRPr lang="en-US" sz="1800" b="1" dirty="0">
                        <a:solidFill>
                          <a:srgbClr val="00B050"/>
                        </a:solidFill>
                      </a:endParaRPr>
                    </a:p>
                  </a:txBody>
                  <a:tcPr/>
                </a:tc>
                <a:tc>
                  <a:txBody>
                    <a:bodyPr/>
                    <a:lstStyle/>
                    <a:p>
                      <a:r>
                        <a:rPr lang="en-US" sz="2000" b="1" dirty="0" smtClean="0">
                          <a:solidFill>
                            <a:schemeClr val="accent1">
                              <a:lumMod val="75000"/>
                            </a:schemeClr>
                          </a:solidFill>
                        </a:rPr>
                        <a:t>Once upon a (2)    ________       , there was a rich man</a:t>
                      </a:r>
                    </a:p>
                    <a:p>
                      <a:r>
                        <a:rPr lang="en-US" sz="2000" b="1" dirty="0" smtClean="0">
                          <a:solidFill>
                            <a:schemeClr val="accent1">
                              <a:lumMod val="75000"/>
                            </a:schemeClr>
                          </a:solidFill>
                        </a:rPr>
                        <a:t>living in a village.</a:t>
                      </a:r>
                    </a:p>
                    <a:p>
                      <a:r>
                        <a:rPr lang="en-US" sz="2000" b="1" i="1" dirty="0" smtClean="0">
                          <a:solidFill>
                            <a:schemeClr val="tx1"/>
                          </a:solidFill>
                        </a:rPr>
                        <a:t>A.</a:t>
                      </a:r>
                      <a:r>
                        <a:rPr lang="en-US" sz="2000" b="1" i="1" baseline="0" dirty="0" smtClean="0">
                          <a:solidFill>
                            <a:schemeClr val="tx1"/>
                          </a:solidFill>
                        </a:rPr>
                        <a:t> Week                       B. time                     C. day</a:t>
                      </a:r>
                      <a:endParaRPr lang="en-US" sz="2000" b="1" i="1" dirty="0" smtClean="0">
                        <a:solidFill>
                          <a:schemeClr val="tx1"/>
                        </a:solidFill>
                      </a:endParaRPr>
                    </a:p>
                  </a:txBody>
                  <a:tcPr/>
                </a:tc>
              </a:tr>
              <a:tr h="370840">
                <a:tc>
                  <a:txBody>
                    <a:bodyPr/>
                    <a:lstStyle/>
                    <a:p>
                      <a:r>
                        <a:rPr lang="en-US" sz="1800" b="1" dirty="0" smtClean="0">
                          <a:solidFill>
                            <a:srgbClr val="00B050"/>
                          </a:solidFill>
                        </a:rPr>
                        <a:t>Plot:</a:t>
                      </a:r>
                    </a:p>
                    <a:p>
                      <a:r>
                        <a:rPr lang="en-US" sz="1800" b="1" dirty="0" smtClean="0">
                          <a:solidFill>
                            <a:srgbClr val="00B050"/>
                          </a:solidFill>
                        </a:rPr>
                        <a:t>middle</a:t>
                      </a:r>
                    </a:p>
                  </a:txBody>
                  <a:tcPr/>
                </a:tc>
                <a:tc>
                  <a:txBody>
                    <a:bodyPr/>
                    <a:lstStyle/>
                    <a:p>
                      <a:r>
                        <a:rPr lang="en-US" b="1" dirty="0" smtClean="0">
                          <a:solidFill>
                            <a:schemeClr val="accent1">
                              <a:lumMod val="75000"/>
                            </a:schemeClr>
                          </a:solidFill>
                        </a:rPr>
                        <a:t>The man left his two sons a (3)    ________   but the</a:t>
                      </a:r>
                      <a:r>
                        <a:rPr lang="en-US" b="1" baseline="0" dirty="0" smtClean="0">
                          <a:solidFill>
                            <a:schemeClr val="accent1">
                              <a:lumMod val="75000"/>
                            </a:schemeClr>
                          </a:solidFill>
                        </a:rPr>
                        <a:t> </a:t>
                      </a:r>
                      <a:r>
                        <a:rPr lang="en-US" b="1" dirty="0" smtClean="0">
                          <a:solidFill>
                            <a:schemeClr val="accent1">
                              <a:lumMod val="75000"/>
                            </a:schemeClr>
                          </a:solidFill>
                        </a:rPr>
                        <a:t>elder brother gave </a:t>
                      </a:r>
                    </a:p>
                    <a:p>
                      <a:r>
                        <a:rPr lang="en-US" b="1" dirty="0" smtClean="0">
                          <a:solidFill>
                            <a:schemeClr val="accent1">
                              <a:lumMod val="75000"/>
                            </a:schemeClr>
                          </a:solidFill>
                        </a:rPr>
                        <a:t>his brother only a </a:t>
                      </a:r>
                      <a:r>
                        <a:rPr lang="en-US" b="1" dirty="0" err="1" smtClean="0">
                          <a:solidFill>
                            <a:schemeClr val="accent1">
                              <a:lumMod val="75000"/>
                            </a:schemeClr>
                          </a:solidFill>
                        </a:rPr>
                        <a:t>starfruit</a:t>
                      </a:r>
                      <a:r>
                        <a:rPr lang="en-US" b="1" dirty="0" smtClean="0">
                          <a:solidFill>
                            <a:schemeClr val="accent1">
                              <a:lumMod val="75000"/>
                            </a:schemeClr>
                          </a:solidFill>
                        </a:rPr>
                        <a:t> tree.</a:t>
                      </a:r>
                      <a:r>
                        <a:rPr lang="en-US" b="1" baseline="0" dirty="0" smtClean="0">
                          <a:solidFill>
                            <a:schemeClr val="accent1">
                              <a:lumMod val="75000"/>
                            </a:schemeClr>
                          </a:solidFill>
                        </a:rPr>
                        <a:t> </a:t>
                      </a:r>
                      <a:r>
                        <a:rPr lang="en-US" b="1" dirty="0" smtClean="0">
                          <a:solidFill>
                            <a:schemeClr val="accent1">
                              <a:lumMod val="75000"/>
                            </a:schemeClr>
                          </a:solidFill>
                        </a:rPr>
                        <a:t>An eagle came and ate the fruit. It repaid the younger</a:t>
                      </a:r>
                      <a:r>
                        <a:rPr lang="en-US" b="1" baseline="0" dirty="0" smtClean="0">
                          <a:solidFill>
                            <a:schemeClr val="accent1">
                              <a:lumMod val="75000"/>
                            </a:schemeClr>
                          </a:solidFill>
                        </a:rPr>
                        <a:t> </a:t>
                      </a:r>
                      <a:r>
                        <a:rPr lang="en-US" b="1" dirty="0" smtClean="0">
                          <a:solidFill>
                            <a:schemeClr val="accent1">
                              <a:lumMod val="75000"/>
                            </a:schemeClr>
                          </a:solidFill>
                        </a:rPr>
                        <a:t>brother by taking him to a place of (4)     ________      .</a:t>
                      </a:r>
                      <a:r>
                        <a:rPr lang="en-US" b="1" baseline="0" dirty="0" smtClean="0">
                          <a:solidFill>
                            <a:schemeClr val="accent1">
                              <a:lumMod val="75000"/>
                            </a:schemeClr>
                          </a:solidFill>
                        </a:rPr>
                        <a:t> </a:t>
                      </a:r>
                      <a:r>
                        <a:rPr lang="en-US" b="1" dirty="0" smtClean="0">
                          <a:solidFill>
                            <a:schemeClr val="accent1">
                              <a:lumMod val="75000"/>
                            </a:schemeClr>
                          </a:solidFill>
                        </a:rPr>
                        <a:t>He brought home some gold and became very rich.</a:t>
                      </a:r>
                      <a:r>
                        <a:rPr lang="en-US" b="1" baseline="0" dirty="0" smtClean="0">
                          <a:solidFill>
                            <a:schemeClr val="accent1">
                              <a:lumMod val="75000"/>
                            </a:schemeClr>
                          </a:solidFill>
                        </a:rPr>
                        <a:t> </a:t>
                      </a:r>
                      <a:r>
                        <a:rPr lang="en-US" b="1" dirty="0" smtClean="0">
                          <a:solidFill>
                            <a:schemeClr val="accent1">
                              <a:lumMod val="75000"/>
                            </a:schemeClr>
                          </a:solidFill>
                        </a:rPr>
                        <a:t>The elder brother (5)   ________      his fortune for his brother’s tree. The eagle helped the </a:t>
                      </a:r>
                      <a:r>
                        <a:rPr lang="en-US" b="1" dirty="0" smtClean="0">
                          <a:solidFill>
                            <a:srgbClr val="0070C0"/>
                          </a:solidFill>
                        </a:rPr>
                        <a:t>elder brother take gold.</a:t>
                      </a:r>
                    </a:p>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solidFill>
                            <a:schemeClr val="tx1"/>
                          </a:solidFill>
                        </a:rPr>
                        <a:t>3. </a:t>
                      </a:r>
                      <a:r>
                        <a:rPr lang="en-US" sz="1800" b="1" i="1" dirty="0" smtClean="0">
                          <a:solidFill>
                            <a:schemeClr val="tx1"/>
                          </a:solidFill>
                        </a:rPr>
                        <a:t>A.</a:t>
                      </a:r>
                      <a:r>
                        <a:rPr lang="en-US" sz="1800" b="1" i="1" baseline="0" dirty="0" smtClean="0">
                          <a:solidFill>
                            <a:schemeClr val="tx1"/>
                          </a:solidFill>
                        </a:rPr>
                        <a:t> house                         B. fortune                     C. book</a:t>
                      </a:r>
                      <a:endParaRPr lang="en-US" b="1" dirty="0" smtClean="0">
                        <a:solidFill>
                          <a:srgbClr val="0070C0"/>
                        </a:solidFill>
                      </a:endParaRPr>
                    </a:p>
                    <a:p>
                      <a:r>
                        <a:rPr lang="en-US" b="1" i="1" dirty="0" smtClean="0">
                          <a:solidFill>
                            <a:schemeClr val="tx1"/>
                          </a:solidFill>
                        </a:rPr>
                        <a:t>4. A. Trees</a:t>
                      </a:r>
                      <a:r>
                        <a:rPr lang="en-US" b="1" i="1" baseline="0" dirty="0" smtClean="0">
                          <a:solidFill>
                            <a:schemeClr val="tx1"/>
                          </a:solidFill>
                        </a:rPr>
                        <a:t>                          B.  Mountains              C. gold</a:t>
                      </a:r>
                    </a:p>
                    <a:p>
                      <a:r>
                        <a:rPr lang="en-US" b="1" i="1" baseline="0" dirty="0" smtClean="0">
                          <a:solidFill>
                            <a:schemeClr val="tx1"/>
                          </a:solidFill>
                        </a:rPr>
                        <a:t>5. A. swapped                    B. took away               C. bought </a:t>
                      </a:r>
                      <a:endParaRPr lang="en-US" b="1" i="1" dirty="0" smtClean="0">
                        <a:solidFill>
                          <a:schemeClr val="tx1"/>
                        </a:solidFill>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dirty="0" smtClean="0">
                          <a:solidFill>
                            <a:schemeClr val="tx1"/>
                          </a:solidFill>
                        </a:rPr>
                        <a:t>Plot: end</a:t>
                      </a:r>
                    </a:p>
                    <a:p>
                      <a:endParaRPr lang="en-US" sz="1800" b="1" dirty="0">
                        <a:solidFill>
                          <a:schemeClr val="tx1"/>
                        </a:solidFill>
                      </a:endParaRPr>
                    </a:p>
                  </a:txBody>
                  <a:tcPr/>
                </a:tc>
                <a:tc>
                  <a:txBody>
                    <a:bodyPr/>
                    <a:lstStyle/>
                    <a:p>
                      <a:r>
                        <a:rPr lang="en-US" b="1" dirty="0" smtClean="0">
                          <a:solidFill>
                            <a:schemeClr val="tx1"/>
                          </a:solidFill>
                        </a:rPr>
                        <a:t>As the eagle was flying back, the load was too heavy.</a:t>
                      </a:r>
                    </a:p>
                    <a:p>
                      <a:r>
                        <a:rPr lang="en-US" b="1" dirty="0" smtClean="0">
                          <a:solidFill>
                            <a:schemeClr val="tx1"/>
                          </a:solidFill>
                        </a:rPr>
                        <a:t>The eagle got tired and (6)   ________     the elder brother</a:t>
                      </a:r>
                    </a:p>
                    <a:p>
                      <a:r>
                        <a:rPr lang="en-US" b="1" dirty="0" smtClean="0">
                          <a:solidFill>
                            <a:schemeClr val="tx1"/>
                          </a:solidFill>
                        </a:rPr>
                        <a:t>into the sea.</a:t>
                      </a:r>
                    </a:p>
                    <a:p>
                      <a:r>
                        <a:rPr lang="en-US" b="1" dirty="0" smtClean="0">
                          <a:solidFill>
                            <a:schemeClr val="tx1"/>
                          </a:solidFill>
                        </a:rPr>
                        <a:t>6.  A.</a:t>
                      </a:r>
                      <a:r>
                        <a:rPr lang="en-US" b="1" baseline="0" dirty="0" smtClean="0">
                          <a:solidFill>
                            <a:schemeClr val="tx1"/>
                          </a:solidFill>
                        </a:rPr>
                        <a:t> saved                          B. dropped                   C.  Brought </a:t>
                      </a:r>
                      <a:endParaRPr lang="en-US" b="1" dirty="0" smtClean="0">
                        <a:solidFill>
                          <a:schemeClr val="tx1"/>
                        </a:solidFill>
                      </a:endParaRPr>
                    </a:p>
                    <a:p>
                      <a:endParaRPr lang="en-US" b="1" dirty="0" smtClean="0">
                        <a:solidFill>
                          <a:schemeClr val="tx1"/>
                        </a:solidFill>
                      </a:endParaRPr>
                    </a:p>
                    <a:p>
                      <a:endParaRPr lang="en-US" b="1" dirty="0" smtClean="0">
                        <a:solidFill>
                          <a:schemeClr val="tx1"/>
                        </a:solidFill>
                      </a:endParaRPr>
                    </a:p>
                    <a:p>
                      <a:pPr>
                        <a:lnSpc>
                          <a:spcPct val="150000"/>
                        </a:lnSpc>
                        <a:buFont typeface="Wingdings" pitchFamily="2" charset="2"/>
                        <a:buNone/>
                      </a:pPr>
                      <a:endParaRPr lang="en-US" dirty="0">
                        <a:solidFill>
                          <a:schemeClr val="tx1"/>
                        </a:solidFill>
                      </a:endParaRPr>
                    </a:p>
                  </a:txBody>
                  <a:tcPr/>
                </a:tc>
              </a:tr>
            </a:tbl>
          </a:graphicData>
        </a:graphic>
      </p:graphicFrame>
      <p:sp>
        <p:nvSpPr>
          <p:cNvPr id="7" name="Rectangle 6"/>
          <p:cNvSpPr/>
          <p:nvPr/>
        </p:nvSpPr>
        <p:spPr>
          <a:xfrm>
            <a:off x="5715000" y="1219200"/>
            <a:ext cx="1071768" cy="369332"/>
          </a:xfrm>
          <a:prstGeom prst="rect">
            <a:avLst/>
          </a:prstGeom>
        </p:spPr>
        <p:txBody>
          <a:bodyPr wrap="none">
            <a:spAutoFit/>
          </a:bodyPr>
          <a:lstStyle/>
          <a:p>
            <a:r>
              <a:rPr lang="en-US" b="1" dirty="0" smtClean="0">
                <a:solidFill>
                  <a:srgbClr val="FF0000"/>
                </a:solidFill>
              </a:rPr>
              <a:t>C. greedy</a:t>
            </a:r>
            <a:endParaRPr lang="en-US" dirty="0"/>
          </a:p>
        </p:txBody>
      </p:sp>
      <p:sp>
        <p:nvSpPr>
          <p:cNvPr id="8" name="Rectangle 7"/>
          <p:cNvSpPr/>
          <p:nvPr/>
        </p:nvSpPr>
        <p:spPr>
          <a:xfrm>
            <a:off x="3962400" y="2133600"/>
            <a:ext cx="867545" cy="369332"/>
          </a:xfrm>
          <a:prstGeom prst="rect">
            <a:avLst/>
          </a:prstGeom>
        </p:spPr>
        <p:txBody>
          <a:bodyPr wrap="none">
            <a:spAutoFit/>
          </a:bodyPr>
          <a:lstStyle/>
          <a:p>
            <a:r>
              <a:rPr lang="en-US" b="1" dirty="0" smtClean="0">
                <a:solidFill>
                  <a:srgbClr val="FF0000"/>
                </a:solidFill>
              </a:rPr>
              <a:t>B. time</a:t>
            </a:r>
            <a:endParaRPr lang="en-US" dirty="0"/>
          </a:p>
        </p:txBody>
      </p:sp>
      <p:sp>
        <p:nvSpPr>
          <p:cNvPr id="9" name="Rectangle 8"/>
          <p:cNvSpPr/>
          <p:nvPr/>
        </p:nvSpPr>
        <p:spPr>
          <a:xfrm>
            <a:off x="5029200" y="3200400"/>
            <a:ext cx="1146211" cy="369332"/>
          </a:xfrm>
          <a:prstGeom prst="rect">
            <a:avLst/>
          </a:prstGeom>
        </p:spPr>
        <p:txBody>
          <a:bodyPr wrap="none">
            <a:spAutoFit/>
          </a:bodyPr>
          <a:lstStyle/>
          <a:p>
            <a:r>
              <a:rPr lang="en-US" b="1" dirty="0" smtClean="0">
                <a:solidFill>
                  <a:srgbClr val="FF0000"/>
                </a:solidFill>
              </a:rPr>
              <a:t>B. fortune</a:t>
            </a:r>
            <a:endParaRPr lang="en-US" dirty="0"/>
          </a:p>
        </p:txBody>
      </p:sp>
      <p:sp>
        <p:nvSpPr>
          <p:cNvPr id="10" name="Rectangle 9"/>
          <p:cNvSpPr/>
          <p:nvPr/>
        </p:nvSpPr>
        <p:spPr>
          <a:xfrm>
            <a:off x="7696200" y="3733800"/>
            <a:ext cx="830035" cy="369332"/>
          </a:xfrm>
          <a:prstGeom prst="rect">
            <a:avLst/>
          </a:prstGeom>
        </p:spPr>
        <p:txBody>
          <a:bodyPr wrap="none">
            <a:spAutoFit/>
          </a:bodyPr>
          <a:lstStyle/>
          <a:p>
            <a:r>
              <a:rPr lang="en-US" b="1" dirty="0" smtClean="0">
                <a:solidFill>
                  <a:srgbClr val="FF0000"/>
                </a:solidFill>
              </a:rPr>
              <a:t>C. gold</a:t>
            </a:r>
            <a:endParaRPr lang="en-US" dirty="0"/>
          </a:p>
        </p:txBody>
      </p:sp>
      <p:sp>
        <p:nvSpPr>
          <p:cNvPr id="11" name="Rectangle 10"/>
          <p:cNvSpPr/>
          <p:nvPr/>
        </p:nvSpPr>
        <p:spPr>
          <a:xfrm>
            <a:off x="2362200" y="4191000"/>
            <a:ext cx="1351267" cy="369332"/>
          </a:xfrm>
          <a:prstGeom prst="rect">
            <a:avLst/>
          </a:prstGeom>
        </p:spPr>
        <p:txBody>
          <a:bodyPr wrap="none">
            <a:spAutoFit/>
          </a:bodyPr>
          <a:lstStyle/>
          <a:p>
            <a:r>
              <a:rPr lang="en-US" b="1" dirty="0" smtClean="0">
                <a:solidFill>
                  <a:srgbClr val="FF0000"/>
                </a:solidFill>
              </a:rPr>
              <a:t>A. swapped </a:t>
            </a:r>
            <a:endParaRPr lang="en-US" dirty="0"/>
          </a:p>
        </p:txBody>
      </p:sp>
      <p:sp>
        <p:nvSpPr>
          <p:cNvPr id="12" name="Rectangle 11"/>
          <p:cNvSpPr/>
          <p:nvPr/>
        </p:nvSpPr>
        <p:spPr>
          <a:xfrm>
            <a:off x="4648200" y="5943600"/>
            <a:ext cx="996170" cy="369332"/>
          </a:xfrm>
          <a:prstGeom prst="rect">
            <a:avLst/>
          </a:prstGeom>
        </p:spPr>
        <p:txBody>
          <a:bodyPr wrap="none">
            <a:spAutoFit/>
          </a:bodyPr>
          <a:lstStyle/>
          <a:p>
            <a:r>
              <a:rPr lang="en-US" b="1" dirty="0" smtClean="0">
                <a:solidFill>
                  <a:srgbClr val="FF0000"/>
                </a:solidFill>
              </a:rPr>
              <a:t>dropped</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8" presetClass="entr" presetSubtype="16"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diamond(in)">
                                      <p:cBhvr>
                                        <p:cTn id="13" dur="2000"/>
                                        <p:tgtEl>
                                          <p:spTgt spid="2"/>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 calcmode="lin" valueType="num">
                                      <p:cBhvr additive="base">
                                        <p:cTn id="18" dur="500" fill="hold"/>
                                        <p:tgtEl>
                                          <p:spTgt spid="7"/>
                                        </p:tgtEl>
                                        <p:attrNameLst>
                                          <p:attrName>ppt_x</p:attrName>
                                        </p:attrNameLst>
                                      </p:cBhvr>
                                      <p:tavLst>
                                        <p:tav tm="0">
                                          <p:val>
                                            <p:strVal val="#ppt_x"/>
                                          </p:val>
                                        </p:tav>
                                        <p:tav tm="100000">
                                          <p:val>
                                            <p:strVal val="#ppt_x"/>
                                          </p:val>
                                        </p:tav>
                                      </p:tavLst>
                                    </p:anim>
                                    <p:anim calcmode="lin" valueType="num">
                                      <p:cBhvr additive="base">
                                        <p:cTn id="19"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8"/>
                                        </p:tgtEl>
                                        <p:attrNameLst>
                                          <p:attrName>style.visibility</p:attrName>
                                        </p:attrNameLst>
                                      </p:cBhvr>
                                      <p:to>
                                        <p:strVal val="visible"/>
                                      </p:to>
                                    </p:set>
                                    <p:anim calcmode="lin" valueType="num">
                                      <p:cBhvr additive="base">
                                        <p:cTn id="24" dur="500" fill="hold"/>
                                        <p:tgtEl>
                                          <p:spTgt spid="8"/>
                                        </p:tgtEl>
                                        <p:attrNameLst>
                                          <p:attrName>ppt_x</p:attrName>
                                        </p:attrNameLst>
                                      </p:cBhvr>
                                      <p:tavLst>
                                        <p:tav tm="0">
                                          <p:val>
                                            <p:strVal val="#ppt_x"/>
                                          </p:val>
                                        </p:tav>
                                        <p:tav tm="100000">
                                          <p:val>
                                            <p:strVal val="#ppt_x"/>
                                          </p:val>
                                        </p:tav>
                                      </p:tavLst>
                                    </p:anim>
                                    <p:anim calcmode="lin" valueType="num">
                                      <p:cBhvr additive="base">
                                        <p:cTn id="25"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9"/>
                                        </p:tgtEl>
                                        <p:attrNameLst>
                                          <p:attrName>style.visibility</p:attrName>
                                        </p:attrNameLst>
                                      </p:cBhvr>
                                      <p:to>
                                        <p:strVal val="visible"/>
                                      </p:to>
                                    </p:set>
                                    <p:anim calcmode="lin" valueType="num">
                                      <p:cBhvr additive="base">
                                        <p:cTn id="30" dur="500" fill="hold"/>
                                        <p:tgtEl>
                                          <p:spTgt spid="9"/>
                                        </p:tgtEl>
                                        <p:attrNameLst>
                                          <p:attrName>ppt_x</p:attrName>
                                        </p:attrNameLst>
                                      </p:cBhvr>
                                      <p:tavLst>
                                        <p:tav tm="0">
                                          <p:val>
                                            <p:strVal val="#ppt_x"/>
                                          </p:val>
                                        </p:tav>
                                        <p:tav tm="100000">
                                          <p:val>
                                            <p:strVal val="#ppt_x"/>
                                          </p:val>
                                        </p:tav>
                                      </p:tavLst>
                                    </p:anim>
                                    <p:anim calcmode="lin" valueType="num">
                                      <p:cBhvr additive="base">
                                        <p:cTn id="31"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10"/>
                                        </p:tgtEl>
                                        <p:attrNameLst>
                                          <p:attrName>style.visibility</p:attrName>
                                        </p:attrNameLst>
                                      </p:cBhvr>
                                      <p:to>
                                        <p:strVal val="visible"/>
                                      </p:to>
                                    </p:set>
                                    <p:anim calcmode="lin" valueType="num">
                                      <p:cBhvr additive="base">
                                        <p:cTn id="36" dur="500" fill="hold"/>
                                        <p:tgtEl>
                                          <p:spTgt spid="10"/>
                                        </p:tgtEl>
                                        <p:attrNameLst>
                                          <p:attrName>ppt_x</p:attrName>
                                        </p:attrNameLst>
                                      </p:cBhvr>
                                      <p:tavLst>
                                        <p:tav tm="0">
                                          <p:val>
                                            <p:strVal val="#ppt_x"/>
                                          </p:val>
                                        </p:tav>
                                        <p:tav tm="100000">
                                          <p:val>
                                            <p:strVal val="#ppt_x"/>
                                          </p:val>
                                        </p:tav>
                                      </p:tavLst>
                                    </p:anim>
                                    <p:anim calcmode="lin" valueType="num">
                                      <p:cBhvr additive="base">
                                        <p:cTn id="37"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11"/>
                                        </p:tgtEl>
                                        <p:attrNameLst>
                                          <p:attrName>style.visibility</p:attrName>
                                        </p:attrNameLst>
                                      </p:cBhvr>
                                      <p:to>
                                        <p:strVal val="visible"/>
                                      </p:to>
                                    </p:set>
                                    <p:anim calcmode="lin" valueType="num">
                                      <p:cBhvr additive="base">
                                        <p:cTn id="42" dur="500" fill="hold"/>
                                        <p:tgtEl>
                                          <p:spTgt spid="11"/>
                                        </p:tgtEl>
                                        <p:attrNameLst>
                                          <p:attrName>ppt_x</p:attrName>
                                        </p:attrNameLst>
                                      </p:cBhvr>
                                      <p:tavLst>
                                        <p:tav tm="0">
                                          <p:val>
                                            <p:strVal val="#ppt_x"/>
                                          </p:val>
                                        </p:tav>
                                        <p:tav tm="100000">
                                          <p:val>
                                            <p:strVal val="#ppt_x"/>
                                          </p:val>
                                        </p:tav>
                                      </p:tavLst>
                                    </p:anim>
                                    <p:anim calcmode="lin" valueType="num">
                                      <p:cBhvr additive="base">
                                        <p:cTn id="43"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grpId="0" nodeType="clickEffect">
                                  <p:stCondLst>
                                    <p:cond delay="0"/>
                                  </p:stCondLst>
                                  <p:childTnLst>
                                    <p:set>
                                      <p:cBhvr>
                                        <p:cTn id="47" dur="1" fill="hold">
                                          <p:stCondLst>
                                            <p:cond delay="0"/>
                                          </p:stCondLst>
                                        </p:cTn>
                                        <p:tgtEl>
                                          <p:spTgt spid="12"/>
                                        </p:tgtEl>
                                        <p:attrNameLst>
                                          <p:attrName>style.visibility</p:attrName>
                                        </p:attrNameLst>
                                      </p:cBhvr>
                                      <p:to>
                                        <p:strVal val="visible"/>
                                      </p:to>
                                    </p:set>
                                    <p:anim calcmode="lin" valueType="num">
                                      <p:cBhvr additive="base">
                                        <p:cTn id="48" dur="500" fill="hold"/>
                                        <p:tgtEl>
                                          <p:spTgt spid="12"/>
                                        </p:tgtEl>
                                        <p:attrNameLst>
                                          <p:attrName>ppt_x</p:attrName>
                                        </p:attrNameLst>
                                      </p:cBhvr>
                                      <p:tavLst>
                                        <p:tav tm="0">
                                          <p:val>
                                            <p:strVal val="#ppt_x"/>
                                          </p:val>
                                        </p:tav>
                                        <p:tav tm="100000">
                                          <p:val>
                                            <p:strVal val="#ppt_x"/>
                                          </p:val>
                                        </p:tav>
                                      </p:tavLst>
                                    </p:anim>
                                    <p:anim calcmode="lin" valueType="num">
                                      <p:cBhvr additive="base">
                                        <p:cTn id="49"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p:bldP spid="8" grpId="0"/>
      <p:bldP spid="9" grpId="0"/>
      <p:bldP spid="10" grpId="0"/>
      <p:bldP spid="11" grpId="0"/>
      <p:bldP spid="1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143000"/>
            <a:ext cx="8686800" cy="609600"/>
          </a:xfrm>
        </p:spPr>
        <p:txBody>
          <a:bodyPr>
            <a:noAutofit/>
          </a:bodyPr>
          <a:lstStyle/>
          <a:p>
            <a:pPr algn="l"/>
            <a:r>
              <a:rPr lang="en-US" sz="2400" b="1" dirty="0" smtClean="0">
                <a:solidFill>
                  <a:srgbClr val="C00000"/>
                </a:solidFill>
              </a:rPr>
              <a:t/>
            </a:r>
            <a:br>
              <a:rPr lang="en-US" sz="2400" b="1" dirty="0" smtClean="0">
                <a:solidFill>
                  <a:srgbClr val="C00000"/>
                </a:solidFill>
              </a:rPr>
            </a:br>
            <a:r>
              <a:rPr lang="en-US" sz="2400" b="1" dirty="0" smtClean="0"/>
              <a:t>4. Read the story summaries below. Decide which story you would like to read.</a:t>
            </a:r>
            <a:endParaRPr lang="en-US" sz="2400" dirty="0"/>
          </a:p>
        </p:txBody>
      </p:sp>
      <p:sp>
        <p:nvSpPr>
          <p:cNvPr id="5" name="Text Box 26"/>
          <p:cNvSpPr txBox="1">
            <a:spLocks noChangeArrowheads="1"/>
          </p:cNvSpPr>
          <p:nvPr/>
        </p:nvSpPr>
        <p:spPr bwMode="auto">
          <a:xfrm>
            <a:off x="0" y="24825"/>
            <a:ext cx="9144000" cy="584775"/>
          </a:xfrm>
          <a:prstGeom prst="rect">
            <a:avLst/>
          </a:prstGeom>
          <a:solidFill>
            <a:srgbClr val="D6F907"/>
          </a:solidFill>
          <a:ln w="9525">
            <a:solidFill>
              <a:srgbClr val="002060"/>
            </a:solidFill>
            <a:miter lim="800000"/>
            <a:headEnd/>
            <a:tailEnd/>
          </a:ln>
        </p:spPr>
        <p:txBody>
          <a:bodyPr wrap="square">
            <a:spAutoFit/>
          </a:bodyPr>
          <a:lstStyle/>
          <a:p>
            <a:pPr eaLnBrk="0" hangingPunct="0">
              <a:spcBef>
                <a:spcPct val="50000"/>
              </a:spcBef>
            </a:pPr>
            <a:r>
              <a:rPr lang="en-US" sz="3200" b="1" u="sng" dirty="0" smtClean="0">
                <a:solidFill>
                  <a:srgbClr val="FF0000"/>
                </a:solidFill>
              </a:rPr>
              <a:t>Unit 6:</a:t>
            </a:r>
            <a:r>
              <a:rPr lang="en-US" sz="3200" b="1" dirty="0" smtClean="0">
                <a:solidFill>
                  <a:srgbClr val="0000CC"/>
                </a:solidFill>
                <a:latin typeface=".VnRevue" pitchFamily="34" charset="0"/>
                <a:cs typeface="Arial" charset="0"/>
              </a:rPr>
              <a:t>    </a:t>
            </a:r>
            <a:r>
              <a:rPr lang="en-US" sz="2800" b="1" dirty="0" smtClean="0">
                <a:solidFill>
                  <a:srgbClr val="0000CC"/>
                </a:solidFill>
                <a:latin typeface=".VnRevue" pitchFamily="34" charset="0"/>
                <a:cs typeface="Arial" charset="0"/>
              </a:rPr>
              <a:t>FOLK TALES - </a:t>
            </a:r>
            <a:r>
              <a:rPr lang="en-US" sz="2400" b="1" dirty="0" smtClean="0">
                <a:solidFill>
                  <a:srgbClr val="0000CC"/>
                </a:solidFill>
                <a:latin typeface=".VnRevue" pitchFamily="34" charset="0"/>
                <a:cs typeface="Arial" charset="0"/>
              </a:rPr>
              <a:t>SKILLS 1</a:t>
            </a:r>
            <a:endParaRPr lang="en-US" sz="2800" dirty="0">
              <a:solidFill>
                <a:srgbClr val="0000CC"/>
              </a:solidFill>
              <a:latin typeface=".VnRevue" pitchFamily="34" charset="0"/>
              <a:cs typeface="Arial" charset="0"/>
            </a:endParaRPr>
          </a:p>
        </p:txBody>
      </p:sp>
      <p:sp>
        <p:nvSpPr>
          <p:cNvPr id="6" name="Rectangle 5"/>
          <p:cNvSpPr/>
          <p:nvPr/>
        </p:nvSpPr>
        <p:spPr>
          <a:xfrm>
            <a:off x="228600" y="762000"/>
            <a:ext cx="1651414" cy="461665"/>
          </a:xfrm>
          <a:prstGeom prst="rect">
            <a:avLst/>
          </a:prstGeom>
        </p:spPr>
        <p:style>
          <a:lnRef idx="2">
            <a:schemeClr val="accent2"/>
          </a:lnRef>
          <a:fillRef idx="1">
            <a:schemeClr val="lt1"/>
          </a:fillRef>
          <a:effectRef idx="0">
            <a:schemeClr val="accent2"/>
          </a:effectRef>
          <a:fontRef idx="minor">
            <a:schemeClr val="dk1"/>
          </a:fontRef>
        </p:style>
        <p:txBody>
          <a:bodyPr wrap="none">
            <a:spAutoFit/>
          </a:bodyPr>
          <a:lstStyle/>
          <a:p>
            <a:r>
              <a:rPr lang="en-US" sz="2400" b="1" dirty="0" smtClean="0">
                <a:solidFill>
                  <a:schemeClr val="tx1"/>
                </a:solidFill>
              </a:rPr>
              <a:t>II. Speaking</a:t>
            </a:r>
            <a:endParaRPr lang="en-US" sz="2400" dirty="0">
              <a:solidFill>
                <a:schemeClr val="tx1"/>
              </a:solidFill>
            </a:endParaRPr>
          </a:p>
        </p:txBody>
      </p:sp>
      <p:sp>
        <p:nvSpPr>
          <p:cNvPr id="7" name="Rectangle 6"/>
          <p:cNvSpPr/>
          <p:nvPr/>
        </p:nvSpPr>
        <p:spPr>
          <a:xfrm>
            <a:off x="381000" y="2133600"/>
            <a:ext cx="5334000" cy="4154984"/>
          </a:xfrm>
          <a:prstGeom prst="rect">
            <a:avLst/>
          </a:prstGeom>
          <a:solidFill>
            <a:schemeClr val="accent1">
              <a:lumMod val="20000"/>
              <a:lumOff val="80000"/>
            </a:schemeClr>
          </a:solidFill>
        </p:spPr>
        <p:style>
          <a:lnRef idx="1">
            <a:schemeClr val="accent6"/>
          </a:lnRef>
          <a:fillRef idx="2">
            <a:schemeClr val="accent6"/>
          </a:fillRef>
          <a:effectRef idx="1">
            <a:schemeClr val="accent6"/>
          </a:effectRef>
          <a:fontRef idx="minor">
            <a:schemeClr val="dk1"/>
          </a:fontRef>
        </p:style>
        <p:txBody>
          <a:bodyPr wrap="square">
            <a:spAutoFit/>
          </a:bodyPr>
          <a:lstStyle/>
          <a:p>
            <a:r>
              <a:rPr lang="en-US" sz="2400" b="1" i="1" dirty="0" smtClean="0">
                <a:solidFill>
                  <a:srgbClr val="C00000"/>
                </a:solidFill>
              </a:rPr>
              <a:t>Title</a:t>
            </a:r>
            <a:r>
              <a:rPr lang="en-US" sz="2400" b="1" dirty="0" smtClean="0">
                <a:solidFill>
                  <a:schemeClr val="tx1"/>
                </a:solidFill>
              </a:rPr>
              <a:t>: </a:t>
            </a:r>
            <a:r>
              <a:rPr lang="en-US" sz="2400" b="1" i="1" dirty="0" smtClean="0">
                <a:solidFill>
                  <a:schemeClr val="tx1"/>
                </a:solidFill>
              </a:rPr>
              <a:t>Saint </a:t>
            </a:r>
            <a:r>
              <a:rPr lang="en-US" sz="2400" b="1" i="1" dirty="0" err="1" smtClean="0">
                <a:solidFill>
                  <a:schemeClr val="tx1"/>
                </a:solidFill>
              </a:rPr>
              <a:t>Giong</a:t>
            </a:r>
            <a:endParaRPr lang="en-US" sz="2400" b="1" i="1" dirty="0" smtClean="0">
              <a:solidFill>
                <a:schemeClr val="tx1"/>
              </a:solidFill>
            </a:endParaRPr>
          </a:p>
          <a:p>
            <a:r>
              <a:rPr lang="en-US" sz="2400" b="1" i="1" dirty="0" smtClean="0">
                <a:solidFill>
                  <a:srgbClr val="C00000"/>
                </a:solidFill>
              </a:rPr>
              <a:t>Genre</a:t>
            </a:r>
            <a:r>
              <a:rPr lang="en-US" sz="2400" b="1" dirty="0" smtClean="0">
                <a:solidFill>
                  <a:schemeClr val="tx1"/>
                </a:solidFill>
              </a:rPr>
              <a:t>: legend</a:t>
            </a:r>
          </a:p>
          <a:p>
            <a:r>
              <a:rPr lang="en-US" sz="2400" b="1" i="1" dirty="0" smtClean="0">
                <a:solidFill>
                  <a:srgbClr val="C00000"/>
                </a:solidFill>
              </a:rPr>
              <a:t>Main characters</a:t>
            </a:r>
            <a:r>
              <a:rPr lang="en-US" sz="2400" b="1" dirty="0" smtClean="0">
                <a:solidFill>
                  <a:schemeClr val="tx1"/>
                </a:solidFill>
              </a:rPr>
              <a:t>: </a:t>
            </a:r>
            <a:r>
              <a:rPr lang="en-US" sz="2400" b="1" dirty="0" err="1" smtClean="0">
                <a:solidFill>
                  <a:schemeClr val="tx1"/>
                </a:solidFill>
              </a:rPr>
              <a:t>Thanh</a:t>
            </a:r>
            <a:r>
              <a:rPr lang="en-US" sz="2400" b="1" dirty="0" smtClean="0">
                <a:solidFill>
                  <a:schemeClr val="tx1"/>
                </a:solidFill>
              </a:rPr>
              <a:t> </a:t>
            </a:r>
            <a:r>
              <a:rPr lang="en-US" sz="2400" b="1" dirty="0" err="1" smtClean="0">
                <a:solidFill>
                  <a:schemeClr val="tx1"/>
                </a:solidFill>
              </a:rPr>
              <a:t>Giong</a:t>
            </a:r>
            <a:endParaRPr lang="en-US" sz="2400" b="1" dirty="0" smtClean="0">
              <a:solidFill>
                <a:schemeClr val="tx1"/>
              </a:solidFill>
            </a:endParaRPr>
          </a:p>
          <a:p>
            <a:r>
              <a:rPr lang="en-US" sz="2400" b="1" i="1" dirty="0" smtClean="0">
                <a:solidFill>
                  <a:srgbClr val="C00000"/>
                </a:solidFill>
              </a:rPr>
              <a:t>Plot</a:t>
            </a:r>
            <a:r>
              <a:rPr lang="en-US" sz="2400" b="1" dirty="0" smtClean="0">
                <a:solidFill>
                  <a:schemeClr val="tx1"/>
                </a:solidFill>
              </a:rPr>
              <a:t>: </a:t>
            </a:r>
            <a:r>
              <a:rPr lang="en-US" sz="2400" b="1" dirty="0" err="1" smtClean="0">
                <a:solidFill>
                  <a:schemeClr val="tx1"/>
                </a:solidFill>
              </a:rPr>
              <a:t>Thanh</a:t>
            </a:r>
            <a:r>
              <a:rPr lang="en-US" sz="2400" b="1" dirty="0" smtClean="0">
                <a:solidFill>
                  <a:schemeClr val="tx1"/>
                </a:solidFill>
              </a:rPr>
              <a:t> </a:t>
            </a:r>
            <a:r>
              <a:rPr lang="en-US" sz="2400" b="1" dirty="0" err="1" smtClean="0">
                <a:solidFill>
                  <a:schemeClr val="tx1"/>
                </a:solidFill>
              </a:rPr>
              <a:t>Giong</a:t>
            </a:r>
            <a:r>
              <a:rPr lang="en-US" sz="2400" b="1" dirty="0" smtClean="0">
                <a:solidFill>
                  <a:schemeClr val="tx1"/>
                </a:solidFill>
              </a:rPr>
              <a:t> </a:t>
            </a:r>
            <a:r>
              <a:rPr lang="en-US" sz="2400" dirty="0" smtClean="0">
                <a:solidFill>
                  <a:schemeClr val="tx1"/>
                </a:solidFill>
              </a:rPr>
              <a:t>lived in the village</a:t>
            </a:r>
          </a:p>
          <a:p>
            <a:r>
              <a:rPr lang="en-US" sz="2400" dirty="0" smtClean="0">
                <a:solidFill>
                  <a:schemeClr val="tx1"/>
                </a:solidFill>
              </a:rPr>
              <a:t>of </a:t>
            </a:r>
            <a:r>
              <a:rPr lang="en-US" sz="2400" dirty="0" err="1" smtClean="0">
                <a:solidFill>
                  <a:schemeClr val="tx1"/>
                </a:solidFill>
              </a:rPr>
              <a:t>Phu</a:t>
            </a:r>
            <a:r>
              <a:rPr lang="en-US" sz="2400" dirty="0" smtClean="0">
                <a:solidFill>
                  <a:schemeClr val="tx1"/>
                </a:solidFill>
              </a:rPr>
              <a:t> Dong. He was already three</a:t>
            </a:r>
          </a:p>
          <a:p>
            <a:r>
              <a:rPr lang="en-US" sz="2400" dirty="0" smtClean="0">
                <a:solidFill>
                  <a:schemeClr val="tx1"/>
                </a:solidFill>
              </a:rPr>
              <a:t>years old, but he couldn’t sit up or say</a:t>
            </a:r>
          </a:p>
          <a:p>
            <a:r>
              <a:rPr lang="en-US" sz="2400" dirty="0" smtClean="0">
                <a:solidFill>
                  <a:schemeClr val="tx1"/>
                </a:solidFill>
              </a:rPr>
              <a:t>any words. However, when the enemy</a:t>
            </a:r>
          </a:p>
          <a:p>
            <a:r>
              <a:rPr lang="en-US" sz="2400" dirty="0" smtClean="0">
                <a:solidFill>
                  <a:schemeClr val="tx1"/>
                </a:solidFill>
              </a:rPr>
              <a:t>invaded his country, he helped Emperor</a:t>
            </a:r>
          </a:p>
          <a:p>
            <a:r>
              <a:rPr lang="en-US" sz="2400" dirty="0" smtClean="0">
                <a:solidFill>
                  <a:schemeClr val="tx1"/>
                </a:solidFill>
              </a:rPr>
              <a:t>Hung </a:t>
            </a:r>
            <a:r>
              <a:rPr lang="en-US" sz="2400" dirty="0" err="1" smtClean="0">
                <a:solidFill>
                  <a:schemeClr val="tx1"/>
                </a:solidFill>
              </a:rPr>
              <a:t>Vuong</a:t>
            </a:r>
            <a:r>
              <a:rPr lang="en-US" sz="2400" dirty="0" smtClean="0">
                <a:solidFill>
                  <a:schemeClr val="tx1"/>
                </a:solidFill>
              </a:rPr>
              <a:t> the Sixth defeat the enemy</a:t>
            </a:r>
          </a:p>
          <a:p>
            <a:r>
              <a:rPr lang="en-US" sz="2400" dirty="0" smtClean="0">
                <a:solidFill>
                  <a:schemeClr val="tx1"/>
                </a:solidFill>
              </a:rPr>
              <a:t>and save the country. He flew to heaven</a:t>
            </a:r>
          </a:p>
          <a:p>
            <a:r>
              <a:rPr lang="en-US" sz="2400" dirty="0" smtClean="0">
                <a:solidFill>
                  <a:schemeClr val="tx1"/>
                </a:solidFill>
              </a:rPr>
              <a:t>and became a Saint.</a:t>
            </a:r>
          </a:p>
        </p:txBody>
      </p:sp>
      <p:pic>
        <p:nvPicPr>
          <p:cNvPr id="3074" name="Picture 2" descr="D:\2017-2018\powerpoint\su-tich-thanh-giong.jpg"/>
          <p:cNvPicPr>
            <a:picLocks noChangeAspect="1" noChangeArrowheads="1"/>
          </p:cNvPicPr>
          <p:nvPr/>
        </p:nvPicPr>
        <p:blipFill>
          <a:blip r:embed="rId2"/>
          <a:srcRect/>
          <a:stretch>
            <a:fillRect/>
          </a:stretch>
        </p:blipFill>
        <p:spPr bwMode="auto">
          <a:xfrm>
            <a:off x="5943600" y="1981200"/>
            <a:ext cx="2494280" cy="41910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additive="base">
                                        <p:cTn id="12" dur="500" fill="hold"/>
                                        <p:tgtEl>
                                          <p:spTgt spid="7"/>
                                        </p:tgtEl>
                                        <p:attrNameLst>
                                          <p:attrName>ppt_x</p:attrName>
                                        </p:attrNameLst>
                                      </p:cBhvr>
                                      <p:tavLst>
                                        <p:tav tm="0">
                                          <p:val>
                                            <p:strVal val="#ppt_x"/>
                                          </p:val>
                                        </p:tav>
                                        <p:tav tm="100000">
                                          <p:val>
                                            <p:strVal val="#ppt_x"/>
                                          </p:val>
                                        </p:tav>
                                      </p:tavLst>
                                    </p:anim>
                                    <p:anim calcmode="lin" valueType="num">
                                      <p:cBhvr additive="base">
                                        <p:cTn id="13"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nodeType="clickEffect">
                                  <p:stCondLst>
                                    <p:cond delay="0"/>
                                  </p:stCondLst>
                                  <p:childTnLst>
                                    <p:set>
                                      <p:cBhvr>
                                        <p:cTn id="17" dur="1" fill="hold">
                                          <p:stCondLst>
                                            <p:cond delay="0"/>
                                          </p:stCondLst>
                                        </p:cTn>
                                        <p:tgtEl>
                                          <p:spTgt spid="3074"/>
                                        </p:tgtEl>
                                        <p:attrNameLst>
                                          <p:attrName>style.visibility</p:attrName>
                                        </p:attrNameLst>
                                      </p:cBhvr>
                                      <p:to>
                                        <p:strVal val="visible"/>
                                      </p:to>
                                    </p:set>
                                    <p:animEffect transition="in" filter="blinds(horizontal)">
                                      <p:cBhvr>
                                        <p:cTn id="18"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p:cNvPicPr>
            <a:picLocks noChangeAspect="1" noChangeArrowheads="1"/>
          </p:cNvPicPr>
          <p:nvPr/>
        </p:nvPicPr>
        <p:blipFill>
          <a:blip r:embed="rId2"/>
          <a:srcRect/>
          <a:stretch>
            <a:fillRect/>
          </a:stretch>
        </p:blipFill>
        <p:spPr bwMode="auto">
          <a:xfrm>
            <a:off x="304800" y="762000"/>
            <a:ext cx="3124200" cy="2133600"/>
          </a:xfrm>
          <a:prstGeom prst="rect">
            <a:avLst/>
          </a:prstGeom>
          <a:noFill/>
          <a:ln w="9525">
            <a:noFill/>
            <a:miter lim="800000"/>
            <a:headEnd/>
            <a:tailEnd/>
          </a:ln>
          <a:effectLst/>
        </p:spPr>
      </p:pic>
      <p:sp>
        <p:nvSpPr>
          <p:cNvPr id="6" name="Text Box 26"/>
          <p:cNvSpPr txBox="1">
            <a:spLocks noChangeArrowheads="1"/>
          </p:cNvSpPr>
          <p:nvPr/>
        </p:nvSpPr>
        <p:spPr bwMode="auto">
          <a:xfrm>
            <a:off x="0" y="0"/>
            <a:ext cx="9144000" cy="584775"/>
          </a:xfrm>
          <a:prstGeom prst="rect">
            <a:avLst/>
          </a:prstGeom>
          <a:solidFill>
            <a:srgbClr val="D6F907"/>
          </a:solidFill>
          <a:ln w="9525">
            <a:solidFill>
              <a:srgbClr val="002060"/>
            </a:solidFill>
            <a:miter lim="800000"/>
            <a:headEnd/>
            <a:tailEnd/>
          </a:ln>
        </p:spPr>
        <p:txBody>
          <a:bodyPr wrap="square">
            <a:spAutoFit/>
          </a:bodyPr>
          <a:lstStyle/>
          <a:p>
            <a:pPr eaLnBrk="0" hangingPunct="0">
              <a:spcBef>
                <a:spcPct val="50000"/>
              </a:spcBef>
            </a:pPr>
            <a:r>
              <a:rPr lang="en-US" sz="3200" b="1" u="sng" dirty="0" smtClean="0">
                <a:solidFill>
                  <a:srgbClr val="FF0000"/>
                </a:solidFill>
              </a:rPr>
              <a:t>Unit 6:</a:t>
            </a:r>
            <a:r>
              <a:rPr lang="en-US" sz="3200" b="1" dirty="0" smtClean="0">
                <a:solidFill>
                  <a:srgbClr val="0000CC"/>
                </a:solidFill>
                <a:latin typeface=".VnRevue" pitchFamily="34" charset="0"/>
                <a:cs typeface="Arial" charset="0"/>
              </a:rPr>
              <a:t>    </a:t>
            </a:r>
            <a:r>
              <a:rPr lang="en-US" sz="2800" b="1" dirty="0" smtClean="0">
                <a:solidFill>
                  <a:srgbClr val="0000CC"/>
                </a:solidFill>
                <a:latin typeface=".VnRevue" pitchFamily="34" charset="0"/>
                <a:cs typeface="Arial" charset="0"/>
              </a:rPr>
              <a:t>FOLK TALES - </a:t>
            </a:r>
            <a:r>
              <a:rPr lang="en-US" sz="2400" b="1" dirty="0" smtClean="0">
                <a:solidFill>
                  <a:srgbClr val="0000CC"/>
                </a:solidFill>
                <a:latin typeface=".VnRevue" pitchFamily="34" charset="0"/>
                <a:cs typeface="Arial" charset="0"/>
              </a:rPr>
              <a:t>SKILLS 1</a:t>
            </a:r>
            <a:endParaRPr lang="en-US" sz="2800" dirty="0">
              <a:solidFill>
                <a:srgbClr val="0000CC"/>
              </a:solidFill>
              <a:latin typeface=".VnRevue" pitchFamily="34" charset="0"/>
              <a:cs typeface="Arial" charset="0"/>
            </a:endParaRPr>
          </a:p>
        </p:txBody>
      </p:sp>
      <p:sp>
        <p:nvSpPr>
          <p:cNvPr id="9" name="Rectangle 8"/>
          <p:cNvSpPr/>
          <p:nvPr/>
        </p:nvSpPr>
        <p:spPr>
          <a:xfrm>
            <a:off x="76200" y="3151525"/>
            <a:ext cx="4191000" cy="3477875"/>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just"/>
            <a:r>
              <a:rPr lang="en-US" sz="2000" b="1" dirty="0" smtClean="0"/>
              <a:t>Title:       </a:t>
            </a:r>
            <a:r>
              <a:rPr lang="en-US" sz="2000" b="1" i="1" dirty="0" smtClean="0"/>
              <a:t>The Tortoise and the Hare</a:t>
            </a:r>
          </a:p>
          <a:p>
            <a:pPr algn="just"/>
            <a:r>
              <a:rPr lang="en-US" sz="2000" b="1" dirty="0" smtClean="0"/>
              <a:t>Genre:   fable</a:t>
            </a:r>
          </a:p>
          <a:p>
            <a:pPr algn="just"/>
            <a:r>
              <a:rPr lang="en-US" sz="2000" b="1" dirty="0" smtClean="0"/>
              <a:t>Main characters</a:t>
            </a:r>
            <a:r>
              <a:rPr lang="en-US" sz="2000" dirty="0" smtClean="0"/>
              <a:t>: a hare and a tortoise</a:t>
            </a:r>
          </a:p>
          <a:p>
            <a:pPr algn="just"/>
            <a:r>
              <a:rPr lang="en-US" sz="2000" b="1" dirty="0" smtClean="0"/>
              <a:t>Plot: </a:t>
            </a:r>
            <a:r>
              <a:rPr lang="en-US" sz="2000" dirty="0" smtClean="0"/>
              <a:t>The hare always boasted about how fast he could run. The tortoise challenged him to a race. The hare soon left the tortoise behind.</a:t>
            </a:r>
          </a:p>
          <a:p>
            <a:pPr algn="just"/>
            <a:r>
              <a:rPr lang="en-US" sz="2000" dirty="0" smtClean="0"/>
              <a:t>The hare believed that he would win,</a:t>
            </a:r>
          </a:p>
          <a:p>
            <a:pPr algn="just"/>
            <a:r>
              <a:rPr lang="en-US" sz="2000" dirty="0" smtClean="0"/>
              <a:t>and he stopped to take a nap. When</a:t>
            </a:r>
          </a:p>
          <a:p>
            <a:pPr algn="just"/>
            <a:r>
              <a:rPr lang="en-US" sz="2000" dirty="0" smtClean="0"/>
              <a:t>he woke up, he found that the tortoise</a:t>
            </a:r>
          </a:p>
          <a:p>
            <a:pPr algn="just"/>
            <a:r>
              <a:rPr lang="en-US" sz="2000" dirty="0" smtClean="0"/>
              <a:t>arrived before him</a:t>
            </a:r>
            <a:endParaRPr lang="en-US" sz="2000" dirty="0"/>
          </a:p>
        </p:txBody>
      </p:sp>
      <p:pic>
        <p:nvPicPr>
          <p:cNvPr id="10" name="Picture 2"/>
          <p:cNvPicPr>
            <a:picLocks noChangeAspect="1" noChangeArrowheads="1"/>
          </p:cNvPicPr>
          <p:nvPr/>
        </p:nvPicPr>
        <p:blipFill>
          <a:blip r:embed="rId3"/>
          <a:srcRect/>
          <a:stretch>
            <a:fillRect/>
          </a:stretch>
        </p:blipFill>
        <p:spPr bwMode="auto">
          <a:xfrm>
            <a:off x="5791200" y="685800"/>
            <a:ext cx="2819400" cy="2189079"/>
          </a:xfrm>
          <a:prstGeom prst="rect">
            <a:avLst/>
          </a:prstGeom>
          <a:noFill/>
          <a:ln w="9525">
            <a:noFill/>
            <a:miter lim="800000"/>
            <a:headEnd/>
            <a:tailEnd/>
          </a:ln>
          <a:effectLst/>
        </p:spPr>
      </p:pic>
      <p:sp>
        <p:nvSpPr>
          <p:cNvPr id="11" name="Rectangle 10"/>
          <p:cNvSpPr/>
          <p:nvPr/>
        </p:nvSpPr>
        <p:spPr>
          <a:xfrm>
            <a:off x="4495800" y="2971800"/>
            <a:ext cx="4343400" cy="3785652"/>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just"/>
            <a:r>
              <a:rPr lang="en-US" sz="2000" b="1" dirty="0" smtClean="0"/>
              <a:t>Title: </a:t>
            </a:r>
            <a:r>
              <a:rPr lang="en-US" sz="2000" b="1" i="1" dirty="0" smtClean="0"/>
              <a:t>Chung Cakes, Day Cakes</a:t>
            </a:r>
          </a:p>
          <a:p>
            <a:pPr algn="just"/>
            <a:r>
              <a:rPr lang="en-US" sz="2000" b="1" dirty="0" smtClean="0"/>
              <a:t>Genre: folk tale</a:t>
            </a:r>
          </a:p>
          <a:p>
            <a:pPr algn="just"/>
            <a:r>
              <a:rPr lang="fr-FR" sz="2000" b="1" dirty="0" smtClean="0"/>
              <a:t>Main </a:t>
            </a:r>
            <a:r>
              <a:rPr lang="fr-FR" sz="2000" b="1" dirty="0" err="1" smtClean="0"/>
              <a:t>characters</a:t>
            </a:r>
            <a:r>
              <a:rPr lang="fr-FR" sz="2000" dirty="0" smtClean="0"/>
              <a:t>: Prince </a:t>
            </a:r>
            <a:r>
              <a:rPr lang="fr-FR" sz="2000" dirty="0" err="1" smtClean="0"/>
              <a:t>Tiet</a:t>
            </a:r>
            <a:r>
              <a:rPr lang="fr-FR" sz="2000" dirty="0" smtClean="0"/>
              <a:t> Lieu</a:t>
            </a:r>
            <a:r>
              <a:rPr lang="fr-FR" sz="2000" b="1" dirty="0" smtClean="0"/>
              <a:t>,</a:t>
            </a:r>
          </a:p>
          <a:p>
            <a:pPr algn="just"/>
            <a:r>
              <a:rPr lang="en-US" sz="2000" dirty="0" smtClean="0"/>
              <a:t>his wife, and Emperor Hung </a:t>
            </a:r>
            <a:r>
              <a:rPr lang="en-US" sz="2000" dirty="0" err="1" smtClean="0"/>
              <a:t>Vuong</a:t>
            </a:r>
            <a:endParaRPr lang="en-US" sz="2000" dirty="0" smtClean="0"/>
          </a:p>
          <a:p>
            <a:pPr algn="just"/>
            <a:r>
              <a:rPr lang="en-US" sz="2000" b="1" dirty="0" smtClean="0"/>
              <a:t>Plot: </a:t>
            </a:r>
            <a:r>
              <a:rPr lang="en-US" sz="2000" dirty="0" smtClean="0"/>
              <a:t>Emperor Hung </a:t>
            </a:r>
            <a:r>
              <a:rPr lang="en-US" sz="2000" dirty="0" err="1" smtClean="0"/>
              <a:t>Vuong</a:t>
            </a:r>
            <a:r>
              <a:rPr lang="en-US" sz="2000" dirty="0" smtClean="0"/>
              <a:t> announced</a:t>
            </a:r>
          </a:p>
          <a:p>
            <a:pPr algn="just"/>
            <a:r>
              <a:rPr lang="en-US" sz="2000" dirty="0" smtClean="0"/>
              <a:t>that the prince who made the most</a:t>
            </a:r>
          </a:p>
          <a:p>
            <a:pPr algn="just"/>
            <a:r>
              <a:rPr lang="en-US" sz="2000" dirty="0" smtClean="0"/>
              <a:t>delicious food would become the new</a:t>
            </a:r>
          </a:p>
          <a:p>
            <a:pPr algn="just"/>
            <a:r>
              <a:rPr lang="en-US" sz="2000" dirty="0" smtClean="0"/>
              <a:t>emperor. Prince </a:t>
            </a:r>
            <a:r>
              <a:rPr lang="en-US" sz="2000" dirty="0" err="1" smtClean="0"/>
              <a:t>Tiet</a:t>
            </a:r>
            <a:r>
              <a:rPr lang="en-US" sz="2000" dirty="0" smtClean="0"/>
              <a:t> Lieu and his wife</a:t>
            </a:r>
          </a:p>
          <a:p>
            <a:pPr algn="just"/>
            <a:r>
              <a:rPr lang="en-US" sz="2000" dirty="0" smtClean="0"/>
              <a:t>pleased the emperor by creating two</a:t>
            </a:r>
          </a:p>
          <a:p>
            <a:pPr algn="just"/>
            <a:r>
              <a:rPr lang="en-US" sz="2000" dirty="0" smtClean="0"/>
              <a:t>types of rice cakes that represented</a:t>
            </a:r>
          </a:p>
          <a:p>
            <a:pPr algn="just"/>
            <a:r>
              <a:rPr lang="en-US" sz="2000" dirty="0" smtClean="0"/>
              <a:t>Heaven and Earth. Emperor Hung </a:t>
            </a:r>
            <a:r>
              <a:rPr lang="en-US" sz="2000" dirty="0" err="1" smtClean="0"/>
              <a:t>Vuong</a:t>
            </a:r>
            <a:r>
              <a:rPr lang="en-US" sz="2000" dirty="0" smtClean="0"/>
              <a:t> made </a:t>
            </a:r>
            <a:r>
              <a:rPr lang="en-US" sz="2000" dirty="0" err="1" smtClean="0"/>
              <a:t>Tiet</a:t>
            </a:r>
            <a:r>
              <a:rPr lang="en-US" sz="2000" dirty="0" smtClean="0"/>
              <a:t> Lieu the new emperor.</a:t>
            </a:r>
            <a:endParaRPr lang="en-US"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2051"/>
                                        </p:tgtEl>
                                        <p:attrNameLst>
                                          <p:attrName>style.visibility</p:attrName>
                                        </p:attrNameLst>
                                      </p:cBhvr>
                                      <p:to>
                                        <p:strVal val="visible"/>
                                      </p:to>
                                    </p:set>
                                    <p:animEffect transition="in" filter="diamond(in)">
                                      <p:cBhvr>
                                        <p:cTn id="7" dur="2000"/>
                                        <p:tgtEl>
                                          <p:spTgt spid="2051"/>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additive="base">
                                        <p:cTn id="12" dur="500" fill="hold"/>
                                        <p:tgtEl>
                                          <p:spTgt spid="9"/>
                                        </p:tgtEl>
                                        <p:attrNameLst>
                                          <p:attrName>ppt_x</p:attrName>
                                        </p:attrNameLst>
                                      </p:cBhvr>
                                      <p:tavLst>
                                        <p:tav tm="0">
                                          <p:val>
                                            <p:strVal val="#ppt_x"/>
                                          </p:val>
                                        </p:tav>
                                        <p:tav tm="100000">
                                          <p:val>
                                            <p:strVal val="#ppt_x"/>
                                          </p:val>
                                        </p:tav>
                                      </p:tavLst>
                                    </p:anim>
                                    <p:anim calcmode="lin" valueType="num">
                                      <p:cBhvr additive="base">
                                        <p:cTn id="13"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8" presetClass="entr" presetSubtype="16" fill="hold" nodeType="click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diamond(in)">
                                      <p:cBhvr>
                                        <p:cTn id="18" dur="2000"/>
                                        <p:tgtEl>
                                          <p:spTgt spid="10"/>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anim calcmode="lin" valueType="num">
                                      <p:cBhvr additive="base">
                                        <p:cTn id="23" dur="500" fill="hold"/>
                                        <p:tgtEl>
                                          <p:spTgt spid="11"/>
                                        </p:tgtEl>
                                        <p:attrNameLst>
                                          <p:attrName>ppt_x</p:attrName>
                                        </p:attrNameLst>
                                      </p:cBhvr>
                                      <p:tavLst>
                                        <p:tav tm="0">
                                          <p:val>
                                            <p:strVal val="#ppt_x"/>
                                          </p:val>
                                        </p:tav>
                                        <p:tav tm="100000">
                                          <p:val>
                                            <p:strVal val="#ppt_x"/>
                                          </p:val>
                                        </p:tav>
                                      </p:tavLst>
                                    </p:anim>
                                    <p:anim calcmode="lin" valueType="num">
                                      <p:cBhvr additive="base">
                                        <p:cTn id="2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1"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8229600" cy="533400"/>
          </a:xfrm>
        </p:spPr>
        <p:txBody>
          <a:bodyPr>
            <a:noAutofit/>
          </a:bodyPr>
          <a:lstStyle/>
          <a:p>
            <a:pPr algn="l"/>
            <a:r>
              <a:rPr lang="en-US" sz="2400" b="1" dirty="0" smtClean="0">
                <a:solidFill>
                  <a:srgbClr val="500000"/>
                </a:solidFill>
              </a:rPr>
              <a:t>5. Work in pairs. Ask and answer questions about the stories.</a:t>
            </a:r>
            <a:endParaRPr lang="en-US" sz="2400" b="1" dirty="0">
              <a:solidFill>
                <a:srgbClr val="500000"/>
              </a:solidFill>
            </a:endParaRPr>
          </a:p>
        </p:txBody>
      </p:sp>
      <p:sp>
        <p:nvSpPr>
          <p:cNvPr id="6" name="Text Box 26"/>
          <p:cNvSpPr txBox="1">
            <a:spLocks noChangeArrowheads="1"/>
          </p:cNvSpPr>
          <p:nvPr/>
        </p:nvSpPr>
        <p:spPr bwMode="auto">
          <a:xfrm>
            <a:off x="0" y="0"/>
            <a:ext cx="9144000" cy="584775"/>
          </a:xfrm>
          <a:prstGeom prst="rect">
            <a:avLst/>
          </a:prstGeom>
          <a:solidFill>
            <a:srgbClr val="D6F907"/>
          </a:solidFill>
          <a:ln w="9525">
            <a:solidFill>
              <a:srgbClr val="002060"/>
            </a:solidFill>
            <a:miter lim="800000"/>
            <a:headEnd/>
            <a:tailEnd/>
          </a:ln>
        </p:spPr>
        <p:txBody>
          <a:bodyPr wrap="square">
            <a:spAutoFit/>
          </a:bodyPr>
          <a:lstStyle/>
          <a:p>
            <a:pPr eaLnBrk="0" hangingPunct="0">
              <a:spcBef>
                <a:spcPct val="50000"/>
              </a:spcBef>
            </a:pPr>
            <a:r>
              <a:rPr lang="en-US" sz="3200" b="1" u="sng" dirty="0" smtClean="0">
                <a:solidFill>
                  <a:srgbClr val="FF0000"/>
                </a:solidFill>
              </a:rPr>
              <a:t>Unit 6:</a:t>
            </a:r>
            <a:r>
              <a:rPr lang="en-US" sz="3200" b="1" dirty="0" smtClean="0">
                <a:solidFill>
                  <a:srgbClr val="0000CC"/>
                </a:solidFill>
                <a:latin typeface=".VnRevue" pitchFamily="34" charset="0"/>
                <a:cs typeface="Arial" charset="0"/>
              </a:rPr>
              <a:t>    </a:t>
            </a:r>
            <a:r>
              <a:rPr lang="en-US" sz="2800" b="1" dirty="0" smtClean="0">
                <a:solidFill>
                  <a:srgbClr val="0000CC"/>
                </a:solidFill>
                <a:latin typeface=".VnRevue" pitchFamily="34" charset="0"/>
                <a:cs typeface="Arial" charset="0"/>
              </a:rPr>
              <a:t>FOLK TALES - </a:t>
            </a:r>
            <a:r>
              <a:rPr lang="en-US" sz="2400" b="1" dirty="0" smtClean="0">
                <a:solidFill>
                  <a:srgbClr val="0000CC"/>
                </a:solidFill>
                <a:latin typeface=".VnRevue" pitchFamily="34" charset="0"/>
                <a:cs typeface="Arial" charset="0"/>
              </a:rPr>
              <a:t>SKILLS 1</a:t>
            </a:r>
            <a:endParaRPr lang="en-US" sz="2800" dirty="0">
              <a:solidFill>
                <a:srgbClr val="0000CC"/>
              </a:solidFill>
              <a:latin typeface=".VnRevue" pitchFamily="34" charset="0"/>
              <a:cs typeface="Arial" charset="0"/>
            </a:endParaRPr>
          </a:p>
        </p:txBody>
      </p:sp>
      <p:graphicFrame>
        <p:nvGraphicFramePr>
          <p:cNvPr id="7" name="Table 6"/>
          <p:cNvGraphicFramePr>
            <a:graphicFrameLocks noGrp="1"/>
          </p:cNvGraphicFramePr>
          <p:nvPr/>
        </p:nvGraphicFramePr>
        <p:xfrm>
          <a:off x="228600" y="1397000"/>
          <a:ext cx="8686800" cy="4572000"/>
        </p:xfrm>
        <a:graphic>
          <a:graphicData uri="http://schemas.openxmlformats.org/drawingml/2006/table">
            <a:tbl>
              <a:tblPr firstRow="1" bandRow="1">
                <a:tableStyleId>{5C22544A-7EE6-4342-B048-85BDC9FD1C3A}</a:tableStyleId>
              </a:tblPr>
              <a:tblGrid>
                <a:gridCol w="4343400"/>
                <a:gridCol w="4343400"/>
              </a:tblGrid>
              <a:tr h="370840">
                <a:tc>
                  <a:txBody>
                    <a:bodyPr/>
                    <a:lstStyle/>
                    <a:p>
                      <a:r>
                        <a:rPr lang="en-US" sz="2400" dirty="0" smtClean="0"/>
                        <a:t>Question</a:t>
                      </a:r>
                      <a:r>
                        <a:rPr lang="en-US" sz="2400" baseline="0" dirty="0" smtClean="0"/>
                        <a:t>s</a:t>
                      </a:r>
                      <a:endParaRPr lang="en-US" sz="2400" dirty="0"/>
                    </a:p>
                  </a:txBody>
                  <a:tcPr/>
                </a:tc>
                <a:tc>
                  <a:txBody>
                    <a:bodyPr/>
                    <a:lstStyle/>
                    <a:p>
                      <a:endParaRPr lang="en-US" sz="2400"/>
                    </a:p>
                  </a:txBody>
                  <a:tcPr/>
                </a:tc>
              </a:tr>
              <a:tr h="370840">
                <a:tc>
                  <a:txBody>
                    <a:bodyPr/>
                    <a:lstStyle/>
                    <a:p>
                      <a:r>
                        <a:rPr lang="en-US" sz="2400" dirty="0" smtClean="0"/>
                        <a:t>1. Which</a:t>
                      </a:r>
                      <a:r>
                        <a:rPr lang="en-US" sz="2400" baseline="0" dirty="0" smtClean="0"/>
                        <a:t> story do you want to read?</a:t>
                      </a:r>
                      <a:endParaRPr lang="en-US" sz="2400" dirty="0"/>
                    </a:p>
                  </a:txBody>
                  <a:tcPr/>
                </a:tc>
                <a:tc>
                  <a:txBody>
                    <a:bodyPr/>
                    <a:lstStyle/>
                    <a:p>
                      <a:r>
                        <a:rPr lang="en-US" sz="2400" dirty="0" err="1" smtClean="0"/>
                        <a:t>Giong</a:t>
                      </a:r>
                      <a:r>
                        <a:rPr lang="en-US" sz="2400" dirty="0" smtClean="0"/>
                        <a:t> Saint.</a:t>
                      </a:r>
                      <a:endParaRPr lang="en-US" sz="2400" dirty="0"/>
                    </a:p>
                  </a:txBody>
                  <a:tcPr/>
                </a:tc>
              </a:tr>
              <a:tr h="370840">
                <a:tc>
                  <a:txBody>
                    <a:bodyPr/>
                    <a:lstStyle/>
                    <a:p>
                      <a:r>
                        <a:rPr lang="en-US" sz="2400" dirty="0" smtClean="0"/>
                        <a:t>2. What</a:t>
                      </a:r>
                      <a:r>
                        <a:rPr lang="en-US" sz="2400" baseline="0" dirty="0" smtClean="0"/>
                        <a:t> kind of story is it?</a:t>
                      </a:r>
                      <a:endParaRPr lang="en-US" sz="2400" dirty="0"/>
                    </a:p>
                  </a:txBody>
                  <a:tcPr/>
                </a:tc>
                <a:tc>
                  <a:txBody>
                    <a:bodyPr/>
                    <a:lstStyle/>
                    <a:p>
                      <a:r>
                        <a:rPr lang="en-US" sz="2400" dirty="0" smtClean="0"/>
                        <a:t>(It is</a:t>
                      </a:r>
                      <a:r>
                        <a:rPr lang="en-US" sz="2400" baseline="0" dirty="0" smtClean="0"/>
                        <a:t> ) legend.</a:t>
                      </a:r>
                      <a:endParaRPr lang="en-US" sz="2400" dirty="0"/>
                    </a:p>
                  </a:txBody>
                  <a:tcPr/>
                </a:tc>
              </a:tr>
              <a:tr h="370840">
                <a:tc>
                  <a:txBody>
                    <a:bodyPr/>
                    <a:lstStyle/>
                    <a:p>
                      <a:r>
                        <a:rPr lang="en-US" sz="2400" dirty="0" smtClean="0"/>
                        <a:t>3. </a:t>
                      </a:r>
                      <a:r>
                        <a:rPr lang="en-US" sz="2400" dirty="0" smtClean="0">
                          <a:solidFill>
                            <a:srgbClr val="500000"/>
                          </a:solidFill>
                        </a:rPr>
                        <a:t>Who is the main character in it?</a:t>
                      </a:r>
                      <a:endParaRPr lang="en-US" sz="2400" dirty="0">
                        <a:solidFill>
                          <a:srgbClr val="500000"/>
                        </a:solidFill>
                      </a:endParaRPr>
                    </a:p>
                  </a:txBody>
                  <a:tcPr/>
                </a:tc>
                <a:tc>
                  <a:txBody>
                    <a:bodyPr/>
                    <a:lstStyle/>
                    <a:p>
                      <a:r>
                        <a:rPr lang="en-US" sz="2400" dirty="0" err="1" smtClean="0"/>
                        <a:t>Giong</a:t>
                      </a:r>
                      <a:r>
                        <a:rPr lang="en-US" sz="2400" dirty="0" smtClean="0"/>
                        <a:t> Saint</a:t>
                      </a:r>
                      <a:r>
                        <a:rPr lang="en-US" sz="2400" baseline="0" dirty="0" smtClean="0"/>
                        <a:t> (is the main character)</a:t>
                      </a:r>
                      <a:endParaRPr lang="en-US" sz="2400" dirty="0"/>
                    </a:p>
                  </a:txBody>
                  <a:tcPr/>
                </a:tc>
              </a:tr>
              <a:tr h="370840">
                <a:tc>
                  <a:txBody>
                    <a:bodyPr/>
                    <a:lstStyle/>
                    <a:p>
                      <a:r>
                        <a:rPr lang="en-US" sz="2400" dirty="0" smtClean="0"/>
                        <a:t>4. What</a:t>
                      </a:r>
                      <a:r>
                        <a:rPr lang="en-US" sz="2400" baseline="0" dirty="0" smtClean="0"/>
                        <a:t> is it about? </a:t>
                      </a:r>
                      <a:endParaRPr lang="en-US" sz="2400" dirty="0"/>
                    </a:p>
                  </a:txBody>
                  <a:tcPr/>
                </a:tc>
                <a:tc>
                  <a:txBody>
                    <a:bodyPr/>
                    <a:lstStyle/>
                    <a:p>
                      <a:r>
                        <a:rPr lang="en-US" sz="2400" dirty="0" smtClean="0">
                          <a:solidFill>
                            <a:schemeClr val="tx1"/>
                          </a:solidFill>
                        </a:rPr>
                        <a:t>It’s about </a:t>
                      </a:r>
                      <a:r>
                        <a:rPr lang="en-US" sz="2400" dirty="0" err="1" smtClean="0">
                          <a:solidFill>
                            <a:schemeClr val="tx1"/>
                          </a:solidFill>
                        </a:rPr>
                        <a:t>Giong</a:t>
                      </a:r>
                      <a:r>
                        <a:rPr lang="en-US" sz="2400" dirty="0" smtClean="0">
                          <a:solidFill>
                            <a:schemeClr val="tx1"/>
                          </a:solidFill>
                        </a:rPr>
                        <a:t> Saint who</a:t>
                      </a:r>
                      <a:r>
                        <a:rPr lang="en-US" sz="2400" baseline="0" dirty="0" smtClean="0">
                          <a:solidFill>
                            <a:schemeClr val="tx1"/>
                          </a:solidFill>
                        </a:rPr>
                        <a:t> </a:t>
                      </a:r>
                      <a:r>
                        <a:rPr lang="en-US" sz="2400" dirty="0" smtClean="0">
                          <a:solidFill>
                            <a:schemeClr val="tx1"/>
                          </a:solidFill>
                        </a:rPr>
                        <a:t>helped Emperor</a:t>
                      </a:r>
                      <a:r>
                        <a:rPr lang="en-US" sz="2400" baseline="0" dirty="0" smtClean="0">
                          <a:solidFill>
                            <a:schemeClr val="tx1"/>
                          </a:solidFill>
                        </a:rPr>
                        <a:t>   </a:t>
                      </a:r>
                      <a:r>
                        <a:rPr lang="en-US" sz="2400" dirty="0" smtClean="0">
                          <a:solidFill>
                            <a:schemeClr val="tx1"/>
                          </a:solidFill>
                        </a:rPr>
                        <a:t>Hung </a:t>
                      </a:r>
                      <a:r>
                        <a:rPr lang="en-US" sz="2400" dirty="0" err="1" smtClean="0">
                          <a:solidFill>
                            <a:schemeClr val="tx1"/>
                          </a:solidFill>
                        </a:rPr>
                        <a:t>Vuong</a:t>
                      </a:r>
                      <a:r>
                        <a:rPr lang="en-US" sz="2400" dirty="0" smtClean="0">
                          <a:solidFill>
                            <a:schemeClr val="tx1"/>
                          </a:solidFill>
                        </a:rPr>
                        <a:t> the Sixth defeat the enemy</a:t>
                      </a:r>
                      <a:r>
                        <a:rPr lang="en-US" sz="2400" baseline="0" dirty="0" smtClean="0">
                          <a:solidFill>
                            <a:schemeClr val="tx1"/>
                          </a:solidFill>
                        </a:rPr>
                        <a:t>    </a:t>
                      </a:r>
                      <a:r>
                        <a:rPr lang="en-US" sz="2400" dirty="0" smtClean="0">
                          <a:solidFill>
                            <a:schemeClr val="tx1"/>
                          </a:solidFill>
                        </a:rPr>
                        <a:t>and save the country</a:t>
                      </a:r>
                      <a:endParaRPr lang="en-US" sz="2400" dirty="0"/>
                    </a:p>
                  </a:txBody>
                  <a:tcPr/>
                </a:tc>
              </a:tr>
              <a:tr h="370840">
                <a:tc>
                  <a:txBody>
                    <a:bodyPr/>
                    <a:lstStyle/>
                    <a:p>
                      <a:r>
                        <a:rPr lang="en-US" sz="2400" dirty="0" smtClean="0"/>
                        <a:t>….</a:t>
                      </a:r>
                      <a:endParaRPr lang="en-US" sz="2400" dirty="0"/>
                    </a:p>
                  </a:txBody>
                  <a:tcPr/>
                </a:tc>
                <a:tc>
                  <a:txBody>
                    <a:bodyPr/>
                    <a:lstStyle/>
                    <a:p>
                      <a:endParaRPr lang="en-US" sz="2400" dirty="0"/>
                    </a:p>
                  </a:txBody>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1676</TotalTime>
  <Words>1385</Words>
  <Application>Microsoft Office PowerPoint</Application>
  <PresentationFormat>On-screen Show (4:3)</PresentationFormat>
  <Paragraphs>175</Paragraphs>
  <Slides>15</Slides>
  <Notes>1</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Slide 1</vt:lpstr>
      <vt:lpstr>Slide 2</vt:lpstr>
      <vt:lpstr>Slide 3</vt:lpstr>
      <vt:lpstr>Slide 4</vt:lpstr>
      <vt:lpstr>2. Read the story again and answer the  questions.</vt:lpstr>
      <vt:lpstr>3. Now complete the details of the fable.</vt:lpstr>
      <vt:lpstr> 4. Read the story summaries below. Decide which story you would like to read.</vt:lpstr>
      <vt:lpstr>Slide 8</vt:lpstr>
      <vt:lpstr>5. Work in pairs. Ask and answer questions about the stories.</vt:lpstr>
      <vt:lpstr>5. Work in pairs. Ask and answer questions about the stories.</vt:lpstr>
      <vt:lpstr>5. Work in pairs. Ask and answer questions about the stories.</vt:lpstr>
      <vt:lpstr>6. Work in pairs. Ask and answer questions about the stories.</vt:lpstr>
      <vt:lpstr>6. Work in pairs. Ask and answer questions about the stories.</vt:lpstr>
      <vt:lpstr>6. Work in pairs. Ask and answer questions about the stories.</vt:lpstr>
      <vt:lpstr>Slide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AD</cp:lastModifiedBy>
  <cp:revision>159</cp:revision>
  <dcterms:created xsi:type="dcterms:W3CDTF">2016-11-08T14:18:54Z</dcterms:created>
  <dcterms:modified xsi:type="dcterms:W3CDTF">2020-02-03T13:39:58Z</dcterms:modified>
</cp:coreProperties>
</file>