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3"/>
  </p:notesMasterIdLst>
  <p:sldIdLst>
    <p:sldId id="258" r:id="rId2"/>
    <p:sldId id="278" r:id="rId3"/>
    <p:sldId id="279" r:id="rId4"/>
    <p:sldId id="260" r:id="rId5"/>
    <p:sldId id="261" r:id="rId6"/>
    <p:sldId id="262" r:id="rId7"/>
    <p:sldId id="280" r:id="rId8"/>
    <p:sldId id="281" r:id="rId9"/>
    <p:sldId id="266" r:id="rId10"/>
    <p:sldId id="282" r:id="rId11"/>
    <p:sldId id="283" r:id="rId12"/>
    <p:sldId id="284" r:id="rId13"/>
    <p:sldId id="285" r:id="rId14"/>
    <p:sldId id="286" r:id="rId15"/>
    <p:sldId id="287" r:id="rId16"/>
    <p:sldId id="288" r:id="rId17"/>
    <p:sldId id="289" r:id="rId18"/>
    <p:sldId id="290" r:id="rId19"/>
    <p:sldId id="270" r:id="rId20"/>
    <p:sldId id="269"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579" autoAdjust="0"/>
  </p:normalViewPr>
  <p:slideViewPr>
    <p:cSldViewPr snapToGrid="0">
      <p:cViewPr varScale="1">
        <p:scale>
          <a:sx n="48" d="100"/>
          <a:sy n="48" d="100"/>
        </p:scale>
        <p:origin x="15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A43DC-8257-4082-8190-D1E8607A79B5}"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BB2FF-567C-46B0-B781-C69862A4B7C7}" type="slidenum">
              <a:rPr lang="en-US" smtClean="0"/>
              <a:t>‹#›</a:t>
            </a:fld>
            <a:endParaRPr lang="en-US"/>
          </a:p>
        </p:txBody>
      </p:sp>
    </p:spTree>
    <p:extLst>
      <p:ext uri="{BB962C8B-B14F-4D97-AF65-F5344CB8AC3E}">
        <p14:creationId xmlns:p14="http://schemas.microsoft.com/office/powerpoint/2010/main" val="194334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427E-6006-C367-7C41-4422905605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515A75-B0C2-CEA0-3201-3189149A9E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A81E74-F982-166E-EAF1-7D2FBA572766}"/>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3051EABB-6898-45DD-6916-F87CA3581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B443C-FE7A-2611-4A28-44B73F871A19}"/>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146662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30FF-9FB2-B528-5457-F429B35FF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A2F97C-2949-34B1-EB75-14F746BD57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54ECE-7AB9-DA65-44A1-71B7F052356E}"/>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73F9D5AF-74D1-3222-F876-137139EC6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895E6-0B54-C3CB-FFDB-1C40B92757C7}"/>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412226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F412-3300-D466-7645-96E1C86929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213F8E-EE5F-7610-E6DE-AE0C7F2D4F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F0672-128A-3CE9-6503-0AF2654D4F23}"/>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439FF016-3372-D87B-B15C-E8C3DD05E2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604F7-C692-48B8-EDF0-DA11737D8733}"/>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410723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B992-A419-929B-4CAE-1FCADF217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5F89C-3804-41E1-8F44-63FDB72322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AE744-D789-D7A1-5628-0CE741A3D43D}"/>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02E699FA-B7F1-6EC3-43B4-0F10FC2E9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A90-8C26-DF77-F3F8-915FF39805FB}"/>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408354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741B-3864-2494-910A-81C6188305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2E0693-DD91-7AA6-2E54-2C04997CDA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03FC0B-AE6D-220F-CA1D-B18A2D7C8B36}"/>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BF5D5E80-CF34-CE8F-4FFB-000C39855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64858-7B7D-8A9B-B24C-67D1BF0D3FA2}"/>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3078364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37C8-6F5B-53C4-B88D-0E33ACA61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2068C-410E-9BE9-17D0-4D0DC17BB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510647-A500-88B2-5E3C-53B64E371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9B62A6-0EF4-8DEF-2292-D87D2D693D82}"/>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6" name="Footer Placeholder 5">
            <a:extLst>
              <a:ext uri="{FF2B5EF4-FFF2-40B4-BE49-F238E27FC236}">
                <a16:creationId xmlns:a16="http://schemas.microsoft.com/office/drawing/2014/main" id="{1B61F906-7A05-0966-35C1-A2AC60D09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F6E27-4490-B115-06F4-B60802D5A55D}"/>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2376079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BB18-49B9-4479-289E-7257C981BC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64B845-C1E5-FAD1-5662-7F8B8EF4CB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12FBFA-0226-6918-5AD4-718F15557F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35895-5971-6493-EE91-B738E5317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7C48A9-A094-E186-F0C5-12EDA973EA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19B762-DA16-59CB-791B-84C03DD97614}"/>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8" name="Footer Placeholder 7">
            <a:extLst>
              <a:ext uri="{FF2B5EF4-FFF2-40B4-BE49-F238E27FC236}">
                <a16:creationId xmlns:a16="http://schemas.microsoft.com/office/drawing/2014/main" id="{2113086D-5FA6-E168-2715-582CAF39EB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6715DD-CA89-7ADE-C614-FCAB0941C40D}"/>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1042655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0054-86B7-EA6D-9F90-4BB714408C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D82D0D-0C39-B45F-2167-52F69CB9D55D}"/>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4" name="Footer Placeholder 3">
            <a:extLst>
              <a:ext uri="{FF2B5EF4-FFF2-40B4-BE49-F238E27FC236}">
                <a16:creationId xmlns:a16="http://schemas.microsoft.com/office/drawing/2014/main" id="{5026E8BF-F44B-6668-2C8A-26180C1EA5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4B85F1-6D1C-1A4D-FD54-409DCC6BC434}"/>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2440031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B8AA05-F460-A7FE-9D1E-F3049E6B11F1}"/>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3" name="Footer Placeholder 2">
            <a:extLst>
              <a:ext uri="{FF2B5EF4-FFF2-40B4-BE49-F238E27FC236}">
                <a16:creationId xmlns:a16="http://schemas.microsoft.com/office/drawing/2014/main" id="{EA328922-0718-5242-4240-624110CF52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DBD658-7404-F950-21D5-B561FC130410}"/>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67801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728C-5F64-FFF3-8EAD-FD808E1DF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C2609E-671A-E7D0-7195-0A22D31F6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789658-6F91-CAD8-430C-B627E5C0F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4443A-EB79-0E70-07CD-131B199ABDEE}"/>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6" name="Footer Placeholder 5">
            <a:extLst>
              <a:ext uri="{FF2B5EF4-FFF2-40B4-BE49-F238E27FC236}">
                <a16:creationId xmlns:a16="http://schemas.microsoft.com/office/drawing/2014/main" id="{13E2BA7E-77FF-A151-1519-A0D123841C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F674D-9F1E-5DBE-8747-11BE7B49D326}"/>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175702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8E19-E6C4-D5D2-A344-1FAD0001C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3A1431-1C2C-6418-7827-2516224F2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255880-0DCF-7BFC-AA2E-77A34C6C1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773429-0AA6-29EE-9C22-09DD9828A2F8}"/>
              </a:ext>
            </a:extLst>
          </p:cNvPr>
          <p:cNvSpPr>
            <a:spLocks noGrp="1"/>
          </p:cNvSpPr>
          <p:nvPr>
            <p:ph type="dt" sz="half" idx="10"/>
          </p:nvPr>
        </p:nvSpPr>
        <p:spPr/>
        <p:txBody>
          <a:bodyPr/>
          <a:lstStyle/>
          <a:p>
            <a:fld id="{917E28AD-93BB-49BB-A4F9-B40DE5BC34EC}" type="datetimeFigureOut">
              <a:rPr lang="en-US" smtClean="0"/>
              <a:t>12/10/2023</a:t>
            </a:fld>
            <a:endParaRPr lang="en-US"/>
          </a:p>
        </p:txBody>
      </p:sp>
      <p:sp>
        <p:nvSpPr>
          <p:cNvPr id="6" name="Footer Placeholder 5">
            <a:extLst>
              <a:ext uri="{FF2B5EF4-FFF2-40B4-BE49-F238E27FC236}">
                <a16:creationId xmlns:a16="http://schemas.microsoft.com/office/drawing/2014/main" id="{F66D37C8-A4BE-8B3A-B674-C1F957D98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77CBD-D94F-64F9-AB0B-A5759DEC9A32}"/>
              </a:ext>
            </a:extLst>
          </p:cNvPr>
          <p:cNvSpPr>
            <a:spLocks noGrp="1"/>
          </p:cNvSpPr>
          <p:nvPr>
            <p:ph type="sldNum" sz="quarter" idx="12"/>
          </p:nvPr>
        </p:nvSpPr>
        <p:spPr/>
        <p:txBody>
          <a:bodyPr/>
          <a:lstStyle/>
          <a:p>
            <a:fld id="{C6A1E559-613E-46C6-95A6-D246ECD306AB}" type="slidenum">
              <a:rPr lang="en-US" smtClean="0"/>
              <a:t>‹#›</a:t>
            </a:fld>
            <a:endParaRPr lang="en-US"/>
          </a:p>
        </p:txBody>
      </p:sp>
    </p:spTree>
    <p:extLst>
      <p:ext uri="{BB962C8B-B14F-4D97-AF65-F5344CB8AC3E}">
        <p14:creationId xmlns:p14="http://schemas.microsoft.com/office/powerpoint/2010/main" val="328843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3911066-8D56-AB2B-CF0C-07F0E616CC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DE4E415-0BAF-C9E2-53E8-EBEB93E4E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4B86F9-2020-600F-B806-0608CE09E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3BA64-27CC-9072-8393-E9721EC3C5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E28AD-93BB-49BB-A4F9-B40DE5BC34EC}" type="datetimeFigureOut">
              <a:rPr lang="en-US" smtClean="0"/>
              <a:t>12/10/2023</a:t>
            </a:fld>
            <a:endParaRPr lang="en-US"/>
          </a:p>
        </p:txBody>
      </p:sp>
      <p:sp>
        <p:nvSpPr>
          <p:cNvPr id="5" name="Footer Placeholder 4">
            <a:extLst>
              <a:ext uri="{FF2B5EF4-FFF2-40B4-BE49-F238E27FC236}">
                <a16:creationId xmlns:a16="http://schemas.microsoft.com/office/drawing/2014/main" id="{BA88B7F1-38C2-1F13-CB21-10978A4F3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B883FB-A8DA-DEF1-CE9A-A53ECF681D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1E559-613E-46C6-95A6-D246ECD306AB}" type="slidenum">
              <a:rPr lang="en-US" smtClean="0"/>
              <a:t>‹#›</a:t>
            </a:fld>
            <a:endParaRPr lang="en-US"/>
          </a:p>
        </p:txBody>
      </p:sp>
    </p:spTree>
    <p:extLst>
      <p:ext uri="{BB962C8B-B14F-4D97-AF65-F5344CB8AC3E}">
        <p14:creationId xmlns:p14="http://schemas.microsoft.com/office/powerpoint/2010/main" val="5151260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416320"/>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2. </a:t>
            </a:r>
            <a:r>
              <a:rPr lang="vi-VN" sz="3600" b="1" dirty="0">
                <a:latin typeface="Cambria" panose="02040503050406030204" pitchFamily="18" charset="0"/>
                <a:ea typeface="Cambria" panose="02040503050406030204" pitchFamily="18" charset="0"/>
              </a:rPr>
              <a:t>Trong câu chuyện, Siêng được miêu tả như thế nào? Tìm câu trả lời đúng.</a:t>
            </a:r>
          </a:p>
          <a:p>
            <a:r>
              <a:rPr lang="vi-VN" sz="3600" dirty="0">
                <a:latin typeface="Cambria" panose="02040503050406030204" pitchFamily="18" charset="0"/>
                <a:ea typeface="Cambria" panose="02040503050406030204" pitchFamily="18" charset="0"/>
              </a:rPr>
              <a:t>A. Hiền khô, hay nói làng.</a:t>
            </a:r>
          </a:p>
          <a:p>
            <a:r>
              <a:rPr lang="vi-VN" sz="3600" dirty="0">
                <a:latin typeface="Cambria" panose="02040503050406030204" pitchFamily="18" charset="0"/>
                <a:ea typeface="Cambria" panose="02040503050406030204" pitchFamily="18" charset="0"/>
              </a:rPr>
              <a:t>B. Cười tươi rói, hay chọc quê bạn.</a:t>
            </a:r>
          </a:p>
          <a:p>
            <a:r>
              <a:rPr lang="vi-VN" sz="3600" dirty="0">
                <a:latin typeface="Cambria" panose="02040503050406030204" pitchFamily="18" charset="0"/>
                <a:ea typeface="Cambria" panose="02040503050406030204" pitchFamily="18" charset="0"/>
              </a:rPr>
              <a:t>C. Nhỏ xíu, hay mắc cỡ</a:t>
            </a:r>
          </a:p>
          <a:p>
            <a:r>
              <a:rPr lang="vi-VN" sz="3600" dirty="0">
                <a:latin typeface="Cambria" panose="02040503050406030204" pitchFamily="18" charset="0"/>
                <a:ea typeface="Cambria" panose="02040503050406030204" pitchFamily="18" charset="0"/>
              </a:rPr>
              <a:t>D. Nhỏ xíu, đen đúa, tóc cháy nắng.</a:t>
            </a:r>
          </a:p>
        </p:txBody>
      </p:sp>
      <p:sp>
        <p:nvSpPr>
          <p:cNvPr id="2" name="Oval 1">
            <a:extLst>
              <a:ext uri="{FF2B5EF4-FFF2-40B4-BE49-F238E27FC236}">
                <a16:creationId xmlns:a16="http://schemas.microsoft.com/office/drawing/2014/main" id="{7E71C6E2-1B94-BA7D-4EF0-6115AC2C321D}"/>
              </a:ext>
            </a:extLst>
          </p:cNvPr>
          <p:cNvSpPr/>
          <p:nvPr/>
        </p:nvSpPr>
        <p:spPr>
          <a:xfrm>
            <a:off x="238125" y="41338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946266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3046988"/>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Nam đã cùng Siêng làm những gì ở Thất Sơn? Tìm câu trả lời đúng.</a:t>
            </a:r>
          </a:p>
          <a:p>
            <a:r>
              <a:rPr lang="vi-VN" sz="3200" dirty="0">
                <a:latin typeface="Cambria" panose="02040503050406030204" pitchFamily="18" charset="0"/>
                <a:ea typeface="Cambria" panose="02040503050406030204" pitchFamily="18" charset="0"/>
              </a:rPr>
              <a:t>A. Khám phá đám ruộng lấp xấp nước, tìm mỗi câu cá.</a:t>
            </a:r>
          </a:p>
          <a:p>
            <a:r>
              <a:rPr lang="vi-VN" sz="3200" dirty="0">
                <a:latin typeface="Cambria" panose="02040503050406030204" pitchFamily="18" charset="0"/>
                <a:ea typeface="Cambria" panose="02040503050406030204" pitchFamily="18" charset="0"/>
              </a:rPr>
              <a:t>B. Dùng trứng kiến làm mồi câu cá, nướng cá.</a:t>
            </a:r>
          </a:p>
          <a:p>
            <a:r>
              <a:rPr lang="vi-VN" sz="3200" dirty="0">
                <a:latin typeface="Cambria" panose="02040503050406030204" pitchFamily="18" charset="0"/>
                <a:ea typeface="Cambria" panose="02040503050406030204" pitchFamily="18" charset="0"/>
              </a:rPr>
              <a:t>C. Câu cá, làm cá, nướng cá, thưởng thức cá nướng.</a:t>
            </a:r>
          </a:p>
          <a:p>
            <a:r>
              <a:rPr lang="vi-VN" sz="3200" dirty="0">
                <a:latin typeface="Cambria" panose="02040503050406030204" pitchFamily="18" charset="0"/>
                <a:ea typeface="Cambria" panose="02040503050406030204" pitchFamily="18" charset="0"/>
              </a:rPr>
              <a:t>D. Dùng trứng kiến làm mồi câu, câu cá, thưởng thức cá nướng.</a:t>
            </a:r>
          </a:p>
        </p:txBody>
      </p:sp>
      <p:sp>
        <p:nvSpPr>
          <p:cNvPr id="2" name="Oval 1">
            <a:extLst>
              <a:ext uri="{FF2B5EF4-FFF2-40B4-BE49-F238E27FC236}">
                <a16:creationId xmlns:a16="http://schemas.microsoft.com/office/drawing/2014/main" id="{7E71C6E2-1B94-BA7D-4EF0-6115AC2C321D}"/>
              </a:ext>
            </a:extLst>
          </p:cNvPr>
          <p:cNvSpPr/>
          <p:nvPr/>
        </p:nvSpPr>
        <p:spPr>
          <a:xfrm>
            <a:off x="466725" y="3838575"/>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01805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1077218"/>
          </a:xfrm>
          <a:prstGeom prst="rect">
            <a:avLst/>
          </a:prstGeom>
        </p:spPr>
        <p:txBody>
          <a:bodyPr wrap="square">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D73F8CE-E026-311B-2466-CED757EFB1C9}"/>
              </a:ext>
            </a:extLst>
          </p:cNvPr>
          <p:cNvSpPr txBox="1"/>
          <p:nvPr/>
        </p:nvSpPr>
        <p:spPr>
          <a:xfrm>
            <a:off x="676275" y="2933700"/>
            <a:ext cx="11058525" cy="1569660"/>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Những từ ngữ thể hiện cảm xúc của Nam khi được làm những điều thú vị đó: sung sướng, thích thú, cười tươi rói, mắc cỡ.</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7599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255454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5. </a:t>
            </a:r>
            <a:r>
              <a:rPr lang="vi-VN" sz="3200" b="1" dirty="0">
                <a:solidFill>
                  <a:prstClr val="black"/>
                </a:solidFill>
                <a:latin typeface="Cambria" panose="02040503050406030204" pitchFamily="18" charset="0"/>
                <a:ea typeface="Cambria" panose="02040503050406030204" pitchFamily="18" charset="0"/>
              </a:rPr>
              <a:t>Viết 1 – 2 câu nêu nhận xét về Siêng qua những chi tiết dưới đây:</a:t>
            </a:r>
          </a:p>
          <a:p>
            <a:pPr lvl="0" algn="just"/>
            <a:r>
              <a:rPr lang="vi-VN" sz="3200" dirty="0">
                <a:solidFill>
                  <a:prstClr val="black"/>
                </a:solidFill>
                <a:latin typeface="Cambria" panose="02040503050406030204" pitchFamily="18" charset="0"/>
                <a:ea typeface="Cambria" panose="02040503050406030204" pitchFamily="18" charset="0"/>
              </a:rPr>
              <a:t>- Cười tươi rồi khi nhìn Nam mãi mê ăn món cá mình làm.</a:t>
            </a:r>
          </a:p>
          <a:p>
            <a:pPr lvl="0" algn="just"/>
            <a:r>
              <a:rPr lang="vi-VN" sz="3200" dirty="0">
                <a:solidFill>
                  <a:prstClr val="black"/>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819150" y="4038600"/>
            <a:ext cx="11058525" cy="1077218"/>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Siêng là một cậu bé rất hiền lành, ngoan ngoãn, yêu thương bạn bè.</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092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58477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6. </a:t>
            </a:r>
            <a:r>
              <a:rPr lang="en-US" sz="3200" b="1" dirty="0" err="1">
                <a:solidFill>
                  <a:prstClr val="black"/>
                </a:solidFill>
                <a:latin typeface="Cambria" panose="02040503050406030204" pitchFamily="18" charset="0"/>
                <a:ea typeface="Cambria" panose="02040503050406030204" pitchFamily="18" charset="0"/>
              </a:rPr>
              <a:t>Viết</a:t>
            </a:r>
            <a:r>
              <a:rPr lang="en-US" sz="3200" b="1" dirty="0">
                <a:solidFill>
                  <a:prstClr val="black"/>
                </a:solidFill>
                <a:latin typeface="Cambria" panose="02040503050406030204" pitchFamily="18" charset="0"/>
                <a:ea typeface="Cambria" panose="02040503050406030204" pitchFamily="18" charset="0"/>
              </a:rPr>
              <a:t> 2 – 3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về</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14350" y="2400300"/>
            <a:ext cx="11058525" cy="2554545"/>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Câu 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8851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7. </a:t>
            </a:r>
            <a:r>
              <a:rPr lang="vi-VN" sz="3200" b="1" dirty="0">
                <a:solidFill>
                  <a:prstClr val="black"/>
                </a:solidFill>
                <a:latin typeface="Cambria" panose="02040503050406030204" pitchFamily="18" charset="0"/>
                <a:ea typeface="Cambria" panose="02040503050406030204" pitchFamily="18" charset="0"/>
              </a:rPr>
              <a:t>Tìm các động từ trong câu: "Nam mải ăn, đến lúc nhìn lên thấy Siêng đang ngó nó, miệng cười tươi rói".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769441"/>
          </a:xfrm>
          <a:prstGeom prst="rect">
            <a:avLst/>
          </a:prstGeom>
          <a:noFill/>
        </p:spPr>
        <p:txBody>
          <a:bodyPr wrap="square" rtlCol="0">
            <a:spAutoFit/>
          </a:bodyPr>
          <a:lstStyle/>
          <a:p>
            <a:pPr lvl="0" algn="ctr"/>
            <a:r>
              <a:rPr lang="en-US" sz="4400" b="1" noProof="0" dirty="0" err="1">
                <a:solidFill>
                  <a:srgbClr val="FF0000"/>
                </a:solidFill>
                <a:latin typeface="Cambria" panose="02040503050406030204" pitchFamily="18" charset="0"/>
                <a:ea typeface="Cambria" panose="02040503050406030204" pitchFamily="18" charset="0"/>
              </a:rPr>
              <a:t>ăn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nhìn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ngó</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cười</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3435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8. </a:t>
            </a:r>
            <a:r>
              <a:rPr lang="vi-VN" sz="3200" b="1" dirty="0">
                <a:solidFill>
                  <a:prstClr val="black"/>
                </a:solidFill>
                <a:latin typeface="Cambria" panose="02040503050406030204" pitchFamily="18" charset="0"/>
                <a:ea typeface="Cambria" panose="02040503050406030204" pitchFamily="18" charset="0"/>
              </a:rPr>
              <a:t>Tìm từ có nghĩa trái ngược với từ nhỏ xíu, hiền khô để thay cho mỗi bóng hoa trong câu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1077218"/>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Nghe tiếng gầm </a:t>
            </a:r>
            <a:r>
              <a:rPr lang="vi-VN" sz="3200" b="1" dirty="0">
                <a:solidFill>
                  <a:srgbClr val="002060"/>
                </a:solidFill>
                <a:latin typeface="Cambria" panose="02040503050406030204" pitchFamily="18" charset="0"/>
                <a:ea typeface="Cambria" panose="02040503050406030204" pitchFamily="18" charset="0"/>
              </a:rPr>
              <a:t>hung dữ</a:t>
            </a:r>
            <a:r>
              <a:rPr lang="vi-VN" sz="3200" dirty="0">
                <a:solidFill>
                  <a:srgbClr val="002060"/>
                </a:solidFill>
                <a:latin typeface="Cambria" panose="02040503050406030204" pitchFamily="18" charset="0"/>
                <a:ea typeface="Cambria" panose="02040503050406030204" pitchFamily="18" charset="0"/>
              </a:rPr>
              <a:t> từ xa, thỏ sợ hãi tưởng tượng ra chúa sơn lâm với thân hình </a:t>
            </a:r>
            <a:r>
              <a:rPr lang="vi-VN" sz="3200" b="1" dirty="0">
                <a:solidFill>
                  <a:srgbClr val="002060"/>
                </a:solidFill>
                <a:latin typeface="Cambria" panose="02040503050406030204" pitchFamily="18" charset="0"/>
                <a:ea typeface="Cambria" panose="02040503050406030204" pitchFamily="18" charset="0"/>
              </a:rPr>
              <a:t>to lớn</a:t>
            </a:r>
            <a:r>
              <a:rPr lang="vi-VN" sz="3200" dirty="0">
                <a:solidFill>
                  <a:srgbClr val="002060"/>
                </a:solidFill>
                <a:latin typeface="Cambria" panose="02040503050406030204" pitchFamily="18" charset="0"/>
                <a:ea typeface="Cambria" panose="02040503050406030204" pitchFamily="18" charset="0"/>
              </a:rPr>
              <a:t>, dũng mãnh sắp xuất hiện.</a:t>
            </a:r>
            <a:endParaRPr kumimoji="0" lang="en-US" sz="9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73B15F5-14E8-FDFD-EC50-86421848163E}"/>
              </a:ext>
            </a:extLst>
          </p:cNvPr>
          <p:cNvPicPr>
            <a:picLocks noChangeAspect="1"/>
          </p:cNvPicPr>
          <p:nvPr/>
        </p:nvPicPr>
        <p:blipFill>
          <a:blip r:embed="rId3"/>
          <a:stretch>
            <a:fillRect/>
          </a:stretch>
        </p:blipFill>
        <p:spPr>
          <a:xfrm>
            <a:off x="3365546" y="2686050"/>
            <a:ext cx="1635079" cy="561975"/>
          </a:xfrm>
          <a:prstGeom prst="rect">
            <a:avLst/>
          </a:prstGeom>
        </p:spPr>
      </p:pic>
      <p:pic>
        <p:nvPicPr>
          <p:cNvPr id="5" name="Picture 4">
            <a:extLst>
              <a:ext uri="{FF2B5EF4-FFF2-40B4-BE49-F238E27FC236}">
                <a16:creationId xmlns:a16="http://schemas.microsoft.com/office/drawing/2014/main" id="{2E75CDD3-3903-5D11-67E4-135B4651B410}"/>
              </a:ext>
            </a:extLst>
          </p:cNvPr>
          <p:cNvPicPr>
            <a:picLocks noChangeAspect="1"/>
          </p:cNvPicPr>
          <p:nvPr/>
        </p:nvPicPr>
        <p:blipFill>
          <a:blip r:embed="rId3"/>
          <a:stretch>
            <a:fillRect/>
          </a:stretch>
        </p:blipFill>
        <p:spPr>
          <a:xfrm>
            <a:off x="4441871" y="3200400"/>
            <a:ext cx="1177879" cy="561975"/>
          </a:xfrm>
          <a:prstGeom prst="rect">
            <a:avLst/>
          </a:prstGeom>
        </p:spPr>
      </p:pic>
    </p:spTree>
    <p:extLst>
      <p:ext uri="{BB962C8B-B14F-4D97-AF65-F5344CB8AC3E}">
        <p14:creationId xmlns:p14="http://schemas.microsoft.com/office/powerpoint/2010/main" val="137342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569660"/>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9. </a:t>
            </a:r>
            <a:r>
              <a:rPr lang="en-US" sz="3200" b="1" dirty="0" err="1">
                <a:solidFill>
                  <a:prstClr val="black"/>
                </a:solidFill>
                <a:latin typeface="Cambria" panose="02040503050406030204" pitchFamily="18" charset="0"/>
                <a:ea typeface="Cambria" panose="02040503050406030204" pitchFamily="18" charset="0"/>
              </a:rPr>
              <a:t>Đặt</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vật</a:t>
            </a:r>
            <a:endParaRPr lang="en-US" sz="3200" b="1" dirty="0">
              <a:solidFill>
                <a:prstClr val="black"/>
              </a:solidFill>
              <a:latin typeface="Cambria" panose="02040503050406030204" pitchFamily="18" charset="0"/>
              <a:ea typeface="Cambria" panose="02040503050406030204" pitchFamily="18" charset="0"/>
            </a:endParaRPr>
          </a:p>
          <a:p>
            <a:pPr lvl="0" algn="just"/>
            <a:r>
              <a:rPr lang="en-US" sz="3200" b="1" dirty="0">
                <a:solidFill>
                  <a:prstClr val="black"/>
                </a:solidFill>
                <a:latin typeface="Cambria" panose="02040503050406030204" pitchFamily="18" charset="0"/>
                <a:ea typeface="Cambria" panose="02040503050406030204" pitchFamily="18" charset="0"/>
              </a:rPr>
              <a:t>b.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71065C3-4A65-42B6-CD00-B71C2A23F49E}"/>
              </a:ext>
            </a:extLst>
          </p:cNvPr>
          <p:cNvSpPr txBox="1"/>
          <p:nvPr/>
        </p:nvSpPr>
        <p:spPr>
          <a:xfrm>
            <a:off x="1257300" y="3257550"/>
            <a:ext cx="9429750" cy="2062103"/>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Chỉ con vật:</a:t>
            </a:r>
          </a:p>
          <a:p>
            <a:pPr algn="just"/>
            <a:r>
              <a:rPr lang="vi-VN" sz="3200" b="0" i="0" dirty="0">
                <a:solidFill>
                  <a:srgbClr val="FF0000"/>
                </a:solidFill>
                <a:effectLst/>
                <a:latin typeface="Cambria" panose="02040503050406030204" pitchFamily="18" charset="0"/>
                <a:ea typeface="Cambria" panose="02040503050406030204" pitchFamily="18" charset="0"/>
              </a:rPr>
              <a:t>Mèo là loài vật rất gần gũi với con người.</a:t>
            </a:r>
          </a:p>
          <a:p>
            <a:pPr algn="just"/>
            <a:r>
              <a:rPr lang="vi-VN" sz="3200" b="0" i="0" dirty="0">
                <a:solidFill>
                  <a:srgbClr val="FF0000"/>
                </a:solidFill>
                <a:effectLst/>
                <a:latin typeface="Cambria" panose="02040503050406030204" pitchFamily="18" charset="0"/>
                <a:ea typeface="Cambria" panose="02040503050406030204" pitchFamily="18" charset="0"/>
              </a:rPr>
              <a:t>b. Chỉ thời gian:</a:t>
            </a:r>
          </a:p>
          <a:p>
            <a:pPr algn="just"/>
            <a:r>
              <a:rPr lang="vi-VN" sz="3200" b="0" i="0" dirty="0">
                <a:solidFill>
                  <a:srgbClr val="FF0000"/>
                </a:solidFill>
                <a:effectLst/>
                <a:latin typeface="Cambria" panose="02040503050406030204" pitchFamily="18" charset="0"/>
                <a:ea typeface="Cambria" panose="02040503050406030204" pitchFamily="18" charset="0"/>
              </a:rPr>
              <a:t>Vào mùa xuân, cây cối đâm chồi nảy lộc.</a:t>
            </a:r>
          </a:p>
        </p:txBody>
      </p:sp>
    </p:spTree>
    <p:extLst>
      <p:ext uri="{BB962C8B-B14F-4D97-AF65-F5344CB8AC3E}">
        <p14:creationId xmlns:p14="http://schemas.microsoft.com/office/powerpoint/2010/main" val="37516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10.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dấu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gạch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ngang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đứng</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đầu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dòng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dụng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C675CDB-AED1-6FD1-7D9F-C5DB7D9ED61A}"/>
              </a:ext>
            </a:extLst>
          </p:cNvPr>
          <p:cNvSpPr txBox="1"/>
          <p:nvPr/>
        </p:nvSpPr>
        <p:spPr>
          <a:xfrm>
            <a:off x="1085850" y="3143250"/>
            <a:ext cx="10210800"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Các dấu gạch ngang đứng ở đầu dòng trong bài đọc có tác dụng đánh dấu lời nói trực tiếp của nhân vật.</a:t>
            </a:r>
            <a:endParaRPr lang="vi-VN" sz="32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79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695450" y="-89428"/>
            <a:ext cx="8714633"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6FFF2CFF-D3FB-50B3-E8B6-679E0FF1DD86}"/>
              </a:ext>
            </a:extLst>
          </p:cNvPr>
          <p:cNvPicPr>
            <a:picLocks noChangeAspect="1"/>
          </p:cNvPicPr>
          <p:nvPr/>
        </p:nvPicPr>
        <p:blipFill>
          <a:blip r:embed="rId4"/>
          <a:stretch>
            <a:fillRect/>
          </a:stretch>
        </p:blipFill>
        <p:spPr>
          <a:xfrm>
            <a:off x="2819883" y="2899276"/>
            <a:ext cx="6437934" cy="3078747"/>
          </a:xfrm>
          <a:prstGeom prst="rect">
            <a:avLst/>
          </a:prstGeom>
        </p:spPr>
      </p:pic>
    </p:spTree>
    <p:extLst>
      <p:ext uri="{BB962C8B-B14F-4D97-AF65-F5344CB8AC3E}">
        <p14:creationId xmlns:p14="http://schemas.microsoft.com/office/powerpoint/2010/main" val="363116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203766"/>
            <a:ext cx="11963400" cy="534837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1019534"/>
            <a:chOff x="806367" y="75841"/>
            <a:chExt cx="10579261" cy="1019534"/>
          </a:xfrm>
        </p:grpSpPr>
        <p:sp>
          <p:nvSpPr>
            <p:cNvPr id="14" name="Rounded Rectangle 13"/>
            <p:cNvSpPr/>
            <p:nvPr/>
          </p:nvSpPr>
          <p:spPr>
            <a:xfrm>
              <a:off x="806367" y="75841"/>
              <a:ext cx="10579261" cy="1019534"/>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1. Chọn 1 trong 2 đề dưới đây:</a:t>
              </a:r>
              <a:endParaRPr kumimoji="0" lang="en-GB"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8" name="Picture 17">
            <a:extLst>
              <a:ext uri="{FF2B5EF4-FFF2-40B4-BE49-F238E27FC236}">
                <a16:creationId xmlns:a16="http://schemas.microsoft.com/office/drawing/2014/main" id="{D82D213C-50F3-20AA-78D1-FEC01BA66366}"/>
              </a:ext>
            </a:extLst>
          </p:cNvPr>
          <p:cNvPicPr>
            <a:picLocks noChangeAspect="1"/>
          </p:cNvPicPr>
          <p:nvPr/>
        </p:nvPicPr>
        <p:blipFill>
          <a:blip r:embed="rId4"/>
          <a:stretch>
            <a:fillRect/>
          </a:stretch>
        </p:blipFill>
        <p:spPr>
          <a:xfrm>
            <a:off x="1000124" y="2138362"/>
            <a:ext cx="10133255" cy="2490788"/>
          </a:xfrm>
          <a:prstGeom prst="rect">
            <a:avLst/>
          </a:prstGeom>
        </p:spPr>
      </p:pic>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32343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D172D9AB-E5D7-F6E4-BB99-5178A4754795}"/>
              </a:ext>
            </a:extLst>
          </p:cNvPr>
          <p:cNvPicPr>
            <a:picLocks noChangeAspect="1"/>
          </p:cNvPicPr>
          <p:nvPr/>
        </p:nvPicPr>
        <p:blipFill>
          <a:blip r:embed="rId5"/>
          <a:stretch>
            <a:fillRect/>
          </a:stretch>
        </p:blipFill>
        <p:spPr>
          <a:xfrm>
            <a:off x="2052120" y="2565174"/>
            <a:ext cx="7535309" cy="2280102"/>
          </a:xfrm>
          <a:prstGeom prst="rect">
            <a:avLst/>
          </a:prstGeom>
        </p:spPr>
      </p:pic>
      <p:sp>
        <p:nvSpPr>
          <p:cNvPr id="7" name="TextBox 6">
            <a:extLst>
              <a:ext uri="{FF2B5EF4-FFF2-40B4-BE49-F238E27FC236}">
                <a16:creationId xmlns:a16="http://schemas.microsoft.com/office/drawing/2014/main" id="{80983D27-9CC3-1FCD-4485-EC9F93F298E9}"/>
              </a:ext>
            </a:extLst>
          </p:cNvPr>
          <p:cNvSpPr txBox="1"/>
          <p:nvPr/>
        </p:nvSpPr>
        <p:spPr>
          <a:xfrm>
            <a:off x="4429125" y="4584573"/>
            <a:ext cx="334327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r>
              <a:rPr lang="en-US" sz="4000" b="1" dirty="0" err="1">
                <a:solidFill>
                  <a:srgbClr val="FF0000"/>
                </a:solidFill>
                <a:latin typeface="Cambria" panose="02040503050406030204" pitchFamily="18" charset="0"/>
                <a:ea typeface="Cambria" panose="02040503050406030204" pitchFamily="18" charset="0"/>
              </a:rPr>
              <a:t>Tiết</a:t>
            </a:r>
            <a:r>
              <a:rPr lang="en-US" sz="4000" b="1" dirty="0">
                <a:solidFill>
                  <a:srgbClr val="FF0000"/>
                </a:solidFill>
                <a:latin typeface="Cambria" panose="02040503050406030204" pitchFamily="18" charset="0"/>
                <a:ea typeface="Cambria" panose="02040503050406030204" pitchFamily="18" charset="0"/>
              </a:rPr>
              <a:t> 6 + 7)</a:t>
            </a:r>
          </a:p>
        </p:txBody>
      </p:sp>
    </p:spTree>
    <p:extLst>
      <p:ext uri="{BB962C8B-B14F-4D97-AF65-F5344CB8AC3E}">
        <p14:creationId xmlns:p14="http://schemas.microsoft.com/office/powerpoint/2010/main" val="3884299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03D16A67-2F06-A074-C71F-75E90D484C17}"/>
              </a:ext>
            </a:extLst>
          </p:cNvPr>
          <p:cNvPicPr>
            <a:picLocks noChangeAspect="1"/>
          </p:cNvPicPr>
          <p:nvPr/>
        </p:nvPicPr>
        <p:blipFill>
          <a:blip r:embed="rId4"/>
          <a:stretch>
            <a:fillRect/>
          </a:stretch>
        </p:blipFill>
        <p:spPr>
          <a:xfrm>
            <a:off x="2481552" y="2784976"/>
            <a:ext cx="6504996" cy="3078747"/>
          </a:xfrm>
          <a:prstGeom prst="rect">
            <a:avLst/>
          </a:prstGeom>
        </p:spPr>
      </p:pic>
    </p:spTree>
    <p:extLst>
      <p:ext uri="{BB962C8B-B14F-4D97-AF65-F5344CB8AC3E}">
        <p14:creationId xmlns:p14="http://schemas.microsoft.com/office/powerpoint/2010/main" val="1618188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002060"/>
                </a:solidFill>
                <a:latin typeface="Cambria" panose="02040503050406030204" pitchFamily="18" charset="0"/>
                <a:ea typeface="Cambria" panose="02040503050406030204" pitchFamily="18" charset="0"/>
              </a:rPr>
              <a:t>I. </a:t>
            </a:r>
            <a:r>
              <a:rPr lang="en-US" altLang="zh-CN" sz="3600" b="1" dirty="0" err="1">
                <a:solidFill>
                  <a:srgbClr val="002060"/>
                </a:solidFill>
                <a:latin typeface="Cambria" panose="02040503050406030204" pitchFamily="18" charset="0"/>
                <a:ea typeface="Cambria" panose="02040503050406030204" pitchFamily="18" charset="0"/>
              </a:rPr>
              <a:t>Đọc</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thành</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tiếng</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và</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trả</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lời</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câu</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hỏi</a:t>
            </a:r>
            <a:r>
              <a:rPr lang="en-US" altLang="zh-CN" sz="3600" b="1" dirty="0">
                <a:solidFill>
                  <a:srgbClr val="002060"/>
                </a:solidFill>
                <a:latin typeface="Cambria" panose="02040503050406030204" pitchFamily="18" charset="0"/>
                <a:ea typeface="Cambria" panose="02040503050406030204" pitchFamily="18"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endParaRPr>
          </a:p>
        </p:txBody>
      </p:sp>
      <p:sp>
        <p:nvSpPr>
          <p:cNvPr id="2" name="Rectangle 1"/>
          <p:cNvSpPr/>
          <p:nvPr/>
        </p:nvSpPr>
        <p:spPr>
          <a:xfrm>
            <a:off x="4619626" y="939646"/>
            <a:ext cx="2895599" cy="861774"/>
          </a:xfrm>
          <a:prstGeom prst="rect">
            <a:avLst/>
          </a:prstGeom>
        </p:spPr>
        <p:txBody>
          <a:bodyPr wrap="square">
            <a:spAutoFit/>
          </a:bodyPr>
          <a:lstStyle/>
          <a:p>
            <a:pPr lvl="0" indent="361950" algn="ctr"/>
            <a:r>
              <a:rPr lang="vi-VN" sz="2500" b="1" dirty="0">
                <a:solidFill>
                  <a:srgbClr val="000000"/>
                </a:solidFill>
                <a:latin typeface="Cambria" panose="02040503050406030204" pitchFamily="18" charset="0"/>
                <a:ea typeface="Cambria" panose="02040503050406030204" pitchFamily="18" charset="0"/>
              </a:rPr>
              <a:t>NHẮM MẮT LẠI</a:t>
            </a:r>
          </a:p>
          <a:p>
            <a:pPr lvl="0" indent="361950" algn="ctr"/>
            <a:r>
              <a:rPr lang="vi-VN" sz="2500" b="1" dirty="0">
                <a:solidFill>
                  <a:srgbClr val="000000"/>
                </a:solidFill>
                <a:latin typeface="Cambria" panose="02040503050406030204" pitchFamily="18" charset="0"/>
                <a:ea typeface="Cambria" panose="02040503050406030204" pitchFamily="18" charset="0"/>
              </a:rPr>
              <a:t>(Trích)</a:t>
            </a:r>
            <a:endParaRPr kumimoji="0" lang="vi-VN" sz="2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0EBF67D-C401-EA56-B3F2-DC9AA681A217}"/>
              </a:ext>
            </a:extLst>
          </p:cNvPr>
          <p:cNvSpPr txBox="1"/>
          <p:nvPr/>
        </p:nvSpPr>
        <p:spPr>
          <a:xfrm>
            <a:off x="542925" y="2019300"/>
            <a:ext cx="4533900" cy="4678204"/>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Chỉ cần nhắm mắt lại</a:t>
            </a:r>
          </a:p>
          <a:p>
            <a:pPr algn="just"/>
            <a:r>
              <a:rPr lang="vi-VN" sz="2000" b="0" i="0" dirty="0">
                <a:solidFill>
                  <a:srgbClr val="000000"/>
                </a:solidFill>
                <a:effectLst/>
                <a:latin typeface="Cambria" panose="02040503050406030204" pitchFamily="18" charset="0"/>
                <a:ea typeface="Cambria" panose="02040503050406030204" pitchFamily="18" charset="0"/>
              </a:rPr>
              <a:t>Tớ sẽ tưởng tượng ra</a:t>
            </a:r>
          </a:p>
          <a:p>
            <a:pPr algn="just"/>
            <a:r>
              <a:rPr lang="vi-VN" sz="2000" b="0" i="0" dirty="0">
                <a:solidFill>
                  <a:srgbClr val="000000"/>
                </a:solidFill>
                <a:effectLst/>
                <a:latin typeface="Cambria" panose="02040503050406030204" pitchFamily="18" charset="0"/>
                <a:ea typeface="Cambria" panose="02040503050406030204" pitchFamily="18" charset="0"/>
              </a:rPr>
              <a:t>Một thế giới bao la</a:t>
            </a:r>
          </a:p>
          <a:p>
            <a:pPr algn="just"/>
            <a:r>
              <a:rPr lang="vi-VN" sz="2000" b="0" i="0" dirty="0">
                <a:solidFill>
                  <a:srgbClr val="000000"/>
                </a:solidFill>
                <a:effectLst/>
                <a:latin typeface="Cambria" panose="02040503050406030204" pitchFamily="18" charset="0"/>
                <a:ea typeface="Cambria" panose="02040503050406030204" pitchFamily="18" charset="0"/>
              </a:rPr>
              <a:t>Lung linh như điều ước.</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Rạng ngời những bé gái</a:t>
            </a:r>
          </a:p>
          <a:p>
            <a:pPr algn="just"/>
            <a:r>
              <a:rPr lang="vi-VN" sz="2000" b="0" i="0" dirty="0">
                <a:solidFill>
                  <a:srgbClr val="000000"/>
                </a:solidFill>
                <a:effectLst/>
                <a:latin typeface="Cambria" panose="02040503050406030204" pitchFamily="18" charset="0"/>
                <a:ea typeface="Cambria" panose="02040503050406030204" pitchFamily="18" charset="0"/>
              </a:rPr>
              <a:t>Hoá công chúa kiêu sa</a:t>
            </a:r>
          </a:p>
          <a:p>
            <a:pPr algn="just"/>
            <a:r>
              <a:rPr lang="vi-VN" sz="2000" b="0" i="0" dirty="0">
                <a:solidFill>
                  <a:srgbClr val="000000"/>
                </a:solidFill>
                <a:effectLst/>
                <a:latin typeface="Cambria" panose="02040503050406030204" pitchFamily="18" charset="0"/>
                <a:ea typeface="Cambria" panose="02040503050406030204" pitchFamily="18" charset="0"/>
              </a:rPr>
              <a:t>Tui con trai la cà</a:t>
            </a:r>
          </a:p>
          <a:p>
            <a:pPr algn="just"/>
            <a:r>
              <a:rPr lang="vi-VN" sz="2000" b="0" i="0" dirty="0">
                <a:solidFill>
                  <a:srgbClr val="000000"/>
                </a:solidFill>
                <a:effectLst/>
                <a:latin typeface="Cambria" panose="02040503050406030204" pitchFamily="18" charset="0"/>
                <a:ea typeface="Cambria" panose="02040503050406030204" pitchFamily="18" charset="0"/>
              </a:rPr>
              <a:t>Gọi nhau là hoàng tử.</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dirty="0">
              <a:solidFill>
                <a:srgbClr val="000000"/>
              </a:solidFill>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Trong </a:t>
            </a:r>
            <a:r>
              <a:rPr lang="en-US" sz="2000" b="0" i="0" dirty="0" err="1">
                <a:solidFill>
                  <a:srgbClr val="000000"/>
                </a:solidFill>
                <a:effectLst/>
                <a:latin typeface="Cambria" panose="02040503050406030204" pitchFamily="18" charset="0"/>
                <a:ea typeface="Cambria" panose="02040503050406030204" pitchFamily="18" charset="0"/>
              </a:rPr>
              <a:t>rừng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bầy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thú</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dữ</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Ngủ</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khò</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lá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sóng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biếc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nhấp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mập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đùa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nhảy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nhót</a:t>
            </a:r>
            <a:r>
              <a:rPr lang="en-US" sz="2000" b="0" i="0" dirty="0">
                <a:solidFill>
                  <a:srgbClr val="000000"/>
                </a:solidFill>
                <a:effectLst/>
                <a:latin typeface="Cambria" panose="02040503050406030204" pitchFamily="18" charset="0"/>
                <a:ea typeface="Cambria" panose="02040503050406030204" pitchFamily="18" charset="0"/>
              </a:rPr>
              <a:t>.</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450735D-25C3-505B-9E8B-0CF21E5175E5}"/>
              </a:ext>
            </a:extLst>
          </p:cNvPr>
          <p:cNvSpPr txBox="1"/>
          <p:nvPr/>
        </p:nvSpPr>
        <p:spPr>
          <a:xfrm>
            <a:off x="6324600" y="2009775"/>
            <a:ext cx="4533900" cy="5016758"/>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Con sông dài tha thướt</a:t>
            </a:r>
          </a:p>
          <a:p>
            <a:pPr algn="just"/>
            <a:r>
              <a:rPr lang="vi-VN" sz="2000" b="0" i="0" dirty="0">
                <a:solidFill>
                  <a:srgbClr val="000000"/>
                </a:solidFill>
                <a:effectLst/>
                <a:latin typeface="Cambria" panose="02040503050406030204" pitchFamily="18" charset="0"/>
                <a:ea typeface="Cambria" panose="02040503050406030204" pitchFamily="18" charset="0"/>
              </a:rPr>
              <a:t>Nâng nhẹ áng mây qua</a:t>
            </a:r>
          </a:p>
          <a:p>
            <a:pPr algn="just"/>
            <a:r>
              <a:rPr lang="vi-VN" sz="2000" b="0" i="0" dirty="0">
                <a:solidFill>
                  <a:srgbClr val="000000"/>
                </a:solidFill>
                <a:effectLst/>
                <a:latin typeface="Cambria" panose="02040503050406030204" pitchFamily="18" charset="0"/>
                <a:ea typeface="Cambria" panose="02040503050406030204" pitchFamily="18" charset="0"/>
              </a:rPr>
              <a:t>Cánh đồng xanh hiền hoà</a:t>
            </a:r>
          </a:p>
          <a:p>
            <a:pPr algn="just"/>
            <a:r>
              <a:rPr lang="vi-VN" sz="2000" b="0" i="0" dirty="0">
                <a:solidFill>
                  <a:srgbClr val="000000"/>
                </a:solidFill>
                <a:effectLst/>
                <a:latin typeface="Cambria" panose="02040503050406030204" pitchFamily="18" charset="0"/>
                <a:ea typeface="Cambria" panose="02040503050406030204" pitchFamily="18" charset="0"/>
              </a:rPr>
              <a:t>Ngân lời ru êm ái.</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Ốc sên có thể hót</a:t>
            </a:r>
          </a:p>
          <a:p>
            <a:pPr algn="just"/>
            <a:r>
              <a:rPr lang="vi-VN" sz="2000" b="0" i="0" dirty="0">
                <a:solidFill>
                  <a:srgbClr val="000000"/>
                </a:solidFill>
                <a:effectLst/>
                <a:latin typeface="Cambria" panose="02040503050406030204" pitchFamily="18" charset="0"/>
                <a:ea typeface="Cambria" panose="02040503050406030204" pitchFamily="18" charset="0"/>
              </a:rPr>
              <a:t>Lợn sẽ nhún chân bay</a:t>
            </a:r>
          </a:p>
          <a:p>
            <a:pPr algn="just"/>
            <a:r>
              <a:rPr lang="vi-VN" sz="2000" b="0" i="0" dirty="0">
                <a:solidFill>
                  <a:srgbClr val="000000"/>
                </a:solidFill>
                <a:effectLst/>
                <a:latin typeface="Cambria" panose="02040503050406030204" pitchFamily="18" charset="0"/>
                <a:ea typeface="Cambria" panose="02040503050406030204" pitchFamily="18" charset="0"/>
              </a:rPr>
              <a:t>Dơi tung tăng cả ngày</a:t>
            </a:r>
          </a:p>
          <a:p>
            <a:pPr algn="just"/>
            <a:r>
              <a:rPr lang="vi-VN" sz="2000" b="0" i="0" dirty="0">
                <a:solidFill>
                  <a:srgbClr val="000000"/>
                </a:solidFill>
                <a:effectLst/>
                <a:latin typeface="Cambria" panose="02040503050406030204" pitchFamily="18" charset="0"/>
                <a:ea typeface="Cambria" panose="02040503050406030204" pitchFamily="18" charset="0"/>
              </a:rPr>
              <a:t>Cá lên bờ đi bộ.</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Tớ vẽ thêm cho ph</a:t>
            </a:r>
            <a:r>
              <a:rPr lang="en-US" sz="2000" b="0" i="0" dirty="0">
                <a:solidFill>
                  <a:srgbClr val="000000"/>
                </a:solidFill>
                <a:effectLst/>
                <a:latin typeface="Cambria" panose="02040503050406030204" pitchFamily="18" charset="0"/>
                <a:ea typeface="Cambria" panose="02040503050406030204" pitchFamily="18" charset="0"/>
              </a:rPr>
              <a:t>ố</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Những cánh rừng biếc xanh</a:t>
            </a:r>
          </a:p>
          <a:p>
            <a:pPr algn="just"/>
            <a:r>
              <a:rPr lang="vi-VN" sz="2000" b="0" i="0" dirty="0">
                <a:solidFill>
                  <a:srgbClr val="000000"/>
                </a:solidFill>
                <a:effectLst/>
                <a:latin typeface="Cambria" panose="02040503050406030204" pitchFamily="18" charset="0"/>
                <a:ea typeface="Cambria" panose="02040503050406030204" pitchFamily="18" charset="0"/>
              </a:rPr>
              <a:t>Nghiêng hồ nước trong lành</a:t>
            </a:r>
          </a:p>
          <a:p>
            <a:pPr algn="just"/>
            <a:r>
              <a:rPr lang="vi-VN" sz="2000" b="0" i="0" dirty="0">
                <a:solidFill>
                  <a:srgbClr val="000000"/>
                </a:solidFill>
                <a:effectLst/>
                <a:latin typeface="Cambria" panose="02040503050406030204" pitchFamily="18" charset="0"/>
                <a:ea typeface="Cambria" panose="02040503050406030204" pitchFamily="18" charset="0"/>
              </a:rPr>
              <a:t>Cho sao khuya soi bóng.</a:t>
            </a:r>
          </a:p>
          <a:p>
            <a:pPr algn="r"/>
            <a:r>
              <a:rPr lang="vi-VN" sz="2000" b="0" i="0" dirty="0">
                <a:solidFill>
                  <a:srgbClr val="000000"/>
                </a:solidFill>
                <a:effectLst/>
                <a:latin typeface="Cambria" panose="02040503050406030204" pitchFamily="18" charset="0"/>
                <a:ea typeface="Cambria" panose="02040503050406030204" pitchFamily="18" charset="0"/>
              </a:rPr>
              <a:t>(My Linh)</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257175" y="1248246"/>
            <a:ext cx="11440627" cy="628890"/>
          </a:xfrm>
          <a:prstGeom prst="rect">
            <a:avLst/>
          </a:prstGeom>
        </p:spPr>
        <p:txBody>
          <a:bodyPr wrap="square">
            <a:spAutoFit/>
          </a:bodyPr>
          <a:lstStyle/>
          <a:p>
            <a:pPr lvl="0" indent="228600" algn="just">
              <a:lnSpc>
                <a:spcPct val="120000"/>
              </a:lnSpc>
            </a:pPr>
            <a:r>
              <a:rPr lang="vi-VN" sz="3200" b="1" i="1" dirty="0">
                <a:solidFill>
                  <a:srgbClr val="44546A">
                    <a:lumMod val="75000"/>
                  </a:srgbClr>
                </a:solidFill>
                <a:latin typeface="Cambria" panose="02040503050406030204" pitchFamily="18" charset="0"/>
                <a:ea typeface="Cambria" panose="02040503050406030204" pitchFamily="18" charset="0"/>
              </a:rPr>
              <a:t>1</a:t>
            </a:r>
            <a:r>
              <a:rPr lang="en-US" sz="3200" b="1" i="1" dirty="0">
                <a:solidFill>
                  <a:srgbClr val="44546A">
                    <a:lumMod val="75000"/>
                  </a:srgbClr>
                </a:solidFill>
                <a:latin typeface="Cambria" panose="02040503050406030204" pitchFamily="18" charset="0"/>
                <a:ea typeface="Cambria" panose="02040503050406030204" pitchFamily="18" charset="0"/>
              </a:rPr>
              <a:t>.</a:t>
            </a:r>
            <a:r>
              <a:rPr lang="vi-VN" sz="3200" b="1" i="1" dirty="0">
                <a:solidFill>
                  <a:srgbClr val="44546A">
                    <a:lumMod val="75000"/>
                  </a:srgbClr>
                </a:solidFill>
                <a:latin typeface="Cambria" panose="02040503050406030204" pitchFamily="18" charset="0"/>
                <a:ea typeface="Cambria" panose="02040503050406030204" pitchFamily="18" charset="0"/>
              </a:rPr>
              <a:t> Thế giới bao la được nhắc đến trong bài thơ là thế giới gì?</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231769" y="3342282"/>
            <a:ext cx="11665022" cy="1077218"/>
          </a:xfrm>
          <a:prstGeom prst="rect">
            <a:avLst/>
          </a:prstGeom>
        </p:spPr>
        <p:txBody>
          <a:bodyPr wrap="square">
            <a:spAutoFit/>
          </a:bodyPr>
          <a:lstStyle/>
          <a:p>
            <a:pPr lvl="0" indent="228600" algn="just"/>
            <a:r>
              <a:rPr lang="nl-NL" sz="3200" b="1" i="1" dirty="0">
                <a:solidFill>
                  <a:srgbClr val="44546A">
                    <a:lumMod val="75000"/>
                  </a:srgbClr>
                </a:solidFill>
                <a:latin typeface="Cambria" panose="02040503050406030204" pitchFamily="18" charset="0"/>
                <a:ea typeface="Cambria" panose="02040503050406030204" pitchFamily="18" charset="0"/>
              </a:rPr>
              <a:t>2. Các bé gái, bé trai và các con vật làm những gì trong thế giới đó?</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380999" y="2075104"/>
            <a:ext cx="11437745" cy="1323439"/>
          </a:xfrm>
          <a:prstGeom prst="rect">
            <a:avLst/>
          </a:prstGeom>
        </p:spPr>
        <p:txBody>
          <a:bodyPr wrap="square">
            <a:spAutoFit/>
          </a:bodyPr>
          <a:lstStyle/>
          <a:p>
            <a:pPr lvl="0" indent="228600" algn="just"/>
            <a:r>
              <a:rPr lang="vi-VN" sz="4000" dirty="0">
                <a:solidFill>
                  <a:srgbClr val="FF000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kumimoji="0" lang="nl-NL"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04825" y="4578261"/>
            <a:ext cx="11134725" cy="1384995"/>
          </a:xfrm>
          <a:prstGeom prst="rect">
            <a:avLst/>
          </a:prstGeom>
        </p:spPr>
        <p:txBody>
          <a:bodyPr wrap="square">
            <a:spAutoFit/>
          </a:bodyPr>
          <a:lstStyle/>
          <a:p>
            <a:pPr algn="just"/>
            <a:r>
              <a:rPr lang="vi-VN" sz="2800" dirty="0">
                <a:solidFill>
                  <a:srgbClr val="FF0000"/>
                </a:solidFill>
                <a:latin typeface="Cambria" panose="02040503050406030204" pitchFamily="18" charset="0"/>
                <a:ea typeface="Cambria" panose="02040503050406030204" pitchFamily="18" charset="0"/>
              </a:rPr>
              <a:t>Trong thế giới đó:</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Các bé gái làm công chúa kiêu sa</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Bé trai làm hoàng tử</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Bầy thú dữ ngủ khò trên lá khô</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mập đùa nhảy nhót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Ốc sên có thể 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Lợn sẽ nhún chân bay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Dơi tung tăng cả ngày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lên bờ đi bộ.</a:t>
            </a: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9" grpId="0"/>
      <p:bldP spid="1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II.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mn-cs"/>
            </a:endParaRPr>
          </a:p>
        </p:txBody>
      </p:sp>
      <p:pic>
        <p:nvPicPr>
          <p:cNvPr id="7" name="Picture 6">
            <a:extLst>
              <a:ext uri="{FF2B5EF4-FFF2-40B4-BE49-F238E27FC236}">
                <a16:creationId xmlns:a16="http://schemas.microsoft.com/office/drawing/2014/main" id="{469BF79F-5837-5D0B-E390-A65ABB0CA7C1}"/>
              </a:ext>
            </a:extLst>
          </p:cNvPr>
          <p:cNvPicPr>
            <a:picLocks noChangeAspect="1"/>
          </p:cNvPicPr>
          <p:nvPr/>
        </p:nvPicPr>
        <p:blipFill>
          <a:blip r:embed="rId3"/>
          <a:stretch>
            <a:fillRect/>
          </a:stretch>
        </p:blipFill>
        <p:spPr>
          <a:xfrm>
            <a:off x="138112" y="1490662"/>
            <a:ext cx="5786791" cy="4291013"/>
          </a:xfrm>
          <a:prstGeom prst="rect">
            <a:avLst/>
          </a:prstGeom>
        </p:spPr>
      </p:pic>
      <p:sp>
        <p:nvSpPr>
          <p:cNvPr id="8" name="TextBox 7">
            <a:extLst>
              <a:ext uri="{FF2B5EF4-FFF2-40B4-BE49-F238E27FC236}">
                <a16:creationId xmlns:a16="http://schemas.microsoft.com/office/drawing/2014/main" id="{226464FB-7044-A5C5-8149-99A5E0DAF829}"/>
              </a:ext>
            </a:extLst>
          </p:cNvPr>
          <p:cNvSpPr txBox="1"/>
          <p:nvPr/>
        </p:nvSpPr>
        <p:spPr>
          <a:xfrm>
            <a:off x="5915025" y="971550"/>
            <a:ext cx="6048375" cy="6247864"/>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lóc cóc đi theo Siêng. Nam gặp Siêng trong chuyển về quê ngoại nghỉ hè. Cậu bé Siêng nhỏ xíu, đen đúa với mái tóc cháy nắng là “thổ địa” nhỏ của vùng đất Thất Sơn này.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Siêng dẫn Nam đi lấy cần câu. Ra tới đám ruộng lấp xấp nước, nó chỉ Nam cách dùng lưỡi câu móc những hạt trăng trắng đã được về viên làm mồi.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Trứng kiến nè, biết không?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ngó những hạt trắng, trong, tròn, nhỏ hơn hạt gạo một chút. Siêng bảo, trứng kiến còn được chế biến để ăn cùng món xôi rất ngon.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Dưới ruộng rất nhiều cá. Siêng giật cần liên tục. Chuyền cần cầu qua Nam, nó cũng giật được mấy chú. Chưa đầy một tiếng, hai đứa đã sung sướng đi về với một giỏ cá đầy.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Món này ngon quá hền! Nghe nói ở dãy có món cá lóc nướng trui ngon lắm, chắc không bằng món này đầu hén.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Đây là món cá lóc nướng trui mà.</a:t>
            </a:r>
          </a:p>
          <a:p>
            <a:pPr algn="just"/>
            <a:r>
              <a:rPr lang="vi-VN" sz="1600" b="0" i="0" dirty="0">
                <a:solidFill>
                  <a:srgbClr val="000000"/>
                </a:solidFill>
                <a:effectLst/>
                <a:latin typeface="Cambria" panose="02040503050406030204" pitchFamily="18" charset="0"/>
                <a:ea typeface="Cambria" panose="02040503050406030204" pitchFamily="18" charset="0"/>
              </a:rPr>
              <a:t>Siêng nhe răng cười hiền khô. Không phải cười chọc quê, Nam cảm thấy như vậy.</a:t>
            </a:r>
          </a:p>
          <a:p>
            <a:pPr algn="r"/>
            <a:r>
              <a:rPr lang="vi-VN" sz="1600" b="0" i="1" dirty="0">
                <a:solidFill>
                  <a:srgbClr val="000000"/>
                </a:solidFill>
                <a:effectLst/>
                <a:latin typeface="Cambria" panose="02040503050406030204" pitchFamily="18" charset="0"/>
                <a:ea typeface="Cambria" panose="02040503050406030204" pitchFamily="18" charset="0"/>
              </a:rPr>
              <a:t>(Phỏng theo </a:t>
            </a:r>
            <a:r>
              <a:rPr lang="vi-VN" sz="1600" b="0" i="0" dirty="0">
                <a:solidFill>
                  <a:srgbClr val="000000"/>
                </a:solidFill>
                <a:effectLst/>
                <a:latin typeface="Cambria" panose="02040503050406030204" pitchFamily="18" charset="0"/>
                <a:ea typeface="Cambria" panose="02040503050406030204" pitchFamily="18" charset="0"/>
              </a:rPr>
              <a:t>Phạm Công Luận</a:t>
            </a:r>
            <a:r>
              <a:rPr lang="vi-VN" sz="1600" b="0" i="1" dirty="0">
                <a:solidFill>
                  <a:srgbClr val="000000"/>
                </a:solidFill>
                <a:effectLst/>
                <a:latin typeface="Cambria" panose="02040503050406030204" pitchFamily="18" charset="0"/>
                <a:ea typeface="Cambria" panose="02040503050406030204" pitchFamily="18" charset="0"/>
              </a:rPr>
              <a:t>)</a:t>
            </a:r>
            <a:endParaRPr lang="vi-VN" sz="1600" b="0" i="0" dirty="0">
              <a:solidFill>
                <a:srgbClr val="000000"/>
              </a:solidFill>
              <a:effectLst/>
              <a:latin typeface="Cambria" panose="02040503050406030204" pitchFamily="18" charset="0"/>
              <a:ea typeface="Cambria" panose="02040503050406030204" pitchFamily="18" charset="0"/>
            </a:endParaRP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5057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6BB3BF76-1536-2769-0CBB-829A45C5F5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4" name="TextBox 3">
            <a:extLst>
              <a:ext uri="{FF2B5EF4-FFF2-40B4-BE49-F238E27FC236}">
                <a16:creationId xmlns:a16="http://schemas.microsoft.com/office/drawing/2014/main" id="{9E06868B-01CC-6A03-628D-488CD560DA90}"/>
              </a:ext>
            </a:extLst>
          </p:cNvPr>
          <p:cNvSpPr txBox="1"/>
          <p:nvPr/>
        </p:nvSpPr>
        <p:spPr>
          <a:xfrm>
            <a:off x="2362200" y="2921645"/>
            <a:ext cx="7905750" cy="1077218"/>
          </a:xfrm>
          <a:prstGeom prst="rect">
            <a:avLst/>
          </a:prstGeom>
          <a:noFill/>
        </p:spPr>
        <p:txBody>
          <a:bodyPr wrap="square" rtlCol="0">
            <a:spAutoFit/>
          </a:bodyPr>
          <a:lstStyle/>
          <a:p>
            <a:pPr algn="just"/>
            <a:r>
              <a:rPr lang="vi-VN" sz="3200" b="1" dirty="0">
                <a:solidFill>
                  <a:srgbClr val="336753"/>
                </a:solidFill>
                <a:latin typeface="Cambria" panose="02040503050406030204" pitchFamily="18" charset="0"/>
                <a:ea typeface="Cambria" panose="02040503050406030204" pitchFamily="18" charset="0"/>
              </a:rPr>
              <a:t>Cá lóc nướng trui: </a:t>
            </a:r>
            <a:r>
              <a:rPr lang="vi-VN" sz="3200" dirty="0">
                <a:solidFill>
                  <a:srgbClr val="336753"/>
                </a:solidFill>
                <a:latin typeface="Cambria" panose="02040503050406030204" pitchFamily="18" charset="0"/>
                <a:ea typeface="Cambria" panose="02040503050406030204" pitchFamily="18" charset="0"/>
              </a:rPr>
              <a:t>cá lóc nướng nguyên con, nướng chảy vảy.</a:t>
            </a:r>
            <a:endParaRPr lang="en-GB" sz="3200" dirty="0">
              <a:solidFill>
                <a:srgbClr val="336753"/>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85FD4F0-19F8-76BD-8B11-0B0FD2A17E43}"/>
              </a:ext>
            </a:extLst>
          </p:cNvPr>
          <p:cNvSpPr/>
          <p:nvPr/>
        </p:nvSpPr>
        <p:spPr>
          <a:xfrm>
            <a:off x="2324100" y="4006334"/>
            <a:ext cx="7543801" cy="1077218"/>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Chọc quê: </a:t>
            </a:r>
            <a:r>
              <a:rPr lang="vi-VN" sz="3200" dirty="0">
                <a:solidFill>
                  <a:srgbClr val="336753"/>
                </a:solidFill>
                <a:latin typeface="Cambria" panose="02040503050406030204" pitchFamily="18" charset="0"/>
                <a:ea typeface="Cambria" panose="02040503050406030204" pitchFamily="18" charset="0"/>
              </a:rPr>
              <a:t>trêu chọc, làm cho người khác xấu hổ.</a:t>
            </a:r>
            <a:endParaRPr lang="en-GB" sz="3200" dirty="0">
              <a:solidFill>
                <a:srgbClr val="336753"/>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964BE98-1EA5-257D-413B-B24CDFD19812}"/>
              </a:ext>
            </a:extLst>
          </p:cNvPr>
          <p:cNvSpPr/>
          <p:nvPr/>
        </p:nvSpPr>
        <p:spPr>
          <a:xfrm>
            <a:off x="2257425" y="5130284"/>
            <a:ext cx="7543801" cy="584775"/>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H</a:t>
            </a:r>
            <a:r>
              <a:rPr lang="en-US" sz="3200" b="1" dirty="0">
                <a:solidFill>
                  <a:srgbClr val="336753"/>
                </a:solidFill>
                <a:latin typeface="Cambria" panose="02040503050406030204" pitchFamily="18" charset="0"/>
                <a:ea typeface="Cambria" panose="02040503050406030204" pitchFamily="18" charset="0"/>
              </a:rPr>
              <a:t>é</a:t>
            </a:r>
            <a:r>
              <a:rPr lang="vi-VN" sz="3200" b="1" dirty="0">
                <a:solidFill>
                  <a:srgbClr val="336753"/>
                </a:solidFill>
                <a:latin typeface="Cambria" panose="02040503050406030204" pitchFamily="18" charset="0"/>
                <a:ea typeface="Cambria" panose="02040503050406030204" pitchFamily="18" charset="0"/>
              </a:rPr>
              <a:t>n: nhỉ, nhé.</a:t>
            </a:r>
            <a:endParaRPr lang="en-GB" sz="32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004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539430"/>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Chi tiết nào thể hiện Nam nhớ thành phố? Tìm câu trả lời đúng.</a:t>
            </a:r>
          </a:p>
          <a:p>
            <a:r>
              <a:rPr lang="vi-VN" sz="3200" dirty="0">
                <a:latin typeface="Cambria" panose="02040503050406030204" pitchFamily="18" charset="0"/>
                <a:ea typeface="Cambria" panose="02040503050406030204" pitchFamily="18" charset="0"/>
              </a:rPr>
              <a:t>A. Ngồi nói chuyện với bạn trên mô đất giữa đồng quê ngập nắng.</a:t>
            </a:r>
          </a:p>
          <a:p>
            <a:r>
              <a:rPr lang="vi-VN" sz="3200" dirty="0">
                <a:latin typeface="Cambria" panose="02040503050406030204" pitchFamily="18" charset="0"/>
                <a:ea typeface="Cambria" panose="02040503050406030204" pitchFamily="18" charset="0"/>
              </a:rPr>
              <a:t>B. Chia sẻ với bạn về những địa danh ở thành phố.</a:t>
            </a:r>
          </a:p>
          <a:p>
            <a:r>
              <a:rPr lang="vi-VN" sz="3200" dirty="0">
                <a:latin typeface="Cambria" panose="02040503050406030204" pitchFamily="18" charset="0"/>
                <a:ea typeface="Cambria" panose="02040503050406030204" pitchFamily="18" charset="0"/>
              </a:rPr>
              <a:t>C. Kể với bạn về các hoạt động thường làm ở thành phố.</a:t>
            </a:r>
          </a:p>
          <a:p>
            <a:r>
              <a:rPr lang="vi-VN" sz="3200" dirty="0">
                <a:latin typeface="Cambria" panose="02040503050406030204" pitchFamily="18" charset="0"/>
                <a:ea typeface="Cambria" panose="02040503050406030204" pitchFamily="18" charset="0"/>
              </a:rPr>
              <a:t>D. Rủ bạn thực hiện các hoạt động mà Nam thường làm ở thành phố.</a:t>
            </a:r>
          </a:p>
        </p:txBody>
      </p:sp>
      <p:sp>
        <p:nvSpPr>
          <p:cNvPr id="2" name="Oval 1">
            <a:extLst>
              <a:ext uri="{FF2B5EF4-FFF2-40B4-BE49-F238E27FC236}">
                <a16:creationId xmlns:a16="http://schemas.microsoft.com/office/drawing/2014/main" id="{7E71C6E2-1B94-BA7D-4EF0-6115AC2C321D}"/>
              </a:ext>
            </a:extLst>
          </p:cNvPr>
          <p:cNvSpPr/>
          <p:nvPr/>
        </p:nvSpPr>
        <p:spPr>
          <a:xfrm>
            <a:off x="209550" y="32575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64</TotalTime>
  <Words>1286</Words>
  <PresentationFormat>Widescreen</PresentationFormat>
  <Paragraphs>101</Paragraphs>
  <Slides>21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等线</vt:lpstr>
      <vt:lpstr>Arial</vt:lpstr>
      <vt:lpstr>Calibri</vt:lpstr>
      <vt:lpstr>Calibri Light</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2023-10-16T11:58:44Z</dcterms:created>
  <dcterms:modified xsi:type="dcterms:W3CDTF">2023-12-10T10:45:03Z</dcterms:modified>
</cp:coreProperties>
</file>