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8" r:id="rId3"/>
    <p:sldId id="257" r:id="rId4"/>
    <p:sldId id="262" r:id="rId5"/>
    <p:sldId id="259" r:id="rId6"/>
    <p:sldId id="260" r:id="rId7"/>
    <p:sldId id="261" r:id="rId8"/>
    <p:sldId id="263" r:id="rId9"/>
    <p:sldId id="264" r:id="rId10"/>
    <p:sldId id="270" r:id="rId11"/>
    <p:sldId id="269" r:id="rId12"/>
  </p:sldIdLst>
  <p:sldSz cx="18288000" cy="10287000"/>
  <p:notesSz cx="6858000" cy="9144000"/>
  <p:embeddedFontLst>
    <p:embeddedFont>
      <p:font typeface="Calibri"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1CF54-8991-4FDC-A8EE-68AEB5B7BE63}" type="datetimeFigureOut">
              <a:rPr lang="vi-VN" smtClean="0"/>
              <a:t>11/09/2021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7DD20-B316-4785-B5C4-27325E908F10}" type="slidenum">
              <a:rPr lang="vi-VN" smtClean="0"/>
              <a:t>‹#›</a:t>
            </a:fld>
            <a:endParaRPr lang="vi-VN"/>
          </a:p>
        </p:txBody>
      </p:sp>
    </p:spTree>
    <p:extLst>
      <p:ext uri="{BB962C8B-B14F-4D97-AF65-F5344CB8AC3E}">
        <p14:creationId xmlns:p14="http://schemas.microsoft.com/office/powerpoint/2010/main" val="277445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D07DD20-B316-4785-B5C4-27325E908F10}" type="slidenum">
              <a:rPr lang="vi-VN" smtClean="0"/>
              <a:t>5</a:t>
            </a:fld>
            <a:endParaRPr lang="vi-VN"/>
          </a:p>
        </p:txBody>
      </p:sp>
    </p:spTree>
    <p:extLst>
      <p:ext uri="{BB962C8B-B14F-4D97-AF65-F5344CB8AC3E}">
        <p14:creationId xmlns:p14="http://schemas.microsoft.com/office/powerpoint/2010/main" val="328654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87.svg"/><Relationship Id="rId2" Type="http://schemas.openxmlformats.org/officeDocument/2006/relationships/image" Target="../media/image1.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png"/><Relationship Id="rId17" Type="http://schemas.openxmlformats.org/officeDocument/2006/relationships/image" Target="../media/image56.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54.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 Id="rId1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4.svg"/><Relationship Id="rId3" Type="http://schemas.openxmlformats.org/officeDocument/2006/relationships/image" Target="../media/image58.svg"/><Relationship Id="rId7" Type="http://schemas.openxmlformats.org/officeDocument/2006/relationships/image" Target="../media/image48.svg"/><Relationship Id="rId12"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40.svg"/><Relationship Id="rId15" Type="http://schemas.openxmlformats.org/officeDocument/2006/relationships/image" Target="../media/image62.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50.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svg"/><Relationship Id="rId18" Type="http://schemas.openxmlformats.org/officeDocument/2006/relationships/image" Target="../media/image26.png"/><Relationship Id="rId26" Type="http://schemas.openxmlformats.org/officeDocument/2006/relationships/image" Target="../media/image29.png"/><Relationship Id="rId3" Type="http://schemas.openxmlformats.org/officeDocument/2006/relationships/image" Target="../media/image24.svg"/><Relationship Id="rId21" Type="http://schemas.openxmlformats.org/officeDocument/2006/relationships/image" Target="../media/image42.svg"/><Relationship Id="rId34" Type="http://schemas.openxmlformats.org/officeDocument/2006/relationships/image" Target="../media/image31.png"/><Relationship Id="rId7" Type="http://schemas.openxmlformats.org/officeDocument/2006/relationships/image" Target="../media/image28.svg"/><Relationship Id="rId12" Type="http://schemas.openxmlformats.org/officeDocument/2006/relationships/image" Target="../media/image23.png"/><Relationship Id="rId17" Type="http://schemas.openxmlformats.org/officeDocument/2006/relationships/image" Target="../media/image38.svg"/><Relationship Id="rId25" Type="http://schemas.openxmlformats.org/officeDocument/2006/relationships/image" Target="../media/image44.svg"/><Relationship Id="rId33" Type="http://schemas.openxmlformats.org/officeDocument/2006/relationships/image" Target="../media/image52.svg"/><Relationship Id="rId2" Type="http://schemas.openxmlformats.org/officeDocument/2006/relationships/image" Target="../media/image18.png"/><Relationship Id="rId16" Type="http://schemas.openxmlformats.org/officeDocument/2006/relationships/image" Target="../media/image25.png"/><Relationship Id="rId20" Type="http://schemas.openxmlformats.org/officeDocument/2006/relationships/image" Target="../media/image27.png"/><Relationship Id="rId29"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24" Type="http://schemas.openxmlformats.org/officeDocument/2006/relationships/image" Target="../media/image28.png"/><Relationship Id="rId32" Type="http://schemas.openxmlformats.org/officeDocument/2006/relationships/image" Target="../media/image30.png"/><Relationship Id="rId37" Type="http://schemas.openxmlformats.org/officeDocument/2006/relationships/image" Target="../media/image56.sv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6.svg"/><Relationship Id="rId28" Type="http://schemas.openxmlformats.org/officeDocument/2006/relationships/image" Target="../media/image14.png"/><Relationship Id="rId36" Type="http://schemas.openxmlformats.org/officeDocument/2006/relationships/image" Target="../media/image32.png"/><Relationship Id="rId10" Type="http://schemas.openxmlformats.org/officeDocument/2006/relationships/image" Target="../media/image22.png"/><Relationship Id="rId19" Type="http://schemas.openxmlformats.org/officeDocument/2006/relationships/image" Target="../media/image40.svg"/><Relationship Id="rId31" Type="http://schemas.openxmlformats.org/officeDocument/2006/relationships/image" Target="../media/image50.svg"/><Relationship Id="rId4" Type="http://schemas.openxmlformats.org/officeDocument/2006/relationships/image" Target="../media/image19.png"/><Relationship Id="rId9" Type="http://schemas.openxmlformats.org/officeDocument/2006/relationships/image" Target="../media/image30.svg"/><Relationship Id="rId14" Type="http://schemas.openxmlformats.org/officeDocument/2006/relationships/image" Target="../media/image24.png"/><Relationship Id="rId22" Type="http://schemas.openxmlformats.org/officeDocument/2006/relationships/image" Target="../media/image3.png"/><Relationship Id="rId27" Type="http://schemas.openxmlformats.org/officeDocument/2006/relationships/image" Target="../media/image46.svg"/><Relationship Id="rId30" Type="http://schemas.openxmlformats.org/officeDocument/2006/relationships/image" Target="../media/image15.png"/><Relationship Id="rId35" Type="http://schemas.openxmlformats.org/officeDocument/2006/relationships/image" Target="../media/image54.sv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93.svg"/><Relationship Id="rId18" Type="http://schemas.openxmlformats.org/officeDocument/2006/relationships/image" Target="../media/image38.png"/><Relationship Id="rId26" Type="http://schemas.openxmlformats.org/officeDocument/2006/relationships/image" Target="../media/image42.png"/><Relationship Id="rId3" Type="http://schemas.openxmlformats.org/officeDocument/2006/relationships/image" Target="../media/image87.svg"/><Relationship Id="rId21" Type="http://schemas.openxmlformats.org/officeDocument/2006/relationships/image" Target="../media/image99.svg"/><Relationship Id="rId7" Type="http://schemas.openxmlformats.org/officeDocument/2006/relationships/image" Target="../media/image89.svg"/><Relationship Id="rId12" Type="http://schemas.openxmlformats.org/officeDocument/2006/relationships/image" Target="../media/image36.png"/><Relationship Id="rId17" Type="http://schemas.openxmlformats.org/officeDocument/2006/relationships/image" Target="../media/image95.svg"/><Relationship Id="rId25" Type="http://schemas.openxmlformats.org/officeDocument/2006/relationships/image" Target="../media/image103.svg"/><Relationship Id="rId2" Type="http://schemas.openxmlformats.org/officeDocument/2006/relationships/image" Target="../media/image33.png"/><Relationship Id="rId16" Type="http://schemas.openxmlformats.org/officeDocument/2006/relationships/image" Target="../media/image37.png"/><Relationship Id="rId20" Type="http://schemas.openxmlformats.org/officeDocument/2006/relationships/image" Target="../media/image39.png"/><Relationship Id="rId29" Type="http://schemas.openxmlformats.org/officeDocument/2006/relationships/image" Target="../media/image105.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4.svg"/><Relationship Id="rId24" Type="http://schemas.openxmlformats.org/officeDocument/2006/relationships/image" Target="../media/image41.png"/><Relationship Id="rId5" Type="http://schemas.openxmlformats.org/officeDocument/2006/relationships/image" Target="../media/image2.svg"/><Relationship Id="rId15" Type="http://schemas.openxmlformats.org/officeDocument/2006/relationships/image" Target="../media/image16.svg"/><Relationship Id="rId23" Type="http://schemas.openxmlformats.org/officeDocument/2006/relationships/image" Target="../media/image101.svg"/><Relationship Id="rId28" Type="http://schemas.openxmlformats.org/officeDocument/2006/relationships/image" Target="../media/image43.png"/><Relationship Id="rId10" Type="http://schemas.openxmlformats.org/officeDocument/2006/relationships/image" Target="../media/image28.png"/><Relationship Id="rId19" Type="http://schemas.openxmlformats.org/officeDocument/2006/relationships/image" Target="../media/image97.svg"/><Relationship Id="rId4" Type="http://schemas.openxmlformats.org/officeDocument/2006/relationships/image" Target="../media/image1.png"/><Relationship Id="rId9" Type="http://schemas.openxmlformats.org/officeDocument/2006/relationships/image" Target="../media/image91.svg"/><Relationship Id="rId14" Type="http://schemas.openxmlformats.org/officeDocument/2006/relationships/image" Target="../media/image8.png"/><Relationship Id="rId22" Type="http://schemas.openxmlformats.org/officeDocument/2006/relationships/image" Target="../media/image40.png"/><Relationship Id="rId27" Type="http://schemas.openxmlformats.org/officeDocument/2006/relationships/image" Target="../media/image40.svg"/></Relationships>
</file>

<file path=ppt/slides/_rels/slide5.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6.svg"/><Relationship Id="rId11" Type="http://schemas.openxmlformats.org/officeDocument/2006/relationships/image" Target="../media/image42.svg"/><Relationship Id="rId5" Type="http://schemas.openxmlformats.org/officeDocument/2006/relationships/image" Target="../media/image45.png"/><Relationship Id="rId15" Type="http://schemas.openxmlformats.org/officeDocument/2006/relationships/image" Target="../media/image49.png"/><Relationship Id="rId4" Type="http://schemas.openxmlformats.org/officeDocument/2006/relationships/image" Target="../media/image64.svg"/><Relationship Id="rId14"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80.svg"/><Relationship Id="rId18" Type="http://schemas.openxmlformats.org/officeDocument/2006/relationships/image" Target="../media/image42.svg"/><Relationship Id="rId3" Type="http://schemas.openxmlformats.org/officeDocument/2006/relationships/image" Target="../media/image64.svg"/><Relationship Id="rId21" Type="http://schemas.openxmlformats.org/officeDocument/2006/relationships/image" Target="../media/image55.png"/><Relationship Id="rId7" Type="http://schemas.openxmlformats.org/officeDocument/2006/relationships/image" Target="../media/image76.svg"/><Relationship Id="rId12" Type="http://schemas.openxmlformats.org/officeDocument/2006/relationships/image" Target="../media/image53.png"/><Relationship Id="rId17" Type="http://schemas.openxmlformats.org/officeDocument/2006/relationships/image" Target="../media/image46.png"/><Relationship Id="rId2" Type="http://schemas.openxmlformats.org/officeDocument/2006/relationships/image" Target="../media/image50.png"/><Relationship Id="rId16" Type="http://schemas.openxmlformats.org/officeDocument/2006/relationships/image" Target="../media/image68.svg"/><Relationship Id="rId20"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4.svg"/><Relationship Id="rId5" Type="http://schemas.openxmlformats.org/officeDocument/2006/relationships/image" Target="../media/image74.svg"/><Relationship Id="rId15" Type="http://schemas.openxmlformats.org/officeDocument/2006/relationships/image" Target="../media/image54.png"/><Relationship Id="rId10" Type="http://schemas.openxmlformats.org/officeDocument/2006/relationships/image" Target="../media/image2.png"/><Relationship Id="rId19" Type="http://schemas.openxmlformats.org/officeDocument/2006/relationships/image" Target="../media/image47.png"/><Relationship Id="rId9" Type="http://schemas.openxmlformats.org/officeDocument/2006/relationships/image" Target="../media/image78.svg"/><Relationship Id="rId14" Type="http://schemas.openxmlformats.org/officeDocument/2006/relationships/image" Target="../media/image44.png"/><Relationship Id="rId22" Type="http://schemas.openxmlformats.org/officeDocument/2006/relationships/image" Target="../media/image56.jpe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80.svg"/><Relationship Id="rId18" Type="http://schemas.openxmlformats.org/officeDocument/2006/relationships/image" Target="../media/image54.svg"/><Relationship Id="rId3" Type="http://schemas.openxmlformats.org/officeDocument/2006/relationships/image" Target="../media/image64.svg"/><Relationship Id="rId21" Type="http://schemas.openxmlformats.org/officeDocument/2006/relationships/image" Target="../media/image58.jpeg"/><Relationship Id="rId7" Type="http://schemas.openxmlformats.org/officeDocument/2006/relationships/image" Target="../media/image76.svg"/><Relationship Id="rId12" Type="http://schemas.openxmlformats.org/officeDocument/2006/relationships/image" Target="../media/image53.png"/><Relationship Id="rId17" Type="http://schemas.openxmlformats.org/officeDocument/2006/relationships/image" Target="../media/image47.png"/><Relationship Id="rId2" Type="http://schemas.openxmlformats.org/officeDocument/2006/relationships/image" Target="../media/image50.png"/><Relationship Id="rId16" Type="http://schemas.openxmlformats.org/officeDocument/2006/relationships/image" Target="../media/image42.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4.svg"/><Relationship Id="rId5" Type="http://schemas.openxmlformats.org/officeDocument/2006/relationships/image" Target="../media/image74.svg"/><Relationship Id="rId15" Type="http://schemas.openxmlformats.org/officeDocument/2006/relationships/image" Target="../media/image46.png"/><Relationship Id="rId10" Type="http://schemas.openxmlformats.org/officeDocument/2006/relationships/image" Target="../media/image2.png"/><Relationship Id="rId19" Type="http://schemas.openxmlformats.org/officeDocument/2006/relationships/image" Target="../media/image57.png"/><Relationship Id="rId9" Type="http://schemas.openxmlformats.org/officeDocument/2006/relationships/image" Target="../media/image78.svg"/><Relationship Id="rId14" Type="http://schemas.openxmlformats.org/officeDocument/2006/relationships/image" Target="../media/image44.png"/><Relationship Id="rId22" Type="http://schemas.openxmlformats.org/officeDocument/2006/relationships/image" Target="../media/image59.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1.svg"/><Relationship Id="rId3" Type="http://schemas.openxmlformats.org/officeDocument/2006/relationships/image" Target="../media/image107.svg"/><Relationship Id="rId7" Type="http://schemas.openxmlformats.org/officeDocument/2006/relationships/image" Target="../media/image97.svg"/><Relationship Id="rId12"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2.svg"/><Relationship Id="rId5" Type="http://schemas.openxmlformats.org/officeDocument/2006/relationships/image" Target="../media/image109.svg"/><Relationship Id="rId15" Type="http://schemas.openxmlformats.org/officeDocument/2006/relationships/image" Target="../media/image95.svg"/><Relationship Id="rId10" Type="http://schemas.openxmlformats.org/officeDocument/2006/relationships/image" Target="../media/image11.png"/><Relationship Id="rId4" Type="http://schemas.openxmlformats.org/officeDocument/2006/relationships/image" Target="../media/image61.png"/><Relationship Id="rId9" Type="http://schemas.openxmlformats.org/officeDocument/2006/relationships/image" Target="../media/image16.sv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2.svg"/><Relationship Id="rId3" Type="http://schemas.openxmlformats.org/officeDocument/2006/relationships/image" Target="../media/image113.svg"/><Relationship Id="rId7" Type="http://schemas.openxmlformats.org/officeDocument/2006/relationships/image" Target="../media/image50.svg"/><Relationship Id="rId12" Type="http://schemas.openxmlformats.org/officeDocument/2006/relationships/image" Target="../media/image46.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76.svg"/><Relationship Id="rId5" Type="http://schemas.openxmlformats.org/officeDocument/2006/relationships/image" Target="../media/image40.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618" y="3387450"/>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516064" y="4158639"/>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216537" y="-676859"/>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620551" y="8165986"/>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859510">
            <a:off x="12022103" y="9464972"/>
            <a:ext cx="1075028" cy="11570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63128">
            <a:off x="17089241" y="7789066"/>
            <a:ext cx="1539821" cy="56273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798318">
            <a:off x="4498566" y="9489861"/>
            <a:ext cx="2017772" cy="1276699"/>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211809">
            <a:off x="14736727" y="-251002"/>
            <a:ext cx="1264965" cy="1361508"/>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331250">
            <a:off x="17630075" y="4309826"/>
            <a:ext cx="1315850" cy="1062250"/>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5628841">
            <a:off x="17251803" y="3271141"/>
            <a:ext cx="1538166" cy="819423"/>
          </a:xfrm>
          <a:prstGeom prst="rect">
            <a:avLst/>
          </a:prstGeom>
        </p:spPr>
      </p:pic>
      <p:pic>
        <p:nvPicPr>
          <p:cNvPr id="12"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488984">
            <a:off x="7586040" y="-652399"/>
            <a:ext cx="1334812" cy="1357018"/>
          </a:xfrm>
          <a:prstGeom prst="rect">
            <a:avLst/>
          </a:prstGeom>
        </p:spPr>
      </p:pic>
      <p:grpSp>
        <p:nvGrpSpPr>
          <p:cNvPr id="13" name="Group 13"/>
          <p:cNvGrpSpPr/>
          <p:nvPr/>
        </p:nvGrpSpPr>
        <p:grpSpPr>
          <a:xfrm>
            <a:off x="2339068" y="1485900"/>
            <a:ext cx="13079238" cy="7010400"/>
            <a:chOff x="-707503" y="-1502603"/>
            <a:chExt cx="17438984" cy="9347200"/>
          </a:xfrm>
        </p:grpSpPr>
        <p:sp>
          <p:nvSpPr>
            <p:cNvPr id="14" name="TextBox 14"/>
            <p:cNvSpPr txBox="1"/>
            <p:nvPr/>
          </p:nvSpPr>
          <p:spPr>
            <a:xfrm>
              <a:off x="-707503" y="-1502603"/>
              <a:ext cx="16731481" cy="805180"/>
            </a:xfrm>
            <a:prstGeom prst="rect">
              <a:avLst/>
            </a:prstGeom>
          </p:spPr>
          <p:txBody>
            <a:bodyPr lIns="0" tIns="0" rIns="0" bIns="0" rtlCol="0" anchor="t">
              <a:spAutoFit/>
            </a:bodyPr>
            <a:lstStyle/>
            <a:p>
              <a:pPr algn="ctr">
                <a:lnSpc>
                  <a:spcPts val="5040"/>
                </a:lnSpc>
              </a:pPr>
              <a:r>
                <a:rPr lang="en-US" sz="3600" smtClean="0">
                  <a:solidFill>
                    <a:srgbClr val="FFFFFF"/>
                  </a:solidFill>
                  <a:latin typeface="Arial" pitchFamily="34" charset="0"/>
                  <a:cs typeface="Arial" pitchFamily="34" charset="0"/>
                </a:rPr>
                <a:t>Trường</a:t>
              </a:r>
              <a:endParaRPr lang="en-US" sz="3600">
                <a:solidFill>
                  <a:srgbClr val="FFFFFF"/>
                </a:solidFill>
                <a:latin typeface="Arial" pitchFamily="34" charset="0"/>
                <a:cs typeface="Arial" pitchFamily="34" charset="0"/>
              </a:endParaRPr>
            </a:p>
          </p:txBody>
        </p:sp>
        <p:sp>
          <p:nvSpPr>
            <p:cNvPr id="15" name="TextBox 15"/>
            <p:cNvSpPr txBox="1"/>
            <p:nvPr/>
          </p:nvSpPr>
          <p:spPr>
            <a:xfrm>
              <a:off x="0" y="583341"/>
              <a:ext cx="16731481" cy="5082245"/>
            </a:xfrm>
            <a:prstGeom prst="rect">
              <a:avLst/>
            </a:prstGeom>
          </p:spPr>
          <p:txBody>
            <a:bodyPr lIns="0" tIns="0" rIns="0" bIns="0" rtlCol="0" anchor="t">
              <a:spAutoFit/>
            </a:bodyPr>
            <a:lstStyle/>
            <a:p>
              <a:pPr algn="ctr">
                <a:lnSpc>
                  <a:spcPct val="150000"/>
                </a:lnSpc>
              </a:pPr>
              <a:r>
                <a:rPr lang="en-US" sz="8800" spc="-543" smtClean="0">
                  <a:solidFill>
                    <a:srgbClr val="FBE675"/>
                  </a:solidFill>
                  <a:latin typeface="Arial" pitchFamily="34" charset="0"/>
                  <a:cs typeface="Arial" pitchFamily="34" charset="0"/>
                </a:rPr>
                <a:t>CHÀO MỪNG THẦY CÔ VÀ CÁC EM</a:t>
              </a:r>
              <a:endParaRPr lang="en-US" sz="8800" spc="-543">
                <a:solidFill>
                  <a:srgbClr val="FBE675"/>
                </a:solidFill>
                <a:latin typeface="Arial" pitchFamily="34" charset="0"/>
                <a:cs typeface="Arial" pitchFamily="34" charset="0"/>
              </a:endParaRPr>
            </a:p>
          </p:txBody>
        </p:sp>
        <p:sp>
          <p:nvSpPr>
            <p:cNvPr id="16" name="TextBox 16"/>
            <p:cNvSpPr txBox="1"/>
            <p:nvPr/>
          </p:nvSpPr>
          <p:spPr>
            <a:xfrm>
              <a:off x="2399238" y="6989662"/>
              <a:ext cx="11933004" cy="854935"/>
            </a:xfrm>
            <a:prstGeom prst="rect">
              <a:avLst/>
            </a:prstGeom>
          </p:spPr>
          <p:txBody>
            <a:bodyPr lIns="0" tIns="0" rIns="0" bIns="0" rtlCol="0" anchor="t">
              <a:spAutoFit/>
            </a:bodyPr>
            <a:lstStyle/>
            <a:p>
              <a:pPr algn="ctr">
                <a:lnSpc>
                  <a:spcPts val="5040"/>
                </a:lnSpc>
              </a:pPr>
              <a:r>
                <a:rPr lang="en-US" sz="3600" spc="-72">
                  <a:solidFill>
                    <a:srgbClr val="FFFFFF"/>
                  </a:solidFill>
                  <a:latin typeface="Arial" pitchFamily="34" charset="0"/>
                  <a:cs typeface="Arial" pitchFamily="34" charset="0"/>
                </a:rPr>
                <a:t>THẦY NGÔ ĐÌNH VINH</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328514">
            <a:off x="17217873" y="4742707"/>
            <a:ext cx="1222922" cy="1194017"/>
          </a:xfrm>
          <a:prstGeom prst="rect">
            <a:avLst/>
          </a:prstGeom>
        </p:spPr>
      </p:pic>
      <p:grpSp>
        <p:nvGrpSpPr>
          <p:cNvPr id="27" name="Group 26"/>
          <p:cNvGrpSpPr/>
          <p:nvPr/>
        </p:nvGrpSpPr>
        <p:grpSpPr>
          <a:xfrm>
            <a:off x="3752908" y="1979048"/>
            <a:ext cx="10487343" cy="2281617"/>
            <a:chOff x="971515" y="-871572"/>
            <a:chExt cx="10487343" cy="2727540"/>
          </a:xfrm>
        </p:grpSpPr>
        <p:grpSp>
          <p:nvGrpSpPr>
            <p:cNvPr id="28" name="Group 27"/>
            <p:cNvGrpSpPr/>
            <p:nvPr/>
          </p:nvGrpSpPr>
          <p:grpSpPr>
            <a:xfrm>
              <a:off x="971515" y="-871572"/>
              <a:ext cx="10487343" cy="2727540"/>
              <a:chOff x="-4993715" y="-4815848"/>
              <a:chExt cx="23441541" cy="5216780"/>
            </a:xfrm>
          </p:grpSpPr>
          <p:grpSp>
            <p:nvGrpSpPr>
              <p:cNvPr id="30" name="Group 8"/>
              <p:cNvGrpSpPr/>
              <p:nvPr/>
            </p:nvGrpSpPr>
            <p:grpSpPr>
              <a:xfrm>
                <a:off x="-4993715" y="-4815848"/>
                <a:ext cx="23441541" cy="4161603"/>
                <a:chOff x="-4189257" y="-4040043"/>
                <a:chExt cx="19665244" cy="3491193"/>
              </a:xfrm>
            </p:grpSpPr>
            <p:sp>
              <p:nvSpPr>
                <p:cNvPr id="32" name="Freeform 9"/>
                <p:cNvSpPr/>
                <p:nvPr/>
              </p:nvSpPr>
              <p:spPr>
                <a:xfrm>
                  <a:off x="-4189257" y="-4040043"/>
                  <a:ext cx="19665244" cy="3491193"/>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chemeClr val="accent5">
                    <a:lumMod val="20000"/>
                    <a:lumOff val="80000"/>
                  </a:schemeClr>
                </a:solidFill>
              </p:spPr>
            </p:sp>
          </p:grpSp>
          <p:sp>
            <p:nvSpPr>
              <p:cNvPr id="31" name="TextBox 30"/>
              <p:cNvSpPr txBox="1"/>
              <p:nvPr/>
            </p:nvSpPr>
            <p:spPr>
              <a:xfrm>
                <a:off x="-1060834" y="-1934808"/>
                <a:ext cx="9622971" cy="2335740"/>
              </a:xfrm>
              <a:prstGeom prst="rect">
                <a:avLst/>
              </a:prstGeom>
            </p:spPr>
            <p:txBody>
              <a:bodyPr wrap="square" lIns="0" tIns="0" rIns="0" bIns="0" rtlCol="0" anchor="t">
                <a:spAutoFit/>
              </a:bodyPr>
              <a:lstStyle/>
              <a:p>
                <a:pPr algn="ctr">
                  <a:lnSpc>
                    <a:spcPts val="8800"/>
                  </a:lnSpc>
                </a:pPr>
                <a:endParaRPr lang="en-US" sz="5400" b="1" dirty="0">
                  <a:solidFill>
                    <a:schemeClr val="bg1"/>
                  </a:solidFill>
                  <a:latin typeface="Arial" panose="020B0604020202020204" pitchFamily="34" charset="0"/>
                  <a:cs typeface="Arial" panose="020B0604020202020204" pitchFamily="34" charset="0"/>
                </a:endParaRPr>
              </a:p>
            </p:txBody>
          </p:sp>
        </p:grpSp>
        <p:sp>
          <p:nvSpPr>
            <p:cNvPr id="29" name="TextBox 28"/>
            <p:cNvSpPr txBox="1"/>
            <p:nvPr/>
          </p:nvSpPr>
          <p:spPr>
            <a:xfrm>
              <a:off x="1676141" y="-459082"/>
              <a:ext cx="8191666" cy="1214166"/>
            </a:xfrm>
            <a:prstGeom prst="rect">
              <a:avLst/>
            </a:prstGeom>
            <a:noFill/>
          </p:spPr>
          <p:txBody>
            <a:bodyPr wrap="none" rtlCol="0">
              <a:spAutoFit/>
            </a:bodyPr>
            <a:lstStyle/>
            <a:p>
              <a:pPr algn="ctr"/>
              <a:r>
                <a:rPr lang="vi-VN" sz="6000" b="1" smtClean="0"/>
                <a:t>HƯỚNG DẪN VỀ NHÀ</a:t>
              </a:r>
              <a:endParaRPr lang="vi-VN" sz="6000" b="1"/>
            </a:p>
          </p:txBody>
        </p:sp>
      </p:grpSp>
      <p:sp>
        <p:nvSpPr>
          <p:cNvPr id="33" name="TextBox 32"/>
          <p:cNvSpPr txBox="1"/>
          <p:nvPr/>
        </p:nvSpPr>
        <p:spPr>
          <a:xfrm>
            <a:off x="2912509" y="4260665"/>
            <a:ext cx="11195591" cy="3416320"/>
          </a:xfrm>
          <a:prstGeom prst="rect">
            <a:avLst/>
          </a:prstGeom>
          <a:noFill/>
          <a:ln>
            <a:noFill/>
          </a:ln>
        </p:spPr>
        <p:txBody>
          <a:bodyPr wrap="square" rtlCol="0">
            <a:spAutoFit/>
          </a:bodyPr>
          <a:lstStyle/>
          <a:p>
            <a:pPr algn="ctr">
              <a:lnSpc>
                <a:spcPct val="200000"/>
              </a:lnSpc>
            </a:pPr>
            <a:r>
              <a:rPr lang="vi-VN" sz="5400" b="1" smtClean="0">
                <a:solidFill>
                  <a:schemeClr val="bg1"/>
                </a:solidFill>
                <a:latin typeface="Arial" pitchFamily="34" charset="0"/>
                <a:cs typeface="Arial" pitchFamily="34" charset="0"/>
              </a:rPr>
              <a:t>Chuẩn bị tiết 3: Sinh hoạt lớp</a:t>
            </a:r>
          </a:p>
          <a:p>
            <a:pPr algn="ctr">
              <a:lnSpc>
                <a:spcPct val="200000"/>
              </a:lnSpc>
            </a:pPr>
            <a:r>
              <a:rPr lang="en-US" sz="5400" b="1" smtClean="0">
                <a:solidFill>
                  <a:schemeClr val="bg1"/>
                </a:solidFill>
                <a:latin typeface="Arial" pitchFamily="34" charset="0"/>
                <a:cs typeface="Arial" pitchFamily="34" charset="0"/>
              </a:rPr>
              <a:t>Tìm </a:t>
            </a:r>
            <a:r>
              <a:rPr lang="en-US" sz="5400" b="1">
                <a:solidFill>
                  <a:schemeClr val="bg1"/>
                </a:solidFill>
                <a:latin typeface="Arial" pitchFamily="34" charset="0"/>
                <a:cs typeface="Arial" pitchFamily="34" charset="0"/>
              </a:rPr>
              <a:t>kiếm nghệ nhân tương lai</a:t>
            </a:r>
            <a:endParaRPr lang="vi-VN" sz="540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37813"/>
            <a:ext cx="12154245" cy="4482235"/>
            <a:chOff x="0" y="0"/>
            <a:chExt cx="6761006" cy="2493320"/>
          </a:xfrm>
        </p:grpSpPr>
        <p:sp>
          <p:nvSpPr>
            <p:cNvPr id="3"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4"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683" t="70327" r="8524" b="8340"/>
          <a:stretch>
            <a:fillRect/>
          </a:stretch>
        </p:blipFill>
        <p:spPr>
          <a:xfrm>
            <a:off x="-3187292" y="8537349"/>
            <a:ext cx="24662584" cy="3499301"/>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029529" y="2781394"/>
            <a:ext cx="2229771" cy="685125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693847" y="9397034"/>
            <a:ext cx="6141691" cy="131767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47432" y="4938030"/>
            <a:ext cx="5006178" cy="511784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921548" y="6386672"/>
            <a:ext cx="2664124" cy="4127516"/>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61117" y="5320048"/>
            <a:ext cx="596365" cy="1025003"/>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946367">
            <a:off x="14059673" y="1223934"/>
            <a:ext cx="958886" cy="793938"/>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87158">
            <a:off x="14785653" y="1522175"/>
            <a:ext cx="786220" cy="538918"/>
          </a:xfrm>
          <a:prstGeom prst="rect">
            <a:avLst/>
          </a:prstGeom>
        </p:spPr>
      </p:pic>
      <p:sp>
        <p:nvSpPr>
          <p:cNvPr id="17" name="TextBox 16"/>
          <p:cNvSpPr txBox="1"/>
          <p:nvPr/>
        </p:nvSpPr>
        <p:spPr>
          <a:xfrm>
            <a:off x="1583439" y="1012743"/>
            <a:ext cx="11040202" cy="3521157"/>
          </a:xfrm>
          <a:prstGeom prst="rect">
            <a:avLst/>
          </a:prstGeom>
          <a:noFill/>
        </p:spPr>
        <p:txBody>
          <a:bodyPr wrap="none" rtlCol="0">
            <a:spAutoFit/>
          </a:bodyPr>
          <a:lstStyle/>
          <a:p>
            <a:pPr algn="ctr">
              <a:lnSpc>
                <a:spcPct val="200000"/>
              </a:lnSpc>
            </a:pPr>
            <a:r>
              <a:rPr lang="vi-VN" sz="6000" b="1" smtClean="0">
                <a:solidFill>
                  <a:schemeClr val="bg1"/>
                </a:solidFill>
              </a:rPr>
              <a:t>Cảm ơn thầy cô </a:t>
            </a:r>
          </a:p>
          <a:p>
            <a:pPr algn="ctr">
              <a:lnSpc>
                <a:spcPct val="200000"/>
              </a:lnSpc>
            </a:pPr>
            <a:r>
              <a:rPr lang="vi-VN" sz="6000" b="1" smtClean="0">
                <a:solidFill>
                  <a:schemeClr val="bg1"/>
                </a:solidFill>
              </a:rPr>
              <a:t>và các em đã chú ý lắng nghe</a:t>
            </a:r>
            <a:endParaRPr lang="en-US" sz="60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378802" y="-93558"/>
            <a:ext cx="7530397" cy="1095692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27821">
            <a:off x="2400899" y="-170600"/>
            <a:ext cx="931532" cy="1369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1958"/>
          <a:stretch>
            <a:fillRect/>
          </a:stretch>
        </p:blipFill>
        <p:spPr>
          <a:xfrm>
            <a:off x="0" y="5384905"/>
            <a:ext cx="1453141" cy="128139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22201" r="24736"/>
          <a:stretch>
            <a:fillRect/>
          </a:stretch>
        </p:blipFill>
        <p:spPr>
          <a:xfrm>
            <a:off x="16629367" y="0"/>
            <a:ext cx="1658633" cy="102870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072537" flipH="1">
            <a:off x="17505286" y="5329345"/>
            <a:ext cx="747959" cy="128555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798318">
            <a:off x="15671725" y="9582376"/>
            <a:ext cx="1454378" cy="920225"/>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156462">
            <a:off x="1850471" y="9797920"/>
            <a:ext cx="1087988" cy="1087988"/>
          </a:xfrm>
          <a:prstGeom prst="rect">
            <a:avLst/>
          </a:prstGeom>
        </p:spPr>
      </p:pic>
      <p:sp>
        <p:nvSpPr>
          <p:cNvPr id="13" name="Rectangle 12"/>
          <p:cNvSpPr/>
          <p:nvPr/>
        </p:nvSpPr>
        <p:spPr>
          <a:xfrm>
            <a:off x="5146431" y="1979340"/>
            <a:ext cx="7924800" cy="1340432"/>
          </a:xfrm>
          <a:prstGeom prst="rect">
            <a:avLst/>
          </a:prstGeom>
        </p:spPr>
        <p:txBody>
          <a:bodyPr wrap="square">
            <a:spAutoFit/>
          </a:bodyPr>
          <a:lstStyle/>
          <a:p>
            <a:pPr algn="ctr">
              <a:lnSpc>
                <a:spcPct val="200000"/>
              </a:lnSpc>
            </a:pPr>
            <a:r>
              <a:rPr lang="vi-VN" sz="4800" b="1" smtClean="0">
                <a:solidFill>
                  <a:schemeClr val="bg1"/>
                </a:solidFill>
              </a:rPr>
              <a:t>KHỞI ĐỘNG </a:t>
            </a:r>
            <a:endParaRPr lang="vi-VN" sz="4800" b="1">
              <a:solidFill>
                <a:schemeClr val="bg1"/>
              </a:solidFill>
            </a:endParaRPr>
          </a:p>
        </p:txBody>
      </p:sp>
      <p:sp>
        <p:nvSpPr>
          <p:cNvPr id="14" name="TextBox 13"/>
          <p:cNvSpPr txBox="1"/>
          <p:nvPr/>
        </p:nvSpPr>
        <p:spPr>
          <a:xfrm>
            <a:off x="5146431" y="4000500"/>
            <a:ext cx="8116258" cy="3279424"/>
          </a:xfrm>
          <a:prstGeom prst="rect">
            <a:avLst/>
          </a:prstGeom>
          <a:noFill/>
        </p:spPr>
        <p:txBody>
          <a:bodyPr wrap="square" rtlCol="0">
            <a:spAutoFit/>
          </a:bodyPr>
          <a:lstStyle/>
          <a:p>
            <a:pPr algn="just">
              <a:lnSpc>
                <a:spcPct val="150000"/>
              </a:lnSpc>
            </a:pPr>
            <a:r>
              <a:rPr lang="vi-VN" sz="4800" smtClean="0">
                <a:solidFill>
                  <a:schemeClr val="bg1"/>
                </a:solidFill>
              </a:rPr>
              <a:t>Chia sẻ với cả lớp về tính cách, sở thích, điểm mạnh – điểm yếu của em</a:t>
            </a:r>
            <a:endParaRPr lang="vi-VN" sz="4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683" t="7913" r="9418" b="8340"/>
          <a:stretch>
            <a:fillRect/>
          </a:stretch>
        </p:blipFill>
        <p:spPr>
          <a:xfrm>
            <a:off x="0" y="-10725"/>
            <a:ext cx="18288000" cy="10295749"/>
          </a:xfrm>
          <a:prstGeom prst="rect">
            <a:avLst/>
          </a:prstGeom>
        </p:spPr>
      </p:pic>
      <p:sp>
        <p:nvSpPr>
          <p:cNvPr id="3" name="AutoShape 3"/>
          <p:cNvSpPr/>
          <p:nvPr/>
        </p:nvSpPr>
        <p:spPr>
          <a:xfrm>
            <a:off x="2048984" y="700612"/>
            <a:ext cx="14511534" cy="6988687"/>
          </a:xfrm>
          <a:prstGeom prst="rect">
            <a:avLst/>
          </a:prstGeom>
          <a:solidFill>
            <a:srgbClr val="082A44"/>
          </a:solidFill>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46950" y="3159288"/>
            <a:ext cx="1712350" cy="5261411"/>
          </a:xfrm>
          <a:prstGeom prst="rect">
            <a:avLst/>
          </a:prstGeom>
        </p:spPr>
      </p:pic>
      <p:grpSp>
        <p:nvGrpSpPr>
          <p:cNvPr id="5" name="Group 5"/>
          <p:cNvGrpSpPr/>
          <p:nvPr/>
        </p:nvGrpSpPr>
        <p:grpSpPr>
          <a:xfrm>
            <a:off x="5097014" y="1604293"/>
            <a:ext cx="8804884" cy="5281747"/>
            <a:chOff x="0" y="0"/>
            <a:chExt cx="4897867" cy="2938062"/>
          </a:xfrm>
        </p:grpSpPr>
        <p:sp>
          <p:nvSpPr>
            <p:cNvPr id="6" name="Freeform 6"/>
            <p:cNvSpPr/>
            <p:nvPr/>
          </p:nvSpPr>
          <p:spPr>
            <a:xfrm>
              <a:off x="10160" y="16510"/>
              <a:ext cx="4875007" cy="2910122"/>
            </a:xfrm>
            <a:custGeom>
              <a:avLst/>
              <a:gdLst/>
              <a:ahLst/>
              <a:cxnLst/>
              <a:rect l="l" t="t" r="r" b="b"/>
              <a:pathLst>
                <a:path w="4875007" h="2910122">
                  <a:moveTo>
                    <a:pt x="4875007" y="2910122"/>
                  </a:moveTo>
                  <a:lnTo>
                    <a:pt x="0" y="2902502"/>
                  </a:lnTo>
                  <a:lnTo>
                    <a:pt x="0" y="1022533"/>
                  </a:lnTo>
                  <a:lnTo>
                    <a:pt x="17780" y="19050"/>
                  </a:lnTo>
                  <a:lnTo>
                    <a:pt x="2428958" y="0"/>
                  </a:lnTo>
                  <a:lnTo>
                    <a:pt x="4855957" y="5080"/>
                  </a:lnTo>
                  <a:close/>
                </a:path>
              </a:pathLst>
            </a:custGeom>
            <a:solidFill>
              <a:srgbClr val="082A44"/>
            </a:solidFill>
          </p:spPr>
        </p:sp>
        <p:sp>
          <p:nvSpPr>
            <p:cNvPr id="7" name="Freeform 7"/>
            <p:cNvSpPr/>
            <p:nvPr/>
          </p:nvSpPr>
          <p:spPr>
            <a:xfrm>
              <a:off x="-3810" y="0"/>
              <a:ext cx="4904217" cy="2936792"/>
            </a:xfrm>
            <a:custGeom>
              <a:avLst/>
              <a:gdLst/>
              <a:ahLst/>
              <a:cxnLst/>
              <a:rect l="l" t="t" r="r" b="b"/>
              <a:pathLst>
                <a:path w="4904217" h="2936792">
                  <a:moveTo>
                    <a:pt x="4869927" y="21590"/>
                  </a:moveTo>
                  <a:cubicBezTo>
                    <a:pt x="4871197" y="34290"/>
                    <a:pt x="4871197" y="44450"/>
                    <a:pt x="4872467" y="54610"/>
                  </a:cubicBezTo>
                  <a:cubicBezTo>
                    <a:pt x="4875007" y="107832"/>
                    <a:pt x="4876277" y="170813"/>
                    <a:pt x="4878817" y="231544"/>
                  </a:cubicBezTo>
                  <a:cubicBezTo>
                    <a:pt x="4878817" y="319266"/>
                    <a:pt x="4891517" y="2048980"/>
                    <a:pt x="4897867" y="2136703"/>
                  </a:cubicBezTo>
                  <a:cubicBezTo>
                    <a:pt x="4904217" y="2269411"/>
                    <a:pt x="4900407" y="2404370"/>
                    <a:pt x="4900407" y="2537078"/>
                  </a:cubicBezTo>
                  <a:cubicBezTo>
                    <a:pt x="4900407" y="2654042"/>
                    <a:pt x="4901677" y="2762009"/>
                    <a:pt x="4902947" y="2875832"/>
                  </a:cubicBezTo>
                  <a:cubicBezTo>
                    <a:pt x="4902947" y="2897422"/>
                    <a:pt x="4902947" y="2911392"/>
                    <a:pt x="4902947" y="2935522"/>
                  </a:cubicBezTo>
                  <a:cubicBezTo>
                    <a:pt x="4880087" y="2935522"/>
                    <a:pt x="4859767" y="2936792"/>
                    <a:pt x="4829101" y="2935522"/>
                  </a:cubicBezTo>
                  <a:cubicBezTo>
                    <a:pt x="4582124" y="2930442"/>
                    <a:pt x="4331348" y="2936792"/>
                    <a:pt x="4084372" y="2931712"/>
                  </a:cubicBezTo>
                  <a:cubicBezTo>
                    <a:pt x="3936186" y="2927902"/>
                    <a:pt x="3791799" y="2930442"/>
                    <a:pt x="3643613" y="2927902"/>
                  </a:cubicBezTo>
                  <a:cubicBezTo>
                    <a:pt x="3575220" y="2926632"/>
                    <a:pt x="3506826" y="2925362"/>
                    <a:pt x="3438433" y="2924092"/>
                  </a:cubicBezTo>
                  <a:cubicBezTo>
                    <a:pt x="3396637" y="2924092"/>
                    <a:pt x="3358640" y="2925362"/>
                    <a:pt x="3316845" y="2925362"/>
                  </a:cubicBezTo>
                  <a:cubicBezTo>
                    <a:pt x="3210455" y="2924092"/>
                    <a:pt x="2917882" y="2925362"/>
                    <a:pt x="2811492" y="2924092"/>
                  </a:cubicBezTo>
                  <a:cubicBezTo>
                    <a:pt x="2735500" y="2922822"/>
                    <a:pt x="1215644" y="2931712"/>
                    <a:pt x="1139651" y="2930442"/>
                  </a:cubicBezTo>
                  <a:cubicBezTo>
                    <a:pt x="1120653" y="2930442"/>
                    <a:pt x="1097855" y="2931712"/>
                    <a:pt x="1078857" y="2931712"/>
                  </a:cubicBezTo>
                  <a:cubicBezTo>
                    <a:pt x="1033261" y="2931712"/>
                    <a:pt x="991465" y="2932982"/>
                    <a:pt x="945870" y="2932982"/>
                  </a:cubicBezTo>
                  <a:cubicBezTo>
                    <a:pt x="831880" y="2932982"/>
                    <a:pt x="721691" y="2931712"/>
                    <a:pt x="607702" y="2930442"/>
                  </a:cubicBezTo>
                  <a:cubicBezTo>
                    <a:pt x="539308" y="2929172"/>
                    <a:pt x="470915" y="2927902"/>
                    <a:pt x="406321" y="2926632"/>
                  </a:cubicBezTo>
                  <a:cubicBezTo>
                    <a:pt x="284732" y="2925362"/>
                    <a:pt x="163144" y="2924092"/>
                    <a:pt x="48260" y="2924092"/>
                  </a:cubicBezTo>
                  <a:cubicBezTo>
                    <a:pt x="38100" y="2924092"/>
                    <a:pt x="29210" y="2924092"/>
                    <a:pt x="19050" y="2922822"/>
                  </a:cubicBezTo>
                  <a:cubicBezTo>
                    <a:pt x="10160" y="2921552"/>
                    <a:pt x="5080" y="2915202"/>
                    <a:pt x="7620" y="2906312"/>
                  </a:cubicBezTo>
                  <a:cubicBezTo>
                    <a:pt x="16510" y="2874474"/>
                    <a:pt x="12700" y="2818241"/>
                    <a:pt x="11430" y="2759759"/>
                  </a:cubicBezTo>
                  <a:cubicBezTo>
                    <a:pt x="10160" y="2640546"/>
                    <a:pt x="6350" y="2523583"/>
                    <a:pt x="7620" y="2404370"/>
                  </a:cubicBezTo>
                  <a:cubicBezTo>
                    <a:pt x="5080" y="2255916"/>
                    <a:pt x="0" y="418236"/>
                    <a:pt x="7620" y="267532"/>
                  </a:cubicBezTo>
                  <a:cubicBezTo>
                    <a:pt x="8890" y="238291"/>
                    <a:pt x="7620" y="206801"/>
                    <a:pt x="8890" y="177560"/>
                  </a:cubicBezTo>
                  <a:cubicBezTo>
                    <a:pt x="10160" y="130325"/>
                    <a:pt x="12700" y="78591"/>
                    <a:pt x="13970" y="44450"/>
                  </a:cubicBezTo>
                  <a:cubicBezTo>
                    <a:pt x="13970" y="41910"/>
                    <a:pt x="15240" y="39370"/>
                    <a:pt x="16510" y="38100"/>
                  </a:cubicBezTo>
                  <a:cubicBezTo>
                    <a:pt x="38100" y="35560"/>
                    <a:pt x="68153" y="30480"/>
                    <a:pt x="128947" y="29210"/>
                  </a:cubicBezTo>
                  <a:cubicBezTo>
                    <a:pt x="231538" y="25400"/>
                    <a:pt x="334128" y="22860"/>
                    <a:pt x="440518" y="20320"/>
                  </a:cubicBezTo>
                  <a:cubicBezTo>
                    <a:pt x="512711" y="17780"/>
                    <a:pt x="584904" y="16510"/>
                    <a:pt x="653297" y="13970"/>
                  </a:cubicBezTo>
                  <a:cubicBezTo>
                    <a:pt x="721691" y="11430"/>
                    <a:pt x="793884" y="8890"/>
                    <a:pt x="862278" y="8890"/>
                  </a:cubicBezTo>
                  <a:cubicBezTo>
                    <a:pt x="938270" y="7620"/>
                    <a:pt x="1014263" y="10160"/>
                    <a:pt x="1090256" y="8890"/>
                  </a:cubicBezTo>
                  <a:cubicBezTo>
                    <a:pt x="1185247" y="8890"/>
                    <a:pt x="2906483" y="6350"/>
                    <a:pt x="3001475" y="5080"/>
                  </a:cubicBezTo>
                  <a:cubicBezTo>
                    <a:pt x="3092666" y="3810"/>
                    <a:pt x="3183857" y="2540"/>
                    <a:pt x="3278848" y="2540"/>
                  </a:cubicBezTo>
                  <a:cubicBezTo>
                    <a:pt x="3434634" y="1270"/>
                    <a:pt x="3586619" y="0"/>
                    <a:pt x="3742404" y="0"/>
                  </a:cubicBezTo>
                  <a:cubicBezTo>
                    <a:pt x="3806998" y="0"/>
                    <a:pt x="3875392" y="2540"/>
                    <a:pt x="3939985" y="2540"/>
                  </a:cubicBezTo>
                  <a:cubicBezTo>
                    <a:pt x="4118569" y="3810"/>
                    <a:pt x="4300951" y="5080"/>
                    <a:pt x="4479534" y="7620"/>
                  </a:cubicBezTo>
                  <a:cubicBezTo>
                    <a:pt x="4574525" y="8890"/>
                    <a:pt x="4669516" y="12700"/>
                    <a:pt x="4764507" y="16510"/>
                  </a:cubicBezTo>
                  <a:cubicBezTo>
                    <a:pt x="4787305" y="16510"/>
                    <a:pt x="4810103" y="16510"/>
                    <a:pt x="4829101" y="16510"/>
                  </a:cubicBezTo>
                  <a:cubicBezTo>
                    <a:pt x="4850877" y="17780"/>
                    <a:pt x="4859767" y="20320"/>
                    <a:pt x="4869927" y="21590"/>
                  </a:cubicBezTo>
                  <a:close/>
                  <a:moveTo>
                    <a:pt x="4880087" y="2919012"/>
                  </a:moveTo>
                  <a:cubicBezTo>
                    <a:pt x="4881357" y="2902502"/>
                    <a:pt x="4882627" y="2889802"/>
                    <a:pt x="4882627" y="2877102"/>
                  </a:cubicBezTo>
                  <a:cubicBezTo>
                    <a:pt x="4881357" y="2750762"/>
                    <a:pt x="4880087" y="2631549"/>
                    <a:pt x="4880087" y="2503339"/>
                  </a:cubicBezTo>
                  <a:cubicBezTo>
                    <a:pt x="4880087" y="2444857"/>
                    <a:pt x="4882627" y="2386375"/>
                    <a:pt x="4881357" y="2327893"/>
                  </a:cubicBezTo>
                  <a:cubicBezTo>
                    <a:pt x="4881357" y="2273910"/>
                    <a:pt x="4880087" y="2217677"/>
                    <a:pt x="4878817" y="2163694"/>
                  </a:cubicBezTo>
                  <a:cubicBezTo>
                    <a:pt x="4873737" y="2080470"/>
                    <a:pt x="4862307" y="357505"/>
                    <a:pt x="4862307" y="274280"/>
                  </a:cubicBezTo>
                  <a:cubicBezTo>
                    <a:pt x="4859767" y="204552"/>
                    <a:pt x="4857227" y="132574"/>
                    <a:pt x="4854687" y="63500"/>
                  </a:cubicBezTo>
                  <a:cubicBezTo>
                    <a:pt x="4853417" y="44450"/>
                    <a:pt x="4852147" y="43180"/>
                    <a:pt x="4817702" y="41910"/>
                  </a:cubicBezTo>
                  <a:cubicBezTo>
                    <a:pt x="4806303" y="41910"/>
                    <a:pt x="4798704" y="41910"/>
                    <a:pt x="4787305" y="40640"/>
                  </a:cubicBezTo>
                  <a:cubicBezTo>
                    <a:pt x="4692314" y="36830"/>
                    <a:pt x="4593523" y="31750"/>
                    <a:pt x="4498533" y="30480"/>
                  </a:cubicBezTo>
                  <a:cubicBezTo>
                    <a:pt x="4266754" y="26670"/>
                    <a:pt x="4031177" y="25400"/>
                    <a:pt x="3799399" y="22860"/>
                  </a:cubicBezTo>
                  <a:cubicBezTo>
                    <a:pt x="3765202" y="22860"/>
                    <a:pt x="3727206" y="22860"/>
                    <a:pt x="3693009" y="22860"/>
                  </a:cubicBezTo>
                  <a:cubicBezTo>
                    <a:pt x="3636014" y="22860"/>
                    <a:pt x="3579020" y="22860"/>
                    <a:pt x="3525825" y="22860"/>
                  </a:cubicBezTo>
                  <a:cubicBezTo>
                    <a:pt x="3404237" y="22860"/>
                    <a:pt x="3282648" y="22860"/>
                    <a:pt x="3164859" y="24130"/>
                  </a:cubicBezTo>
                  <a:cubicBezTo>
                    <a:pt x="3062269" y="25400"/>
                    <a:pt x="1333433" y="29210"/>
                    <a:pt x="1230843" y="29210"/>
                  </a:cubicBezTo>
                  <a:cubicBezTo>
                    <a:pt x="1063659" y="29210"/>
                    <a:pt x="896474" y="26670"/>
                    <a:pt x="729290" y="33020"/>
                  </a:cubicBezTo>
                  <a:cubicBezTo>
                    <a:pt x="641899" y="36830"/>
                    <a:pt x="558307" y="36830"/>
                    <a:pt x="474714" y="38100"/>
                  </a:cubicBezTo>
                  <a:cubicBezTo>
                    <a:pt x="330328" y="41910"/>
                    <a:pt x="185942" y="45720"/>
                    <a:pt x="49530" y="50800"/>
                  </a:cubicBezTo>
                  <a:cubicBezTo>
                    <a:pt x="36830" y="50800"/>
                    <a:pt x="34290" y="53340"/>
                    <a:pt x="33020" y="71843"/>
                  </a:cubicBezTo>
                  <a:cubicBezTo>
                    <a:pt x="31750" y="112331"/>
                    <a:pt x="31750" y="152818"/>
                    <a:pt x="30480" y="193306"/>
                  </a:cubicBezTo>
                  <a:cubicBezTo>
                    <a:pt x="29210" y="260785"/>
                    <a:pt x="26670" y="326014"/>
                    <a:pt x="25400" y="393493"/>
                  </a:cubicBezTo>
                  <a:cubicBezTo>
                    <a:pt x="20320" y="465471"/>
                    <a:pt x="26670" y="2224425"/>
                    <a:pt x="29210" y="2296403"/>
                  </a:cubicBezTo>
                  <a:cubicBezTo>
                    <a:pt x="29210" y="2372879"/>
                    <a:pt x="29210" y="2451605"/>
                    <a:pt x="30480" y="2528081"/>
                  </a:cubicBezTo>
                  <a:cubicBezTo>
                    <a:pt x="30480" y="2584314"/>
                    <a:pt x="33020" y="2640546"/>
                    <a:pt x="33020" y="2696779"/>
                  </a:cubicBezTo>
                  <a:cubicBezTo>
                    <a:pt x="33020" y="2757510"/>
                    <a:pt x="33020" y="2818241"/>
                    <a:pt x="31750" y="2877102"/>
                  </a:cubicBezTo>
                  <a:cubicBezTo>
                    <a:pt x="31750" y="2880912"/>
                    <a:pt x="31750" y="2883452"/>
                    <a:pt x="31750" y="2887262"/>
                  </a:cubicBezTo>
                  <a:cubicBezTo>
                    <a:pt x="31750" y="2897422"/>
                    <a:pt x="35560" y="2901232"/>
                    <a:pt x="44450" y="2901232"/>
                  </a:cubicBezTo>
                  <a:cubicBezTo>
                    <a:pt x="75752" y="2901232"/>
                    <a:pt x="128947" y="2902502"/>
                    <a:pt x="178343" y="2902502"/>
                  </a:cubicBezTo>
                  <a:cubicBezTo>
                    <a:pt x="250536" y="2902502"/>
                    <a:pt x="326529" y="2899962"/>
                    <a:pt x="398722" y="2902502"/>
                  </a:cubicBezTo>
                  <a:cubicBezTo>
                    <a:pt x="516510" y="2906312"/>
                    <a:pt x="634299" y="2908852"/>
                    <a:pt x="752088" y="2907582"/>
                  </a:cubicBezTo>
                  <a:cubicBezTo>
                    <a:pt x="828081" y="2906312"/>
                    <a:pt x="900274" y="2908852"/>
                    <a:pt x="976267" y="2908852"/>
                  </a:cubicBezTo>
                  <a:cubicBezTo>
                    <a:pt x="1086456" y="2908852"/>
                    <a:pt x="1196646" y="2907582"/>
                    <a:pt x="1306835" y="2908852"/>
                  </a:cubicBezTo>
                  <a:cubicBezTo>
                    <a:pt x="1470220" y="2910122"/>
                    <a:pt x="3263650" y="2899962"/>
                    <a:pt x="3430834" y="2902502"/>
                  </a:cubicBezTo>
                  <a:cubicBezTo>
                    <a:pt x="3503027" y="2903772"/>
                    <a:pt x="3575220" y="2905042"/>
                    <a:pt x="3643613" y="2905042"/>
                  </a:cubicBezTo>
                  <a:cubicBezTo>
                    <a:pt x="3769001" y="2907582"/>
                    <a:pt x="3890590" y="2903772"/>
                    <a:pt x="4015978" y="2907582"/>
                  </a:cubicBezTo>
                  <a:cubicBezTo>
                    <a:pt x="4118569" y="2910122"/>
                    <a:pt x="4221159" y="2910122"/>
                    <a:pt x="4323749" y="2912662"/>
                  </a:cubicBezTo>
                  <a:cubicBezTo>
                    <a:pt x="4475735" y="2916472"/>
                    <a:pt x="4627720" y="2919012"/>
                    <a:pt x="4779706" y="2920282"/>
                  </a:cubicBezTo>
                  <a:cubicBezTo>
                    <a:pt x="4836700" y="2920282"/>
                    <a:pt x="4859767" y="2919012"/>
                    <a:pt x="4880087" y="2919012"/>
                  </a:cubicBezTo>
                  <a:close/>
                </a:path>
              </a:pathLst>
            </a:custGeom>
            <a:solidFill>
              <a:srgbClr val="CCA0F4"/>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13521" y="8239761"/>
            <a:ext cx="4716505" cy="101190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38702" y="5494446"/>
            <a:ext cx="3180331" cy="325126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696077" y="5927957"/>
            <a:ext cx="2045911" cy="3169721"/>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53107"/>
          <a:stretch>
            <a:fillRect/>
          </a:stretch>
        </p:blipFill>
        <p:spPr>
          <a:xfrm>
            <a:off x="1864775" y="5789993"/>
            <a:ext cx="1795294" cy="260123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0986" y="6280920"/>
            <a:ext cx="2232921" cy="2816758"/>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36290">
            <a:off x="2245037" y="4622294"/>
            <a:ext cx="406144" cy="497504"/>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427821">
            <a:off x="3848656" y="4483265"/>
            <a:ext cx="527382" cy="775561"/>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2107677" y="735660"/>
            <a:ext cx="787193" cy="834212"/>
          </a:xfrm>
          <a:prstGeom prst="rect">
            <a:avLst/>
          </a:prstGeom>
        </p:spPr>
      </p:pic>
      <p:pic>
        <p:nvPicPr>
          <p:cNvPr id="16" name="Picture 16"/>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5773678" y="1982229"/>
            <a:ext cx="513505" cy="882587"/>
          </a:xfrm>
          <a:prstGeom prst="rect">
            <a:avLst/>
          </a:prstGeom>
        </p:spPr>
      </p:pic>
      <p:pic>
        <p:nvPicPr>
          <p:cNvPr id="17" name="Picture 1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978358" flipH="1">
            <a:off x="5006963" y="1064350"/>
            <a:ext cx="628297" cy="1079886"/>
          </a:xfrm>
          <a:prstGeom prst="rect">
            <a:avLst/>
          </a:prstGeom>
        </p:spPr>
      </p:pic>
      <p:pic>
        <p:nvPicPr>
          <p:cNvPr id="18" name="Picture 18"/>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0244304" y="6705659"/>
            <a:ext cx="1764374" cy="384954"/>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l="31958"/>
          <a:stretch>
            <a:fillRect/>
          </a:stretch>
        </p:blipFill>
        <p:spPr>
          <a:xfrm>
            <a:off x="2048984" y="3692679"/>
            <a:ext cx="942679" cy="831265"/>
          </a:xfrm>
          <a:prstGeom prst="rect">
            <a:avLst/>
          </a:prstGeom>
        </p:spPr>
      </p:pic>
      <p:pic>
        <p:nvPicPr>
          <p:cNvPr id="20" name="Picture 20"/>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t="22201" r="24736"/>
          <a:stretch>
            <a:fillRect/>
          </a:stretch>
        </p:blipFill>
        <p:spPr>
          <a:xfrm>
            <a:off x="15442701" y="700612"/>
            <a:ext cx="1098767" cy="681466"/>
          </a:xfrm>
          <a:prstGeom prst="rect">
            <a:avLst/>
          </a:prstGeom>
        </p:spPr>
      </p:pic>
      <p:pic>
        <p:nvPicPr>
          <p:cNvPr id="24" name="Picture 24"/>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rot="-405181">
            <a:off x="3186905" y="4783126"/>
            <a:ext cx="946329" cy="648666"/>
          </a:xfrm>
          <a:prstGeom prst="rect">
            <a:avLst/>
          </a:prstGeom>
        </p:spPr>
      </p:pic>
      <p:pic>
        <p:nvPicPr>
          <p:cNvPr id="25" name="Picture 25"/>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rot="1946367">
            <a:off x="14193005" y="4256778"/>
            <a:ext cx="825656" cy="683626"/>
          </a:xfrm>
          <a:prstGeom prst="rect">
            <a:avLst/>
          </a:prstGeom>
        </p:spPr>
      </p:pic>
      <p:pic>
        <p:nvPicPr>
          <p:cNvPr id="26" name="Picture 26"/>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rot="-987158">
            <a:off x="14818116" y="4513581"/>
            <a:ext cx="676981" cy="464039"/>
          </a:xfrm>
          <a:prstGeom prst="rect">
            <a:avLst/>
          </a:prstGeom>
        </p:spPr>
      </p:pic>
      <p:sp>
        <p:nvSpPr>
          <p:cNvPr id="27" name="Rectangle 26"/>
          <p:cNvSpPr/>
          <p:nvPr/>
        </p:nvSpPr>
        <p:spPr>
          <a:xfrm>
            <a:off x="5638800" y="1714500"/>
            <a:ext cx="7034640" cy="4825745"/>
          </a:xfrm>
          <a:prstGeom prst="rect">
            <a:avLst/>
          </a:prstGeom>
        </p:spPr>
        <p:txBody>
          <a:bodyPr wrap="square">
            <a:spAutoFit/>
          </a:bodyPr>
          <a:lstStyle/>
          <a:p>
            <a:pPr algn="ctr">
              <a:lnSpc>
                <a:spcPct val="200000"/>
              </a:lnSpc>
            </a:pPr>
            <a:r>
              <a:rPr lang="vi-VN" sz="4000" b="1" smtClean="0">
                <a:solidFill>
                  <a:schemeClr val="bg1"/>
                </a:solidFill>
              </a:rPr>
              <a:t>TUẦN 30  – TIẾT 2: </a:t>
            </a:r>
          </a:p>
          <a:p>
            <a:pPr algn="ctr">
              <a:lnSpc>
                <a:spcPct val="200000"/>
              </a:lnSpc>
            </a:pPr>
            <a:r>
              <a:rPr lang="vi-VN" sz="4000" b="1" smtClean="0">
                <a:solidFill>
                  <a:schemeClr val="bg1"/>
                </a:solidFill>
              </a:rPr>
              <a:t>KHÁM PHÁ SỰ PHÙ HỢP CỦA CÁ NHÂN VỚI NGHề TRUYỀN THỐNG</a:t>
            </a:r>
            <a:endParaRPr lang="vi-VN" sz="400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0362912">
            <a:off x="8180559" y="9714910"/>
            <a:ext cx="1618500" cy="591488"/>
          </a:xfrm>
          <a:prstGeom prst="rect">
            <a:avLst/>
          </a:prstGeom>
        </p:spPr>
      </p:pic>
      <p:sp>
        <p:nvSpPr>
          <p:cNvPr id="20" name="Rectangle 19"/>
          <p:cNvSpPr/>
          <p:nvPr/>
        </p:nvSpPr>
        <p:spPr>
          <a:xfrm>
            <a:off x="1836732" y="3314700"/>
            <a:ext cx="14306154" cy="5016758"/>
          </a:xfrm>
          <a:prstGeom prst="rect">
            <a:avLst/>
          </a:prstGeom>
        </p:spPr>
        <p:txBody>
          <a:bodyPr wrap="square">
            <a:spAutoFit/>
          </a:bodyPr>
          <a:lstStyle/>
          <a:p>
            <a:pPr algn="just">
              <a:lnSpc>
                <a:spcPct val="200000"/>
              </a:lnSpc>
            </a:pPr>
            <a:r>
              <a:rPr lang="en-US" sz="4000">
                <a:solidFill>
                  <a:schemeClr val="bg1"/>
                </a:solidFill>
                <a:latin typeface="Arial" pitchFamily="34" charset="0"/>
                <a:cs typeface="Arial" pitchFamily="34" charset="0"/>
              </a:rPr>
              <a:t>+ Trong mỗi nhóm, từng người liệt kê ra thẻ màu 3 đặc điểm tính cách nổi bật hoặc hứng thú, sở trưởng của bản thân.</a:t>
            </a:r>
            <a:endParaRPr lang="vi-VN" sz="4000">
              <a:solidFill>
                <a:schemeClr val="bg1"/>
              </a:solidFill>
              <a:latin typeface="Arial" pitchFamily="34" charset="0"/>
              <a:cs typeface="Arial" pitchFamily="34" charset="0"/>
            </a:endParaRPr>
          </a:p>
          <a:p>
            <a:pPr algn="just">
              <a:lnSpc>
                <a:spcPct val="200000"/>
              </a:lnSpc>
            </a:pPr>
            <a:r>
              <a:rPr lang="en-US" sz="4000">
                <a:solidFill>
                  <a:schemeClr val="bg1"/>
                </a:solidFill>
                <a:latin typeface="Arial" pitchFamily="34" charset="0"/>
                <a:cs typeface="Arial" pitchFamily="34" charset="0"/>
              </a:rPr>
              <a:t>+ Thảo luận về những nghề truyền thống (hoặc công việc cụ thể của nghề) có thể phù hợp với tính cách và hứng thú đó.</a:t>
            </a:r>
            <a:endParaRPr lang="vi-VN" sz="4000">
              <a:solidFill>
                <a:schemeClr val="bg1"/>
              </a:solidFill>
              <a:latin typeface="Arial" pitchFamily="34" charset="0"/>
              <a:cs typeface="Arial" pitchFamily="34" charset="0"/>
            </a:endParaRPr>
          </a:p>
        </p:txBody>
      </p:sp>
      <p:sp>
        <p:nvSpPr>
          <p:cNvPr id="21" name="Rounded Rectangle 20"/>
          <p:cNvSpPr/>
          <p:nvPr/>
        </p:nvSpPr>
        <p:spPr>
          <a:xfrm>
            <a:off x="6285738" y="2019300"/>
            <a:ext cx="4153662"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THẢO LUẬN NHÓM</a:t>
            </a:r>
            <a:endParaRPr lang="vi-VN" sz="3200"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15246" y="897072"/>
            <a:ext cx="4557414" cy="3102882"/>
          </a:xfrm>
          <a:prstGeom prst="rect">
            <a:avLst/>
          </a:prstGeom>
        </p:spPr>
      </p:pic>
      <p:sp>
        <p:nvSpPr>
          <p:cNvPr id="3" name="TextBox 3"/>
          <p:cNvSpPr txBox="1"/>
          <p:nvPr/>
        </p:nvSpPr>
        <p:spPr>
          <a:xfrm>
            <a:off x="1933394" y="1775298"/>
            <a:ext cx="3521117" cy="1213922"/>
          </a:xfrm>
          <a:prstGeom prst="rect">
            <a:avLst/>
          </a:prstGeom>
        </p:spPr>
        <p:txBody>
          <a:bodyPr lIns="0" tIns="0" rIns="0" bIns="0" rtlCol="0" anchor="t">
            <a:spAutoFit/>
          </a:bodyPr>
          <a:lstStyle/>
          <a:p>
            <a:pPr algn="ctr">
              <a:lnSpc>
                <a:spcPct val="150000"/>
              </a:lnSpc>
            </a:pPr>
            <a:r>
              <a:rPr lang="en-US" sz="6000" b="1" spc="-256" smtClean="0">
                <a:solidFill>
                  <a:schemeClr val="bg1"/>
                </a:solidFill>
                <a:latin typeface="Arial" pitchFamily="34" charset="0"/>
                <a:cs typeface="Arial" pitchFamily="34" charset="0"/>
              </a:rPr>
              <a:t>Ví dụ</a:t>
            </a:r>
            <a:endParaRPr lang="en-US" sz="6000" b="1" spc="-256">
              <a:solidFill>
                <a:schemeClr val="bg1"/>
              </a:solidFill>
              <a:latin typeface="Arial" pitchFamily="34" charset="0"/>
              <a:cs typeface="Arial" pitchFamily="34" charset="0"/>
            </a:endParaRPr>
          </a:p>
        </p:txBody>
      </p:sp>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162800" y="2215410"/>
            <a:ext cx="586164" cy="574441"/>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13901" y="548318"/>
            <a:ext cx="1412928" cy="149732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838166" y="4822273"/>
            <a:ext cx="1154159" cy="955619"/>
          </a:xfrm>
          <a:prstGeom prst="rect">
            <a:avLst/>
          </a:prstGeom>
        </p:spPr>
      </p:pic>
      <p:sp>
        <p:nvSpPr>
          <p:cNvPr id="18" name="Rectangle 17"/>
          <p:cNvSpPr/>
          <p:nvPr/>
        </p:nvSpPr>
        <p:spPr>
          <a:xfrm>
            <a:off x="8382000" y="1402127"/>
            <a:ext cx="9220200" cy="3046988"/>
          </a:xfrm>
          <a:prstGeom prst="rect">
            <a:avLst/>
          </a:prstGeom>
        </p:spPr>
        <p:txBody>
          <a:bodyPr wrap="square">
            <a:spAutoFit/>
          </a:bodyPr>
          <a:lstStyle/>
          <a:p>
            <a:pPr algn="just">
              <a:lnSpc>
                <a:spcPct val="150000"/>
              </a:lnSpc>
            </a:pPr>
            <a:r>
              <a:rPr lang="en-US" sz="3200">
                <a:solidFill>
                  <a:schemeClr val="bg1"/>
                </a:solidFill>
                <a:latin typeface="Arial" pitchFamily="34" charset="0"/>
                <a:cs typeface="Arial" pitchFamily="34" charset="0"/>
              </a:rPr>
              <a:t>N</a:t>
            </a:r>
            <a:r>
              <a:rPr lang="en-US" sz="3200" smtClean="0">
                <a:solidFill>
                  <a:schemeClr val="bg1"/>
                </a:solidFill>
                <a:latin typeface="Arial" pitchFamily="34" charset="0"/>
                <a:cs typeface="Arial" pitchFamily="34" charset="0"/>
              </a:rPr>
              <a:t>gười </a:t>
            </a:r>
            <a:r>
              <a:rPr lang="en-US" sz="3200">
                <a:solidFill>
                  <a:schemeClr val="bg1"/>
                </a:solidFill>
                <a:latin typeface="Arial" pitchFamily="34" charset="0"/>
                <a:cs typeface="Arial" pitchFamily="34" charset="0"/>
              </a:rPr>
              <a:t>yêu thích và có năng khiếu hội hoạ có thể sẽ phù hợp với công việc vẽ tranh lên các sản phẩm gốm, sứ truyền thống hay sáng tạo hoạ tiết cho vải lụa</a:t>
            </a:r>
            <a:endParaRPr lang="vi-VN" sz="3200">
              <a:solidFill>
                <a:schemeClr val="bg1"/>
              </a:solidFill>
              <a:latin typeface="Arial" pitchFamily="34" charset="0"/>
              <a:cs typeface="Arial" pitchFamily="34" charset="0"/>
            </a:endParaRPr>
          </a:p>
        </p:txBody>
      </p:sp>
      <p:pic>
        <p:nvPicPr>
          <p:cNvPr id="1026" name="Picture 2" descr="Đại lý gốm sứ Bát Tràng tại Hà Nội gần 30 năm kinh nghiệ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7399" y="5498428"/>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4" descr="Hoa Văn Lụa Tơ Tằm Cùng Họa Tiết Độc Đáo và Quý Ph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6844" y="5498428"/>
            <a:ext cx="4971893" cy="428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16" presetClass="entr" presetSubtype="21"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arn(inVertical)">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244800">
            <a:off x="13645089" y="9556424"/>
            <a:ext cx="1517828" cy="1633670"/>
          </a:xfrm>
          <a:prstGeom prst="rect">
            <a:avLst/>
          </a:prstGeom>
        </p:spPr>
      </p:pic>
      <p:pic>
        <p:nvPicPr>
          <p:cNvPr id="30" name="Picture 3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46072" y="9970603"/>
            <a:ext cx="2613228" cy="570159"/>
          </a:xfrm>
          <a:prstGeom prst="rect">
            <a:avLst/>
          </a:prstGeom>
        </p:spPr>
      </p:pic>
      <p:pic>
        <p:nvPicPr>
          <p:cNvPr id="3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37525">
            <a:off x="-57422" y="5736203"/>
            <a:ext cx="1379274" cy="1356704"/>
          </a:xfrm>
          <a:prstGeom prst="rect">
            <a:avLst/>
          </a:prstGeom>
        </p:spPr>
      </p:pic>
      <p:pic>
        <p:nvPicPr>
          <p:cNvPr id="3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464629">
            <a:off x="-827490" y="7089045"/>
            <a:ext cx="1887953" cy="1294106"/>
          </a:xfrm>
          <a:prstGeom prst="rect">
            <a:avLst/>
          </a:prstGeom>
        </p:spPr>
      </p:pic>
      <p:pic>
        <p:nvPicPr>
          <p:cNvPr id="33" name="Picture 3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00185">
            <a:off x="17536252" y="8452841"/>
            <a:ext cx="1419015" cy="1495130"/>
          </a:xfrm>
          <a:prstGeom prst="rect">
            <a:avLst/>
          </a:prstGeom>
        </p:spPr>
      </p:pic>
      <p:pic>
        <p:nvPicPr>
          <p:cNvPr id="34"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8600" y="881743"/>
            <a:ext cx="4557414" cy="3102882"/>
          </a:xfrm>
          <a:prstGeom prst="rect">
            <a:avLst/>
          </a:prstGeom>
        </p:spPr>
      </p:pic>
      <p:sp>
        <p:nvSpPr>
          <p:cNvPr id="35" name="TextBox 3"/>
          <p:cNvSpPr txBox="1"/>
          <p:nvPr/>
        </p:nvSpPr>
        <p:spPr>
          <a:xfrm>
            <a:off x="2136748" y="1759969"/>
            <a:ext cx="3521117" cy="1213922"/>
          </a:xfrm>
          <a:prstGeom prst="rect">
            <a:avLst/>
          </a:prstGeom>
        </p:spPr>
        <p:txBody>
          <a:bodyPr lIns="0" tIns="0" rIns="0" bIns="0" rtlCol="0" anchor="t">
            <a:spAutoFit/>
          </a:bodyPr>
          <a:lstStyle/>
          <a:p>
            <a:pPr algn="ctr">
              <a:lnSpc>
                <a:spcPct val="150000"/>
              </a:lnSpc>
            </a:pPr>
            <a:r>
              <a:rPr lang="en-US" sz="6000" b="1" spc="-256" smtClean="0">
                <a:solidFill>
                  <a:schemeClr val="bg1"/>
                </a:solidFill>
                <a:latin typeface="Arial" pitchFamily="34" charset="0"/>
                <a:cs typeface="Arial" pitchFamily="34" charset="0"/>
              </a:rPr>
              <a:t>Ví dụ</a:t>
            </a:r>
            <a:endParaRPr lang="en-US" sz="6000" b="1" spc="-256">
              <a:solidFill>
                <a:schemeClr val="bg1"/>
              </a:solidFill>
              <a:latin typeface="Arial" pitchFamily="34" charset="0"/>
              <a:cs typeface="Arial" pitchFamily="34" charset="0"/>
            </a:endParaRPr>
          </a:p>
        </p:txBody>
      </p:sp>
      <p:pic>
        <p:nvPicPr>
          <p:cNvPr id="36"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866797" y="1910360"/>
            <a:ext cx="586164" cy="574441"/>
          </a:xfrm>
          <a:prstGeom prst="rect">
            <a:avLst/>
          </a:prstGeom>
        </p:spPr>
      </p:pic>
      <p:pic>
        <p:nvPicPr>
          <p:cNvPr id="37"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17255" y="532989"/>
            <a:ext cx="1412928" cy="1497323"/>
          </a:xfrm>
          <a:prstGeom prst="rect">
            <a:avLst/>
          </a:prstGeom>
        </p:spPr>
      </p:pic>
      <p:pic>
        <p:nvPicPr>
          <p:cNvPr id="38"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946367">
            <a:off x="3320228" y="7678201"/>
            <a:ext cx="1154159" cy="955619"/>
          </a:xfrm>
          <a:prstGeom prst="rect">
            <a:avLst/>
          </a:prstGeom>
        </p:spPr>
      </p:pic>
      <p:sp>
        <p:nvSpPr>
          <p:cNvPr id="39" name="Rectangle 38"/>
          <p:cNvSpPr/>
          <p:nvPr/>
        </p:nvSpPr>
        <p:spPr>
          <a:xfrm>
            <a:off x="8050823" y="1189590"/>
            <a:ext cx="9220200" cy="2585323"/>
          </a:xfrm>
          <a:prstGeom prst="rect">
            <a:avLst/>
          </a:prstGeom>
        </p:spPr>
        <p:txBody>
          <a:bodyPr wrap="square">
            <a:spAutoFit/>
          </a:bodyPr>
          <a:lstStyle/>
          <a:p>
            <a:pPr algn="just">
              <a:lnSpc>
                <a:spcPct val="150000"/>
              </a:lnSpc>
            </a:pPr>
            <a:r>
              <a:rPr lang="en-US" sz="3600" smtClean="0">
                <a:solidFill>
                  <a:schemeClr val="bg1"/>
                </a:solidFill>
                <a:latin typeface="Arial" pitchFamily="34" charset="0"/>
                <a:cs typeface="Arial" pitchFamily="34" charset="0"/>
              </a:rPr>
              <a:t>Người có tính cách cẩn thận, tỉ mỉ có thể phù hợp với những nghề như khâu (chẳm) nón lá.</a:t>
            </a:r>
            <a:endParaRPr lang="vi-VN" sz="3600">
              <a:solidFill>
                <a:schemeClr val="bg1"/>
              </a:solidFill>
              <a:latin typeface="Arial" pitchFamily="34" charset="0"/>
              <a:cs typeface="Arial" pitchFamily="34" charset="0"/>
            </a:endParaRPr>
          </a:p>
        </p:txBody>
      </p:sp>
      <p:sp>
        <p:nvSpPr>
          <p:cNvPr id="40" name="AutoShape 2" descr="Ngôi làng thêu long bào duy nhất ở Hà Nộ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1"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76014" y="5857771"/>
            <a:ext cx="5896469" cy="393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Bán buôn nón lá, nón Huế nón quay thao nón trang trí tại Hà Nội - Quần áo -  VnExpress Rao Vặt"/>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061980" y="3625715"/>
            <a:ext cx="4321186" cy="5761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circle(in)">
                                      <p:cBhvr>
                                        <p:cTn id="14" dur="2000"/>
                                        <p:tgtEl>
                                          <p:spTgt spid="2051"/>
                                        </p:tgtEl>
                                      </p:cBhvr>
                                    </p:animEffect>
                                  </p:childTnLst>
                                </p:cTn>
                              </p:par>
                              <p:par>
                                <p:cTn id="15" presetID="6" presetClass="entr" presetSubtype="16"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ircle(in)">
                                      <p:cBhvr>
                                        <p:cTn id="1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244800">
            <a:off x="13645089" y="9556424"/>
            <a:ext cx="1517828" cy="1633670"/>
          </a:xfrm>
          <a:prstGeom prst="rect">
            <a:avLst/>
          </a:prstGeom>
        </p:spPr>
      </p:pic>
      <p:pic>
        <p:nvPicPr>
          <p:cNvPr id="10" name="Picture 3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46072" y="9970603"/>
            <a:ext cx="2613228" cy="570159"/>
          </a:xfrm>
          <a:prstGeom prst="rect">
            <a:avLst/>
          </a:prstGeom>
        </p:spPr>
      </p:pic>
      <p:pic>
        <p:nvPicPr>
          <p:cNvPr id="11" name="Picture 3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37525">
            <a:off x="-173908" y="-282644"/>
            <a:ext cx="1379274" cy="1356704"/>
          </a:xfrm>
          <a:prstGeom prst="rect">
            <a:avLst/>
          </a:prstGeom>
        </p:spPr>
      </p:pic>
      <p:pic>
        <p:nvPicPr>
          <p:cNvPr id="12" name="Picture 3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464629">
            <a:off x="-943976" y="1070198"/>
            <a:ext cx="1887953" cy="1294106"/>
          </a:xfrm>
          <a:prstGeom prst="rect">
            <a:avLst/>
          </a:prstGeom>
        </p:spPr>
      </p:pic>
      <p:pic>
        <p:nvPicPr>
          <p:cNvPr id="13" name="Picture 3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00185">
            <a:off x="17536252" y="8452841"/>
            <a:ext cx="1419015" cy="1495130"/>
          </a:xfrm>
          <a:prstGeom prst="rect">
            <a:avLst/>
          </a:prstGeom>
        </p:spPr>
      </p:pic>
      <p:pic>
        <p:nvPicPr>
          <p:cNvPr id="14"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8600" y="1020784"/>
            <a:ext cx="4557414" cy="3102882"/>
          </a:xfrm>
          <a:prstGeom prst="rect">
            <a:avLst/>
          </a:prstGeom>
        </p:spPr>
      </p:pic>
      <p:sp>
        <p:nvSpPr>
          <p:cNvPr id="15" name="TextBox 3"/>
          <p:cNvSpPr txBox="1"/>
          <p:nvPr/>
        </p:nvSpPr>
        <p:spPr>
          <a:xfrm>
            <a:off x="2136748" y="1899010"/>
            <a:ext cx="3521117" cy="1213922"/>
          </a:xfrm>
          <a:prstGeom prst="rect">
            <a:avLst/>
          </a:prstGeom>
        </p:spPr>
        <p:txBody>
          <a:bodyPr lIns="0" tIns="0" rIns="0" bIns="0" rtlCol="0" anchor="t">
            <a:spAutoFit/>
          </a:bodyPr>
          <a:lstStyle/>
          <a:p>
            <a:pPr algn="ctr">
              <a:lnSpc>
                <a:spcPct val="150000"/>
              </a:lnSpc>
            </a:pPr>
            <a:r>
              <a:rPr lang="en-US" sz="6000" b="1" spc="-256" smtClean="0">
                <a:solidFill>
                  <a:schemeClr val="bg1"/>
                </a:solidFill>
                <a:latin typeface="Arial" pitchFamily="34" charset="0"/>
                <a:cs typeface="Arial" pitchFamily="34" charset="0"/>
              </a:rPr>
              <a:t>Ví dụ</a:t>
            </a:r>
            <a:endParaRPr lang="en-US" sz="6000" b="1" spc="-256">
              <a:solidFill>
                <a:schemeClr val="bg1"/>
              </a:solidFill>
              <a:latin typeface="Arial" pitchFamily="34" charset="0"/>
              <a:cs typeface="Arial" pitchFamily="34" charset="0"/>
            </a:endParaRP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17255" y="672030"/>
            <a:ext cx="1412928" cy="1497323"/>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946367">
            <a:off x="1455566" y="5638895"/>
            <a:ext cx="1154159" cy="955619"/>
          </a:xfrm>
          <a:prstGeom prst="rect">
            <a:avLst/>
          </a:prstGeom>
        </p:spPr>
      </p:pic>
      <p:pic>
        <p:nvPicPr>
          <p:cNvPr id="20"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6819900" y="1961973"/>
            <a:ext cx="586164" cy="574441"/>
          </a:xfrm>
          <a:prstGeom prst="rect">
            <a:avLst/>
          </a:prstGeom>
        </p:spPr>
      </p:pic>
      <p:sp>
        <p:nvSpPr>
          <p:cNvPr id="21" name="Rectangle 20"/>
          <p:cNvSpPr/>
          <p:nvPr/>
        </p:nvSpPr>
        <p:spPr>
          <a:xfrm>
            <a:off x="8039100" y="1138436"/>
            <a:ext cx="9220200" cy="2585323"/>
          </a:xfrm>
          <a:prstGeom prst="rect">
            <a:avLst/>
          </a:prstGeom>
        </p:spPr>
        <p:txBody>
          <a:bodyPr wrap="square">
            <a:spAutoFit/>
          </a:bodyPr>
          <a:lstStyle/>
          <a:p>
            <a:pPr algn="just">
              <a:lnSpc>
                <a:spcPct val="150000"/>
              </a:lnSpc>
            </a:pPr>
            <a:r>
              <a:rPr lang="en-US" sz="3600">
                <a:solidFill>
                  <a:schemeClr val="bg1"/>
                </a:solidFill>
                <a:latin typeface="Arial" pitchFamily="34" charset="0"/>
                <a:cs typeface="Arial" pitchFamily="34" charset="0"/>
              </a:rPr>
              <a:t>N</a:t>
            </a:r>
            <a:r>
              <a:rPr lang="en-US" sz="3600" smtClean="0">
                <a:solidFill>
                  <a:schemeClr val="bg1"/>
                </a:solidFill>
                <a:latin typeface="Arial" pitchFamily="34" charset="0"/>
                <a:cs typeface="Arial" pitchFamily="34" charset="0"/>
              </a:rPr>
              <a:t>gười yêu thích sự sáng tạo, có tính cách học hỏi, chăm chỉ thích hợp với nghề làm các loại bánh, món ăn truyền thống</a:t>
            </a:r>
            <a:endParaRPr lang="vi-VN" sz="3600">
              <a:solidFill>
                <a:schemeClr val="bg1"/>
              </a:solidFill>
              <a:latin typeface="Arial" pitchFamily="34" charset="0"/>
              <a:cs typeface="Arial" pitchFamily="34" charset="0"/>
            </a:endParaRPr>
          </a:p>
        </p:txBody>
      </p:sp>
      <p:pic>
        <p:nvPicPr>
          <p:cNvPr id="3074" name="Picture 2" descr="15 Loại Bánh Truyền Thống Việt Nam Bạn Nhất Định Phải Thử Qua Trong Đời |  Cooky.v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44200" y="4264084"/>
            <a:ext cx="6096000" cy="39667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5 món bánh truyền thống cực ngon của Việt Nam - Nguyễn Uyê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98975" y="5935079"/>
            <a:ext cx="6041849" cy="3935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heel(1)">
                                      <p:cBhvr>
                                        <p:cTn id="14" dur="2000"/>
                                        <p:tgtEl>
                                          <p:spTgt spid="3076"/>
                                        </p:tgtEl>
                                      </p:cBhvr>
                                    </p:animEffect>
                                  </p:childTnLst>
                                </p:cTn>
                              </p:par>
                              <p:par>
                                <p:cTn id="15" presetID="21" presetClass="entr" presetSubtype="1"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heel(1)">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9336" y="1600563"/>
            <a:ext cx="7986129" cy="70858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73171" y="1600563"/>
            <a:ext cx="7986129" cy="708587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7012561" y="9300964"/>
            <a:ext cx="965999" cy="166031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11809">
            <a:off x="17398239" y="8304172"/>
            <a:ext cx="1029690" cy="1108276"/>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88984">
            <a:off x="17251383" y="-220648"/>
            <a:ext cx="1334812" cy="1357018"/>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399999">
            <a:off x="-718943" y="2698503"/>
            <a:ext cx="1437885" cy="1160765"/>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800185">
            <a:off x="4282494" y="-640957"/>
            <a:ext cx="1379814" cy="1453827"/>
          </a:xfrm>
          <a:prstGeom prst="rect">
            <a:avLst/>
          </a:prstGeom>
        </p:spPr>
      </p:pic>
      <p:sp>
        <p:nvSpPr>
          <p:cNvPr id="18" name="Rectangle 17"/>
          <p:cNvSpPr/>
          <p:nvPr/>
        </p:nvSpPr>
        <p:spPr>
          <a:xfrm>
            <a:off x="2403276" y="2559941"/>
            <a:ext cx="5421677" cy="584775"/>
          </a:xfrm>
          <a:prstGeom prst="rect">
            <a:avLst/>
          </a:prstGeom>
        </p:spPr>
        <p:txBody>
          <a:bodyPr wrap="none">
            <a:spAutoFit/>
          </a:bodyPr>
          <a:lstStyle/>
          <a:p>
            <a:r>
              <a:rPr lang="en-US" sz="3200" smtClean="0">
                <a:solidFill>
                  <a:schemeClr val="bg1"/>
                </a:solidFill>
                <a:latin typeface="Arial" pitchFamily="34" charset="0"/>
                <a:cs typeface="Arial" pitchFamily="34" charset="0"/>
              </a:rPr>
              <a:t>3 đặc điểm tính cách nổi bật </a:t>
            </a:r>
            <a:endParaRPr lang="vi-VN" sz="3200">
              <a:solidFill>
                <a:schemeClr val="bg1"/>
              </a:solidFill>
              <a:latin typeface="Arial" pitchFamily="34" charset="0"/>
              <a:cs typeface="Arial" pitchFamily="34" charset="0"/>
            </a:endParaRPr>
          </a:p>
        </p:txBody>
      </p:sp>
      <p:sp>
        <p:nvSpPr>
          <p:cNvPr id="19" name="Rectangle 18"/>
          <p:cNvSpPr/>
          <p:nvPr/>
        </p:nvSpPr>
        <p:spPr>
          <a:xfrm>
            <a:off x="11160530" y="2574596"/>
            <a:ext cx="4211409" cy="584775"/>
          </a:xfrm>
          <a:prstGeom prst="rect">
            <a:avLst/>
          </a:prstGeom>
        </p:spPr>
        <p:txBody>
          <a:bodyPr wrap="none">
            <a:spAutoFit/>
          </a:bodyPr>
          <a:lstStyle/>
          <a:p>
            <a:r>
              <a:rPr lang="en-US" sz="3200" smtClean="0">
                <a:solidFill>
                  <a:schemeClr val="bg1"/>
                </a:solidFill>
                <a:latin typeface="Arial" pitchFamily="34" charset="0"/>
                <a:cs typeface="Arial" pitchFamily="34" charset="0"/>
              </a:rPr>
              <a:t>Sở thích của bản thân</a:t>
            </a:r>
            <a:endParaRPr lang="vi-VN" sz="3200">
              <a:solidFill>
                <a:schemeClr val="bg1"/>
              </a:solidFill>
              <a:latin typeface="Arial" pitchFamily="34" charset="0"/>
              <a:cs typeface="Arial" pitchFamily="34" charset="0"/>
            </a:endParaRPr>
          </a:p>
        </p:txBody>
      </p:sp>
      <p:sp>
        <p:nvSpPr>
          <p:cNvPr id="20" name="TextBox 19"/>
          <p:cNvSpPr txBox="1"/>
          <p:nvPr/>
        </p:nvSpPr>
        <p:spPr>
          <a:xfrm>
            <a:off x="2743200" y="3997829"/>
            <a:ext cx="357790" cy="3034357"/>
          </a:xfrm>
          <a:prstGeom prst="rect">
            <a:avLst/>
          </a:prstGeom>
          <a:noFill/>
        </p:spPr>
        <p:txBody>
          <a:bodyPr wrap="none" rtlCol="0">
            <a:spAutoFit/>
          </a:bodyPr>
          <a:lstStyle/>
          <a:p>
            <a:pPr>
              <a:lnSpc>
                <a:spcPct val="150000"/>
              </a:lnSpc>
            </a:pPr>
            <a:r>
              <a:rPr lang="en-US" sz="4400" smtClean="0">
                <a:solidFill>
                  <a:schemeClr val="bg1"/>
                </a:solidFill>
              </a:rPr>
              <a:t>-</a:t>
            </a:r>
          </a:p>
          <a:p>
            <a:pPr>
              <a:lnSpc>
                <a:spcPct val="150000"/>
              </a:lnSpc>
            </a:pPr>
            <a:r>
              <a:rPr lang="en-US" sz="4400" smtClean="0">
                <a:solidFill>
                  <a:schemeClr val="bg1"/>
                </a:solidFill>
              </a:rPr>
              <a:t>-</a:t>
            </a:r>
          </a:p>
          <a:p>
            <a:pPr>
              <a:lnSpc>
                <a:spcPct val="150000"/>
              </a:lnSpc>
            </a:pPr>
            <a:r>
              <a:rPr lang="en-US" sz="4400" smtClean="0">
                <a:solidFill>
                  <a:schemeClr val="bg1"/>
                </a:solidFill>
              </a:rPr>
              <a:t>-</a:t>
            </a:r>
          </a:p>
        </p:txBody>
      </p:sp>
      <p:sp>
        <p:nvSpPr>
          <p:cNvPr id="21" name="TextBox 20"/>
          <p:cNvSpPr txBox="1"/>
          <p:nvPr/>
        </p:nvSpPr>
        <p:spPr>
          <a:xfrm>
            <a:off x="10668000" y="3626321"/>
            <a:ext cx="357790" cy="3034357"/>
          </a:xfrm>
          <a:prstGeom prst="rect">
            <a:avLst/>
          </a:prstGeom>
          <a:noFill/>
        </p:spPr>
        <p:txBody>
          <a:bodyPr wrap="none" rtlCol="0">
            <a:spAutoFit/>
          </a:bodyPr>
          <a:lstStyle/>
          <a:p>
            <a:pPr>
              <a:lnSpc>
                <a:spcPct val="150000"/>
              </a:lnSpc>
            </a:pPr>
            <a:r>
              <a:rPr lang="en-US" sz="4400" smtClean="0">
                <a:solidFill>
                  <a:schemeClr val="bg1"/>
                </a:solidFill>
              </a:rPr>
              <a:t>-</a:t>
            </a:r>
          </a:p>
          <a:p>
            <a:pPr>
              <a:lnSpc>
                <a:spcPct val="150000"/>
              </a:lnSpc>
            </a:pPr>
            <a:r>
              <a:rPr lang="en-US" sz="4400" smtClean="0">
                <a:solidFill>
                  <a:schemeClr val="bg1"/>
                </a:solidFill>
              </a:rPr>
              <a:t>-</a:t>
            </a:r>
          </a:p>
          <a:p>
            <a:pPr>
              <a:lnSpc>
                <a:spcPct val="150000"/>
              </a:lnSpc>
            </a:pPr>
            <a:r>
              <a:rPr lang="en-US" sz="4400" smtClean="0">
                <a:solidFill>
                  <a:schemeClr val="bg1"/>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749" r="24736"/>
          <a:stretch>
            <a:fillRect/>
          </a:stretch>
        </p:blipFill>
        <p:spPr>
          <a:xfrm>
            <a:off x="16552836" y="330104"/>
            <a:ext cx="1735164" cy="139719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27821">
            <a:off x="1249921" y="8962829"/>
            <a:ext cx="931532" cy="13699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49" r="24736"/>
          <a:stretch>
            <a:fillRect/>
          </a:stretch>
        </p:blipFill>
        <p:spPr>
          <a:xfrm flipH="1">
            <a:off x="0" y="5326590"/>
            <a:ext cx="1548910" cy="1247216"/>
          </a:xfrm>
          <a:prstGeom prst="rect">
            <a:avLst/>
          </a:prstGeom>
        </p:spPr>
      </p:pic>
      <p:grpSp>
        <p:nvGrpSpPr>
          <p:cNvPr id="5" name="Group 5"/>
          <p:cNvGrpSpPr/>
          <p:nvPr/>
        </p:nvGrpSpPr>
        <p:grpSpPr>
          <a:xfrm>
            <a:off x="916815" y="1028383"/>
            <a:ext cx="16454371" cy="8229918"/>
            <a:chOff x="0" y="0"/>
            <a:chExt cx="9153025" cy="4578032"/>
          </a:xfrm>
        </p:grpSpPr>
        <p:sp>
          <p:nvSpPr>
            <p:cNvPr id="6" name="Freeform 6"/>
            <p:cNvSpPr/>
            <p:nvPr/>
          </p:nvSpPr>
          <p:spPr>
            <a:xfrm>
              <a:off x="10160" y="16510"/>
              <a:ext cx="9130165" cy="4550092"/>
            </a:xfrm>
            <a:custGeom>
              <a:avLst/>
              <a:gdLst/>
              <a:ahLst/>
              <a:cxnLst/>
              <a:rect l="l" t="t" r="r" b="b"/>
              <a:pathLst>
                <a:path w="9130165" h="4550092">
                  <a:moveTo>
                    <a:pt x="9130165" y="4550092"/>
                  </a:moveTo>
                  <a:lnTo>
                    <a:pt x="0" y="4542472"/>
                  </a:lnTo>
                  <a:lnTo>
                    <a:pt x="0" y="1591318"/>
                  </a:lnTo>
                  <a:lnTo>
                    <a:pt x="17780" y="19050"/>
                  </a:lnTo>
                  <a:lnTo>
                    <a:pt x="4551066" y="0"/>
                  </a:lnTo>
                  <a:lnTo>
                    <a:pt x="9111115" y="5080"/>
                  </a:lnTo>
                  <a:close/>
                </a:path>
              </a:pathLst>
            </a:custGeom>
            <a:solidFill>
              <a:srgbClr val="082A44"/>
            </a:solidFill>
          </p:spPr>
        </p:sp>
        <p:sp>
          <p:nvSpPr>
            <p:cNvPr id="7" name="Freeform 7"/>
            <p:cNvSpPr/>
            <p:nvPr/>
          </p:nvSpPr>
          <p:spPr>
            <a:xfrm>
              <a:off x="-3810" y="0"/>
              <a:ext cx="9159374" cy="4576762"/>
            </a:xfrm>
            <a:custGeom>
              <a:avLst/>
              <a:gdLst/>
              <a:ahLst/>
              <a:cxnLst/>
              <a:rect l="l" t="t" r="r" b="b"/>
              <a:pathLst>
                <a:path w="9159374" h="4576762">
                  <a:moveTo>
                    <a:pt x="9125085" y="21590"/>
                  </a:moveTo>
                  <a:cubicBezTo>
                    <a:pt x="9126355" y="34290"/>
                    <a:pt x="9126355" y="44450"/>
                    <a:pt x="9127624" y="54610"/>
                  </a:cubicBezTo>
                  <a:cubicBezTo>
                    <a:pt x="9130165" y="133207"/>
                    <a:pt x="9131435" y="232940"/>
                    <a:pt x="9133974" y="329111"/>
                  </a:cubicBezTo>
                  <a:cubicBezTo>
                    <a:pt x="9133974" y="468024"/>
                    <a:pt x="9146674" y="3207114"/>
                    <a:pt x="9153024" y="3346028"/>
                  </a:cubicBezTo>
                  <a:cubicBezTo>
                    <a:pt x="9159374" y="3556179"/>
                    <a:pt x="9155565" y="3769892"/>
                    <a:pt x="9155565" y="3980043"/>
                  </a:cubicBezTo>
                  <a:cubicBezTo>
                    <a:pt x="9155565" y="4165261"/>
                    <a:pt x="9156835" y="4336232"/>
                    <a:pt x="9158105" y="4515802"/>
                  </a:cubicBezTo>
                  <a:cubicBezTo>
                    <a:pt x="9158105" y="4537392"/>
                    <a:pt x="9158105" y="4551362"/>
                    <a:pt x="9158105" y="4575492"/>
                  </a:cubicBezTo>
                  <a:cubicBezTo>
                    <a:pt x="9135245" y="4575492"/>
                    <a:pt x="9114924" y="4576762"/>
                    <a:pt x="9070457" y="4575492"/>
                  </a:cubicBezTo>
                  <a:cubicBezTo>
                    <a:pt x="8604132" y="4570412"/>
                    <a:pt x="8130632" y="4576762"/>
                    <a:pt x="7664307" y="4571682"/>
                  </a:cubicBezTo>
                  <a:cubicBezTo>
                    <a:pt x="7384511" y="4567872"/>
                    <a:pt x="7111890" y="4570412"/>
                    <a:pt x="6832095" y="4567872"/>
                  </a:cubicBezTo>
                  <a:cubicBezTo>
                    <a:pt x="6702958" y="4566602"/>
                    <a:pt x="6573822" y="4565332"/>
                    <a:pt x="6444686" y="4564062"/>
                  </a:cubicBezTo>
                  <a:cubicBezTo>
                    <a:pt x="6365769" y="4564062"/>
                    <a:pt x="6294027" y="4565332"/>
                    <a:pt x="6215110" y="4565332"/>
                  </a:cubicBezTo>
                  <a:cubicBezTo>
                    <a:pt x="6014232" y="4564062"/>
                    <a:pt x="5461816" y="4565332"/>
                    <a:pt x="5260937" y="4564062"/>
                  </a:cubicBezTo>
                  <a:cubicBezTo>
                    <a:pt x="5117452" y="4562792"/>
                    <a:pt x="2247757" y="4571682"/>
                    <a:pt x="2104272" y="4570412"/>
                  </a:cubicBezTo>
                  <a:cubicBezTo>
                    <a:pt x="2068401" y="4570412"/>
                    <a:pt x="2025356" y="4571682"/>
                    <a:pt x="1989484" y="4571682"/>
                  </a:cubicBezTo>
                  <a:cubicBezTo>
                    <a:pt x="1903393" y="4571682"/>
                    <a:pt x="1824477" y="4572952"/>
                    <a:pt x="1738386" y="4572952"/>
                  </a:cubicBezTo>
                  <a:cubicBezTo>
                    <a:pt x="1523159" y="4572952"/>
                    <a:pt x="1315106" y="4571682"/>
                    <a:pt x="1099879" y="4570412"/>
                  </a:cubicBezTo>
                  <a:cubicBezTo>
                    <a:pt x="970743" y="4569142"/>
                    <a:pt x="841606" y="4567872"/>
                    <a:pt x="719644" y="4566602"/>
                  </a:cubicBezTo>
                  <a:cubicBezTo>
                    <a:pt x="490069" y="4565332"/>
                    <a:pt x="260493" y="4564062"/>
                    <a:pt x="48260" y="4564062"/>
                  </a:cubicBezTo>
                  <a:cubicBezTo>
                    <a:pt x="38100" y="4564062"/>
                    <a:pt x="29210" y="4564062"/>
                    <a:pt x="19050" y="4562792"/>
                  </a:cubicBezTo>
                  <a:cubicBezTo>
                    <a:pt x="10160" y="4561522"/>
                    <a:pt x="5080" y="4555172"/>
                    <a:pt x="7620" y="4546282"/>
                  </a:cubicBezTo>
                  <a:cubicBezTo>
                    <a:pt x="16510" y="4514326"/>
                    <a:pt x="12700" y="4425279"/>
                    <a:pt x="11430" y="4332670"/>
                  </a:cubicBezTo>
                  <a:cubicBezTo>
                    <a:pt x="10160" y="4143890"/>
                    <a:pt x="6350" y="3958672"/>
                    <a:pt x="7620" y="3769892"/>
                  </a:cubicBezTo>
                  <a:cubicBezTo>
                    <a:pt x="5080" y="3534807"/>
                    <a:pt x="0" y="624747"/>
                    <a:pt x="7620" y="386101"/>
                  </a:cubicBezTo>
                  <a:cubicBezTo>
                    <a:pt x="8890" y="339796"/>
                    <a:pt x="7620" y="289930"/>
                    <a:pt x="8890" y="243625"/>
                  </a:cubicBezTo>
                  <a:cubicBezTo>
                    <a:pt x="10160" y="168826"/>
                    <a:pt x="12700" y="86903"/>
                    <a:pt x="13970" y="44450"/>
                  </a:cubicBezTo>
                  <a:cubicBezTo>
                    <a:pt x="13970" y="41910"/>
                    <a:pt x="15240" y="39370"/>
                    <a:pt x="16510" y="38100"/>
                  </a:cubicBezTo>
                  <a:cubicBezTo>
                    <a:pt x="38100" y="35560"/>
                    <a:pt x="81137" y="30480"/>
                    <a:pt x="195925" y="29210"/>
                  </a:cubicBezTo>
                  <a:cubicBezTo>
                    <a:pt x="389629" y="25400"/>
                    <a:pt x="583334" y="22860"/>
                    <a:pt x="784212" y="20320"/>
                  </a:cubicBezTo>
                  <a:cubicBezTo>
                    <a:pt x="920523" y="17780"/>
                    <a:pt x="1056834" y="16510"/>
                    <a:pt x="1185970" y="13970"/>
                  </a:cubicBezTo>
                  <a:cubicBezTo>
                    <a:pt x="1315106" y="11430"/>
                    <a:pt x="1451417" y="8890"/>
                    <a:pt x="1580553" y="8890"/>
                  </a:cubicBezTo>
                  <a:cubicBezTo>
                    <a:pt x="1724038" y="7620"/>
                    <a:pt x="1867522" y="10160"/>
                    <a:pt x="2011007" y="8890"/>
                  </a:cubicBezTo>
                  <a:cubicBezTo>
                    <a:pt x="2190363" y="8890"/>
                    <a:pt x="5440293" y="6350"/>
                    <a:pt x="5619649" y="5080"/>
                  </a:cubicBezTo>
                  <a:cubicBezTo>
                    <a:pt x="5791830" y="3810"/>
                    <a:pt x="5964012" y="2540"/>
                    <a:pt x="6143368" y="2540"/>
                  </a:cubicBezTo>
                  <a:cubicBezTo>
                    <a:pt x="6437512" y="1270"/>
                    <a:pt x="6724481" y="0"/>
                    <a:pt x="7018625" y="0"/>
                  </a:cubicBezTo>
                  <a:cubicBezTo>
                    <a:pt x="7140587" y="0"/>
                    <a:pt x="7269723" y="2540"/>
                    <a:pt x="7391685" y="2540"/>
                  </a:cubicBezTo>
                  <a:cubicBezTo>
                    <a:pt x="7728875" y="3810"/>
                    <a:pt x="8073238" y="5080"/>
                    <a:pt x="8410427" y="7620"/>
                  </a:cubicBezTo>
                  <a:cubicBezTo>
                    <a:pt x="8589783" y="8890"/>
                    <a:pt x="8769139" y="12700"/>
                    <a:pt x="8948495" y="16510"/>
                  </a:cubicBezTo>
                  <a:cubicBezTo>
                    <a:pt x="8991540" y="16510"/>
                    <a:pt x="9034586" y="16510"/>
                    <a:pt x="9070457" y="16510"/>
                  </a:cubicBezTo>
                  <a:cubicBezTo>
                    <a:pt x="9106035" y="17780"/>
                    <a:pt x="9114924" y="20320"/>
                    <a:pt x="9125085" y="21590"/>
                  </a:cubicBezTo>
                  <a:close/>
                  <a:moveTo>
                    <a:pt x="9135245" y="4558982"/>
                  </a:moveTo>
                  <a:cubicBezTo>
                    <a:pt x="9136515" y="4542472"/>
                    <a:pt x="9137785" y="4529772"/>
                    <a:pt x="9137785" y="4517072"/>
                  </a:cubicBezTo>
                  <a:cubicBezTo>
                    <a:pt x="9136515" y="4318422"/>
                    <a:pt x="9135245" y="4129643"/>
                    <a:pt x="9135245" y="3926615"/>
                  </a:cubicBezTo>
                  <a:cubicBezTo>
                    <a:pt x="9135245" y="3834006"/>
                    <a:pt x="9137785" y="3741397"/>
                    <a:pt x="9136515" y="3648788"/>
                  </a:cubicBezTo>
                  <a:cubicBezTo>
                    <a:pt x="9136515" y="3563303"/>
                    <a:pt x="9135245" y="3474256"/>
                    <a:pt x="9133975" y="3388770"/>
                  </a:cubicBezTo>
                  <a:cubicBezTo>
                    <a:pt x="9128895" y="3256981"/>
                    <a:pt x="9117465" y="528576"/>
                    <a:pt x="9117465" y="396787"/>
                  </a:cubicBezTo>
                  <a:cubicBezTo>
                    <a:pt x="9114925" y="286368"/>
                    <a:pt x="9112385" y="172388"/>
                    <a:pt x="9109845" y="63500"/>
                  </a:cubicBezTo>
                  <a:cubicBezTo>
                    <a:pt x="9108575" y="44450"/>
                    <a:pt x="9107305" y="43180"/>
                    <a:pt x="9048935" y="41910"/>
                  </a:cubicBezTo>
                  <a:cubicBezTo>
                    <a:pt x="9027412" y="41910"/>
                    <a:pt x="9013063" y="41910"/>
                    <a:pt x="8991540" y="40640"/>
                  </a:cubicBezTo>
                  <a:cubicBezTo>
                    <a:pt x="8812185" y="36830"/>
                    <a:pt x="8625654" y="31750"/>
                    <a:pt x="8446299" y="30480"/>
                  </a:cubicBezTo>
                  <a:cubicBezTo>
                    <a:pt x="8008670" y="26670"/>
                    <a:pt x="7563867" y="25400"/>
                    <a:pt x="7126239" y="22860"/>
                  </a:cubicBezTo>
                  <a:cubicBezTo>
                    <a:pt x="7061671" y="22860"/>
                    <a:pt x="6989929" y="22860"/>
                    <a:pt x="6925360" y="22860"/>
                  </a:cubicBezTo>
                  <a:cubicBezTo>
                    <a:pt x="6817747" y="22860"/>
                    <a:pt x="6710133" y="22860"/>
                    <a:pt x="6609694" y="22860"/>
                  </a:cubicBezTo>
                  <a:cubicBezTo>
                    <a:pt x="6380118" y="22860"/>
                    <a:pt x="6150543" y="22860"/>
                    <a:pt x="5928141" y="24130"/>
                  </a:cubicBezTo>
                  <a:cubicBezTo>
                    <a:pt x="5734437" y="25400"/>
                    <a:pt x="2470158" y="29210"/>
                    <a:pt x="2276454" y="29210"/>
                  </a:cubicBezTo>
                  <a:cubicBezTo>
                    <a:pt x="1960788" y="29210"/>
                    <a:pt x="1645121" y="26670"/>
                    <a:pt x="1329455" y="33020"/>
                  </a:cubicBezTo>
                  <a:cubicBezTo>
                    <a:pt x="1164447" y="36830"/>
                    <a:pt x="1006614" y="36830"/>
                    <a:pt x="848781" y="38100"/>
                  </a:cubicBezTo>
                  <a:cubicBezTo>
                    <a:pt x="576160" y="41910"/>
                    <a:pt x="303539" y="45720"/>
                    <a:pt x="49530" y="50800"/>
                  </a:cubicBezTo>
                  <a:cubicBezTo>
                    <a:pt x="36830" y="50800"/>
                    <a:pt x="34290" y="53340"/>
                    <a:pt x="33020" y="76217"/>
                  </a:cubicBezTo>
                  <a:cubicBezTo>
                    <a:pt x="31750" y="140331"/>
                    <a:pt x="31750" y="204445"/>
                    <a:pt x="30480" y="268559"/>
                  </a:cubicBezTo>
                  <a:cubicBezTo>
                    <a:pt x="29210" y="375415"/>
                    <a:pt x="26670" y="478710"/>
                    <a:pt x="25400" y="585567"/>
                  </a:cubicBezTo>
                  <a:cubicBezTo>
                    <a:pt x="20320" y="699547"/>
                    <a:pt x="26670" y="3484941"/>
                    <a:pt x="29210" y="3598921"/>
                  </a:cubicBezTo>
                  <a:cubicBezTo>
                    <a:pt x="29210" y="3720026"/>
                    <a:pt x="29210" y="3844692"/>
                    <a:pt x="30480" y="3965796"/>
                  </a:cubicBezTo>
                  <a:cubicBezTo>
                    <a:pt x="30480" y="4054843"/>
                    <a:pt x="33020" y="4143890"/>
                    <a:pt x="33020" y="4232937"/>
                  </a:cubicBezTo>
                  <a:cubicBezTo>
                    <a:pt x="33020" y="4329108"/>
                    <a:pt x="33020" y="4425279"/>
                    <a:pt x="31750" y="4517072"/>
                  </a:cubicBezTo>
                  <a:cubicBezTo>
                    <a:pt x="31750" y="4520882"/>
                    <a:pt x="31750" y="4523422"/>
                    <a:pt x="31750" y="4527232"/>
                  </a:cubicBezTo>
                  <a:cubicBezTo>
                    <a:pt x="31750" y="4537392"/>
                    <a:pt x="35560" y="4541202"/>
                    <a:pt x="44450" y="4541202"/>
                  </a:cubicBezTo>
                  <a:cubicBezTo>
                    <a:pt x="95486" y="4541202"/>
                    <a:pt x="195925" y="4542472"/>
                    <a:pt x="289190" y="4542472"/>
                  </a:cubicBezTo>
                  <a:cubicBezTo>
                    <a:pt x="425501" y="4542472"/>
                    <a:pt x="568985" y="4539932"/>
                    <a:pt x="705296" y="4542472"/>
                  </a:cubicBezTo>
                  <a:cubicBezTo>
                    <a:pt x="927697" y="4546282"/>
                    <a:pt x="1150099" y="4548822"/>
                    <a:pt x="1372500" y="4547552"/>
                  </a:cubicBezTo>
                  <a:cubicBezTo>
                    <a:pt x="1515985" y="4546282"/>
                    <a:pt x="1652295" y="4548822"/>
                    <a:pt x="1795780" y="4548822"/>
                  </a:cubicBezTo>
                  <a:cubicBezTo>
                    <a:pt x="2003833" y="4548822"/>
                    <a:pt x="2211886" y="4547552"/>
                    <a:pt x="2419939" y="4548822"/>
                  </a:cubicBezTo>
                  <a:cubicBezTo>
                    <a:pt x="2728431" y="4550092"/>
                    <a:pt x="6114671" y="4539932"/>
                    <a:pt x="6430338" y="4542472"/>
                  </a:cubicBezTo>
                  <a:cubicBezTo>
                    <a:pt x="6566648" y="4543742"/>
                    <a:pt x="6702958" y="4545012"/>
                    <a:pt x="6832095" y="4545012"/>
                  </a:cubicBezTo>
                  <a:cubicBezTo>
                    <a:pt x="7068845" y="4547552"/>
                    <a:pt x="7298421" y="4543742"/>
                    <a:pt x="7535170" y="4547552"/>
                  </a:cubicBezTo>
                  <a:cubicBezTo>
                    <a:pt x="7728875" y="4550092"/>
                    <a:pt x="7922579" y="4550092"/>
                    <a:pt x="8116284" y="4552632"/>
                  </a:cubicBezTo>
                  <a:cubicBezTo>
                    <a:pt x="8403253" y="4556442"/>
                    <a:pt x="8690222" y="4558982"/>
                    <a:pt x="8977193" y="4560252"/>
                  </a:cubicBezTo>
                  <a:cubicBezTo>
                    <a:pt x="9084806" y="4560252"/>
                    <a:pt x="9114924" y="4558982"/>
                    <a:pt x="9135245" y="4558982"/>
                  </a:cubicBezTo>
                  <a:close/>
                </a:path>
              </a:pathLst>
            </a:custGeom>
            <a:solidFill>
              <a:srgbClr val="FFC7C7"/>
            </a:solidFill>
          </p:spPr>
        </p:sp>
      </p:grpSp>
      <p:sp>
        <p:nvSpPr>
          <p:cNvPr id="8" name="TextBox 8"/>
          <p:cNvSpPr txBox="1"/>
          <p:nvPr/>
        </p:nvSpPr>
        <p:spPr>
          <a:xfrm>
            <a:off x="3195611" y="1803608"/>
            <a:ext cx="11943670" cy="850169"/>
          </a:xfrm>
          <a:prstGeom prst="rect">
            <a:avLst/>
          </a:prstGeom>
        </p:spPr>
        <p:txBody>
          <a:bodyPr lIns="0" tIns="0" rIns="0" bIns="0" rtlCol="0" anchor="t">
            <a:spAutoFit/>
          </a:bodyPr>
          <a:lstStyle/>
          <a:p>
            <a:pPr algn="ctr">
              <a:lnSpc>
                <a:spcPts val="7200"/>
              </a:lnSpc>
            </a:pPr>
            <a:r>
              <a:rPr lang="en-US" sz="5400" b="1" spc="-288" smtClean="0">
                <a:solidFill>
                  <a:srgbClr val="FFFFFF"/>
                </a:solidFill>
                <a:latin typeface="Arial" pitchFamily="34" charset="0"/>
                <a:cs typeface="Arial" pitchFamily="34" charset="0"/>
              </a:rPr>
              <a:t>KẾT LUẬN</a:t>
            </a:r>
            <a:endParaRPr lang="en-US" sz="5400" b="1" spc="-288">
              <a:solidFill>
                <a:srgbClr val="FFFFFF"/>
              </a:solidFill>
              <a:latin typeface="Arial" pitchFamily="34" charset="0"/>
              <a:cs typeface="Arial" pitchFamily="34" charset="0"/>
            </a:endParaRPr>
          </a:p>
        </p:txBody>
      </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28700" y="829219"/>
            <a:ext cx="2495691" cy="544514"/>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52836" y="7760977"/>
            <a:ext cx="1412928" cy="1497323"/>
          </a:xfrm>
          <a:prstGeom prst="rect">
            <a:avLst/>
          </a:prstGeom>
        </p:spPr>
      </p:pic>
      <p:sp>
        <p:nvSpPr>
          <p:cNvPr id="22" name="Rectangle 21"/>
          <p:cNvSpPr/>
          <p:nvPr/>
        </p:nvSpPr>
        <p:spPr>
          <a:xfrm>
            <a:off x="2276545" y="2787789"/>
            <a:ext cx="13690286" cy="5632311"/>
          </a:xfrm>
          <a:prstGeom prst="rect">
            <a:avLst/>
          </a:prstGeom>
        </p:spPr>
        <p:txBody>
          <a:bodyPr wrap="square">
            <a:spAutoFit/>
          </a:bodyPr>
          <a:lstStyle/>
          <a:p>
            <a:pPr algn="just">
              <a:lnSpc>
                <a:spcPct val="150000"/>
              </a:lnSpc>
            </a:pPr>
            <a:r>
              <a:rPr lang="en-US" sz="4000">
                <a:solidFill>
                  <a:schemeClr val="bg1"/>
                </a:solidFill>
                <a:latin typeface="Arial" pitchFamily="34" charset="0"/>
                <a:cs typeface="Arial" pitchFamily="34" charset="0"/>
              </a:rPr>
              <a:t>Tính cách, hứng thú và sở trường của mỗi người sẽ phần nào quyết định đến sự phù hợp của người đó đối với một nghề nhất định - bao gồm nghề truyền thống. Hiểu về mối liên hệ giữa tính cách, hứng thú của bản thân với các nghề truyền thống khác nhau giúp HS chúng ta bước đầu có ý thức về định hướng nghề nghiệp của mình trong tương lai.</a:t>
            </a:r>
            <a:endParaRPr lang="vi-VN" sz="4000">
              <a:solidFill>
                <a:schemeClr val="bg1"/>
              </a:soli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334</Words>
  <PresentationFormat>Custom</PresentationFormat>
  <Paragraphs>32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2021-09-11T08:43:21Z</dcterms:modified>
  <dc:identifier>DAEn5uKHZYc</dc:identifier>
</cp:coreProperties>
</file>