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5"/>
  </p:notesMasterIdLst>
  <p:sldIdLst>
    <p:sldId id="299" r:id="rId2"/>
    <p:sldId id="256" r:id="rId3"/>
    <p:sldId id="281" r:id="rId4"/>
    <p:sldId id="279" r:id="rId5"/>
    <p:sldId id="257" r:id="rId6"/>
    <p:sldId id="258" r:id="rId7"/>
    <p:sldId id="277" r:id="rId8"/>
    <p:sldId id="262" r:id="rId9"/>
    <p:sldId id="260" r:id="rId10"/>
    <p:sldId id="282" r:id="rId11"/>
    <p:sldId id="265" r:id="rId12"/>
    <p:sldId id="268" r:id="rId13"/>
    <p:sldId id="280" r:id="rId14"/>
    <p:sldId id="283" r:id="rId15"/>
    <p:sldId id="269" r:id="rId16"/>
    <p:sldId id="259" r:id="rId17"/>
    <p:sldId id="284" r:id="rId18"/>
    <p:sldId id="285" r:id="rId19"/>
    <p:sldId id="263" r:id="rId20"/>
    <p:sldId id="266" r:id="rId21"/>
    <p:sldId id="264" r:id="rId22"/>
    <p:sldId id="273" r:id="rId23"/>
    <p:sldId id="261" r:id="rId24"/>
    <p:sldId id="274" r:id="rId25"/>
    <p:sldId id="294" r:id="rId26"/>
    <p:sldId id="292" r:id="rId27"/>
    <p:sldId id="286" r:id="rId28"/>
    <p:sldId id="296" r:id="rId29"/>
    <p:sldId id="293" r:id="rId30"/>
    <p:sldId id="295" r:id="rId31"/>
    <p:sldId id="267" r:id="rId32"/>
    <p:sldId id="270" r:id="rId33"/>
    <p:sldId id="298" r:id="rId34"/>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735B"/>
    <a:srgbClr val="D65200"/>
    <a:srgbClr val="E7F1CE"/>
    <a:srgbClr val="FFFD87"/>
    <a:srgbClr val="106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22" autoAdjust="0"/>
  </p:normalViewPr>
  <p:slideViewPr>
    <p:cSldViewPr>
      <p:cViewPr varScale="1">
        <p:scale>
          <a:sx n="53" d="100"/>
          <a:sy n="53" d="100"/>
        </p:scale>
        <p:origin x="48"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FF693-DAC4-4BB1-BF26-FE35C13DBDE9}"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F93A7-EB5A-4230-96A8-E39FAEE71953}" type="slidenum">
              <a:rPr lang="en-US" smtClean="0"/>
              <a:t>‹#›</a:t>
            </a:fld>
            <a:endParaRPr lang="en-US"/>
          </a:p>
        </p:txBody>
      </p:sp>
    </p:spTree>
    <p:extLst>
      <p:ext uri="{BB962C8B-B14F-4D97-AF65-F5344CB8AC3E}">
        <p14:creationId xmlns:p14="http://schemas.microsoft.com/office/powerpoint/2010/main" val="196234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EF93A7-EB5A-4230-96A8-E39FAEE71953}" type="slidenum">
              <a:rPr lang="en-US" smtClean="0"/>
              <a:t>9</a:t>
            </a:fld>
            <a:endParaRPr lang="en-US"/>
          </a:p>
        </p:txBody>
      </p:sp>
    </p:spTree>
    <p:extLst>
      <p:ext uri="{BB962C8B-B14F-4D97-AF65-F5344CB8AC3E}">
        <p14:creationId xmlns:p14="http://schemas.microsoft.com/office/powerpoint/2010/main" val="217481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sv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10" Type="http://schemas.openxmlformats.org/officeDocument/2006/relationships/image" Target="../media/image26.jpeg"/><Relationship Id="rId4" Type="http://schemas.openxmlformats.org/officeDocument/2006/relationships/image" Target="../media/image8.pn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svg"/><Relationship Id="rId7"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36.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sv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9.sv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9.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svg"/><Relationship Id="rId7" Type="http://schemas.openxmlformats.org/officeDocument/2006/relationships/image" Target="../media/image48.jpeg"/><Relationship Id="rId12" Type="http://schemas.openxmlformats.org/officeDocument/2006/relationships/image" Target="../media/image5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9.svg"/><Relationship Id="rId10" Type="http://schemas.openxmlformats.org/officeDocument/2006/relationships/image" Target="../media/image51.svg"/><Relationship Id="rId4" Type="http://schemas.openxmlformats.org/officeDocument/2006/relationships/image" Target="../media/image8.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sv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sv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sv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sv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sv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sv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svg"/><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071"/>
        </a:solidFill>
        <a:effectLst/>
      </p:bgPr>
    </p:bg>
    <p:spTree>
      <p:nvGrpSpPr>
        <p:cNvPr id="1" name=""/>
        <p:cNvGrpSpPr/>
        <p:nvPr/>
      </p:nvGrpSpPr>
      <p:grpSpPr>
        <a:xfrm>
          <a:off x="0" y="0"/>
          <a:ext cx="0" cy="0"/>
          <a:chOff x="0" y="0"/>
          <a:chExt cx="0" cy="0"/>
        </a:xfrm>
      </p:grpSpPr>
      <p:grpSp>
        <p:nvGrpSpPr>
          <p:cNvPr id="15" name="Group 15"/>
          <p:cNvGrpSpPr/>
          <p:nvPr/>
        </p:nvGrpSpPr>
        <p:grpSpPr>
          <a:xfrm>
            <a:off x="1143000" y="800100"/>
            <a:ext cx="16002000" cy="8763000"/>
            <a:chOff x="0" y="0"/>
            <a:chExt cx="8893013" cy="6783912"/>
          </a:xfrm>
        </p:grpSpPr>
        <p:sp>
          <p:nvSpPr>
            <p:cNvPr id="16" name="Freeform 16"/>
            <p:cNvSpPr/>
            <p:nvPr/>
          </p:nvSpPr>
          <p:spPr>
            <a:xfrm>
              <a:off x="0" y="0"/>
              <a:ext cx="8893012" cy="6783912"/>
            </a:xfrm>
            <a:custGeom>
              <a:avLst/>
              <a:gdLst/>
              <a:ahLst/>
              <a:cxnLst/>
              <a:rect l="l" t="t" r="r" b="b"/>
              <a:pathLst>
                <a:path w="8893012" h="67839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chemeClr val="bg1"/>
            </a:solidFill>
          </p:spPr>
        </p:sp>
      </p:grpSp>
      <p:sp>
        <p:nvSpPr>
          <p:cNvPr id="33" name="Freeform 3"/>
          <p:cNvSpPr/>
          <p:nvPr/>
        </p:nvSpPr>
        <p:spPr>
          <a:xfrm>
            <a:off x="-221577" y="8609418"/>
            <a:ext cx="18731151" cy="1907363"/>
          </a:xfrm>
          <a:custGeom>
            <a:avLst/>
            <a:gdLst/>
            <a:ahLst/>
            <a:cxnLst/>
            <a:rect l="l" t="t" r="r" b="b"/>
            <a:pathLst>
              <a:path w="4933307" h="502351">
                <a:moveTo>
                  <a:pt x="0" y="0"/>
                </a:moveTo>
                <a:lnTo>
                  <a:pt x="4933307" y="0"/>
                </a:lnTo>
                <a:lnTo>
                  <a:pt x="4933307" y="502351"/>
                </a:lnTo>
                <a:lnTo>
                  <a:pt x="0" y="502351"/>
                </a:lnTo>
                <a:close/>
              </a:path>
            </a:pathLst>
          </a:custGeom>
          <a:solidFill>
            <a:srgbClr val="37735B"/>
          </a:solidFill>
        </p:spPr>
      </p:sp>
      <p:pic>
        <p:nvPicPr>
          <p:cNvPr id="11" name="Picture 15"/>
          <p:cNvPicPr>
            <a:picLocks noChangeAspect="1"/>
          </p:cNvPicPr>
          <p:nvPr/>
        </p:nvPicPr>
        <p:blipFill>
          <a:blip r:embed="rId2"/>
          <a:srcRect/>
          <a:stretch>
            <a:fillRect/>
          </a:stretch>
        </p:blipFill>
        <p:spPr>
          <a:xfrm>
            <a:off x="5410200" y="6765823"/>
            <a:ext cx="7911619" cy="2759177"/>
          </a:xfrm>
          <a:prstGeom prst="rect">
            <a:avLst/>
          </a:prstGeom>
        </p:spPr>
      </p:pic>
      <p:sp>
        <p:nvSpPr>
          <p:cNvPr id="12" name="TextBox 14"/>
          <p:cNvSpPr txBox="1"/>
          <p:nvPr/>
        </p:nvSpPr>
        <p:spPr>
          <a:xfrm>
            <a:off x="1558780" y="2166692"/>
            <a:ext cx="15170436" cy="3693319"/>
          </a:xfrm>
          <a:prstGeom prst="rect">
            <a:avLst/>
          </a:prstGeom>
        </p:spPr>
        <p:txBody>
          <a:bodyPr wrap="square" lIns="0" tIns="0" rIns="0" bIns="0" rtlCol="0" anchor="t">
            <a:spAutoFit/>
          </a:bodyPr>
          <a:lstStyle/>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CHÀO MỪNG CẢ LỚP </a:t>
            </a:r>
          </a:p>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ĐẾN VỚI BUỔI HỌC HÔM NAY!</a:t>
            </a:r>
          </a:p>
        </p:txBody>
      </p:sp>
    </p:spTree>
    <p:extLst>
      <p:ext uri="{BB962C8B-B14F-4D97-AF65-F5344CB8AC3E}">
        <p14:creationId xmlns:p14="http://schemas.microsoft.com/office/powerpoint/2010/main" val="241327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grpSp>
        <p:nvGrpSpPr>
          <p:cNvPr id="14" name="Group 13"/>
          <p:cNvGrpSpPr/>
          <p:nvPr/>
        </p:nvGrpSpPr>
        <p:grpSpPr>
          <a:xfrm>
            <a:off x="1016418" y="267366"/>
            <a:ext cx="7365582" cy="1142334"/>
            <a:chOff x="1016418" y="267366"/>
            <a:chExt cx="7365582" cy="1142334"/>
          </a:xfrm>
        </p:grpSpPr>
        <p:sp>
          <p:nvSpPr>
            <p:cNvPr id="12" name="Round Same Side Corner Rectangle 11"/>
            <p:cNvSpPr/>
            <p:nvPr/>
          </p:nvSpPr>
          <p:spPr>
            <a:xfrm flipV="1">
              <a:off x="1016418" y="267366"/>
              <a:ext cx="7365582" cy="1142334"/>
            </a:xfrm>
            <a:prstGeom prst="round2SameRect">
              <a:avLst>
                <a:gd name="adj1" fmla="val 37720"/>
                <a:gd name="adj2" fmla="val 0"/>
              </a:avLst>
            </a:prstGeom>
            <a:solidFill>
              <a:srgbClr val="106B00"/>
            </a:solidFill>
            <a:ln>
              <a:solidFill>
                <a:srgbClr val="10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94009" y="366895"/>
              <a:ext cx="701040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I. </a:t>
              </a:r>
              <a:r>
                <a:rPr lang="en-US" sz="4200" b="1" dirty="0" err="1">
                  <a:solidFill>
                    <a:schemeClr val="bg1"/>
                  </a:solidFill>
                  <a:latin typeface="Arial" panose="020B0604020202020204" pitchFamily="34" charset="0"/>
                  <a:cs typeface="Arial" panose="020B0604020202020204" pitchFamily="34" charset="0"/>
                </a:rPr>
                <a:t>Nhân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giống</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thuần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chủng</a:t>
              </a:r>
              <a:endParaRPr lang="en-US" sz="4200" b="1" dirty="0">
                <a:solidFill>
                  <a:schemeClr val="bg1"/>
                </a:solidFill>
                <a:latin typeface="Arial" panose="020B0604020202020204" pitchFamily="34" charset="0"/>
                <a:cs typeface="Arial" panose="020B0604020202020204" pitchFamily="34" charset="0"/>
              </a:endParaRPr>
            </a:p>
          </p:txBody>
        </p:sp>
      </p:grpSp>
      <p:sp>
        <p:nvSpPr>
          <p:cNvPr id="15" name="TextBox 14"/>
          <p:cNvSpPr txBox="1"/>
          <p:nvPr/>
        </p:nvSpPr>
        <p:spPr>
          <a:xfrm>
            <a:off x="1188929" y="1995003"/>
            <a:ext cx="10540791" cy="707886"/>
          </a:xfrm>
          <a:prstGeom prst="rect">
            <a:avLst/>
          </a:prstGeom>
          <a:noFill/>
        </p:spPr>
        <p:txBody>
          <a:bodyPr wrap="square" rtlCol="0">
            <a:spAutoFit/>
          </a:bodyPr>
          <a:lstStyle/>
          <a:p>
            <a:pPr algn="just"/>
            <a:r>
              <a:rPr lang="en-US" sz="4000" b="1" dirty="0">
                <a:solidFill>
                  <a:srgbClr val="D65200"/>
                </a:solidFill>
                <a:latin typeface="Arial" panose="020B0604020202020204" pitchFamily="34" charset="0"/>
                <a:cs typeface="Arial" panose="020B0604020202020204" pitchFamily="34" charset="0"/>
              </a:rPr>
              <a:t>2. </a:t>
            </a:r>
            <a:r>
              <a:rPr lang="en-US" sz="4000" b="1" dirty="0" err="1">
                <a:solidFill>
                  <a:srgbClr val="D65200"/>
                </a:solidFill>
                <a:latin typeface="Arial" panose="020B0604020202020204" pitchFamily="34" charset="0"/>
                <a:cs typeface="Arial" panose="020B0604020202020204" pitchFamily="34" charset="0"/>
              </a:rPr>
              <a:t>Mục</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đích</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của</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nhân</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giống</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thuần</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chủng</a:t>
            </a:r>
            <a:endParaRPr lang="en-US" sz="4000" b="1" dirty="0">
              <a:solidFill>
                <a:srgbClr val="D65200"/>
              </a:solidFill>
              <a:latin typeface="Arial" panose="020B0604020202020204" pitchFamily="34" charset="0"/>
              <a:cs typeface="Arial" panose="020B0604020202020204" pitchFamily="34" charset="0"/>
            </a:endParaRPr>
          </a:p>
        </p:txBody>
      </p:sp>
      <p:sp>
        <p:nvSpPr>
          <p:cNvPr id="7" name="Rectangle 6"/>
          <p:cNvSpPr/>
          <p:nvPr/>
        </p:nvSpPr>
        <p:spPr>
          <a:xfrm>
            <a:off x="3081020" y="3058041"/>
            <a:ext cx="11468100" cy="1938992"/>
          </a:xfrm>
          <a:prstGeom prst="rect">
            <a:avLst/>
          </a:prstGeom>
        </p:spPr>
        <p:txBody>
          <a:bodyPr wrap="square">
            <a:spAutoFit/>
          </a:bodyPr>
          <a:lstStyle/>
          <a:p>
            <a:pPr algn="just">
              <a:lnSpc>
                <a:spcPct val="150000"/>
              </a:lnSpc>
            </a:pPr>
            <a:r>
              <a:rPr lang="en-US" sz="4000" i="1" dirty="0">
                <a:latin typeface="Arial" panose="020B0604020202020204" pitchFamily="34" charset="0"/>
                <a:cs typeface="Arial" panose="020B0604020202020204" pitchFamily="34" charset="0"/>
              </a:rPr>
              <a:t>HS </a:t>
            </a:r>
            <a:r>
              <a:rPr lang="en-US" sz="4000" i="1" dirty="0" err="1">
                <a:latin typeface="Arial" panose="020B0604020202020204" pitchFamily="34" charset="0"/>
                <a:cs typeface="Arial" panose="020B0604020202020204" pitchFamily="34" charset="0"/>
              </a:rPr>
              <a:t>làm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cặp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tin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I.2 SGK tr.29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6"/>
          <a:stretch>
            <a:fillRect/>
          </a:stretch>
        </p:blipFill>
        <p:spPr>
          <a:xfrm>
            <a:off x="1209249" y="3249948"/>
            <a:ext cx="1723836" cy="1472898"/>
          </a:xfrm>
          <a:prstGeom prst="rect">
            <a:avLst/>
          </a:prstGeom>
        </p:spPr>
      </p:pic>
      <p:sp>
        <p:nvSpPr>
          <p:cNvPr id="9" name="Rectangle 8"/>
          <p:cNvSpPr/>
          <p:nvPr/>
        </p:nvSpPr>
        <p:spPr>
          <a:xfrm>
            <a:off x="1230838" y="5257542"/>
            <a:ext cx="11094511" cy="90159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mục đích của nhân giống thuần chủng. </a:t>
            </a:r>
          </a:p>
        </p:txBody>
      </p:sp>
      <p:sp>
        <p:nvSpPr>
          <p:cNvPr id="10" name="Rectangle 9"/>
          <p:cNvSpPr/>
          <p:nvPr/>
        </p:nvSpPr>
        <p:spPr>
          <a:xfrm>
            <a:off x="1209249" y="6494066"/>
            <a:ext cx="10879881"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dirty="0">
                <a:solidFill>
                  <a:prstClr val="black"/>
                </a:solidFill>
                <a:cs typeface="Arial" panose="020B0604020202020204" pitchFamily="34" charset="0"/>
              </a:rPr>
              <a:t>Phương pháp nhân giống thuần chủng thường áp dụng với đối tượng vật nuôi nào?</a:t>
            </a:r>
          </a:p>
        </p:txBody>
      </p:sp>
      <p:pic>
        <p:nvPicPr>
          <p:cNvPr id="19" name="Google Shape;431;p33"/>
          <p:cNvPicPr preferRelativeResize="0"/>
          <p:nvPr/>
        </p:nvPicPr>
        <p:blipFill rotWithShape="1">
          <a:blip r:embed="rId7" cstate="print">
            <a:extLst>
              <a:ext uri="{28A0092B-C50C-407E-A947-70E740481C1C}">
                <a14:useLocalDpi xmlns:a14="http://schemas.microsoft.com/office/drawing/2010/main" val="0"/>
              </a:ext>
            </a:extLst>
          </a:blip>
          <a:srcRect/>
          <a:stretch/>
        </p:blipFill>
        <p:spPr>
          <a:xfrm>
            <a:off x="12628206" y="4441002"/>
            <a:ext cx="2778163" cy="2534672"/>
          </a:xfrm>
          <a:prstGeom prst="ellipse">
            <a:avLst/>
          </a:prstGeom>
          <a:noFill/>
          <a:ln>
            <a:noFill/>
          </a:ln>
        </p:spPr>
      </p:pic>
      <p:pic>
        <p:nvPicPr>
          <p:cNvPr id="20" name="Google Shape;431;p33"/>
          <p:cNvPicPr preferRelativeResize="0"/>
          <p:nvPr/>
        </p:nvPicPr>
        <p:blipFill rotWithShape="1">
          <a:blip r:embed="rId8" cstate="print">
            <a:extLst>
              <a:ext uri="{28A0092B-C50C-407E-A947-70E740481C1C}">
                <a14:useLocalDpi xmlns:a14="http://schemas.microsoft.com/office/drawing/2010/main" val="0"/>
              </a:ext>
            </a:extLst>
          </a:blip>
          <a:srcRect/>
          <a:stretch/>
        </p:blipFill>
        <p:spPr>
          <a:xfrm>
            <a:off x="14143911" y="6731334"/>
            <a:ext cx="3733799" cy="3254601"/>
          </a:xfrm>
          <a:prstGeom prst="ellipse">
            <a:avLst/>
          </a:prstGeom>
          <a:noFill/>
          <a:ln>
            <a:noFill/>
          </a:ln>
        </p:spPr>
      </p:pic>
      <p:pic>
        <p:nvPicPr>
          <p:cNvPr id="21" name="Google Shape;431;p33"/>
          <p:cNvPicPr preferRelativeResize="0"/>
          <p:nvPr/>
        </p:nvPicPr>
        <p:blipFill>
          <a:blip r:embed="rId9">
            <a:extLst>
              <a:ext uri="{28A0092B-C50C-407E-A947-70E740481C1C}">
                <a14:useLocalDpi xmlns:a14="http://schemas.microsoft.com/office/drawing/2010/main" val="0"/>
              </a:ext>
            </a:extLst>
          </a:blip>
          <a:stretch>
            <a:fillRect/>
          </a:stretch>
        </p:blipFill>
        <p:spPr>
          <a:xfrm>
            <a:off x="11832022" y="8170451"/>
            <a:ext cx="1960178" cy="1900500"/>
          </a:xfrm>
          <a:prstGeom prst="ellipse">
            <a:avLst/>
          </a:prstGeom>
          <a:noFill/>
          <a:ln>
            <a:noFill/>
          </a:ln>
        </p:spPr>
      </p:pic>
    </p:spTree>
    <p:extLst>
      <p:ext uri="{BB962C8B-B14F-4D97-AF65-F5344CB8AC3E}">
        <p14:creationId xmlns:p14="http://schemas.microsoft.com/office/powerpoint/2010/main" val="4523617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51671" y="3965268"/>
            <a:ext cx="392913" cy="34147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8839916" y="4615198"/>
            <a:ext cx="392913" cy="341477"/>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4480206" y="4956675"/>
            <a:ext cx="392913" cy="341477"/>
          </a:xfrm>
          <a:prstGeom prst="rect">
            <a:avLst/>
          </a:prstGeom>
        </p:spPr>
      </p:pic>
      <p:sp>
        <p:nvSpPr>
          <p:cNvPr id="20" name="Rectangle 19"/>
          <p:cNvSpPr/>
          <p:nvPr/>
        </p:nvSpPr>
        <p:spPr>
          <a:xfrm>
            <a:off x="871701" y="1473252"/>
            <a:ext cx="5055365" cy="1754326"/>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tồn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giống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nuôi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hiếm</a:t>
            </a:r>
            <a:r>
              <a:rPr lang="en-US" sz="3600" dirty="0">
                <a:latin typeface="Arial" panose="020B0604020202020204" pitchFamily="34" charset="0"/>
                <a:cs typeface="Arial" panose="020B0604020202020204" pitchFamily="34" charset="0"/>
              </a:rPr>
              <a:t>.</a:t>
            </a:r>
          </a:p>
        </p:txBody>
      </p:sp>
      <p:sp>
        <p:nvSpPr>
          <p:cNvPr id="21" name="Rectangle 20"/>
          <p:cNvSpPr/>
          <p:nvPr/>
        </p:nvSpPr>
        <p:spPr>
          <a:xfrm>
            <a:off x="6474772" y="1473252"/>
            <a:ext cx="4797992"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Phát triển, khai thác ưu thế của các giống vật nuôi nội. </a:t>
            </a:r>
            <a:endParaRPr lang="en-US" sz="3600" dirty="0">
              <a:latin typeface="Arial" panose="020B0604020202020204" pitchFamily="34" charset="0"/>
              <a:cs typeface="Arial" panose="020B0604020202020204" pitchFamily="34" charset="0"/>
            </a:endParaRPr>
          </a:p>
        </p:txBody>
      </p:sp>
      <p:sp>
        <p:nvSpPr>
          <p:cNvPr id="22" name="Rectangle 21"/>
          <p:cNvSpPr/>
          <p:nvPr/>
        </p:nvSpPr>
        <p:spPr>
          <a:xfrm>
            <a:off x="4013302" y="408987"/>
            <a:ext cx="9720931"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Mục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đích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của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nhân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giống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thuần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chủng</a:t>
            </a:r>
            <a:r>
              <a:rPr lang="en-US" sz="4000" b="1" dirty="0">
                <a:solidFill>
                  <a:srgbClr val="002060"/>
                </a:solidFill>
                <a:latin typeface="Arial" panose="020B0604020202020204" pitchFamily="34" charset="0"/>
                <a:cs typeface="Arial" panose="020B0604020202020204" pitchFamily="34" charset="0"/>
              </a:rPr>
              <a:t>:</a:t>
            </a:r>
          </a:p>
        </p:txBody>
      </p:sp>
      <p:sp>
        <p:nvSpPr>
          <p:cNvPr id="23" name="Rectangle 22"/>
          <p:cNvSpPr/>
          <p:nvPr/>
        </p:nvSpPr>
        <p:spPr>
          <a:xfrm>
            <a:off x="11731248" y="1450454"/>
            <a:ext cx="6013516" cy="3416320"/>
          </a:xfrm>
          <a:prstGeom prst="rect">
            <a:avLst/>
          </a:prstGeom>
        </p:spPr>
        <p:txBody>
          <a:bodyPr wrap="square">
            <a:spAutoFit/>
          </a:bodyPr>
          <a:lstStyle/>
          <a:p>
            <a:pPr algn="just">
              <a:lnSpc>
                <a:spcPct val="150000"/>
              </a:lnSpc>
            </a:pPr>
            <a:r>
              <a:rPr lang="vi-VN" sz="3600" dirty="0"/>
              <a:t>Phát triển về số lượng đối với giống nhập nội và củng cố các đặc tính mong muốn đối với giống mới gây thành. </a:t>
            </a:r>
            <a:endParaRPr lang="en-US" sz="3600" dirty="0"/>
          </a:p>
        </p:txBody>
      </p:sp>
      <p:pic>
        <p:nvPicPr>
          <p:cNvPr id="24" name="Picture 2"/>
          <p:cNvPicPr>
            <a:picLocks noChangeAspect="1"/>
          </p:cNvPicPr>
          <p:nvPr/>
        </p:nvPicPr>
        <p:blipFill rotWithShape="1">
          <a:blip r:embed="rId8"/>
          <a:srcRect r="17656" b="3927"/>
          <a:stretch/>
        </p:blipFill>
        <p:spPr>
          <a:xfrm>
            <a:off x="12091997" y="5680726"/>
            <a:ext cx="5169329" cy="3988110"/>
          </a:xfrm>
          <a:prstGeom prst="rect">
            <a:avLst/>
          </a:prstGeom>
        </p:spPr>
      </p:pic>
      <p:pic>
        <p:nvPicPr>
          <p:cNvPr id="25" name="Picture 5"/>
          <p:cNvPicPr>
            <a:picLocks noChangeAspect="1"/>
          </p:cNvPicPr>
          <p:nvPr/>
        </p:nvPicPr>
        <p:blipFill rotWithShape="1">
          <a:blip r:embed="rId9"/>
          <a:srcRect l="12401"/>
          <a:stretch/>
        </p:blipFill>
        <p:spPr>
          <a:xfrm>
            <a:off x="6369307" y="5680540"/>
            <a:ext cx="5214511" cy="3988296"/>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57688" y="5680540"/>
            <a:ext cx="5269378" cy="401162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anim calcmode="lin" valueType="num">
                                      <p:cBhvr>
                                        <p:cTn id="40" dur="500" fill="hold"/>
                                        <p:tgtEl>
                                          <p:spTgt spid="25"/>
                                        </p:tgtEl>
                                        <p:attrNameLst>
                                          <p:attrName>ppt_x</p:attrName>
                                        </p:attrNameLst>
                                      </p:cBhvr>
                                      <p:tavLst>
                                        <p:tav tm="0">
                                          <p:val>
                                            <p:strVal val="#ppt_x"/>
                                          </p:val>
                                        </p:tav>
                                        <p:tav tm="100000">
                                          <p:val>
                                            <p:strVal val="#ppt_x"/>
                                          </p:val>
                                        </p:tav>
                                      </p:tavLst>
                                    </p:anim>
                                    <p:anim calcmode="lin" valueType="num">
                                      <p:cBhvr>
                                        <p:cTn id="4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anim calcmode="lin" valueType="num">
                                      <p:cBhvr>
                                        <p:cTn id="47" dur="500" fill="hold"/>
                                        <p:tgtEl>
                                          <p:spTgt spid="23"/>
                                        </p:tgtEl>
                                        <p:attrNameLst>
                                          <p:attrName>ppt_x</p:attrName>
                                        </p:attrNameLst>
                                      </p:cBhvr>
                                      <p:tavLst>
                                        <p:tav tm="0">
                                          <p:val>
                                            <p:strVal val="#ppt_x"/>
                                          </p:val>
                                        </p:tav>
                                        <p:tav tm="100000">
                                          <p:val>
                                            <p:strVal val="#ppt_x"/>
                                          </p:val>
                                        </p:tav>
                                      </p:tavLst>
                                    </p:anim>
                                    <p:anim calcmode="lin" valueType="num">
                                      <p:cBhvr>
                                        <p:cTn id="48" dur="500" fill="hold"/>
                                        <p:tgtEl>
                                          <p:spTgt spid="2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anim calcmode="lin" valueType="num">
                                      <p:cBhvr>
                                        <p:cTn id="52" dur="500" fill="hold"/>
                                        <p:tgtEl>
                                          <p:spTgt spid="18"/>
                                        </p:tgtEl>
                                        <p:attrNameLst>
                                          <p:attrName>ppt_x</p:attrName>
                                        </p:attrNameLst>
                                      </p:cBhvr>
                                      <p:tavLst>
                                        <p:tav tm="0">
                                          <p:val>
                                            <p:strVal val="#ppt_x"/>
                                          </p:val>
                                        </p:tav>
                                        <p:tav tm="100000">
                                          <p:val>
                                            <p:strVal val="#ppt_x"/>
                                          </p:val>
                                        </p:tav>
                                      </p:tavLst>
                                    </p:anim>
                                    <p:anim calcmode="lin" valueType="num">
                                      <p:cBhvr>
                                        <p:cTn id="53" dur="500" fill="hold"/>
                                        <p:tgtEl>
                                          <p:spTgt spid="18"/>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sp>
        <p:nvSpPr>
          <p:cNvPr id="4" name="Freeform 4"/>
          <p:cNvSpPr/>
          <p:nvPr/>
        </p:nvSpPr>
        <p:spPr>
          <a:xfrm>
            <a:off x="0" y="0"/>
            <a:ext cx="18287996" cy="267367"/>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1" name="TextBox 11"/>
          <p:cNvSpPr txBox="1"/>
          <p:nvPr/>
        </p:nvSpPr>
        <p:spPr>
          <a:xfrm>
            <a:off x="3480639" y="874171"/>
            <a:ext cx="11811000" cy="1846659"/>
          </a:xfrm>
          <a:prstGeom prst="rect">
            <a:avLst/>
          </a:prstGeom>
        </p:spPr>
        <p:txBody>
          <a:bodyPr wrap="square" lIns="0" tIns="0" rIns="0" bIns="0" rtlCol="0" anchor="t">
            <a:spAutoFit/>
          </a:bodyPr>
          <a:lstStyle/>
          <a:p>
            <a:pPr algn="ctr">
              <a:lnSpc>
                <a:spcPct val="150000"/>
              </a:lnSpc>
            </a:pPr>
            <a:r>
              <a:rPr lang="en-US" sz="4000" b="1" dirty="0" err="1">
                <a:solidFill>
                  <a:srgbClr val="002060"/>
                </a:solidFill>
                <a:latin typeface="Arial" panose="020B0604020202020204" pitchFamily="34" charset="0"/>
                <a:cs typeface="Arial" panose="020B0604020202020204" pitchFamily="34" charset="0"/>
              </a:rPr>
              <a:t>Một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vật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nuôi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thường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áp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dụng</a:t>
            </a:r>
            <a:r>
              <a:rPr lang="en-US" sz="4000" b="1" dirty="0">
                <a:solidFill>
                  <a:srgbClr val="002060"/>
                </a:solidFill>
                <a:latin typeface="Arial" panose="020B0604020202020204" pitchFamily="34" charset="0"/>
                <a:cs typeface="Arial" panose="020B0604020202020204" pitchFamily="34" charset="0"/>
              </a:rPr>
              <a:t> p</a:t>
            </a:r>
            <a:r>
              <a:rPr lang="vi-VN" sz="4000" b="1" dirty="0">
                <a:solidFill>
                  <a:srgbClr val="002060"/>
                </a:solidFill>
                <a:latin typeface="Arial" panose="020B0604020202020204" pitchFamily="34" charset="0"/>
                <a:cs typeface="Arial" panose="020B0604020202020204" pitchFamily="34" charset="0"/>
              </a:rPr>
              <a:t>hương pháp nhân giống thuần chủng </a:t>
            </a:r>
            <a:endParaRPr lang="en-US" sz="4000" b="1" dirty="0">
              <a:solidFill>
                <a:srgbClr val="002060"/>
              </a:solidFill>
              <a:latin typeface="Arial" panose="020B0604020202020204" pitchFamily="34" charset="0"/>
              <a:cs typeface="Arial" panose="020B0604020202020204" pitchFamily="34" charset="0"/>
            </a:endParaRPr>
          </a:p>
        </p:txBody>
      </p:sp>
      <p:pic>
        <p:nvPicPr>
          <p:cNvPr id="20" name="Google Shape;431;p33"/>
          <p:cNvPicPr preferRelativeResize="0"/>
          <p:nvPr/>
        </p:nvPicPr>
        <p:blipFill rotWithShape="1">
          <a:blip r:embed="rId6" cstate="print">
            <a:extLst>
              <a:ext uri="{28A0092B-C50C-407E-A947-70E740481C1C}">
                <a14:useLocalDpi xmlns:a14="http://schemas.microsoft.com/office/drawing/2010/main" val="0"/>
              </a:ext>
            </a:extLst>
          </a:blip>
          <a:srcRect/>
          <a:stretch/>
        </p:blipFill>
        <p:spPr>
          <a:xfrm>
            <a:off x="776202" y="3543300"/>
            <a:ext cx="3897786" cy="3954531"/>
          </a:xfrm>
          <a:prstGeom prst="ellipse">
            <a:avLst/>
          </a:prstGeom>
          <a:noFill/>
          <a:ln>
            <a:noFill/>
          </a:ln>
        </p:spPr>
      </p:pic>
      <p:pic>
        <p:nvPicPr>
          <p:cNvPr id="21" name="Google Shape;431;p33"/>
          <p:cNvPicPr preferRelativeResize="0"/>
          <p:nvPr/>
        </p:nvPicPr>
        <p:blipFill rotWithShape="1">
          <a:blip r:embed="rId7" cstate="print">
            <a:extLst>
              <a:ext uri="{28A0092B-C50C-407E-A947-70E740481C1C}">
                <a14:useLocalDpi xmlns:a14="http://schemas.microsoft.com/office/drawing/2010/main" val="0"/>
              </a:ext>
            </a:extLst>
          </a:blip>
          <a:srcRect/>
          <a:stretch/>
        </p:blipFill>
        <p:spPr>
          <a:xfrm>
            <a:off x="5057084" y="3543300"/>
            <a:ext cx="3945959" cy="3954531"/>
          </a:xfrm>
          <a:prstGeom prst="ellipse">
            <a:avLst/>
          </a:prstGeom>
          <a:noFill/>
          <a:ln>
            <a:noFill/>
          </a:ln>
        </p:spPr>
      </p:pic>
      <p:pic>
        <p:nvPicPr>
          <p:cNvPr id="22" name="Google Shape;431;p33"/>
          <p:cNvPicPr preferRelativeResize="0"/>
          <p:nvPr/>
        </p:nvPicPr>
        <p:blipFill>
          <a:blip r:embed="rId8">
            <a:extLst>
              <a:ext uri="{28A0092B-C50C-407E-A947-70E740481C1C}">
                <a14:useLocalDpi xmlns:a14="http://schemas.microsoft.com/office/drawing/2010/main" val="0"/>
              </a:ext>
            </a:extLst>
          </a:blip>
          <a:stretch>
            <a:fillRect/>
          </a:stretch>
        </p:blipFill>
        <p:spPr>
          <a:xfrm>
            <a:off x="9386139" y="3543300"/>
            <a:ext cx="3847651" cy="3954531"/>
          </a:xfrm>
          <a:prstGeom prst="ellipse">
            <a:avLst/>
          </a:prstGeom>
          <a:noFill/>
          <a:ln>
            <a:noFill/>
          </a:ln>
        </p:spPr>
      </p:pic>
      <p:pic>
        <p:nvPicPr>
          <p:cNvPr id="23" name="Google Shape;431;p33"/>
          <p:cNvPicPr preferRelativeResize="0"/>
          <p:nvPr/>
        </p:nvPicPr>
        <p:blipFill>
          <a:blip r:embed="rId9" cstate="print">
            <a:extLst>
              <a:ext uri="{28A0092B-C50C-407E-A947-70E740481C1C}">
                <a14:useLocalDpi xmlns:a14="http://schemas.microsoft.com/office/drawing/2010/main" val="0"/>
              </a:ext>
            </a:extLst>
          </a:blip>
          <a:stretch>
            <a:fillRect/>
          </a:stretch>
        </p:blipFill>
        <p:spPr>
          <a:xfrm>
            <a:off x="13592969" y="3543301"/>
            <a:ext cx="3844681" cy="3954530"/>
          </a:xfrm>
          <a:prstGeom prst="ellipse">
            <a:avLst/>
          </a:prstGeom>
          <a:noFill/>
          <a:ln>
            <a:noFill/>
          </a:ln>
        </p:spPr>
      </p:pic>
      <p:sp>
        <p:nvSpPr>
          <p:cNvPr id="25" name="Rounded Rectangle 24"/>
          <p:cNvSpPr/>
          <p:nvPr/>
        </p:nvSpPr>
        <p:spPr>
          <a:xfrm>
            <a:off x="1589907" y="7939967"/>
            <a:ext cx="2270375" cy="1066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Lợn</a:t>
            </a:r>
            <a:r>
              <a:rPr lang="en-US" sz="4000" dirty="0">
                <a:solidFill>
                  <a:schemeClr val="tx1"/>
                </a:solidFill>
                <a:latin typeface="Arial" panose="020B0604020202020204" pitchFamily="34" charset="0"/>
                <a:cs typeface="Arial" panose="020B0604020202020204" pitchFamily="34" charset="0"/>
              </a:rPr>
              <a:t> ỉ</a:t>
            </a:r>
          </a:p>
        </p:txBody>
      </p:sp>
      <p:sp>
        <p:nvSpPr>
          <p:cNvPr id="26" name="Rounded Rectangle 25"/>
          <p:cNvSpPr/>
          <p:nvPr/>
        </p:nvSpPr>
        <p:spPr>
          <a:xfrm>
            <a:off x="5894875" y="7939967"/>
            <a:ext cx="2270375" cy="106680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Lợn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cỏ</a:t>
            </a:r>
            <a:endParaRPr lang="en-US" sz="4000" dirty="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10174776" y="7939967"/>
            <a:ext cx="2270375" cy="1066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Gà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Hồ</a:t>
            </a:r>
            <a:endParaRPr lang="en-US" sz="4000" dirty="0">
              <a:solidFill>
                <a:schemeClr val="tx1"/>
              </a:solidFill>
              <a:latin typeface="Arial" panose="020B0604020202020204" pitchFamily="34" charset="0"/>
              <a:cs typeface="Arial" panose="020B0604020202020204" pitchFamily="34" charset="0"/>
            </a:endParaRPr>
          </a:p>
        </p:txBody>
      </p:sp>
      <p:sp>
        <p:nvSpPr>
          <p:cNvPr id="28" name="Rounded Rectangle 27"/>
          <p:cNvSpPr/>
          <p:nvPr/>
        </p:nvSpPr>
        <p:spPr>
          <a:xfrm>
            <a:off x="14380121" y="7939967"/>
            <a:ext cx="2270375" cy="1066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Gà</a:t>
            </a:r>
            <a:r>
              <a:rPr lang="en-US" sz="4000" dirty="0">
                <a:solidFill>
                  <a:schemeClr val="tx1"/>
                </a:solidFill>
                <a:latin typeface="Arial" panose="020B0604020202020204" pitchFamily="34" charset="0"/>
                <a:cs typeface="Arial" panose="020B0604020202020204" pitchFamily="34" charset="0"/>
              </a:rPr>
              <a:t> Tre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par>
                          <p:cTn id="42" fill="hold">
                            <p:stCondLst>
                              <p:cond delay="1500"/>
                            </p:stCondLst>
                            <p:childTnLst>
                              <p:par>
                                <p:cTn id="43" presetID="53" presetClass="entr" presetSubtype="16"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28" b="14228"/>
          <a:stretch>
            <a:fillRect/>
          </a:stretch>
        </p:blipFill>
        <p:spPr>
          <a:xfrm>
            <a:off x="0" y="0"/>
            <a:ext cx="18288000" cy="10287000"/>
          </a:xfrm>
          <a:prstGeom prst="rect">
            <a:avLst/>
          </a:prstGeom>
        </p:spPr>
      </p:pic>
      <p:sp>
        <p:nvSpPr>
          <p:cNvPr id="13" name="Pentagon 12"/>
          <p:cNvSpPr/>
          <p:nvPr/>
        </p:nvSpPr>
        <p:spPr>
          <a:xfrm>
            <a:off x="0" y="847768"/>
            <a:ext cx="5029200" cy="1247732"/>
          </a:xfrm>
          <a:prstGeom prst="homePlate">
            <a:avLst/>
          </a:prstGeom>
          <a:solidFill>
            <a:srgbClr val="FFFD87"/>
          </a:solidFill>
          <a:ln>
            <a:solidFill>
              <a:srgbClr val="FFF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 panose="020B0604020202020204" pitchFamily="34" charset="0"/>
                <a:cs typeface="Arial" panose="020B0604020202020204" pitchFamily="34" charset="0"/>
              </a:rPr>
              <a:t>Kết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nối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năng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lực</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8305800" y="847768"/>
            <a:ext cx="7848600" cy="4572000"/>
            <a:chOff x="8305800" y="419100"/>
            <a:chExt cx="7848600" cy="4572000"/>
          </a:xfrm>
        </p:grpSpPr>
        <p:sp>
          <p:nvSpPr>
            <p:cNvPr id="14" name="Oval Callout 13"/>
            <p:cNvSpPr/>
            <p:nvPr/>
          </p:nvSpPr>
          <p:spPr>
            <a:xfrm>
              <a:off x="8305800" y="419100"/>
              <a:ext cx="7848600" cy="4572000"/>
            </a:xfrm>
            <a:prstGeom prst="wedgeEllipseCallout">
              <a:avLst>
                <a:gd name="adj1" fmla="val -43616"/>
                <a:gd name="adj2" fmla="val 5794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839200" y="847768"/>
              <a:ext cx="6934200" cy="3785652"/>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internet,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a:t>
              </a:r>
            </a:p>
          </p:txBody>
        </p:sp>
      </p:grpSp>
      <p:pic>
        <p:nvPicPr>
          <p:cNvPr id="3" name="Picture 2"/>
          <p:cNvPicPr>
            <a:picLocks noChangeAspect="1"/>
          </p:cNvPicPr>
          <p:nvPr/>
        </p:nvPicPr>
        <p:blipFill>
          <a:blip r:embed="rId3"/>
          <a:stretch>
            <a:fillRect/>
          </a:stretch>
        </p:blipFill>
        <p:spPr>
          <a:xfrm>
            <a:off x="3096244" y="5090249"/>
            <a:ext cx="12095512" cy="5169856"/>
          </a:xfrm>
          <a:prstGeom prst="rect">
            <a:avLst/>
          </a:prstGeom>
        </p:spPr>
      </p:pic>
    </p:spTree>
    <p:extLst>
      <p:ext uri="{BB962C8B-B14F-4D97-AF65-F5344CB8AC3E}">
        <p14:creationId xmlns:p14="http://schemas.microsoft.com/office/powerpoint/2010/main" val="42069175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grpSp>
        <p:nvGrpSpPr>
          <p:cNvPr id="14" name="Group 13"/>
          <p:cNvGrpSpPr/>
          <p:nvPr/>
        </p:nvGrpSpPr>
        <p:grpSpPr>
          <a:xfrm>
            <a:off x="1016418" y="267366"/>
            <a:ext cx="4469982" cy="1142334"/>
            <a:chOff x="1016418" y="267366"/>
            <a:chExt cx="7365582" cy="1142334"/>
          </a:xfrm>
        </p:grpSpPr>
        <p:sp>
          <p:nvSpPr>
            <p:cNvPr id="12" name="Round Same Side Corner Rectangle 11"/>
            <p:cNvSpPr/>
            <p:nvPr/>
          </p:nvSpPr>
          <p:spPr>
            <a:xfrm flipV="1">
              <a:off x="1016418" y="267366"/>
              <a:ext cx="7365582" cy="1142334"/>
            </a:xfrm>
            <a:prstGeom prst="round2SameRect">
              <a:avLst>
                <a:gd name="adj1" fmla="val 37720"/>
                <a:gd name="adj2" fmla="val 0"/>
              </a:avLst>
            </a:prstGeom>
            <a:solidFill>
              <a:srgbClr val="106B00"/>
            </a:solidFill>
            <a:ln>
              <a:solidFill>
                <a:srgbClr val="10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94009" y="366895"/>
              <a:ext cx="70104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II. Lai </a:t>
              </a:r>
              <a:r>
                <a:rPr lang="en-US" sz="4200" b="1" dirty="0" err="1">
                  <a:solidFill>
                    <a:schemeClr val="bg1"/>
                  </a:solidFill>
                  <a:latin typeface="Arial" panose="020B0604020202020204" pitchFamily="34" charset="0"/>
                  <a:cs typeface="Arial" panose="020B0604020202020204" pitchFamily="34" charset="0"/>
                </a:rPr>
                <a:t>giống</a:t>
              </a:r>
              <a:endParaRPr lang="en-US" sz="4200" b="1" dirty="0">
                <a:solidFill>
                  <a:schemeClr val="bg1"/>
                </a:solidFill>
                <a:latin typeface="Arial" panose="020B0604020202020204" pitchFamily="34" charset="0"/>
                <a:cs typeface="Arial" panose="020B0604020202020204" pitchFamily="34" charset="0"/>
              </a:endParaRPr>
            </a:p>
          </p:txBody>
        </p:sp>
      </p:grpSp>
      <p:sp>
        <p:nvSpPr>
          <p:cNvPr id="15" name="TextBox 14"/>
          <p:cNvSpPr txBox="1"/>
          <p:nvPr/>
        </p:nvSpPr>
        <p:spPr>
          <a:xfrm>
            <a:off x="1197787" y="2101664"/>
            <a:ext cx="3606591" cy="707886"/>
          </a:xfrm>
          <a:prstGeom prst="rect">
            <a:avLst/>
          </a:prstGeom>
          <a:noFill/>
        </p:spPr>
        <p:txBody>
          <a:bodyPr wrap="square" rtlCol="0">
            <a:spAutoFit/>
          </a:bodyPr>
          <a:lstStyle/>
          <a:p>
            <a:pPr algn="just"/>
            <a:r>
              <a:rPr lang="en-US" sz="4000" b="1" dirty="0">
                <a:solidFill>
                  <a:srgbClr val="D65200"/>
                </a:solidFill>
                <a:latin typeface="Arial" panose="020B0604020202020204" pitchFamily="34" charset="0"/>
                <a:cs typeface="Arial" panose="020B0604020202020204" pitchFamily="34" charset="0"/>
              </a:rPr>
              <a:t>1. </a:t>
            </a:r>
            <a:r>
              <a:rPr lang="en-US" sz="4000" b="1" dirty="0" err="1">
                <a:solidFill>
                  <a:srgbClr val="D65200"/>
                </a:solidFill>
                <a:latin typeface="Arial" panose="020B0604020202020204" pitchFamily="34" charset="0"/>
                <a:cs typeface="Arial" panose="020B0604020202020204" pitchFamily="34" charset="0"/>
              </a:rPr>
              <a:t>Khái</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niệm</a:t>
            </a:r>
            <a:endParaRPr lang="en-US" sz="4000" b="1" dirty="0">
              <a:solidFill>
                <a:srgbClr val="D65200"/>
              </a:solidFill>
              <a:latin typeface="Arial" panose="020B0604020202020204" pitchFamily="34" charset="0"/>
              <a:cs typeface="Arial" panose="020B0604020202020204" pitchFamily="34" charset="0"/>
            </a:endParaRPr>
          </a:p>
        </p:txBody>
      </p:sp>
      <p:sp>
        <p:nvSpPr>
          <p:cNvPr id="16" name="Rectangle 15"/>
          <p:cNvSpPr/>
          <p:nvPr/>
        </p:nvSpPr>
        <p:spPr>
          <a:xfrm>
            <a:off x="1159751" y="6057361"/>
            <a:ext cx="7984247"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sp>
        <p:nvSpPr>
          <p:cNvPr id="17" name="Rectangle 16"/>
          <p:cNvSpPr/>
          <p:nvPr/>
        </p:nvSpPr>
        <p:spPr>
          <a:xfrm>
            <a:off x="1197787" y="3147315"/>
            <a:ext cx="8077200" cy="2862322"/>
          </a:xfrm>
          <a:prstGeom prst="rect">
            <a:avLst/>
          </a:prstGeom>
        </p:spPr>
        <p:txBody>
          <a:bodyPr wrap="square">
            <a:spAutoFit/>
          </a:bodyPr>
          <a:lstStyle/>
          <a:p>
            <a:pPr lvl="0" algn="just">
              <a:lnSpc>
                <a:spcPct val="150000"/>
              </a:lnSpc>
            </a:pPr>
            <a:r>
              <a:rPr lang="en-US" sz="4000" i="1" dirty="0" err="1">
                <a:solidFill>
                  <a:prstClr val="black"/>
                </a:solidFill>
                <a:latin typeface="Arial" panose="020B0604020202020204" pitchFamily="34" charset="0"/>
                <a:cs typeface="Arial" panose="020B0604020202020204" pitchFamily="34" charset="0"/>
              </a:rPr>
              <a:t>Làm</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việc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cá</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nhân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đọc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thông</a:t>
            </a:r>
            <a:r>
              <a:rPr lang="en-US" sz="4000" i="1" dirty="0">
                <a:solidFill>
                  <a:prstClr val="black"/>
                </a:solidFill>
                <a:latin typeface="Arial" panose="020B0604020202020204" pitchFamily="34" charset="0"/>
                <a:cs typeface="Arial" panose="020B0604020202020204" pitchFamily="34" charset="0"/>
              </a:rPr>
              <a:t> tin </a:t>
            </a:r>
            <a:r>
              <a:rPr lang="en-US" sz="4000" i="1" dirty="0" err="1">
                <a:solidFill>
                  <a:prstClr val="black"/>
                </a:solidFill>
                <a:latin typeface="Arial" panose="020B0604020202020204" pitchFamily="34" charset="0"/>
                <a:cs typeface="Arial" panose="020B0604020202020204" pitchFamily="34" charset="0"/>
              </a:rPr>
              <a:t>mục</a:t>
            </a:r>
            <a:r>
              <a:rPr lang="en-US" sz="4000" i="1" dirty="0">
                <a:solidFill>
                  <a:prstClr val="black"/>
                </a:solidFill>
                <a:latin typeface="Arial" panose="020B0604020202020204" pitchFamily="34" charset="0"/>
                <a:cs typeface="Arial" panose="020B0604020202020204" pitchFamily="34" charset="0"/>
              </a:rPr>
              <a:t> II.1, </a:t>
            </a:r>
            <a:r>
              <a:rPr lang="en-US" sz="4000" i="1" dirty="0" err="1">
                <a:solidFill>
                  <a:prstClr val="black"/>
                </a:solidFill>
                <a:latin typeface="Arial" panose="020B0604020202020204" pitchFamily="34" charset="0"/>
                <a:cs typeface="Arial" panose="020B0604020202020204" pitchFamily="34" charset="0"/>
              </a:rPr>
              <a:t>kết</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hợp</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quan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sát</a:t>
            </a:r>
            <a:r>
              <a:rPr lang="en-US" sz="4000" i="1" dirty="0">
                <a:solidFill>
                  <a:prstClr val="black"/>
                </a:solidFill>
                <a:latin typeface="Arial" panose="020B0604020202020204" pitchFamily="34" charset="0"/>
                <a:cs typeface="Arial" panose="020B0604020202020204" pitchFamily="34" charset="0"/>
              </a:rPr>
              <a:t> SGK tr.29 </a:t>
            </a:r>
            <a:r>
              <a:rPr lang="en-US" sz="4000" i="1" dirty="0" err="1">
                <a:solidFill>
                  <a:prstClr val="black"/>
                </a:solidFill>
                <a:latin typeface="Arial" panose="020B0604020202020204" pitchFamily="34" charset="0"/>
                <a:cs typeface="Arial" panose="020B0604020202020204" pitchFamily="34" charset="0"/>
              </a:rPr>
              <a:t>và</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trả</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lời</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câu</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hỏi</a:t>
            </a:r>
            <a:r>
              <a:rPr lang="en-US" sz="4000" i="1" dirty="0">
                <a:solidFill>
                  <a:prstClr val="black"/>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6"/>
          <a:stretch>
            <a:fillRect/>
          </a:stretch>
        </p:blipFill>
        <p:spPr>
          <a:xfrm>
            <a:off x="10108614" y="3326854"/>
            <a:ext cx="8179386" cy="5461015"/>
          </a:xfrm>
          <a:prstGeom prst="rect">
            <a:avLst/>
          </a:prstGeom>
        </p:spPr>
      </p:pic>
    </p:spTree>
    <p:extLst>
      <p:ext uri="{BB962C8B-B14F-4D97-AF65-F5344CB8AC3E}">
        <p14:creationId xmlns:p14="http://schemas.microsoft.com/office/powerpoint/2010/main" val="330037194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6">
                                            <p:txEl>
                                              <p:pRg st="0" end="0"/>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 calcmode="lin" valueType="num">
                                      <p:cBhvr additive="base">
                                        <p:cTn id="28" dur="500"/>
                                        <p:tgtEl>
                                          <p:spTgt spid="16">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38" name="Rounded Rectangle 37"/>
          <p:cNvSpPr/>
          <p:nvPr/>
        </p:nvSpPr>
        <p:spPr>
          <a:xfrm>
            <a:off x="990600" y="2857500"/>
            <a:ext cx="7746582" cy="6095999"/>
          </a:xfrm>
          <a:prstGeom prst="roundRect">
            <a:avLst>
              <a:gd name="adj" fmla="val 1045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9422982" y="2857500"/>
            <a:ext cx="7746582" cy="6095999"/>
          </a:xfrm>
          <a:prstGeom prst="roundRect">
            <a:avLst>
              <a:gd name="adj" fmla="val 1045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187491" y="2209800"/>
            <a:ext cx="3352800" cy="1295400"/>
          </a:xfrm>
          <a:prstGeom prst="roundRect">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Khái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niệm</a:t>
            </a:r>
            <a:endParaRPr lang="en-US" sz="4000" b="1" dirty="0">
              <a:solidFill>
                <a:schemeClr val="bg1"/>
              </a:solidFill>
              <a:latin typeface="Arial" panose="020B0604020202020204" pitchFamily="34" charset="0"/>
              <a:cs typeface="Arial" panose="020B0604020202020204" pitchFamily="34" charset="0"/>
            </a:endParaRPr>
          </a:p>
        </p:txBody>
      </p:sp>
      <p:sp>
        <p:nvSpPr>
          <p:cNvPr id="41" name="Rounded Rectangle 40"/>
          <p:cNvSpPr/>
          <p:nvPr/>
        </p:nvSpPr>
        <p:spPr>
          <a:xfrm>
            <a:off x="11619873" y="2209800"/>
            <a:ext cx="3352800" cy="1295400"/>
          </a:xfrm>
          <a:prstGeom prst="roundRect">
            <a:avLst/>
          </a:prstGeom>
          <a:solidFill>
            <a:schemeClr val="accent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Mục</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đích</a:t>
            </a:r>
            <a:endParaRPr lang="en-US" sz="4000" b="1" dirty="0">
              <a:solidFill>
                <a:schemeClr val="bg1"/>
              </a:solidFill>
              <a:latin typeface="Arial" panose="020B0604020202020204" pitchFamily="34" charset="0"/>
              <a:cs typeface="Arial" panose="020B0604020202020204" pitchFamily="34" charset="0"/>
            </a:endParaRPr>
          </a:p>
        </p:txBody>
      </p:sp>
      <p:sp>
        <p:nvSpPr>
          <p:cNvPr id="42" name="Rectangle 41"/>
          <p:cNvSpPr/>
          <p:nvPr/>
        </p:nvSpPr>
        <p:spPr>
          <a:xfrm>
            <a:off x="1434891" y="3747844"/>
            <a:ext cx="68580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p>
        </p:txBody>
      </p:sp>
      <p:sp>
        <p:nvSpPr>
          <p:cNvPr id="43" name="Rectangle 42"/>
          <p:cNvSpPr/>
          <p:nvPr/>
        </p:nvSpPr>
        <p:spPr>
          <a:xfrm>
            <a:off x="10117836" y="3747844"/>
            <a:ext cx="6356873" cy="378565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a:t>
            </a:r>
            <a:r>
              <a:rPr lang="vi-VN" sz="4000" dirty="0">
                <a:latin typeface="Arial" panose="020B0604020202020204" pitchFamily="34" charset="0"/>
                <a:cs typeface="Arial" panose="020B0604020202020204" pitchFamily="34" charset="0"/>
              </a:rPr>
              <a:t>ổ sung các tính trạng tốt có ở các giống khác nhau và khai thác ưu thế lai ở đời con.</a:t>
            </a:r>
            <a:endParaRPr lang="en-US" sz="4000" dirty="0">
              <a:latin typeface="Arial" panose="020B0604020202020204" pitchFamily="34" charset="0"/>
              <a:cs typeface="Arial" panose="020B0604020202020204" pitchFamily="34" charset="0"/>
            </a:endParaRPr>
          </a:p>
        </p:txBody>
      </p:sp>
      <p:grpSp>
        <p:nvGrpSpPr>
          <p:cNvPr id="46" name="Group 45"/>
          <p:cNvGrpSpPr/>
          <p:nvPr/>
        </p:nvGrpSpPr>
        <p:grpSpPr>
          <a:xfrm>
            <a:off x="7556082" y="412027"/>
            <a:ext cx="3733800" cy="1747331"/>
            <a:chOff x="7556082" y="412027"/>
            <a:chExt cx="3733800" cy="1747331"/>
          </a:xfrm>
        </p:grpSpPr>
        <p:sp>
          <p:nvSpPr>
            <p:cNvPr id="44" name="Cloud Callout 43"/>
            <p:cNvSpPr/>
            <p:nvPr/>
          </p:nvSpPr>
          <p:spPr>
            <a:xfrm>
              <a:off x="7556082" y="412027"/>
              <a:ext cx="3733800" cy="1747331"/>
            </a:xfrm>
            <a:prstGeom prst="cloudCallout">
              <a:avLst>
                <a:gd name="adj1" fmla="val -63282"/>
                <a:gd name="adj2" fmla="val 51587"/>
              </a:avLst>
            </a:prstGeom>
            <a:solidFill>
              <a:schemeClr val="accent3">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000373" y="884640"/>
              <a:ext cx="2845218" cy="707886"/>
            </a:xfrm>
            <a:prstGeom prst="rect">
              <a:avLst/>
            </a:prstGeom>
            <a:noFill/>
          </p:spPr>
          <p:txBody>
            <a:bodyPr wrap="square" rtlCol="0">
              <a:spAutoFit/>
            </a:bodyPr>
            <a:lstStyle/>
            <a:p>
              <a:pPr algn="ctr"/>
              <a:r>
                <a:rPr lang="en-US" sz="4000" b="1" dirty="0">
                  <a:solidFill>
                    <a:srgbClr val="002060"/>
                  </a:solidFill>
                  <a:latin typeface="Arial" panose="020B0604020202020204" pitchFamily="34" charset="0"/>
                  <a:cs typeface="Arial" panose="020B0604020202020204" pitchFamily="34" charset="0"/>
                </a:rPr>
                <a:t>Lai </a:t>
              </a:r>
              <a:r>
                <a:rPr lang="en-US" sz="4000" b="1" dirty="0" err="1">
                  <a:solidFill>
                    <a:srgbClr val="002060"/>
                  </a:solidFill>
                  <a:latin typeface="Arial" panose="020B0604020202020204" pitchFamily="34" charset="0"/>
                  <a:cs typeface="Arial" panose="020B0604020202020204" pitchFamily="34" charset="0"/>
                </a:rPr>
                <a:t>giống</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47" name="Picture 46"/>
          <p:cNvPicPr>
            <a:picLocks noChangeAspect="1"/>
          </p:cNvPicPr>
          <p:nvPr/>
        </p:nvPicPr>
        <p:blipFill>
          <a:blip r:embed="rId6"/>
          <a:stretch>
            <a:fillRect/>
          </a:stretch>
        </p:blipFill>
        <p:spPr>
          <a:xfrm flipH="1">
            <a:off x="12276192" y="6589205"/>
            <a:ext cx="4724400" cy="237386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linds(vertical)">
                                      <p:cBhvr>
                                        <p:cTn id="12" dur="500"/>
                                        <p:tgtEl>
                                          <p:spTgt spid="43"/>
                                        </p:tgtEl>
                                      </p:cBhvr>
                                    </p:animEffect>
                                  </p:childTnLst>
                                </p:cTn>
                              </p:par>
                              <p:par>
                                <p:cTn id="13" presetID="3" presetClass="entr" presetSubtype="5"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linds(vertical)">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21" name="Rectangle 20"/>
          <p:cNvSpPr/>
          <p:nvPr/>
        </p:nvSpPr>
        <p:spPr>
          <a:xfrm>
            <a:off x="3352103" y="1387409"/>
            <a:ext cx="12359474"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Làm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việc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cặp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quan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sát</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hình</a:t>
            </a:r>
            <a:r>
              <a:rPr lang="en-US" sz="4000" i="1" dirty="0">
                <a:solidFill>
                  <a:srgbClr val="002060"/>
                </a:solidFill>
                <a:latin typeface="Arial" panose="020B0604020202020204" pitchFamily="34" charset="0"/>
                <a:cs typeface="Arial" panose="020B0604020202020204" pitchFamily="34" charset="0"/>
              </a:rPr>
              <a:t> 5.3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câu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hỏi</a:t>
            </a:r>
            <a:r>
              <a:rPr lang="en-US" sz="4000" i="1" dirty="0">
                <a:solidFill>
                  <a:srgbClr val="002060"/>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stretch>
            <a:fillRect/>
          </a:stretch>
        </p:blipFill>
        <p:spPr>
          <a:xfrm>
            <a:off x="1543050" y="648440"/>
            <a:ext cx="1693356" cy="1446855"/>
          </a:xfrm>
          <a:prstGeom prst="rect">
            <a:avLst/>
          </a:prstGeom>
        </p:spPr>
      </p:pic>
      <p:sp>
        <p:nvSpPr>
          <p:cNvPr id="23" name="Rectangle 22"/>
          <p:cNvSpPr/>
          <p:nvPr/>
        </p:nvSpPr>
        <p:spPr>
          <a:xfrm>
            <a:off x="1543050" y="2497662"/>
            <a:ext cx="14846792"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a:t>
            </a: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7432" y="5046429"/>
            <a:ext cx="15553000" cy="4266463"/>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out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432" y="5046429"/>
            <a:ext cx="15553000" cy="4266463"/>
          </a:xfrm>
          <a:prstGeom prst="rect">
            <a:avLst/>
          </a:prstGeom>
        </p:spPr>
      </p:pic>
      <p:sp>
        <p:nvSpPr>
          <p:cNvPr id="6" name="Rectangle 5"/>
          <p:cNvSpPr/>
          <p:nvPr/>
        </p:nvSpPr>
        <p:spPr>
          <a:xfrm>
            <a:off x="1790698" y="886539"/>
            <a:ext cx="14706600" cy="2862322"/>
          </a:xfrm>
          <a:prstGeom prst="rect">
            <a:avLst/>
          </a:prstGeom>
        </p:spPr>
        <p:txBody>
          <a:bodyPr wrap="square">
            <a:spAutoFit/>
          </a:bodyPr>
          <a:lstStyle/>
          <a:p>
            <a:pPr algn="just">
              <a:lnSpc>
                <a:spcPct val="150000"/>
              </a:lnSpc>
            </a:pPr>
            <a:r>
              <a:rPr lang="en-US" sz="4000" b="1" u="sng" dirty="0" err="1">
                <a:solidFill>
                  <a:srgbClr val="D65200"/>
                </a:solidFill>
                <a:latin typeface="Arial" panose="020B0604020202020204" pitchFamily="34" charset="0"/>
                <a:cs typeface="Arial" panose="020B0604020202020204" pitchFamily="34" charset="0"/>
              </a:rPr>
              <a:t>Đặc</a:t>
            </a:r>
            <a:r>
              <a:rPr lang="en-US" sz="4000" b="1" u="sng" dirty="0">
                <a:solidFill>
                  <a:srgbClr val="D65200"/>
                </a:solidFill>
                <a:latin typeface="Arial" panose="020B0604020202020204" pitchFamily="34" charset="0"/>
                <a:cs typeface="Arial" panose="020B0604020202020204" pitchFamily="34" charset="0"/>
              </a:rPr>
              <a:t> </a:t>
            </a:r>
            <a:r>
              <a:rPr lang="en-US" sz="4000" b="1" u="sng" dirty="0" err="1">
                <a:solidFill>
                  <a:srgbClr val="D65200"/>
                </a:solidFill>
                <a:latin typeface="Arial" panose="020B0604020202020204" pitchFamily="34" charset="0"/>
                <a:cs typeface="Arial" panose="020B0604020202020204" pitchFamily="34" charset="0"/>
              </a:rPr>
              <a:t>điểm</a:t>
            </a:r>
            <a:r>
              <a:rPr lang="en-US" sz="4000" b="1" dirty="0">
                <a:solidFill>
                  <a:srgbClr val="D6520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B</a:t>
            </a:r>
            <a:r>
              <a:rPr lang="vi-VN" sz="4000" dirty="0">
                <a:latin typeface="Arial" panose="020B0604020202020204" pitchFamily="34" charset="0"/>
                <a:cs typeface="Arial" panose="020B0604020202020204" pitchFamily="34" charset="0"/>
              </a:rPr>
              <a:t>ố mẹ khác giống, đời con sinh ra không còn là những cá thể thuộc giống thuần mà là con lai mang các đặc tính di truyền được kết hợp từ cả hai giống bố và mẹ.</a:t>
            </a:r>
            <a:endParaRPr lang="en-US" sz="4000" dirty="0">
              <a:latin typeface="Arial" panose="020B0604020202020204" pitchFamily="34" charset="0"/>
              <a:cs typeface="Arial" panose="020B0604020202020204" pitchFamily="34" charset="0"/>
            </a:endParaRPr>
          </a:p>
        </p:txBody>
      </p:sp>
      <p:sp>
        <p:nvSpPr>
          <p:cNvPr id="8" name="Up Arrow 7"/>
          <p:cNvSpPr/>
          <p:nvPr/>
        </p:nvSpPr>
        <p:spPr>
          <a:xfrm>
            <a:off x="8762998" y="3826482"/>
            <a:ext cx="762000" cy="92732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2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ppt_w+.3"/>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grpSp>
        <p:nvGrpSpPr>
          <p:cNvPr id="14" name="Group 13"/>
          <p:cNvGrpSpPr/>
          <p:nvPr/>
        </p:nvGrpSpPr>
        <p:grpSpPr>
          <a:xfrm>
            <a:off x="1016418" y="267366"/>
            <a:ext cx="4469982" cy="1142334"/>
            <a:chOff x="1016418" y="267366"/>
            <a:chExt cx="7365582" cy="1142334"/>
          </a:xfrm>
        </p:grpSpPr>
        <p:sp>
          <p:nvSpPr>
            <p:cNvPr id="12" name="Round Same Side Corner Rectangle 11"/>
            <p:cNvSpPr/>
            <p:nvPr/>
          </p:nvSpPr>
          <p:spPr>
            <a:xfrm flipV="1">
              <a:off x="1016418" y="267366"/>
              <a:ext cx="7365582" cy="1142334"/>
            </a:xfrm>
            <a:prstGeom prst="round2SameRect">
              <a:avLst>
                <a:gd name="adj1" fmla="val 37720"/>
                <a:gd name="adj2" fmla="val 0"/>
              </a:avLst>
            </a:prstGeom>
            <a:solidFill>
              <a:srgbClr val="106B00"/>
            </a:solidFill>
            <a:ln>
              <a:solidFill>
                <a:srgbClr val="10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94009" y="366895"/>
              <a:ext cx="70104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II. Lai </a:t>
              </a:r>
              <a:r>
                <a:rPr lang="en-US" sz="4200" b="1" dirty="0" err="1">
                  <a:solidFill>
                    <a:schemeClr val="bg1"/>
                  </a:solidFill>
                  <a:latin typeface="Arial" panose="020B0604020202020204" pitchFamily="34" charset="0"/>
                  <a:cs typeface="Arial" panose="020B0604020202020204" pitchFamily="34" charset="0"/>
                </a:rPr>
                <a:t>giống</a:t>
              </a:r>
              <a:endParaRPr lang="en-US" sz="4200" b="1" dirty="0">
                <a:solidFill>
                  <a:schemeClr val="bg1"/>
                </a:solidFill>
                <a:latin typeface="Arial" panose="020B0604020202020204" pitchFamily="34" charset="0"/>
                <a:cs typeface="Arial" panose="020B0604020202020204" pitchFamily="34" charset="0"/>
              </a:endParaRPr>
            </a:p>
          </p:txBody>
        </p:sp>
      </p:grpSp>
      <p:sp>
        <p:nvSpPr>
          <p:cNvPr id="15" name="TextBox 14"/>
          <p:cNvSpPr txBox="1"/>
          <p:nvPr/>
        </p:nvSpPr>
        <p:spPr>
          <a:xfrm>
            <a:off x="1187627" y="1848541"/>
            <a:ext cx="7041973" cy="707886"/>
          </a:xfrm>
          <a:prstGeom prst="rect">
            <a:avLst/>
          </a:prstGeom>
          <a:noFill/>
        </p:spPr>
        <p:txBody>
          <a:bodyPr wrap="square" rtlCol="0">
            <a:spAutoFit/>
          </a:bodyPr>
          <a:lstStyle/>
          <a:p>
            <a:pPr algn="just"/>
            <a:r>
              <a:rPr lang="en-US" sz="4000" b="1" dirty="0">
                <a:solidFill>
                  <a:srgbClr val="D65200"/>
                </a:solidFill>
                <a:latin typeface="Arial" panose="020B0604020202020204" pitchFamily="34" charset="0"/>
                <a:cs typeface="Arial" panose="020B0604020202020204" pitchFamily="34" charset="0"/>
              </a:rPr>
              <a:t>2. </a:t>
            </a:r>
            <a:r>
              <a:rPr lang="en-US" sz="4000" b="1" dirty="0" err="1">
                <a:solidFill>
                  <a:srgbClr val="D65200"/>
                </a:solidFill>
                <a:latin typeface="Arial" panose="020B0604020202020204" pitchFamily="34" charset="0"/>
                <a:cs typeface="Arial" panose="020B0604020202020204" pitchFamily="34" charset="0"/>
              </a:rPr>
              <a:t>Một</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số</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phương</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pháp</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lai</a:t>
            </a:r>
            <a:endParaRPr lang="en-US" sz="4000" b="1" dirty="0">
              <a:solidFill>
                <a:srgbClr val="D65200"/>
              </a:solidFill>
              <a:latin typeface="Arial" panose="020B0604020202020204" pitchFamily="34" charset="0"/>
              <a:cs typeface="Arial" panose="020B0604020202020204" pitchFamily="34" charset="0"/>
            </a:endParaRPr>
          </a:p>
        </p:txBody>
      </p:sp>
      <p:sp>
        <p:nvSpPr>
          <p:cNvPr id="8" name="Rectangle 7"/>
          <p:cNvSpPr/>
          <p:nvPr/>
        </p:nvSpPr>
        <p:spPr>
          <a:xfrm>
            <a:off x="1152067" y="2665883"/>
            <a:ext cx="8261173" cy="7048083"/>
          </a:xfrm>
          <a:prstGeom prst="rect">
            <a:avLst/>
          </a:prstGeom>
        </p:spPr>
        <p:txBody>
          <a:bodyPr wrap="square">
            <a:spAutoFit/>
          </a:bodyPr>
          <a:lstStyle/>
          <a:p>
            <a:pPr algn="just">
              <a:lnSpc>
                <a:spcPct val="170000"/>
              </a:lnSpc>
            </a:pPr>
            <a:r>
              <a:rPr lang="en-US" sz="4000" i="1" dirty="0">
                <a:latin typeface="Arial" panose="020B0604020202020204" pitchFamily="34" charset="0"/>
                <a:cs typeface="Arial" panose="020B0604020202020204" pitchFamily="34" charset="0"/>
              </a:rPr>
              <a:t>Chia </a:t>
            </a:r>
            <a:r>
              <a:rPr lang="en-US" sz="4000" i="1" dirty="0" err="1">
                <a:latin typeface="Arial" panose="020B0604020202020204" pitchFamily="34" charset="0"/>
                <a:cs typeface="Arial" panose="020B0604020202020204" pitchFamily="34" charset="0"/>
              </a:rPr>
              <a:t>cả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lớp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3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tin </a:t>
            </a:r>
            <a:r>
              <a:rPr lang="en-US" sz="4000" i="1" dirty="0" err="1">
                <a:latin typeface="Arial" panose="020B0604020202020204" pitchFamily="34" charset="0"/>
                <a:cs typeface="Arial" panose="020B0604020202020204" pitchFamily="34" charset="0"/>
              </a:rPr>
              <a:t>mục</a:t>
            </a:r>
            <a:r>
              <a:rPr lang="en-US" sz="4000" i="1" dirty="0">
                <a:latin typeface="Arial" panose="020B0604020202020204" pitchFamily="34" charset="0"/>
                <a:cs typeface="Arial" panose="020B0604020202020204" pitchFamily="34" charset="0"/>
              </a:rPr>
              <a:t> II.2, </a:t>
            </a:r>
            <a:r>
              <a:rPr lang="en-US" sz="4000" i="1" dirty="0" err="1">
                <a:latin typeface="Arial" panose="020B0604020202020204" pitchFamily="34" charset="0"/>
                <a:cs typeface="Arial" panose="020B0604020202020204" pitchFamily="34" charset="0"/>
              </a:rPr>
              <a:t>kết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hợp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5.4 - 5.7 SHS tr.29 - 32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lời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hỏi</a:t>
            </a:r>
            <a:r>
              <a:rPr lang="en-US" sz="4000" i="1" dirty="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200" y="2214230"/>
            <a:ext cx="7584694" cy="3501887"/>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2199" y="5834888"/>
            <a:ext cx="3627842" cy="3879078"/>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3913" y="5834888"/>
            <a:ext cx="3892981" cy="3879078"/>
          </a:xfrm>
          <a:prstGeom prst="rect">
            <a:avLst/>
          </a:prstGeom>
        </p:spPr>
      </p:pic>
    </p:spTree>
    <p:extLst>
      <p:ext uri="{BB962C8B-B14F-4D97-AF65-F5344CB8AC3E}">
        <p14:creationId xmlns:p14="http://schemas.microsoft.com/office/powerpoint/2010/main" val="6642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392400" y="7886700"/>
            <a:ext cx="3664291" cy="2848986"/>
          </a:xfrm>
          <a:prstGeom prst="rect">
            <a:avLst/>
          </a:prstGeom>
        </p:spPr>
      </p:pic>
      <p:pic>
        <p:nvPicPr>
          <p:cNvPr id="11" name="Picture 4"/>
          <p:cNvPicPr>
            <a:picLocks noChangeAspect="1"/>
          </p:cNvPicPr>
          <p:nvPr/>
        </p:nvPicPr>
        <p:blipFill>
          <a:blip r:embed="rId6"/>
          <a:srcRect/>
          <a:stretch>
            <a:fillRect/>
          </a:stretch>
        </p:blipFill>
        <p:spPr>
          <a:xfrm>
            <a:off x="-1" y="267366"/>
            <a:ext cx="6675581" cy="10019633"/>
          </a:xfrm>
          <a:prstGeom prst="rect">
            <a:avLst/>
          </a:prstGeom>
        </p:spPr>
      </p:pic>
      <p:sp>
        <p:nvSpPr>
          <p:cNvPr id="12" name="Rectangle 11"/>
          <p:cNvSpPr/>
          <p:nvPr/>
        </p:nvSpPr>
        <p:spPr>
          <a:xfrm>
            <a:off x="7333382" y="968840"/>
            <a:ext cx="6646371" cy="707886"/>
          </a:xfrm>
          <a:prstGeom prst="rect">
            <a:avLst/>
          </a:prstGeom>
        </p:spPr>
        <p:txBody>
          <a:bodyPr wrap="none">
            <a:spAutoFit/>
          </a:bodyPr>
          <a:lstStyle/>
          <a:p>
            <a:r>
              <a:rPr lang="en-US" sz="4000" b="1" dirty="0">
                <a:solidFill>
                  <a:srgbClr val="002060"/>
                </a:solidFill>
                <a:latin typeface="Arial" panose="020B0604020202020204" pitchFamily="34" charset="0"/>
                <a:cs typeface="Arial" panose="020B0604020202020204" pitchFamily="34" charset="0"/>
              </a:rPr>
              <a:t>a. </a:t>
            </a:r>
            <a:r>
              <a:rPr lang="vi-VN" sz="4000" b="1" dirty="0">
                <a:solidFill>
                  <a:srgbClr val="002060"/>
                </a:solidFill>
                <a:latin typeface="Arial" panose="020B0604020202020204" pitchFamily="34" charset="0"/>
                <a:cs typeface="Arial" panose="020B0604020202020204" pitchFamily="34" charset="0"/>
              </a:rPr>
              <a:t>Phương pháp lai kinh tế</a:t>
            </a:r>
            <a:endParaRPr lang="en-US" sz="40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7333382" y="2084880"/>
            <a:ext cx="9430618" cy="2862322"/>
          </a:xfrm>
          <a:prstGeom prst="rect">
            <a:avLst/>
          </a:prstGeom>
        </p:spPr>
        <p:txBody>
          <a:bodyPr wrap="square">
            <a:spAutoFit/>
          </a:bodyPr>
          <a:lstStyle/>
          <a:p>
            <a:pPr algn="just">
              <a:lnSpc>
                <a:spcPct val="150000"/>
              </a:lnSpc>
            </a:pPr>
            <a:r>
              <a:rPr lang="vi-VN" sz="4000" b="1" u="sng" dirty="0">
                <a:solidFill>
                  <a:srgbClr val="D65200"/>
                </a:solidFill>
                <a:latin typeface="Arial" panose="020B0604020202020204" pitchFamily="34" charset="0"/>
                <a:cs typeface="Arial" panose="020B0604020202020204" pitchFamily="34" charset="0"/>
              </a:rPr>
              <a:t>Khái niệm</a:t>
            </a:r>
            <a:r>
              <a:rPr lang="vi-VN" sz="4000" b="1" dirty="0">
                <a:solidFill>
                  <a:srgbClr val="D65200"/>
                </a:solidFill>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là phương pháp lai giữa các cá thể khác giống để tạo ra con lai có sức sản xuất cao. </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7328302" y="4959902"/>
            <a:ext cx="9341973" cy="1938992"/>
          </a:xfrm>
          <a:prstGeom prst="rect">
            <a:avLst/>
          </a:prstGeom>
        </p:spPr>
        <p:txBody>
          <a:bodyPr wrap="square">
            <a:spAutoFit/>
          </a:bodyPr>
          <a:lstStyle/>
          <a:p>
            <a:pPr algn="just">
              <a:lnSpc>
                <a:spcPct val="150000"/>
              </a:lnSpc>
            </a:pPr>
            <a:r>
              <a:rPr lang="en-US" sz="4000" b="1" u="sng" dirty="0" err="1">
                <a:solidFill>
                  <a:srgbClr val="D65200"/>
                </a:solidFill>
                <a:latin typeface="Arial" panose="020B0604020202020204" pitchFamily="34" charset="0"/>
                <a:cs typeface="Arial" panose="020B0604020202020204" pitchFamily="34" charset="0"/>
              </a:rPr>
              <a:t>Mục</a:t>
            </a:r>
            <a:r>
              <a:rPr lang="en-US" sz="4000" b="1" u="sng" dirty="0">
                <a:solidFill>
                  <a:srgbClr val="D65200"/>
                </a:solidFill>
                <a:latin typeface="Arial" panose="020B0604020202020204" pitchFamily="34" charset="0"/>
                <a:cs typeface="Arial" panose="020B0604020202020204" pitchFamily="34" charset="0"/>
              </a:rPr>
              <a:t> </a:t>
            </a:r>
            <a:r>
              <a:rPr lang="en-US" sz="4000" b="1" u="sng" dirty="0" err="1">
                <a:solidFill>
                  <a:srgbClr val="D65200"/>
                </a:solidFill>
                <a:latin typeface="Arial" panose="020B0604020202020204" pitchFamily="34" charset="0"/>
                <a:cs typeface="Arial" panose="020B0604020202020204" pitchFamily="34" charset="0"/>
              </a:rPr>
              <a:t>đích</a:t>
            </a:r>
            <a:r>
              <a:rPr lang="en-US" sz="4000" b="1" dirty="0">
                <a:solidFill>
                  <a:srgbClr val="D652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9015" y="6794477"/>
            <a:ext cx="5419352" cy="3598926"/>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687800" y="190500"/>
            <a:ext cx="1340253" cy="1340253"/>
          </a:xfrm>
          <a:prstGeom prst="rect">
            <a:avLst/>
          </a:prstGeom>
        </p:spPr>
      </p:pic>
      <p:pic>
        <p:nvPicPr>
          <p:cNvPr id="11"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90499"/>
            <a:ext cx="1340253" cy="1340253"/>
          </a:xfrm>
          <a:prstGeom prst="rect">
            <a:avLst/>
          </a:prstGeom>
        </p:spPr>
      </p:pic>
      <p:grpSp>
        <p:nvGrpSpPr>
          <p:cNvPr id="14" name="Group 13"/>
          <p:cNvGrpSpPr/>
          <p:nvPr/>
        </p:nvGrpSpPr>
        <p:grpSpPr>
          <a:xfrm>
            <a:off x="5940626" y="-33021"/>
            <a:ext cx="6324600" cy="1563773"/>
            <a:chOff x="5715000" y="-1"/>
            <a:chExt cx="6324600" cy="1563773"/>
          </a:xfrm>
        </p:grpSpPr>
        <p:sp>
          <p:nvSpPr>
            <p:cNvPr id="12" name="Round Same Side Corner Rectangle 11"/>
            <p:cNvSpPr/>
            <p:nvPr/>
          </p:nvSpPr>
          <p:spPr>
            <a:xfrm flipV="1">
              <a:off x="5715000" y="-1"/>
              <a:ext cx="6324600" cy="1563773"/>
            </a:xfrm>
            <a:prstGeom prst="round2SameRect">
              <a:avLst>
                <a:gd name="adj1" fmla="val 37720"/>
                <a:gd name="adj2" fmla="val 0"/>
              </a:avLst>
            </a:prstGeom>
            <a:solidFill>
              <a:srgbClr val="37735B"/>
            </a:solidFill>
            <a:ln>
              <a:solidFill>
                <a:srgbClr val="377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15100" y="319173"/>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8" name="Group 17"/>
          <p:cNvGrpSpPr/>
          <p:nvPr/>
        </p:nvGrpSpPr>
        <p:grpSpPr>
          <a:xfrm>
            <a:off x="10820400" y="4000500"/>
            <a:ext cx="6705600" cy="5034265"/>
            <a:chOff x="10833936" y="3527992"/>
            <a:chExt cx="6705600" cy="5034265"/>
          </a:xfrm>
        </p:grpSpPr>
        <p:sp>
          <p:nvSpPr>
            <p:cNvPr id="17" name="Rounded Rectangle 16"/>
            <p:cNvSpPr/>
            <p:nvPr/>
          </p:nvSpPr>
          <p:spPr>
            <a:xfrm>
              <a:off x="10833936" y="3527992"/>
              <a:ext cx="6705600" cy="5034265"/>
            </a:xfrm>
            <a:prstGeom prst="roundRect">
              <a:avLst>
                <a:gd name="adj" fmla="val 8998"/>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025706" y="3690635"/>
              <a:ext cx="632206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Hình ảnh mô tả phương pháp chọn phối cùng giống hay phương pháp chọn phối khác giống? Mục đích của cách chọn phối này?</a:t>
              </a:r>
              <a:endParaRPr lang="en-US" sz="4000" dirty="0">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76" y="2943901"/>
            <a:ext cx="9908974" cy="66596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2874" y="2018968"/>
            <a:ext cx="1549197" cy="1549197"/>
          </a:xfrm>
          <a:prstGeom prst="rect">
            <a:avLst/>
          </a:prstGeom>
        </p:spPr>
      </p:pic>
      <p:sp>
        <p:nvSpPr>
          <p:cNvPr id="20" name="TextBox 19"/>
          <p:cNvSpPr txBox="1"/>
          <p:nvPr/>
        </p:nvSpPr>
        <p:spPr>
          <a:xfrm>
            <a:off x="1299628" y="2018968"/>
            <a:ext cx="4666398" cy="707886"/>
          </a:xfrm>
          <a:prstGeom prst="rect">
            <a:avLst/>
          </a:prstGeom>
          <a:noFill/>
        </p:spPr>
        <p:txBody>
          <a:bodyPr wrap="square" rtlCol="0">
            <a:spAutoFit/>
          </a:bodyPr>
          <a:lstStyle/>
          <a:p>
            <a:r>
              <a:rPr lang="en-US" sz="4000" i="1" dirty="0" err="1">
                <a:solidFill>
                  <a:srgbClr val="106B00"/>
                </a:solidFill>
                <a:latin typeface="Arial" panose="020B0604020202020204" pitchFamily="34" charset="0"/>
                <a:cs typeface="Arial" panose="020B0604020202020204" pitchFamily="34" charset="0"/>
              </a:rPr>
              <a:t>Quan</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sát</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hình</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ảnh</a:t>
            </a:r>
            <a:r>
              <a:rPr lang="en-US" sz="4000" i="1" dirty="0">
                <a:solidFill>
                  <a:srgbClr val="106B00"/>
                </a:solidFill>
                <a:latin typeface="Arial" panose="020B0604020202020204" pitchFamily="34" charset="0"/>
                <a:cs typeface="Arial" panose="020B0604020202020204" pitchFamily="34" charset="0"/>
              </a:rPr>
              <a: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1" name="Rounded Rectangle 10"/>
          <p:cNvSpPr/>
          <p:nvPr/>
        </p:nvSpPr>
        <p:spPr>
          <a:xfrm>
            <a:off x="5734047" y="861112"/>
            <a:ext cx="6819901" cy="12192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Phương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pháp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lai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kinh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tế</a:t>
            </a:r>
            <a:endParaRPr lang="en-US" sz="4000" b="1"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1290343" y="3439516"/>
            <a:ext cx="7136982" cy="5677256"/>
            <a:chOff x="1016418" y="3467100"/>
            <a:chExt cx="7136982" cy="5677256"/>
          </a:xfrm>
        </p:grpSpPr>
        <p:sp>
          <p:nvSpPr>
            <p:cNvPr id="12" name="Rounded Rectangle 11"/>
            <p:cNvSpPr/>
            <p:nvPr/>
          </p:nvSpPr>
          <p:spPr>
            <a:xfrm>
              <a:off x="1016418" y="3467100"/>
              <a:ext cx="7136982" cy="5677256"/>
            </a:xfrm>
            <a:prstGeom prst="roundRect">
              <a:avLst>
                <a:gd name="adj" fmla="val 1022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endParaRPr lang="en-US" sz="4000" b="1" dirty="0">
                <a:solidFill>
                  <a:schemeClr val="bg1"/>
                </a:solidFill>
                <a:latin typeface="Arial" panose="020B0604020202020204" pitchFamily="34" charset="0"/>
                <a:cs typeface="Arial" panose="020B0604020202020204" pitchFamily="34" charset="0"/>
              </a:endParaRPr>
            </a:p>
            <a:p>
              <a:pPr algn="just">
                <a:lnSpc>
                  <a:spcPct val="150000"/>
                </a:lnSpc>
              </a:pPr>
              <a:r>
                <a:rPr lang="en-US" sz="4000" dirty="0">
                  <a:solidFill>
                    <a:schemeClr val="bg1"/>
                  </a:solidFill>
                  <a:latin typeface="Arial" panose="020B0604020202020204" pitchFamily="34" charset="0"/>
                  <a:cs typeface="Arial" panose="020B0604020202020204" pitchFamily="34" charset="0"/>
                </a:rPr>
                <a:t>L</a:t>
              </a:r>
              <a:r>
                <a:rPr lang="vi-VN" sz="4000" dirty="0">
                  <a:solidFill>
                    <a:schemeClr val="bg1"/>
                  </a:solidFill>
                  <a:latin typeface="Arial" panose="020B0604020202020204" pitchFamily="34" charset="0"/>
                  <a:cs typeface="Arial" panose="020B0604020202020204" pitchFamily="34" charset="0"/>
                </a:rPr>
                <a:t>à hình thức lai chỉ có 2 giống tham gia, thế hệ F, đều dùng để nuôi thương phẩm, không dùng làm giống.</a:t>
              </a:r>
              <a:endParaRPr lang="en-US" sz="40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2060019" y="3864966"/>
              <a:ext cx="5049780" cy="707886"/>
            </a:xfrm>
            <a:prstGeom prst="rect">
              <a:avLst/>
            </a:prstGeom>
          </p:spPr>
          <p:txBody>
            <a:bodyPr wrap="none">
              <a:spAutoFit/>
            </a:bodyPr>
            <a:lstStyle/>
            <a:p>
              <a:r>
                <a:rPr lang="vi-VN" sz="4000" b="1" dirty="0">
                  <a:solidFill>
                    <a:prstClr val="white"/>
                  </a:solidFill>
                  <a:cs typeface="Arial" panose="020B0604020202020204" pitchFamily="34" charset="0"/>
                </a:rPr>
                <a:t>Lai kinh tế</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đơn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giản</a:t>
              </a:r>
              <a:endParaRPr lang="en-US" dirty="0"/>
            </a:p>
          </p:txBody>
        </p:sp>
      </p:grpSp>
      <p:grpSp>
        <p:nvGrpSpPr>
          <p:cNvPr id="15" name="Group 14"/>
          <p:cNvGrpSpPr/>
          <p:nvPr/>
        </p:nvGrpSpPr>
        <p:grpSpPr>
          <a:xfrm>
            <a:off x="9448800" y="3447136"/>
            <a:ext cx="7136982" cy="5677256"/>
            <a:chOff x="1016418" y="3467100"/>
            <a:chExt cx="7136982" cy="5677256"/>
          </a:xfrm>
        </p:grpSpPr>
        <p:sp>
          <p:nvSpPr>
            <p:cNvPr id="16" name="Rounded Rectangle 15"/>
            <p:cNvSpPr/>
            <p:nvPr/>
          </p:nvSpPr>
          <p:spPr>
            <a:xfrm>
              <a:off x="1016418" y="3467100"/>
              <a:ext cx="7136982" cy="5677256"/>
            </a:xfrm>
            <a:prstGeom prst="roundRect">
              <a:avLst>
                <a:gd name="adj" fmla="val 1022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endParaRPr lang="en-US" sz="4000" b="1" dirty="0">
                <a:solidFill>
                  <a:schemeClr val="bg1"/>
                </a:solidFill>
                <a:latin typeface="Arial" panose="020B0604020202020204" pitchFamily="34" charset="0"/>
                <a:cs typeface="Arial" panose="020B0604020202020204" pitchFamily="34" charset="0"/>
              </a:endParaRPr>
            </a:p>
            <a:p>
              <a:pPr algn="just">
                <a:lnSpc>
                  <a:spcPct val="150000"/>
                </a:lnSpc>
              </a:pPr>
              <a:r>
                <a:rPr lang="en-US" sz="4000" dirty="0">
                  <a:solidFill>
                    <a:schemeClr val="bg1"/>
                  </a:solidFill>
                  <a:latin typeface="Arial" panose="020B0604020202020204" pitchFamily="34" charset="0"/>
                  <a:cs typeface="Arial" panose="020B0604020202020204" pitchFamily="34" charset="0"/>
                </a:rPr>
                <a:t>L</a:t>
              </a:r>
              <a:r>
                <a:rPr lang="nl-NL" sz="4000" dirty="0">
                  <a:latin typeface="Arial" panose="020B0604020202020204" pitchFamily="34" charset="0"/>
                  <a:cs typeface="Arial" panose="020B0604020202020204" pitchFamily="34" charset="0"/>
                </a:rPr>
                <a:t>à hình thức lai trong đó có từ 3 giống trở lên tham gia, tất cả con lai đều dùng để nuôi thương phẩm, không sử dụng làm giống.</a:t>
              </a:r>
              <a:endParaRPr lang="en-US" sz="4000"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2056011" y="3864966"/>
              <a:ext cx="5057795" cy="707886"/>
            </a:xfrm>
            <a:prstGeom prst="rect">
              <a:avLst/>
            </a:prstGeom>
          </p:spPr>
          <p:txBody>
            <a:bodyPr wrap="none">
              <a:spAutoFit/>
            </a:bodyPr>
            <a:lstStyle/>
            <a:p>
              <a:r>
                <a:rPr lang="vi-VN" sz="4000" b="1" dirty="0">
                  <a:solidFill>
                    <a:prstClr val="white"/>
                  </a:solidFill>
                  <a:latin typeface="Arial" panose="020B0604020202020204" pitchFamily="34" charset="0"/>
                  <a:cs typeface="Arial" panose="020B0604020202020204" pitchFamily="34" charset="0"/>
                </a:rPr>
                <a:t>Lai kinh tế</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phức</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tạp</a:t>
              </a:r>
              <a:endParaRPr lang="en-US" dirty="0">
                <a:latin typeface="Arial" panose="020B0604020202020204" pitchFamily="34" charset="0"/>
                <a:cs typeface="Arial" panose="020B0604020202020204" pitchFamily="34" charset="0"/>
              </a:endParaRPr>
            </a:p>
          </p:txBody>
        </p:sp>
      </p:grpSp>
      <p:cxnSp>
        <p:nvCxnSpPr>
          <p:cNvPr id="19" name="Elbow Connector 18"/>
          <p:cNvCxnSpPr>
            <a:stCxn id="11" idx="2"/>
            <a:endCxn id="12" idx="0"/>
          </p:cNvCxnSpPr>
          <p:nvPr/>
        </p:nvCxnSpPr>
        <p:spPr>
          <a:xfrm rot="5400000">
            <a:off x="6321814" y="617332"/>
            <a:ext cx="1359204" cy="4285164"/>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2"/>
            <a:endCxn id="16" idx="0"/>
          </p:cNvCxnSpPr>
          <p:nvPr/>
        </p:nvCxnSpPr>
        <p:spPr>
          <a:xfrm rot="16200000" flipH="1">
            <a:off x="10397232" y="827077"/>
            <a:ext cx="1366824" cy="3873293"/>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5" name="Group 5"/>
          <p:cNvGrpSpPr/>
          <p:nvPr/>
        </p:nvGrpSpPr>
        <p:grpSpPr>
          <a:xfrm>
            <a:off x="0" y="0"/>
            <a:ext cx="18288000" cy="267367"/>
            <a:chOff x="0" y="0"/>
            <a:chExt cx="4816593" cy="70418"/>
          </a:xfrm>
        </p:grpSpPr>
        <p:sp>
          <p:nvSpPr>
            <p:cNvPr id="6" name="Freeform 6"/>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4832" y="1860242"/>
            <a:ext cx="7354384" cy="7863690"/>
          </a:xfrm>
          <a:prstGeom prst="rect">
            <a:avLst/>
          </a:prstGeom>
        </p:spPr>
      </p:pic>
      <p:sp>
        <p:nvSpPr>
          <p:cNvPr id="12" name="Rectangle 11"/>
          <p:cNvSpPr/>
          <p:nvPr/>
        </p:nvSpPr>
        <p:spPr>
          <a:xfrm>
            <a:off x="902490" y="684454"/>
            <a:ext cx="6946110" cy="707886"/>
          </a:xfrm>
          <a:prstGeom prst="rect">
            <a:avLst/>
          </a:prstGeom>
        </p:spPr>
        <p:txBody>
          <a:bodyPr wrap="square">
            <a:spAutoFit/>
          </a:bodyPr>
          <a:lstStyle/>
          <a:p>
            <a:r>
              <a:rPr lang="en-US" sz="4000" b="1" dirty="0">
                <a:solidFill>
                  <a:srgbClr val="002060"/>
                </a:solidFill>
                <a:latin typeface="Arial" panose="020B0604020202020204" pitchFamily="34" charset="0"/>
                <a:cs typeface="Arial" panose="020B0604020202020204" pitchFamily="34" charset="0"/>
              </a:rPr>
              <a:t>b. </a:t>
            </a:r>
            <a:r>
              <a:rPr lang="vi-VN" sz="4000" b="1" dirty="0">
                <a:solidFill>
                  <a:srgbClr val="002060"/>
                </a:solidFill>
                <a:latin typeface="Arial" panose="020B0604020202020204" pitchFamily="34" charset="0"/>
                <a:cs typeface="Arial" panose="020B0604020202020204" pitchFamily="34" charset="0"/>
              </a:rPr>
              <a:t>Phương pháp lai </a:t>
            </a:r>
            <a:r>
              <a:rPr lang="en-US" sz="4000" b="1" dirty="0" err="1">
                <a:solidFill>
                  <a:srgbClr val="002060"/>
                </a:solidFill>
                <a:latin typeface="Arial" panose="020B0604020202020204" pitchFamily="34" charset="0"/>
                <a:cs typeface="Arial" panose="020B0604020202020204" pitchFamily="34" charset="0"/>
              </a:rPr>
              <a:t>cải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tạo</a:t>
            </a:r>
            <a:endParaRPr lang="en-US" sz="40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902490" y="1564935"/>
            <a:ext cx="9149080" cy="3416320"/>
          </a:xfrm>
          <a:prstGeom prst="rect">
            <a:avLst/>
          </a:prstGeom>
        </p:spPr>
        <p:txBody>
          <a:bodyPr wrap="square">
            <a:spAutoFit/>
          </a:bodyPr>
          <a:lstStyle/>
          <a:p>
            <a:pPr algn="just">
              <a:lnSpc>
                <a:spcPct val="150000"/>
              </a:lnSpc>
            </a:pPr>
            <a:r>
              <a:rPr lang="vi-VN" sz="3600" b="1" u="sng" dirty="0">
                <a:solidFill>
                  <a:srgbClr val="D65200"/>
                </a:solidFill>
                <a:latin typeface="Arial" panose="020B0604020202020204" pitchFamily="34" charset="0"/>
                <a:cs typeface="Arial" panose="020B0604020202020204" pitchFamily="34" charset="0"/>
              </a:rPr>
              <a:t>Khái niệm</a:t>
            </a:r>
            <a:r>
              <a:rPr lang="vi-VN" sz="3600" b="1" dirty="0">
                <a:solidFill>
                  <a:srgbClr val="D65200"/>
                </a:solidFill>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là phương pháp dùng một giống để cải tạo một cách cơ bản một giống khác khi giống này không đáp ứng được các yêu cầu của sản xuất.</a:t>
            </a:r>
            <a:endParaRPr lang="en-US" sz="3600" dirty="0">
              <a:latin typeface="Arial" panose="020B0604020202020204" pitchFamily="34" charset="0"/>
              <a:cs typeface="Arial" panose="020B0604020202020204" pitchFamily="34" charset="0"/>
            </a:endParaRPr>
          </a:p>
        </p:txBody>
      </p:sp>
      <p:sp>
        <p:nvSpPr>
          <p:cNvPr id="15" name="Rectangle 14"/>
          <p:cNvSpPr/>
          <p:nvPr/>
        </p:nvSpPr>
        <p:spPr>
          <a:xfrm>
            <a:off x="907570" y="4981255"/>
            <a:ext cx="9144000" cy="5078313"/>
          </a:xfrm>
          <a:prstGeom prst="rect">
            <a:avLst/>
          </a:prstGeom>
        </p:spPr>
        <p:txBody>
          <a:bodyPr>
            <a:spAutoFit/>
          </a:bodyPr>
          <a:lstStyle/>
          <a:p>
            <a:pPr algn="just">
              <a:lnSpc>
                <a:spcPct val="150000"/>
              </a:lnSpc>
            </a:pPr>
            <a:r>
              <a:rPr lang="vi-VN" sz="3600" b="1" u="sng" dirty="0">
                <a:solidFill>
                  <a:srgbClr val="D65200"/>
                </a:solidFill>
                <a:latin typeface="Arial" panose="020B0604020202020204" pitchFamily="34" charset="0"/>
                <a:cs typeface="Arial" panose="020B0604020202020204" pitchFamily="34" charset="0"/>
              </a:rPr>
              <a:t>Mục đích</a:t>
            </a:r>
            <a:r>
              <a:rPr lang="vi-VN" sz="3600" b="1" dirty="0">
                <a:solidFill>
                  <a:srgbClr val="D65200"/>
                </a:solidFill>
                <a:latin typeface="Arial" panose="020B0604020202020204" pitchFamily="34" charset="0"/>
                <a:cs typeface="Arial" panose="020B0604020202020204" pitchFamily="34" charset="0"/>
              </a:rPr>
              <a:t>: </a:t>
            </a:r>
            <a:endParaRPr lang="en-US" sz="3600" b="1" dirty="0">
              <a:solidFill>
                <a:srgbClr val="D65200"/>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C</a:t>
            </a:r>
            <a:r>
              <a:rPr lang="vi-VN" sz="3600" dirty="0">
                <a:latin typeface="Arial" panose="020B0604020202020204" pitchFamily="34" charset="0"/>
                <a:cs typeface="Arial" panose="020B0604020202020204" pitchFamily="34" charset="0"/>
              </a:rPr>
              <a:t>ải tạo các giống địa phương có tầm vóc nhỏ, khả năng sản xuất thấp; </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G</a:t>
            </a:r>
            <a:r>
              <a:rPr lang="vi-VN" sz="3600" dirty="0">
                <a:latin typeface="Arial" panose="020B0604020202020204" pitchFamily="34" charset="0"/>
                <a:cs typeface="Arial" panose="020B0604020202020204" pitchFamily="34" charset="0"/>
              </a:rPr>
              <a:t>iữ được các đặc tính tốt về khả năng thích nghi, chống chịu bệnh tật của giống địa phương.</a:t>
            </a:r>
            <a:endParaRPr lang="en-US" sz="36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 calcmode="lin" valueType="num">
                                      <p:cBhvr additive="base">
                                        <p:cTn id="27"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5">
                                            <p:txEl>
                                              <p:pRg st="1" end="1"/>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 calcmode="lin" valueType="num">
                                      <p:cBhvr additive="base">
                                        <p:cTn id="31"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21" name="Rounded Rectangle 20"/>
          <p:cNvSpPr/>
          <p:nvPr/>
        </p:nvSpPr>
        <p:spPr>
          <a:xfrm>
            <a:off x="1239289" y="423294"/>
            <a:ext cx="1990136" cy="985714"/>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endParaRPr lang="en-US" sz="4000" b="1" dirty="0">
              <a:solidFill>
                <a:schemeClr val="bg1"/>
              </a:solidFill>
              <a:latin typeface="Arial" panose="020B0604020202020204" pitchFamily="34" charset="0"/>
              <a:cs typeface="Arial" panose="020B0604020202020204" pitchFamily="34" charset="0"/>
            </a:endParaRPr>
          </a:p>
        </p:txBody>
      </p:sp>
      <p:pic>
        <p:nvPicPr>
          <p:cNvPr id="23" name="Google Shape;431;p33"/>
          <p:cNvPicPr preferRelativeResize="0"/>
          <p:nvPr/>
        </p:nvPicPr>
        <p:blipFill rotWithShape="1">
          <a:blip r:embed="rId6" cstate="print">
            <a:extLst>
              <a:ext uri="{28A0092B-C50C-407E-A947-70E740481C1C}">
                <a14:useLocalDpi xmlns:a14="http://schemas.microsoft.com/office/drawing/2010/main" val="0"/>
              </a:ext>
            </a:extLst>
          </a:blip>
          <a:srcRect/>
          <a:stretch/>
        </p:blipFill>
        <p:spPr>
          <a:xfrm>
            <a:off x="1475241" y="1828467"/>
            <a:ext cx="3076772" cy="2991354"/>
          </a:xfrm>
          <a:prstGeom prst="ellipse">
            <a:avLst/>
          </a:prstGeom>
          <a:noFill/>
          <a:ln>
            <a:noFill/>
          </a:ln>
        </p:spPr>
      </p:pic>
      <p:pic>
        <p:nvPicPr>
          <p:cNvPr id="24" name="Google Shape;431;p33"/>
          <p:cNvPicPr preferRelativeResize="0"/>
          <p:nvPr/>
        </p:nvPicPr>
        <p:blipFill rotWithShape="1">
          <a:blip r:embed="rId7" cstate="print">
            <a:extLst>
              <a:ext uri="{28A0092B-C50C-407E-A947-70E740481C1C}">
                <a14:useLocalDpi xmlns:a14="http://schemas.microsoft.com/office/drawing/2010/main" val="0"/>
              </a:ext>
            </a:extLst>
          </a:blip>
          <a:srcRect/>
          <a:stretch/>
        </p:blipFill>
        <p:spPr>
          <a:xfrm>
            <a:off x="7205987" y="1808057"/>
            <a:ext cx="3124200" cy="3009270"/>
          </a:xfrm>
          <a:prstGeom prst="ellipse">
            <a:avLst/>
          </a:prstGeom>
          <a:noFill/>
          <a:ln>
            <a:noFill/>
          </a:ln>
        </p:spPr>
      </p:pic>
      <p:pic>
        <p:nvPicPr>
          <p:cNvPr id="26" name="Google Shape;431;p33"/>
          <p:cNvPicPr preferRelativeResize="0"/>
          <p:nvPr/>
        </p:nvPicPr>
        <p:blipFill rotWithShape="1">
          <a:blip r:embed="rId8" cstate="print">
            <a:extLst>
              <a:ext uri="{28A0092B-C50C-407E-A947-70E740481C1C}">
                <a14:useLocalDpi xmlns:a14="http://schemas.microsoft.com/office/drawing/2010/main" val="0"/>
              </a:ext>
            </a:extLst>
          </a:blip>
          <a:srcRect/>
          <a:stretch/>
        </p:blipFill>
        <p:spPr>
          <a:xfrm>
            <a:off x="7205987" y="5948931"/>
            <a:ext cx="3131872" cy="3055801"/>
          </a:xfrm>
          <a:prstGeom prst="ellipse">
            <a:avLst/>
          </a:prstGeom>
          <a:noFill/>
          <a:ln>
            <a:noFill/>
          </a:ln>
        </p:spPr>
      </p:pic>
      <p:sp>
        <p:nvSpPr>
          <p:cNvPr id="27" name="Plus 26"/>
          <p:cNvSpPr/>
          <p:nvPr/>
        </p:nvSpPr>
        <p:spPr>
          <a:xfrm>
            <a:off x="5269400" y="2703092"/>
            <a:ext cx="924809" cy="924809"/>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11158941" y="3083451"/>
            <a:ext cx="693607" cy="52020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a:stretch>
            <a:fillRect/>
          </a:stretch>
        </p:blipFill>
        <p:spPr>
          <a:xfrm>
            <a:off x="12387587" y="1952848"/>
            <a:ext cx="4800600" cy="2861015"/>
          </a:xfrm>
          <a:prstGeom prst="rect">
            <a:avLst/>
          </a:prstGeom>
        </p:spPr>
      </p:pic>
      <p:pic>
        <p:nvPicPr>
          <p:cNvPr id="30" name="Google Shape;431;p33"/>
          <p:cNvPicPr preferRelativeResize="0"/>
          <p:nvPr/>
        </p:nvPicPr>
        <p:blipFill rotWithShape="1">
          <a:blip r:embed="rId6" cstate="print">
            <a:extLst>
              <a:ext uri="{28A0092B-C50C-407E-A947-70E740481C1C}">
                <a14:useLocalDpi xmlns:a14="http://schemas.microsoft.com/office/drawing/2010/main" val="0"/>
              </a:ext>
            </a:extLst>
          </a:blip>
          <a:srcRect/>
          <a:stretch/>
        </p:blipFill>
        <p:spPr>
          <a:xfrm>
            <a:off x="1447532" y="5948931"/>
            <a:ext cx="3143059" cy="3055801"/>
          </a:xfrm>
          <a:prstGeom prst="ellipse">
            <a:avLst/>
          </a:prstGeom>
          <a:noFill/>
          <a:ln>
            <a:noFill/>
          </a:ln>
        </p:spPr>
      </p:pic>
      <p:sp>
        <p:nvSpPr>
          <p:cNvPr id="31" name="Plus 30"/>
          <p:cNvSpPr/>
          <p:nvPr/>
        </p:nvSpPr>
        <p:spPr>
          <a:xfrm>
            <a:off x="5351996" y="7168131"/>
            <a:ext cx="924809" cy="924809"/>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11070526" y="7434831"/>
            <a:ext cx="693607" cy="52020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684619" y="4918094"/>
            <a:ext cx="2709973"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Bò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endParaRPr lang="en-US" sz="4000" dirty="0">
              <a:latin typeface="Arial" panose="020B0604020202020204" pitchFamily="34" charset="0"/>
              <a:cs typeface="Arial" panose="020B0604020202020204" pitchFamily="34" charset="0"/>
            </a:endParaRPr>
          </a:p>
        </p:txBody>
      </p:sp>
      <p:sp>
        <p:nvSpPr>
          <p:cNvPr id="34" name="TextBox 33"/>
          <p:cNvSpPr txBox="1"/>
          <p:nvPr/>
        </p:nvSpPr>
        <p:spPr>
          <a:xfrm>
            <a:off x="6312808" y="4918094"/>
            <a:ext cx="5192937"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Bò</a:t>
            </a:r>
            <a:r>
              <a:rPr lang="en-US" sz="4000" dirty="0">
                <a:latin typeface="Arial" panose="020B0604020202020204" pitchFamily="34" charset="0"/>
                <a:cs typeface="Arial" panose="020B0604020202020204" pitchFamily="34" charset="0"/>
              </a:rPr>
              <a:t> Holstein Friesian</a:t>
            </a:r>
          </a:p>
        </p:txBody>
      </p:sp>
      <p:sp>
        <p:nvSpPr>
          <p:cNvPr id="35" name="TextBox 34"/>
          <p:cNvSpPr txBox="1"/>
          <p:nvPr/>
        </p:nvSpPr>
        <p:spPr>
          <a:xfrm>
            <a:off x="1658640" y="9135868"/>
            <a:ext cx="2709973"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Bò</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endParaRPr lang="en-US" sz="4000" dirty="0">
              <a:latin typeface="Arial" panose="020B0604020202020204" pitchFamily="34" charset="0"/>
              <a:cs typeface="Arial" panose="020B0604020202020204" pitchFamily="34" charset="0"/>
            </a:endParaRPr>
          </a:p>
        </p:txBody>
      </p:sp>
      <p:sp>
        <p:nvSpPr>
          <p:cNvPr id="36" name="TextBox 35"/>
          <p:cNvSpPr txBox="1"/>
          <p:nvPr/>
        </p:nvSpPr>
        <p:spPr>
          <a:xfrm>
            <a:off x="6224392" y="9135868"/>
            <a:ext cx="5192937"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Bò</a:t>
            </a:r>
            <a:r>
              <a:rPr lang="en-US" sz="4000" dirty="0">
                <a:latin typeface="Arial" panose="020B0604020202020204" pitchFamily="34" charset="0"/>
                <a:cs typeface="Arial" panose="020B0604020202020204" pitchFamily="34" charset="0"/>
              </a:rPr>
              <a:t> Red Sindhi</a:t>
            </a:r>
          </a:p>
        </p:txBody>
      </p:sp>
      <p:pic>
        <p:nvPicPr>
          <p:cNvPr id="37" name="Picture 36"/>
          <p:cNvPicPr>
            <a:picLocks noChangeAspect="1"/>
          </p:cNvPicPr>
          <p:nvPr/>
        </p:nvPicPr>
        <p:blipFill>
          <a:blip r:embed="rId10"/>
          <a:stretch>
            <a:fillRect/>
          </a:stretch>
        </p:blipFill>
        <p:spPr>
          <a:xfrm>
            <a:off x="12496800" y="6526554"/>
            <a:ext cx="4255377" cy="2609314"/>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p:tgtEl>
                                          <p:spTgt spid="28"/>
                                        </p:tgtEl>
                                        <p:attrNameLst>
                                          <p:attrName>ppt_x</p:attrName>
                                        </p:attrNameLst>
                                      </p:cBhvr>
                                      <p:tavLst>
                                        <p:tav tm="0">
                                          <p:val>
                                            <p:strVal val="#ppt_x-#ppt_w*1.125000"/>
                                          </p:val>
                                        </p:tav>
                                        <p:tav tm="100000">
                                          <p:val>
                                            <p:strVal val="#ppt_x"/>
                                          </p:val>
                                        </p:tav>
                                      </p:tavLst>
                                    </p:anim>
                                    <p:animEffect transition="in" filter="wipe(right)">
                                      <p:cBhvr>
                                        <p:cTn id="41" dur="500"/>
                                        <p:tgtEl>
                                          <p:spTgt spid="28"/>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Effect transition="in" filter="fade">
                                      <p:cBhvr>
                                        <p:cTn id="57" dur="500"/>
                                        <p:tgtEl>
                                          <p:spTgt spid="3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16"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fltVal val="0"/>
                                          </p:val>
                                        </p:tav>
                                        <p:tav tm="100000">
                                          <p:val>
                                            <p:strVal val="#ppt_w"/>
                                          </p:val>
                                        </p:tav>
                                      </p:tavLst>
                                    </p:anim>
                                    <p:anim calcmode="lin" valueType="num">
                                      <p:cBhvr>
                                        <p:cTn id="66" dur="500" fill="hold"/>
                                        <p:tgtEl>
                                          <p:spTgt spid="26"/>
                                        </p:tgtEl>
                                        <p:attrNameLst>
                                          <p:attrName>ppt_h</p:attrName>
                                        </p:attrNameLst>
                                      </p:cBhvr>
                                      <p:tavLst>
                                        <p:tav tm="0">
                                          <p:val>
                                            <p:fltVal val="0"/>
                                          </p:val>
                                        </p:tav>
                                        <p:tav tm="100000">
                                          <p:val>
                                            <p:strVal val="#ppt_h"/>
                                          </p:val>
                                        </p:tav>
                                      </p:tavLst>
                                    </p:anim>
                                    <p:animEffect transition="in" filter="fade">
                                      <p:cBhvr>
                                        <p:cTn id="67" dur="500"/>
                                        <p:tgtEl>
                                          <p:spTgt spid="2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p:cTn id="70" dur="500" fill="hold"/>
                                        <p:tgtEl>
                                          <p:spTgt spid="36"/>
                                        </p:tgtEl>
                                        <p:attrNameLst>
                                          <p:attrName>ppt_w</p:attrName>
                                        </p:attrNameLst>
                                      </p:cBhvr>
                                      <p:tavLst>
                                        <p:tav tm="0">
                                          <p:val>
                                            <p:fltVal val="0"/>
                                          </p:val>
                                        </p:tav>
                                        <p:tav tm="100000">
                                          <p:val>
                                            <p:strVal val="#ppt_w"/>
                                          </p:val>
                                        </p:tav>
                                      </p:tavLst>
                                    </p:anim>
                                    <p:anim calcmode="lin" valueType="num">
                                      <p:cBhvr>
                                        <p:cTn id="71" dur="500" fill="hold"/>
                                        <p:tgtEl>
                                          <p:spTgt spid="36"/>
                                        </p:tgtEl>
                                        <p:attrNameLst>
                                          <p:attrName>ppt_h</p:attrName>
                                        </p:attrNameLst>
                                      </p:cBhvr>
                                      <p:tavLst>
                                        <p:tav tm="0">
                                          <p:val>
                                            <p:fltVal val="0"/>
                                          </p:val>
                                        </p:tav>
                                        <p:tav tm="100000">
                                          <p:val>
                                            <p:strVal val="#ppt_h"/>
                                          </p:val>
                                        </p:tav>
                                      </p:tavLst>
                                    </p:anim>
                                    <p:animEffect transition="in" filter="fade">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8"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p:tgtEl>
                                          <p:spTgt spid="32"/>
                                        </p:tgtEl>
                                        <p:attrNameLst>
                                          <p:attrName>ppt_x</p:attrName>
                                        </p:attrNameLst>
                                      </p:cBhvr>
                                      <p:tavLst>
                                        <p:tav tm="0">
                                          <p:val>
                                            <p:strVal val="#ppt_x-#ppt_w*1.125000"/>
                                          </p:val>
                                        </p:tav>
                                        <p:tav tm="100000">
                                          <p:val>
                                            <p:strVal val="#ppt_x"/>
                                          </p:val>
                                        </p:tav>
                                      </p:tavLst>
                                    </p:anim>
                                    <p:animEffect transition="in" filter="wipe(right)">
                                      <p:cBhvr>
                                        <p:cTn id="78" dur="500"/>
                                        <p:tgtEl>
                                          <p:spTgt spid="32"/>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31" grpId="0" animBg="1"/>
      <p:bldP spid="32" grpId="0" animBg="1"/>
      <p:bldP spid="33" grpId="0"/>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grpSp>
        <p:nvGrpSpPr>
          <p:cNvPr id="7" name="Group 7"/>
          <p:cNvGrpSpPr/>
          <p:nvPr/>
        </p:nvGrpSpPr>
        <p:grpSpPr>
          <a:xfrm>
            <a:off x="1016418" y="2171700"/>
            <a:ext cx="12598348" cy="7239000"/>
            <a:chOff x="0" y="-430035"/>
            <a:chExt cx="16797796" cy="9652000"/>
          </a:xfrm>
        </p:grpSpPr>
        <p:pic>
          <p:nvPicPr>
            <p:cNvPr id="8"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30035"/>
              <a:ext cx="16797796" cy="9652000"/>
            </a:xfrm>
            <a:prstGeom prst="rect">
              <a:avLst/>
            </a:prstGeom>
          </p:spPr>
        </p:pic>
      </p:grpSp>
      <p:sp>
        <p:nvSpPr>
          <p:cNvPr id="14" name="Rectangle 13"/>
          <p:cNvSpPr/>
          <p:nvPr/>
        </p:nvSpPr>
        <p:spPr>
          <a:xfrm>
            <a:off x="1016418" y="762826"/>
            <a:ext cx="6946110" cy="707886"/>
          </a:xfrm>
          <a:prstGeom prst="rect">
            <a:avLst/>
          </a:prstGeom>
        </p:spPr>
        <p:txBody>
          <a:bodyPr wrap="square">
            <a:spAutoFit/>
          </a:bodyPr>
          <a:lstStyle/>
          <a:p>
            <a:r>
              <a:rPr lang="en-US" sz="4000" b="1" dirty="0">
                <a:solidFill>
                  <a:srgbClr val="002060"/>
                </a:solidFill>
                <a:latin typeface="Arial" panose="020B0604020202020204" pitchFamily="34" charset="0"/>
                <a:cs typeface="Arial" panose="020B0604020202020204" pitchFamily="34" charset="0"/>
              </a:rPr>
              <a:t>c. </a:t>
            </a:r>
            <a:r>
              <a:rPr lang="vi-VN" sz="4000" b="1" dirty="0">
                <a:solidFill>
                  <a:srgbClr val="002060"/>
                </a:solidFill>
                <a:latin typeface="Arial" panose="020B0604020202020204" pitchFamily="34" charset="0"/>
                <a:cs typeface="Arial" panose="020B0604020202020204" pitchFamily="34" charset="0"/>
              </a:rPr>
              <a:t>Phương pháp lai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xa</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9174478" y="3469268"/>
            <a:ext cx="8121441" cy="3884032"/>
            <a:chOff x="9174478" y="3469268"/>
            <a:chExt cx="8121441" cy="3884032"/>
          </a:xfrm>
        </p:grpSpPr>
        <p:grpSp>
          <p:nvGrpSpPr>
            <p:cNvPr id="9" name="Group 9"/>
            <p:cNvGrpSpPr/>
            <p:nvPr/>
          </p:nvGrpSpPr>
          <p:grpSpPr>
            <a:xfrm>
              <a:off x="9174478" y="3469268"/>
              <a:ext cx="8121441" cy="3884032"/>
              <a:chOff x="0" y="0"/>
              <a:chExt cx="2138980" cy="610440"/>
            </a:xfrm>
          </p:grpSpPr>
          <p:sp>
            <p:nvSpPr>
              <p:cNvPr id="10" name="Freeform 10"/>
              <p:cNvSpPr/>
              <p:nvPr/>
            </p:nvSpPr>
            <p:spPr>
              <a:xfrm>
                <a:off x="0" y="0"/>
                <a:ext cx="2138980" cy="610440"/>
              </a:xfrm>
              <a:custGeom>
                <a:avLst/>
                <a:gdLst/>
                <a:ahLst/>
                <a:cxnLst/>
                <a:rect l="l" t="t" r="r" b="b"/>
                <a:pathLst>
                  <a:path w="2138980" h="610440">
                    <a:moveTo>
                      <a:pt x="0" y="0"/>
                    </a:moveTo>
                    <a:lnTo>
                      <a:pt x="2138980" y="0"/>
                    </a:lnTo>
                    <a:lnTo>
                      <a:pt x="2138980" y="610440"/>
                    </a:lnTo>
                    <a:lnTo>
                      <a:pt x="0" y="610440"/>
                    </a:lnTo>
                    <a:close/>
                  </a:path>
                </a:pathLst>
              </a:custGeom>
              <a:solidFill>
                <a:srgbClr val="106B00">
                  <a:alpha val="74902"/>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Rectangle 14"/>
            <p:cNvSpPr/>
            <p:nvPr/>
          </p:nvSpPr>
          <p:spPr>
            <a:xfrm>
              <a:off x="9461228" y="3567648"/>
              <a:ext cx="7547940" cy="3785652"/>
            </a:xfrm>
            <a:prstGeom prst="rect">
              <a:avLst/>
            </a:prstGeom>
          </p:spPr>
          <p:txBody>
            <a:bodyPr wrap="square">
              <a:spAutoFit/>
            </a:bodyPr>
            <a:lstStyle/>
            <a:p>
              <a:pPr algn="just">
                <a:lnSpc>
                  <a:spcPct val="150000"/>
                </a:lnSpc>
              </a:pPr>
              <a:r>
                <a:rPr lang="vi-VN" sz="4000" dirty="0">
                  <a:solidFill>
                    <a:schemeClr val="bg1"/>
                  </a:solidFill>
                  <a:latin typeface="Arial" panose="020B0604020202020204" pitchFamily="34" charset="0"/>
                  <a:cs typeface="Arial" panose="020B0604020202020204" pitchFamily="34" charset="0"/>
                </a:rPr>
                <a:t>Là phương pháp cho các cá thể đực và cá thể cái thuộc hai loài khác nhau giao phối với nhau để tạo con lai có ưu thế lai.</a:t>
              </a:r>
              <a:endParaRPr lang="en-US" sz="40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3" name="Rounded Rectangle 12"/>
          <p:cNvSpPr/>
          <p:nvPr/>
        </p:nvSpPr>
        <p:spPr>
          <a:xfrm>
            <a:off x="925972" y="484998"/>
            <a:ext cx="1990136" cy="985714"/>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endParaRPr lang="en-US" sz="4000" b="1" dirty="0">
              <a:solidFill>
                <a:schemeClr val="bg1"/>
              </a:solidFill>
              <a:latin typeface="Arial" panose="020B0604020202020204" pitchFamily="34" charset="0"/>
              <a:cs typeface="Arial" panose="020B0604020202020204" pitchFamily="34" charset="0"/>
            </a:endParaRPr>
          </a:p>
        </p:txBody>
      </p:sp>
      <p:pic>
        <p:nvPicPr>
          <p:cNvPr id="14" name="Google Shape;431;p33"/>
          <p:cNvPicPr preferRelativeResize="0"/>
          <p:nvPr/>
        </p:nvPicPr>
        <p:blipFill rotWithShape="1">
          <a:blip r:embed="rId6" cstate="print">
            <a:extLst>
              <a:ext uri="{28A0092B-C50C-407E-A947-70E740481C1C}">
                <a14:useLocalDpi xmlns:a14="http://schemas.microsoft.com/office/drawing/2010/main" val="0"/>
              </a:ext>
            </a:extLst>
          </a:blip>
          <a:srcRect/>
          <a:stretch/>
        </p:blipFill>
        <p:spPr>
          <a:xfrm>
            <a:off x="10820400" y="723900"/>
            <a:ext cx="3810000" cy="3721902"/>
          </a:xfrm>
          <a:prstGeom prst="ellipse">
            <a:avLst/>
          </a:prstGeom>
          <a:noFill/>
          <a:ln>
            <a:noFill/>
          </a:ln>
        </p:spPr>
      </p:pic>
      <p:pic>
        <p:nvPicPr>
          <p:cNvPr id="15" name="Google Shape;431;p33"/>
          <p:cNvPicPr preferRelativeResize="0"/>
          <p:nvPr/>
        </p:nvPicPr>
        <p:blipFill rotWithShape="1">
          <a:blip r:embed="rId7" cstate="print">
            <a:extLst>
              <a:ext uri="{28A0092B-C50C-407E-A947-70E740481C1C}">
                <a14:useLocalDpi xmlns:a14="http://schemas.microsoft.com/office/drawing/2010/main" val="0"/>
              </a:ext>
            </a:extLst>
          </a:blip>
          <a:srcRect/>
          <a:stretch/>
        </p:blipFill>
        <p:spPr>
          <a:xfrm>
            <a:off x="3532056" y="699655"/>
            <a:ext cx="3771527" cy="3721902"/>
          </a:xfrm>
          <a:prstGeom prst="ellipse">
            <a:avLst/>
          </a:prstGeom>
          <a:noFill/>
          <a:ln>
            <a:noFill/>
          </a:ln>
        </p:spPr>
      </p:pic>
      <p:pic>
        <p:nvPicPr>
          <p:cNvPr id="16" name="Google Shape;431;p33"/>
          <p:cNvPicPr preferRelativeResize="0"/>
          <p:nvPr/>
        </p:nvPicPr>
        <p:blipFill rotWithShape="1">
          <a:blip r:embed="rId8" cstate="print">
            <a:extLst>
              <a:ext uri="{28A0092B-C50C-407E-A947-70E740481C1C}">
                <a14:useLocalDpi xmlns:a14="http://schemas.microsoft.com/office/drawing/2010/main" val="0"/>
              </a:ext>
            </a:extLst>
          </a:blip>
          <a:srcRect/>
          <a:stretch/>
        </p:blipFill>
        <p:spPr>
          <a:xfrm>
            <a:off x="7067363" y="5242261"/>
            <a:ext cx="4132545" cy="3720900"/>
          </a:xfrm>
          <a:prstGeom prst="ellipse">
            <a:avLst/>
          </a:prstGeom>
          <a:noFill/>
          <a:ln>
            <a:noFill/>
          </a:ln>
        </p:spPr>
      </p:pic>
      <p:sp>
        <p:nvSpPr>
          <p:cNvPr id="17" name="Plus 16"/>
          <p:cNvSpPr/>
          <p:nvPr/>
        </p:nvSpPr>
        <p:spPr>
          <a:xfrm>
            <a:off x="8606514" y="2122446"/>
            <a:ext cx="924809" cy="924809"/>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827537" y="4126318"/>
            <a:ext cx="482762" cy="7620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062489" y="4534375"/>
            <a:ext cx="2649255"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Ngựa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cái</a:t>
            </a:r>
            <a:endParaRPr lang="en-US" sz="4000" dirty="0">
              <a:latin typeface="Arial" panose="020B0604020202020204" pitchFamily="34" charset="0"/>
              <a:cs typeface="Arial" panose="020B0604020202020204" pitchFamily="34" charset="0"/>
            </a:endParaRPr>
          </a:p>
        </p:txBody>
      </p:sp>
      <p:sp>
        <p:nvSpPr>
          <p:cNvPr id="20" name="TextBox 19"/>
          <p:cNvSpPr txBox="1"/>
          <p:nvPr/>
        </p:nvSpPr>
        <p:spPr>
          <a:xfrm>
            <a:off x="11512278" y="4534375"/>
            <a:ext cx="2649255"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Lừa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đực</a:t>
            </a:r>
            <a:endParaRPr lang="en-US" sz="4000" dirty="0">
              <a:latin typeface="Arial" panose="020B0604020202020204" pitchFamily="34" charset="0"/>
              <a:cs typeface="Arial" panose="020B0604020202020204" pitchFamily="34" charset="0"/>
            </a:endParaRPr>
          </a:p>
        </p:txBody>
      </p:sp>
      <p:sp>
        <p:nvSpPr>
          <p:cNvPr id="21" name="TextBox 20"/>
          <p:cNvSpPr txBox="1"/>
          <p:nvPr/>
        </p:nvSpPr>
        <p:spPr>
          <a:xfrm>
            <a:off x="7819370" y="9051734"/>
            <a:ext cx="2649255"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Con la</a:t>
            </a:r>
          </a:p>
        </p:txBody>
      </p:sp>
      <p:grpSp>
        <p:nvGrpSpPr>
          <p:cNvPr id="24" name="Group 23"/>
          <p:cNvGrpSpPr/>
          <p:nvPr/>
        </p:nvGrpSpPr>
        <p:grpSpPr>
          <a:xfrm rot="21248120">
            <a:off x="1020141" y="5779932"/>
            <a:ext cx="5539906" cy="4235120"/>
            <a:chOff x="556094" y="5534891"/>
            <a:chExt cx="5539906" cy="4235120"/>
          </a:xfrm>
        </p:grpSpPr>
        <p:pic>
          <p:nvPicPr>
            <p:cNvPr id="22"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56094" y="5534891"/>
              <a:ext cx="5539906" cy="4235120"/>
            </a:xfrm>
            <a:prstGeom prst="rect">
              <a:avLst/>
            </a:prstGeom>
          </p:spPr>
        </p:pic>
        <p:sp>
          <p:nvSpPr>
            <p:cNvPr id="23" name="TextBox 22"/>
            <p:cNvSpPr txBox="1"/>
            <p:nvPr/>
          </p:nvSpPr>
          <p:spPr>
            <a:xfrm>
              <a:off x="893433" y="5625956"/>
              <a:ext cx="4865228"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chịu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ngựa</a:t>
              </a:r>
              <a:r>
                <a:rPr lang="en-US" sz="4000" dirty="0">
                  <a:latin typeface="Arial" panose="020B0604020202020204" pitchFamily="34" charset="0"/>
                  <a:cs typeface="Arial" panose="020B0604020202020204" pitchFamily="34" charset="0"/>
                </a:rPr>
                <a:t>.</a:t>
              </a:r>
            </a:p>
          </p:txBody>
        </p:sp>
      </p:grpSp>
      <p:grpSp>
        <p:nvGrpSpPr>
          <p:cNvPr id="27" name="Group 26"/>
          <p:cNvGrpSpPr/>
          <p:nvPr/>
        </p:nvGrpSpPr>
        <p:grpSpPr>
          <a:xfrm>
            <a:off x="12159158" y="6619773"/>
            <a:ext cx="4004750" cy="3229172"/>
            <a:chOff x="12122026" y="6674662"/>
            <a:chExt cx="4004750" cy="3229172"/>
          </a:xfrm>
        </p:grpSpPr>
        <p:pic>
          <p:nvPicPr>
            <p:cNvPr id="25"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66220">
              <a:off x="12122026" y="6674662"/>
              <a:ext cx="3979284" cy="3229172"/>
            </a:xfrm>
            <a:prstGeom prst="rect">
              <a:avLst/>
            </a:prstGeom>
          </p:spPr>
        </p:pic>
        <p:sp>
          <p:nvSpPr>
            <p:cNvPr id="26" name="TextBox 25"/>
            <p:cNvSpPr txBox="1"/>
            <p:nvPr/>
          </p:nvSpPr>
          <p:spPr>
            <a:xfrm rot="1400925">
              <a:off x="12624250" y="6852005"/>
              <a:ext cx="3502526" cy="193899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par>
                          <p:cTn id="59" fill="hold">
                            <p:stCondLst>
                              <p:cond delay="500"/>
                            </p:stCondLst>
                            <p:childTnLst>
                              <p:par>
                                <p:cTn id="60" presetID="42" presetClass="entr" presetSubtype="0"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anim calcmode="lin" valueType="num">
                                      <p:cBhvr>
                                        <p:cTn id="63" dur="500" fill="hold"/>
                                        <p:tgtEl>
                                          <p:spTgt spid="27"/>
                                        </p:tgtEl>
                                        <p:attrNameLst>
                                          <p:attrName>ppt_x</p:attrName>
                                        </p:attrNameLst>
                                      </p:cBhvr>
                                      <p:tavLst>
                                        <p:tav tm="0">
                                          <p:val>
                                            <p:strVal val="#ppt_x"/>
                                          </p:val>
                                        </p:tav>
                                        <p:tav tm="100000">
                                          <p:val>
                                            <p:strVal val="#ppt_x"/>
                                          </p:val>
                                        </p:tav>
                                      </p:tavLst>
                                    </p:anim>
                                    <p:anim calcmode="lin" valueType="num">
                                      <p:cBhvr>
                                        <p:cTn id="6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4" name="Rectangle 13"/>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0070C0"/>
                </a:solidFill>
                <a:latin typeface="Arial" panose="020B0604020202020204" pitchFamily="34" charset="0"/>
                <a:cs typeface="Arial" panose="020B0604020202020204" pitchFamily="34" charset="0"/>
              </a:rPr>
              <a:t>Câu</a:t>
            </a:r>
            <a:r>
              <a:rPr lang="en-US" sz="4000" b="1" dirty="0">
                <a:solidFill>
                  <a:srgbClr val="0070C0"/>
                </a:solidFill>
                <a:latin typeface="Arial" panose="020B0604020202020204" pitchFamily="34" charset="0"/>
                <a:cs typeface="Arial" panose="020B0604020202020204" pitchFamily="34" charset="0"/>
              </a:rPr>
              <a:t> 1: </a:t>
            </a:r>
            <a:r>
              <a:rPr lang="en-US" sz="4000" dirty="0" err="1">
                <a:solidFill>
                  <a:schemeClr val="tx1"/>
                </a:solidFill>
                <a:latin typeface="Arial" panose="020B0604020202020204" pitchFamily="34" charset="0"/>
                <a:cs typeface="Arial" panose="020B0604020202020204" pitchFamily="34" charset="0"/>
              </a:rPr>
              <a:t>Giống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chủng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đặc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tính</a:t>
            </a:r>
            <a:r>
              <a:rPr lang="en-US" sz="4000" dirty="0">
                <a:solidFill>
                  <a:schemeClr val="tx1"/>
                </a:solidFill>
                <a:latin typeface="Arial" panose="020B0604020202020204" pitchFamily="34" charset="0"/>
                <a:cs typeface="Arial" panose="020B0604020202020204" pitchFamily="34" charset="0"/>
              </a:rPr>
              <a:t> di </a:t>
            </a:r>
            <a:r>
              <a:rPr lang="en-US" sz="4000" dirty="0" err="1">
                <a:solidFill>
                  <a:schemeClr val="tx1"/>
                </a:solidFill>
                <a:latin typeface="Arial" panose="020B0604020202020204" pitchFamily="34" charset="0"/>
                <a:cs typeface="Arial" panose="020B0604020202020204" pitchFamily="34" charset="0"/>
              </a:rPr>
              <a:t>truyền</a:t>
            </a:r>
            <a:r>
              <a:rPr lang="en-US" sz="4000" dirty="0">
                <a:solidFill>
                  <a:schemeClr val="tx1"/>
                </a:solidFill>
                <a:latin typeface="Arial" panose="020B0604020202020204" pitchFamily="34" charset="0"/>
                <a:cs typeface="Arial" panose="020B0604020202020204" pitchFamily="34" charset="0"/>
              </a:rPr>
              <a:t>:</a:t>
            </a:r>
          </a:p>
        </p:txBody>
      </p:sp>
      <p:sp>
        <p:nvSpPr>
          <p:cNvPr id="17" name="Đáp án đúng">
            <a:extLst>
              <a:ext uri="{FF2B5EF4-FFF2-40B4-BE49-F238E27FC236}">
                <a16:creationId xmlns:a16="http://schemas.microsoft.com/office/drawing/2014/main" id="{8B66CBE4-2DB9-BCF7-D1C4-281B894BFE17}"/>
              </a:ext>
            </a:extLst>
          </p:cNvPr>
          <p:cNvSpPr/>
          <p:nvPr/>
        </p:nvSpPr>
        <p:spPr>
          <a:xfrm>
            <a:off x="9169620" y="4838491"/>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Ổn định và đồng nhất.</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07311" y="483531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solidFill>
                <a:latin typeface="Arial" panose="020B0604020202020204" pitchFamily="34" charset="0"/>
                <a:cs typeface="Arial" panose="020B0604020202020204" pitchFamily="34" charset="0"/>
              </a:rPr>
              <a:t>A. Không ổn định.</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1090893"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Đồng nhất.</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42810"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noProof="1">
                <a:solidFill>
                  <a:schemeClr val="tx1"/>
                </a:solidFill>
                <a:latin typeface="Arial" panose="020B0604020202020204" pitchFamily="34" charset="0"/>
                <a:cs typeface="Arial" panose="020B0604020202020204" pitchFamily="34" charset="0"/>
              </a:rPr>
              <a:t>D. Không đồng nhất và ổn định.</a:t>
            </a:r>
            <a:endParaRPr lang="en-US" sz="40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7392330" y="5270387"/>
            <a:ext cx="1542422" cy="1377815"/>
          </a:xfrm>
          <a:prstGeom prst="rect">
            <a:avLst/>
          </a:prstGeom>
        </p:spPr>
      </p:pic>
      <p:pic>
        <p:nvPicPr>
          <p:cNvPr id="8" name="Picture 7"/>
          <p:cNvPicPr>
            <a:picLocks noChangeAspect="1"/>
          </p:cNvPicPr>
          <p:nvPr/>
        </p:nvPicPr>
        <p:blipFill>
          <a:blip r:embed="rId7"/>
          <a:stretch>
            <a:fillRect/>
          </a:stretch>
        </p:blipFill>
        <p:spPr>
          <a:xfrm>
            <a:off x="7365612" y="7900247"/>
            <a:ext cx="1542422" cy="1371719"/>
          </a:xfrm>
          <a:prstGeom prst="rect">
            <a:avLst/>
          </a:prstGeom>
        </p:spPr>
      </p:pic>
      <p:pic>
        <p:nvPicPr>
          <p:cNvPr id="9" name="Picture 8"/>
          <p:cNvPicPr>
            <a:picLocks noChangeAspect="1"/>
          </p:cNvPicPr>
          <p:nvPr/>
        </p:nvPicPr>
        <p:blipFill>
          <a:blip r:embed="rId8"/>
          <a:stretch>
            <a:fillRect/>
          </a:stretch>
        </p:blipFill>
        <p:spPr>
          <a:xfrm>
            <a:off x="15407596" y="5235561"/>
            <a:ext cx="1548518" cy="1347333"/>
          </a:xfrm>
          <a:prstGeom prst="rect">
            <a:avLst/>
          </a:prstGeom>
        </p:spPr>
      </p:pic>
      <p:pic>
        <p:nvPicPr>
          <p:cNvPr id="10" name="Picture 9"/>
          <p:cNvPicPr>
            <a:picLocks noChangeAspect="1"/>
          </p:cNvPicPr>
          <p:nvPr/>
        </p:nvPicPr>
        <p:blipFill>
          <a:blip r:embed="rId6"/>
          <a:stretch>
            <a:fillRect/>
          </a:stretch>
        </p:blipFill>
        <p:spPr>
          <a:xfrm>
            <a:off x="15407596" y="7894151"/>
            <a:ext cx="1542422" cy="1377815"/>
          </a:xfrm>
          <a:prstGeom prst="rect">
            <a:avLst/>
          </a:prstGeom>
        </p:spPr>
      </p:pic>
      <p:pic>
        <p:nvPicPr>
          <p:cNvPr id="27" name="Picture 26"/>
          <p:cNvPicPr>
            <a:picLocks noChangeAspect="1"/>
          </p:cNvPicPr>
          <p:nvPr/>
        </p:nvPicPr>
        <p:blipFill>
          <a:blip r:embed="rId9"/>
          <a:stretch>
            <a:fillRect/>
          </a:stretch>
        </p:blipFill>
        <p:spPr>
          <a:xfrm>
            <a:off x="-125973" y="8145927"/>
            <a:ext cx="1402202" cy="2213040"/>
          </a:xfrm>
          <a:prstGeom prst="rect">
            <a:avLst/>
          </a:prstGeom>
        </p:spPr>
      </p:pic>
      <p:pic>
        <p:nvPicPr>
          <p:cNvPr id="28" name="Picture 27"/>
          <p:cNvPicPr>
            <a:picLocks noChangeAspect="1"/>
          </p:cNvPicPr>
          <p:nvPr/>
        </p:nvPicPr>
        <p:blipFill>
          <a:blip r:embed="rId10"/>
          <a:stretch>
            <a:fillRect/>
          </a:stretch>
        </p:blipFill>
        <p:spPr>
          <a:xfrm>
            <a:off x="16221141" y="8565179"/>
            <a:ext cx="2103302" cy="2036240"/>
          </a:xfrm>
          <a:prstGeom prst="rect">
            <a:avLst/>
          </a:prstGeom>
        </p:spPr>
      </p:pic>
    </p:spTree>
    <p:extLst>
      <p:ext uri="{BB962C8B-B14F-4D97-AF65-F5344CB8AC3E}">
        <p14:creationId xmlns:p14="http://schemas.microsoft.com/office/powerpoint/2010/main" val="178593360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0070C0"/>
                </a:solidFill>
                <a:latin typeface="Arial" panose="020B0604020202020204" pitchFamily="34" charset="0"/>
                <a:cs typeface="Arial" panose="020B0604020202020204" pitchFamily="34" charset="0"/>
              </a:rPr>
              <a:t>Câu 2: </a:t>
            </a:r>
            <a:r>
              <a:rPr lang="nl-NL" sz="4000" dirty="0">
                <a:solidFill>
                  <a:schemeClr val="tx1"/>
                </a:solidFill>
                <a:latin typeface="Arial" panose="020B0604020202020204" pitchFamily="34" charset="0"/>
                <a:cs typeface="Arial" panose="020B0604020202020204" pitchFamily="34" charset="0"/>
              </a:rPr>
              <a:t>Ý nào dưới đây </a:t>
            </a:r>
            <a:r>
              <a:rPr lang="nl-NL" sz="4000" b="1" dirty="0">
                <a:solidFill>
                  <a:schemeClr val="tx1"/>
                </a:solidFill>
                <a:latin typeface="Arial" panose="020B0604020202020204" pitchFamily="34" charset="0"/>
                <a:cs typeface="Arial" panose="020B0604020202020204" pitchFamily="34" charset="0"/>
              </a:rPr>
              <a:t>không</a:t>
            </a:r>
            <a:r>
              <a:rPr lang="nl-NL" sz="4000" dirty="0">
                <a:solidFill>
                  <a:schemeClr val="tx1"/>
                </a:solidFill>
                <a:latin typeface="Arial" panose="020B0604020202020204" pitchFamily="34" charset="0"/>
                <a:cs typeface="Arial" panose="020B0604020202020204" pitchFamily="34" charset="0"/>
              </a:rPr>
              <a:t> đúng khi nói về mục đích của nhân giống thuần chủng?</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1118550" y="7420790"/>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Để thu các sản phẩm thịt, trứng, sữa.</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07311" y="483531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solidFill>
                <a:latin typeface="Arial" panose="020B0604020202020204" pitchFamily="34" charset="0"/>
                <a:cs typeface="Arial" panose="020B0604020202020204" pitchFamily="34" charset="0"/>
              </a:rPr>
              <a:t>A. Bảo tồn các giống vật nuôi quý hiếm. </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9142811" y="482258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Phát triển, khai thác ưu thế của các giống vật nuôi nội.</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42810"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noProof="1">
                <a:solidFill>
                  <a:schemeClr val="tx1"/>
                </a:solidFill>
                <a:latin typeface="Arial" panose="020B0604020202020204" pitchFamily="34" charset="0"/>
                <a:cs typeface="Arial" panose="020B0604020202020204" pitchFamily="34" charset="0"/>
              </a:rPr>
              <a:t>D. </a:t>
            </a:r>
            <a:r>
              <a:rPr lang="nl-NL" sz="4000" noProof="1">
                <a:solidFill>
                  <a:schemeClr val="tx1"/>
                </a:solidFill>
                <a:latin typeface="Arial" panose="020B0604020202020204" pitchFamily="34" charset="0"/>
                <a:cs typeface="Arial" panose="020B0604020202020204" pitchFamily="34" charset="0"/>
              </a:rPr>
              <a:t>C</a:t>
            </a:r>
            <a:r>
              <a:rPr lang="nl-NL" sz="4000" dirty="0">
                <a:solidFill>
                  <a:schemeClr val="tx1"/>
                </a:solidFill>
                <a:latin typeface="Arial" panose="020B0604020202020204" pitchFamily="34" charset="0"/>
                <a:cs typeface="Arial" panose="020B0604020202020204" pitchFamily="34" charset="0"/>
              </a:rPr>
              <a:t>ủng cố các đặc tính mong muốn đối với giống mới gây thành.</a:t>
            </a:r>
            <a:endParaRPr lang="en-US" sz="40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5401388" y="7933297"/>
            <a:ext cx="1542422" cy="1377815"/>
          </a:xfrm>
          <a:prstGeom prst="rect">
            <a:avLst/>
          </a:prstGeom>
        </p:spPr>
      </p:pic>
      <p:sp>
        <p:nvSpPr>
          <p:cNvPr id="28" name="Rectangle 27"/>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pic>
        <p:nvPicPr>
          <p:cNvPr id="7" name="Picture 6"/>
          <p:cNvPicPr>
            <a:picLocks noChangeAspect="1"/>
          </p:cNvPicPr>
          <p:nvPr/>
        </p:nvPicPr>
        <p:blipFill>
          <a:blip r:embed="rId6"/>
          <a:stretch>
            <a:fillRect/>
          </a:stretch>
        </p:blipFill>
        <p:spPr>
          <a:xfrm>
            <a:off x="7382030" y="5322234"/>
            <a:ext cx="1542422" cy="1377815"/>
          </a:xfrm>
          <a:prstGeom prst="rect">
            <a:avLst/>
          </a:prstGeom>
        </p:spPr>
      </p:pic>
      <p:pic>
        <p:nvPicPr>
          <p:cNvPr id="8" name="Picture 7"/>
          <p:cNvPicPr>
            <a:picLocks noChangeAspect="1"/>
          </p:cNvPicPr>
          <p:nvPr/>
        </p:nvPicPr>
        <p:blipFill>
          <a:blip r:embed="rId7"/>
          <a:stretch>
            <a:fillRect/>
          </a:stretch>
        </p:blipFill>
        <p:spPr>
          <a:xfrm>
            <a:off x="7375934" y="7933297"/>
            <a:ext cx="1548518" cy="1347333"/>
          </a:xfrm>
          <a:prstGeom prst="rect">
            <a:avLst/>
          </a:prstGeom>
        </p:spPr>
      </p:pic>
      <p:pic>
        <p:nvPicPr>
          <p:cNvPr id="9" name="Picture 8"/>
          <p:cNvPicPr>
            <a:picLocks noChangeAspect="1"/>
          </p:cNvPicPr>
          <p:nvPr/>
        </p:nvPicPr>
        <p:blipFill>
          <a:blip r:embed="rId6"/>
          <a:stretch>
            <a:fillRect/>
          </a:stretch>
        </p:blipFill>
        <p:spPr>
          <a:xfrm>
            <a:off x="15417529" y="5322234"/>
            <a:ext cx="1542422" cy="1377815"/>
          </a:xfrm>
          <a:prstGeom prst="rect">
            <a:avLst/>
          </a:prstGeom>
        </p:spPr>
      </p:pic>
      <p:pic>
        <p:nvPicPr>
          <p:cNvPr id="27" name="Picture 26"/>
          <p:cNvPicPr>
            <a:picLocks noChangeAspect="1"/>
          </p:cNvPicPr>
          <p:nvPr/>
        </p:nvPicPr>
        <p:blipFill>
          <a:blip r:embed="rId8"/>
          <a:stretch>
            <a:fillRect/>
          </a:stretch>
        </p:blipFill>
        <p:spPr>
          <a:xfrm>
            <a:off x="-125973" y="8145927"/>
            <a:ext cx="1402202" cy="2213040"/>
          </a:xfrm>
          <a:prstGeom prst="rect">
            <a:avLst/>
          </a:prstGeom>
        </p:spPr>
      </p:pic>
      <p:pic>
        <p:nvPicPr>
          <p:cNvPr id="29" name="Picture 28"/>
          <p:cNvPicPr>
            <a:picLocks noChangeAspect="1"/>
          </p:cNvPicPr>
          <p:nvPr/>
        </p:nvPicPr>
        <p:blipFill>
          <a:blip r:embed="rId9"/>
          <a:stretch>
            <a:fillRect/>
          </a:stretch>
        </p:blipFill>
        <p:spPr>
          <a:xfrm>
            <a:off x="16221141" y="8565179"/>
            <a:ext cx="2103302" cy="2036240"/>
          </a:xfrm>
          <a:prstGeom prst="rect">
            <a:avLst/>
          </a:prstGeom>
        </p:spPr>
      </p:pic>
    </p:spTree>
    <p:extLst>
      <p:ext uri="{BB962C8B-B14F-4D97-AF65-F5344CB8AC3E}">
        <p14:creationId xmlns:p14="http://schemas.microsoft.com/office/powerpoint/2010/main" val="298011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0070C0"/>
                </a:solidFill>
                <a:latin typeface="Arial" panose="020B0604020202020204" pitchFamily="34" charset="0"/>
                <a:cs typeface="Arial" panose="020B0604020202020204" pitchFamily="34" charset="0"/>
              </a:rPr>
              <a:t>Câu 3: </a:t>
            </a:r>
            <a:r>
              <a:rPr lang="nl-NL" sz="4000" dirty="0">
                <a:solidFill>
                  <a:schemeClr val="tx1"/>
                </a:solidFill>
                <a:latin typeface="Arial" panose="020B0604020202020204" pitchFamily="34" charset="0"/>
                <a:cs typeface="Arial" panose="020B0604020202020204" pitchFamily="34" charset="0"/>
              </a:rPr>
              <a:t>Lai giống là cho giao phối giữa con đực và con cái thuộc các giống khác nhau để sinh ra đời sau mang vật chất di truyền từ:</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1111565" y="4827286"/>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Nhiều giống khác nhau.</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18550" y="7439478"/>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Duy nhất một giống.</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9142811" y="482258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Giống có ưu thế nổi trội hơn.</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42810"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Cả ba đáp án trên đều sai.</a:t>
            </a:r>
            <a:endParaRPr lang="vi-VN" sz="4000" noProof="1">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15412627" y="7876271"/>
            <a:ext cx="1542422" cy="1377815"/>
          </a:xfrm>
          <a:prstGeom prst="rect">
            <a:avLst/>
          </a:prstGeom>
        </p:spPr>
      </p:pic>
      <p:sp>
        <p:nvSpPr>
          <p:cNvPr id="28" name="Rectangle 27"/>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pic>
        <p:nvPicPr>
          <p:cNvPr id="7" name="Picture 6"/>
          <p:cNvPicPr>
            <a:picLocks noChangeAspect="1"/>
          </p:cNvPicPr>
          <p:nvPr/>
        </p:nvPicPr>
        <p:blipFill>
          <a:blip r:embed="rId7"/>
          <a:stretch>
            <a:fillRect/>
          </a:stretch>
        </p:blipFill>
        <p:spPr>
          <a:xfrm>
            <a:off x="7496403" y="5298529"/>
            <a:ext cx="1548518" cy="1347333"/>
          </a:xfrm>
          <a:prstGeom prst="rect">
            <a:avLst/>
          </a:prstGeom>
        </p:spPr>
      </p:pic>
      <p:pic>
        <p:nvPicPr>
          <p:cNvPr id="8" name="Picture 7"/>
          <p:cNvPicPr>
            <a:picLocks noChangeAspect="1"/>
          </p:cNvPicPr>
          <p:nvPr/>
        </p:nvPicPr>
        <p:blipFill>
          <a:blip r:embed="rId6"/>
          <a:stretch>
            <a:fillRect/>
          </a:stretch>
        </p:blipFill>
        <p:spPr>
          <a:xfrm>
            <a:off x="15465272" y="5286250"/>
            <a:ext cx="1542422" cy="1377815"/>
          </a:xfrm>
          <a:prstGeom prst="rect">
            <a:avLst/>
          </a:prstGeom>
        </p:spPr>
      </p:pic>
      <p:pic>
        <p:nvPicPr>
          <p:cNvPr id="9" name="Picture 8"/>
          <p:cNvPicPr>
            <a:picLocks noChangeAspect="1"/>
          </p:cNvPicPr>
          <p:nvPr/>
        </p:nvPicPr>
        <p:blipFill>
          <a:blip r:embed="rId6"/>
          <a:stretch>
            <a:fillRect/>
          </a:stretch>
        </p:blipFill>
        <p:spPr>
          <a:xfrm>
            <a:off x="7496829" y="7784239"/>
            <a:ext cx="1542422" cy="1377815"/>
          </a:xfrm>
          <a:prstGeom prst="rect">
            <a:avLst/>
          </a:prstGeom>
        </p:spPr>
      </p:pic>
      <p:pic>
        <p:nvPicPr>
          <p:cNvPr id="27" name="Picture 26"/>
          <p:cNvPicPr>
            <a:picLocks noChangeAspect="1"/>
          </p:cNvPicPr>
          <p:nvPr/>
        </p:nvPicPr>
        <p:blipFill>
          <a:blip r:embed="rId8"/>
          <a:stretch>
            <a:fillRect/>
          </a:stretch>
        </p:blipFill>
        <p:spPr>
          <a:xfrm>
            <a:off x="-125973" y="8145927"/>
            <a:ext cx="1402202" cy="2213040"/>
          </a:xfrm>
          <a:prstGeom prst="rect">
            <a:avLst/>
          </a:prstGeom>
        </p:spPr>
      </p:pic>
      <p:pic>
        <p:nvPicPr>
          <p:cNvPr id="29" name="Picture 28"/>
          <p:cNvPicPr>
            <a:picLocks noChangeAspect="1"/>
          </p:cNvPicPr>
          <p:nvPr/>
        </p:nvPicPr>
        <p:blipFill>
          <a:blip r:embed="rId9"/>
          <a:stretch>
            <a:fillRect/>
          </a:stretch>
        </p:blipFill>
        <p:spPr>
          <a:xfrm>
            <a:off x="16221141" y="8565179"/>
            <a:ext cx="2103302" cy="2036240"/>
          </a:xfrm>
          <a:prstGeom prst="rect">
            <a:avLst/>
          </a:prstGeom>
        </p:spPr>
      </p:pic>
    </p:spTree>
    <p:extLst>
      <p:ext uri="{BB962C8B-B14F-4D97-AF65-F5344CB8AC3E}">
        <p14:creationId xmlns:p14="http://schemas.microsoft.com/office/powerpoint/2010/main" val="358890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0070C0"/>
                </a:solidFill>
                <a:latin typeface="Arial" panose="020B0604020202020204" pitchFamily="34" charset="0"/>
                <a:cs typeface="Arial" panose="020B0604020202020204" pitchFamily="34" charset="0"/>
              </a:rPr>
              <a:t>Câu</a:t>
            </a:r>
            <a:r>
              <a:rPr lang="en-US" sz="4000" b="1" dirty="0">
                <a:solidFill>
                  <a:srgbClr val="0070C0"/>
                </a:solidFill>
                <a:latin typeface="Arial" panose="020B0604020202020204" pitchFamily="34" charset="0"/>
                <a:cs typeface="Arial" panose="020B0604020202020204" pitchFamily="34" charset="0"/>
              </a:rPr>
              <a:t> 4: </a:t>
            </a:r>
            <a:r>
              <a:rPr lang="nl-NL" sz="4000" dirty="0">
                <a:solidFill>
                  <a:schemeClr val="tx1"/>
                </a:solidFill>
                <a:latin typeface="Arial" panose="020B0604020202020204" pitchFamily="34" charset="0"/>
                <a:cs typeface="Arial" panose="020B0604020202020204" pitchFamily="34" charset="0"/>
              </a:rPr>
              <a:t>Lợn Móng Cái có đặc điểm nào sau</a:t>
            </a:r>
            <a:r>
              <a:rPr lang="en-US" sz="4000" dirty="0">
                <a:solidFill>
                  <a:schemeClr val="tx1"/>
                </a:solidFill>
                <a:latin typeface="Arial" panose="020B0604020202020204" pitchFamily="34" charset="0"/>
                <a:cs typeface="Arial" panose="020B0604020202020204" pitchFamily="34" charset="0"/>
              </a:rPr>
              <a:t> </a:t>
            </a:r>
            <a:r>
              <a:rPr lang="nl-NL" sz="4000" dirty="0">
                <a:solidFill>
                  <a:schemeClr val="tx1"/>
                </a:solidFill>
                <a:latin typeface="Arial" panose="020B0604020202020204" pitchFamily="34" charset="0"/>
                <a:cs typeface="Arial" panose="020B0604020202020204" pitchFamily="34" charset="0"/>
              </a:rPr>
              <a:t>đây?</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9122139" y="7392724"/>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07311" y="483531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solidFill>
                <a:latin typeface="Arial" panose="020B0604020202020204" pitchFamily="34" charset="0"/>
                <a:cs typeface="Arial" panose="020B0604020202020204" pitchFamily="34" charset="0"/>
              </a:rPr>
              <a:t>A. Dễ nuôi, đẻ nhiều.</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1090893"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Chịu được kham khổ, chống đỡ bệnh tật tốt.</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50726" y="4882018"/>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Chất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lượng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thịt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thơm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ngon</a:t>
            </a:r>
            <a:r>
              <a:rPr lang="en-US" sz="4000" dirty="0">
                <a:solidFill>
                  <a:schemeClr val="tx1"/>
                </a:solidFill>
                <a:latin typeface="Arial" panose="020B0604020202020204" pitchFamily="34" charset="0"/>
                <a:cs typeface="Arial" panose="020B0604020202020204" pitchFamily="34" charset="0"/>
              </a:rPr>
              <a:t>.</a:t>
            </a:r>
          </a:p>
        </p:txBody>
      </p:sp>
      <p:sp>
        <p:nvSpPr>
          <p:cNvPr id="28" name="Rectangle 27"/>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pic>
        <p:nvPicPr>
          <p:cNvPr id="7" name="Picture 6"/>
          <p:cNvPicPr>
            <a:picLocks noChangeAspect="1"/>
          </p:cNvPicPr>
          <p:nvPr/>
        </p:nvPicPr>
        <p:blipFill>
          <a:blip r:embed="rId6"/>
          <a:stretch>
            <a:fillRect/>
          </a:stretch>
        </p:blipFill>
        <p:spPr>
          <a:xfrm>
            <a:off x="7382030" y="5296018"/>
            <a:ext cx="1542422" cy="1377815"/>
          </a:xfrm>
          <a:prstGeom prst="rect">
            <a:avLst/>
          </a:prstGeom>
        </p:spPr>
      </p:pic>
      <p:pic>
        <p:nvPicPr>
          <p:cNvPr id="8" name="Picture 7"/>
          <p:cNvPicPr>
            <a:picLocks noChangeAspect="1"/>
          </p:cNvPicPr>
          <p:nvPr/>
        </p:nvPicPr>
        <p:blipFill>
          <a:blip r:embed="rId7"/>
          <a:stretch>
            <a:fillRect/>
          </a:stretch>
        </p:blipFill>
        <p:spPr>
          <a:xfrm>
            <a:off x="15357373" y="5313858"/>
            <a:ext cx="1542422" cy="1371719"/>
          </a:xfrm>
          <a:prstGeom prst="rect">
            <a:avLst/>
          </a:prstGeom>
        </p:spPr>
      </p:pic>
      <p:pic>
        <p:nvPicPr>
          <p:cNvPr id="9" name="Picture 8"/>
          <p:cNvPicPr>
            <a:picLocks noChangeAspect="1"/>
          </p:cNvPicPr>
          <p:nvPr/>
        </p:nvPicPr>
        <p:blipFill>
          <a:blip r:embed="rId7"/>
          <a:stretch>
            <a:fillRect/>
          </a:stretch>
        </p:blipFill>
        <p:spPr>
          <a:xfrm>
            <a:off x="7365612" y="7943315"/>
            <a:ext cx="1542422" cy="1371719"/>
          </a:xfrm>
          <a:prstGeom prst="rect">
            <a:avLst/>
          </a:prstGeom>
        </p:spPr>
      </p:pic>
      <p:pic>
        <p:nvPicPr>
          <p:cNvPr id="10" name="Picture 9"/>
          <p:cNvPicPr>
            <a:picLocks noChangeAspect="1"/>
          </p:cNvPicPr>
          <p:nvPr/>
        </p:nvPicPr>
        <p:blipFill>
          <a:blip r:embed="rId8"/>
          <a:stretch>
            <a:fillRect/>
          </a:stretch>
        </p:blipFill>
        <p:spPr>
          <a:xfrm>
            <a:off x="15290863" y="7852905"/>
            <a:ext cx="1548518" cy="1347333"/>
          </a:xfrm>
          <a:prstGeom prst="rect">
            <a:avLst/>
          </a:prstGeom>
        </p:spPr>
      </p:pic>
      <p:pic>
        <p:nvPicPr>
          <p:cNvPr id="27" name="Picture 26"/>
          <p:cNvPicPr>
            <a:picLocks noChangeAspect="1"/>
          </p:cNvPicPr>
          <p:nvPr/>
        </p:nvPicPr>
        <p:blipFill>
          <a:blip r:embed="rId9"/>
          <a:stretch>
            <a:fillRect/>
          </a:stretch>
        </p:blipFill>
        <p:spPr>
          <a:xfrm>
            <a:off x="-125973" y="8145927"/>
            <a:ext cx="1402202" cy="2213040"/>
          </a:xfrm>
          <a:prstGeom prst="rect">
            <a:avLst/>
          </a:prstGeom>
        </p:spPr>
      </p:pic>
      <p:pic>
        <p:nvPicPr>
          <p:cNvPr id="30" name="Picture 29"/>
          <p:cNvPicPr>
            <a:picLocks noChangeAspect="1"/>
          </p:cNvPicPr>
          <p:nvPr/>
        </p:nvPicPr>
        <p:blipFill>
          <a:blip r:embed="rId10"/>
          <a:stretch>
            <a:fillRect/>
          </a:stretch>
        </p:blipFill>
        <p:spPr>
          <a:xfrm>
            <a:off x="16221141" y="8565179"/>
            <a:ext cx="2103302" cy="2036240"/>
          </a:xfrm>
          <a:prstGeom prst="rect">
            <a:avLst/>
          </a:prstGeom>
        </p:spPr>
      </p:pic>
    </p:spTree>
    <p:extLst>
      <p:ext uri="{BB962C8B-B14F-4D97-AF65-F5344CB8AC3E}">
        <p14:creationId xmlns:p14="http://schemas.microsoft.com/office/powerpoint/2010/main" val="420155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0070C0"/>
                </a:solidFill>
                <a:latin typeface="Arial" panose="020B0604020202020204" pitchFamily="34" charset="0"/>
                <a:cs typeface="Arial" panose="020B0604020202020204" pitchFamily="34" charset="0"/>
              </a:rPr>
              <a:t>Câu</a:t>
            </a:r>
            <a:r>
              <a:rPr lang="en-US" sz="4000" b="1" dirty="0">
                <a:solidFill>
                  <a:srgbClr val="0070C0"/>
                </a:solidFill>
                <a:latin typeface="Arial" panose="020B0604020202020204" pitchFamily="34" charset="0"/>
                <a:cs typeface="Arial" panose="020B0604020202020204" pitchFamily="34" charset="0"/>
              </a:rPr>
              <a:t> 5: </a:t>
            </a:r>
            <a:r>
              <a:rPr lang="en-US" sz="4000" dirty="0" err="1">
                <a:solidFill>
                  <a:schemeClr val="tx1"/>
                </a:solidFill>
                <a:latin typeface="Arial" panose="020B0604020202020204" pitchFamily="34" charset="0"/>
                <a:cs typeface="Arial" panose="020B0604020202020204" pitchFamily="34" charset="0"/>
              </a:rPr>
              <a:t>Đâu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phương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giản</a:t>
            </a:r>
            <a:r>
              <a:rPr lang="en-US" sz="4000" dirty="0">
                <a:solidFill>
                  <a:schemeClr val="tx1"/>
                </a:solidFill>
                <a:latin typeface="Arial" panose="020B0604020202020204" pitchFamily="34" charset="0"/>
                <a:cs typeface="Arial" panose="020B0604020202020204" pitchFamily="34" charset="0"/>
              </a:rPr>
              <a:t>?</a:t>
            </a:r>
          </a:p>
        </p:txBody>
      </p:sp>
      <p:sp>
        <p:nvSpPr>
          <p:cNvPr id="17" name="Đáp án đúng">
            <a:extLst>
              <a:ext uri="{FF2B5EF4-FFF2-40B4-BE49-F238E27FC236}">
                <a16:creationId xmlns:a16="http://schemas.microsoft.com/office/drawing/2014/main" id="{8B66CBE4-2DB9-BCF7-D1C4-281B894BFE17}"/>
              </a:ext>
            </a:extLst>
          </p:cNvPr>
          <p:cNvSpPr/>
          <p:nvPr/>
        </p:nvSpPr>
        <p:spPr>
          <a:xfrm>
            <a:off x="1118550" y="7420790"/>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Lai giữa vịt trống Anh Đào với vịt mái cỏ.</a:t>
            </a:r>
            <a:endParaRPr lang="vi-VN" sz="40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07311" y="483531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Lợn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Cái</a:t>
            </a:r>
            <a:r>
              <a:rPr lang="en-US"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9142811" y="482258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Lai giữa gà Ri trống với gà Ri mái.</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42810"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noProof="1">
                <a:solidFill>
                  <a:schemeClr val="tx1"/>
                </a:solidFill>
                <a:latin typeface="Arial" panose="020B0604020202020204" pitchFamily="34" charset="0"/>
                <a:cs typeface="Arial" panose="020B0604020202020204" pitchFamily="34" charset="0"/>
              </a:rPr>
              <a:t>D. Lai giữa ngựa cái và lừa đực cho con lai là con la.</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pic>
        <p:nvPicPr>
          <p:cNvPr id="7" name="Picture 6"/>
          <p:cNvPicPr>
            <a:picLocks noChangeAspect="1"/>
          </p:cNvPicPr>
          <p:nvPr/>
        </p:nvPicPr>
        <p:blipFill>
          <a:blip r:embed="rId6"/>
          <a:stretch>
            <a:fillRect/>
          </a:stretch>
        </p:blipFill>
        <p:spPr>
          <a:xfrm>
            <a:off x="7366936" y="5308083"/>
            <a:ext cx="1542422" cy="1377815"/>
          </a:xfrm>
          <a:prstGeom prst="rect">
            <a:avLst/>
          </a:prstGeom>
        </p:spPr>
      </p:pic>
      <p:pic>
        <p:nvPicPr>
          <p:cNvPr id="8" name="Picture 7"/>
          <p:cNvPicPr>
            <a:picLocks noChangeAspect="1"/>
          </p:cNvPicPr>
          <p:nvPr/>
        </p:nvPicPr>
        <p:blipFill>
          <a:blip r:embed="rId7"/>
          <a:stretch>
            <a:fillRect/>
          </a:stretch>
        </p:blipFill>
        <p:spPr>
          <a:xfrm>
            <a:off x="7304507" y="7905114"/>
            <a:ext cx="1548518" cy="1347333"/>
          </a:xfrm>
          <a:prstGeom prst="rect">
            <a:avLst/>
          </a:prstGeom>
        </p:spPr>
      </p:pic>
      <p:pic>
        <p:nvPicPr>
          <p:cNvPr id="9" name="Picture 8"/>
          <p:cNvPicPr>
            <a:picLocks noChangeAspect="1"/>
          </p:cNvPicPr>
          <p:nvPr/>
        </p:nvPicPr>
        <p:blipFill>
          <a:blip r:embed="rId6"/>
          <a:stretch>
            <a:fillRect/>
          </a:stretch>
        </p:blipFill>
        <p:spPr>
          <a:xfrm>
            <a:off x="15412627" y="5255374"/>
            <a:ext cx="1542422" cy="1377815"/>
          </a:xfrm>
          <a:prstGeom prst="rect">
            <a:avLst/>
          </a:prstGeom>
        </p:spPr>
      </p:pic>
      <p:pic>
        <p:nvPicPr>
          <p:cNvPr id="10" name="Picture 9"/>
          <p:cNvPicPr>
            <a:picLocks noChangeAspect="1"/>
          </p:cNvPicPr>
          <p:nvPr/>
        </p:nvPicPr>
        <p:blipFill>
          <a:blip r:embed="rId6"/>
          <a:stretch>
            <a:fillRect/>
          </a:stretch>
        </p:blipFill>
        <p:spPr>
          <a:xfrm>
            <a:off x="15329961" y="7889872"/>
            <a:ext cx="1542422" cy="1377815"/>
          </a:xfrm>
          <a:prstGeom prst="rect">
            <a:avLst/>
          </a:prstGeom>
        </p:spPr>
      </p:pic>
      <p:pic>
        <p:nvPicPr>
          <p:cNvPr id="11" name="Picture 10"/>
          <p:cNvPicPr>
            <a:picLocks noChangeAspect="1"/>
          </p:cNvPicPr>
          <p:nvPr/>
        </p:nvPicPr>
        <p:blipFill>
          <a:blip r:embed="rId8"/>
          <a:stretch>
            <a:fillRect/>
          </a:stretch>
        </p:blipFill>
        <p:spPr>
          <a:xfrm>
            <a:off x="16221141" y="8565179"/>
            <a:ext cx="2103302" cy="2036240"/>
          </a:xfrm>
          <a:prstGeom prst="rect">
            <a:avLst/>
          </a:prstGeom>
        </p:spPr>
      </p:pic>
      <p:pic>
        <p:nvPicPr>
          <p:cNvPr id="14" name="Picture 13"/>
          <p:cNvPicPr>
            <a:picLocks noChangeAspect="1"/>
          </p:cNvPicPr>
          <p:nvPr/>
        </p:nvPicPr>
        <p:blipFill>
          <a:blip r:embed="rId9"/>
          <a:stretch>
            <a:fillRect/>
          </a:stretch>
        </p:blipFill>
        <p:spPr>
          <a:xfrm>
            <a:off x="-125973" y="8145927"/>
            <a:ext cx="1402202" cy="2213040"/>
          </a:xfrm>
          <a:prstGeom prst="rect">
            <a:avLst/>
          </a:prstGeom>
        </p:spPr>
      </p:pic>
    </p:spTree>
    <p:extLst>
      <p:ext uri="{BB962C8B-B14F-4D97-AF65-F5344CB8AC3E}">
        <p14:creationId xmlns:p14="http://schemas.microsoft.com/office/powerpoint/2010/main" val="159278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687800" y="190500"/>
            <a:ext cx="1340253" cy="1340253"/>
          </a:xfrm>
          <a:prstGeom prst="rect">
            <a:avLst/>
          </a:prstGeom>
        </p:spPr>
      </p:pic>
      <p:pic>
        <p:nvPicPr>
          <p:cNvPr id="11"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190499"/>
            <a:ext cx="1340253" cy="1340253"/>
          </a:xfrm>
          <a:prstGeom prst="rect">
            <a:avLst/>
          </a:prstGeom>
        </p:spPr>
      </p:pic>
      <p:grpSp>
        <p:nvGrpSpPr>
          <p:cNvPr id="14" name="Group 13"/>
          <p:cNvGrpSpPr/>
          <p:nvPr/>
        </p:nvGrpSpPr>
        <p:grpSpPr>
          <a:xfrm>
            <a:off x="5940626" y="-33021"/>
            <a:ext cx="6324600" cy="1563773"/>
            <a:chOff x="5715000" y="-1"/>
            <a:chExt cx="6324600" cy="1563773"/>
          </a:xfrm>
        </p:grpSpPr>
        <p:sp>
          <p:nvSpPr>
            <p:cNvPr id="12" name="Round Same Side Corner Rectangle 11"/>
            <p:cNvSpPr/>
            <p:nvPr/>
          </p:nvSpPr>
          <p:spPr>
            <a:xfrm flipV="1">
              <a:off x="5715000" y="-1"/>
              <a:ext cx="6324600" cy="1563773"/>
            </a:xfrm>
            <a:prstGeom prst="round2SameRect">
              <a:avLst>
                <a:gd name="adj1" fmla="val 37720"/>
                <a:gd name="adj2" fmla="val 0"/>
              </a:avLst>
            </a:prstGeom>
            <a:solidFill>
              <a:srgbClr val="37735B"/>
            </a:solidFill>
            <a:ln>
              <a:solidFill>
                <a:srgbClr val="377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15100" y="319173"/>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76" y="2943901"/>
            <a:ext cx="9908974" cy="6659650"/>
          </a:xfrm>
          <a:prstGeom prst="rect">
            <a:avLst/>
          </a:prstGeom>
        </p:spPr>
      </p:pic>
      <p:sp>
        <p:nvSpPr>
          <p:cNvPr id="20" name="TextBox 19"/>
          <p:cNvSpPr txBox="1"/>
          <p:nvPr/>
        </p:nvSpPr>
        <p:spPr>
          <a:xfrm>
            <a:off x="1299628" y="2018968"/>
            <a:ext cx="4666398" cy="707886"/>
          </a:xfrm>
          <a:prstGeom prst="rect">
            <a:avLst/>
          </a:prstGeom>
          <a:noFill/>
        </p:spPr>
        <p:txBody>
          <a:bodyPr wrap="square" rtlCol="0">
            <a:spAutoFit/>
          </a:bodyPr>
          <a:lstStyle/>
          <a:p>
            <a:r>
              <a:rPr lang="en-US" sz="4000" i="1" dirty="0" err="1">
                <a:solidFill>
                  <a:srgbClr val="106B00"/>
                </a:solidFill>
                <a:latin typeface="Arial" panose="020B0604020202020204" pitchFamily="34" charset="0"/>
                <a:cs typeface="Arial" panose="020B0604020202020204" pitchFamily="34" charset="0"/>
              </a:rPr>
              <a:t>Quan</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sát</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hình</a:t>
            </a:r>
            <a:r>
              <a:rPr lang="en-US" sz="4000" i="1" dirty="0">
                <a:solidFill>
                  <a:srgbClr val="106B00"/>
                </a:solidFill>
                <a:latin typeface="Arial" panose="020B0604020202020204" pitchFamily="34" charset="0"/>
                <a:cs typeface="Arial" panose="020B0604020202020204" pitchFamily="34" charset="0"/>
              </a:rPr>
              <a:t> </a:t>
            </a:r>
            <a:r>
              <a:rPr lang="en-US" sz="4000" i="1" dirty="0" err="1">
                <a:solidFill>
                  <a:srgbClr val="106B00"/>
                </a:solidFill>
                <a:latin typeface="Arial" panose="020B0604020202020204" pitchFamily="34" charset="0"/>
                <a:cs typeface="Arial" panose="020B0604020202020204" pitchFamily="34" charset="0"/>
              </a:rPr>
              <a:t>ảnh</a:t>
            </a:r>
            <a:r>
              <a:rPr lang="en-US" sz="4000" i="1" dirty="0">
                <a:solidFill>
                  <a:srgbClr val="106B00"/>
                </a:solidFill>
                <a:latin typeface="Arial" panose="020B0604020202020204" pitchFamily="34" charset="0"/>
                <a:cs typeface="Arial" panose="020B0604020202020204" pitchFamily="34" charset="0"/>
              </a:rPr>
              <a:t>:</a:t>
            </a:r>
          </a:p>
        </p:txBody>
      </p:sp>
      <p:sp>
        <p:nvSpPr>
          <p:cNvPr id="3" name="Rectangle 2"/>
          <p:cNvSpPr/>
          <p:nvPr/>
        </p:nvSpPr>
        <p:spPr>
          <a:xfrm>
            <a:off x="11427157" y="2031439"/>
            <a:ext cx="5890857" cy="1824923"/>
          </a:xfrm>
          <a:prstGeom prst="rect">
            <a:avLst/>
          </a:prstGeom>
        </p:spPr>
        <p:txBody>
          <a:bodyPr wrap="square">
            <a:spAutoFit/>
          </a:bodyPr>
          <a:lstStyle/>
          <a:p>
            <a:pPr algn="just">
              <a:lnSpc>
                <a:spcPct val="150000"/>
              </a:lnSpc>
            </a:pPr>
            <a:r>
              <a:rPr lang="en-US" sz="4000" dirty="0">
                <a:solidFill>
                  <a:srgbClr val="0070C0"/>
                </a:solidFill>
                <a:latin typeface="Arial" panose="020B0604020202020204" pitchFamily="34" charset="0"/>
                <a:cs typeface="Arial" panose="020B0604020202020204" pitchFamily="34" charset="0"/>
              </a:rPr>
              <a:t>P</a:t>
            </a:r>
            <a:r>
              <a:rPr lang="vi-VN" sz="4000" dirty="0">
                <a:solidFill>
                  <a:srgbClr val="0070C0"/>
                </a:solidFill>
                <a:latin typeface="Arial" panose="020B0604020202020204" pitchFamily="34" charset="0"/>
                <a:cs typeface="Arial" panose="020B0604020202020204" pitchFamily="34" charset="0"/>
              </a:rPr>
              <a:t>hương pháp chọn phối khác giống</a:t>
            </a:r>
            <a:r>
              <a:rPr lang="en-US" sz="4000" dirty="0">
                <a:solidFill>
                  <a:srgbClr val="0070C0"/>
                </a:solidFill>
                <a:latin typeface="Arial" panose="020B0604020202020204" pitchFamily="34" charset="0"/>
                <a:cs typeface="Arial" panose="020B0604020202020204" pitchFamily="34" charset="0"/>
              </a:rPr>
              <a:t>.</a:t>
            </a:r>
            <a:r>
              <a:rPr lang="vi-VN" sz="4000" dirty="0">
                <a:solidFill>
                  <a:srgbClr val="0070C0"/>
                </a:solidFill>
                <a:latin typeface="Arial" panose="020B0604020202020204" pitchFamily="34" charset="0"/>
                <a:cs typeface="Arial" panose="020B0604020202020204" pitchFamily="34" charset="0"/>
              </a:rPr>
              <a:t> </a:t>
            </a:r>
            <a:endParaRPr lang="en-US" sz="4000" dirty="0">
              <a:solidFill>
                <a:srgbClr val="0070C0"/>
              </a:solidFill>
              <a:latin typeface="Arial" panose="020B0604020202020204" pitchFamily="34" charset="0"/>
              <a:cs typeface="Arial" panose="020B0604020202020204" pitchFamily="34" charset="0"/>
            </a:endParaRPr>
          </a:p>
        </p:txBody>
      </p:sp>
      <p:sp>
        <p:nvSpPr>
          <p:cNvPr id="4" name="Rectangle 3"/>
          <p:cNvSpPr/>
          <p:nvPr/>
        </p:nvSpPr>
        <p:spPr>
          <a:xfrm>
            <a:off x="11465127" y="4000500"/>
            <a:ext cx="2631874" cy="1015663"/>
          </a:xfrm>
          <a:prstGeom prst="rect">
            <a:avLst/>
          </a:prstGeom>
        </p:spPr>
        <p:txBody>
          <a:bodyPr wrap="square">
            <a:spAutoFit/>
          </a:bodyPr>
          <a:lstStyle/>
          <a:p>
            <a:pPr algn="just">
              <a:lnSpc>
                <a:spcPct val="150000"/>
              </a:lnSpc>
            </a:pPr>
            <a:r>
              <a:rPr lang="vi-VN" sz="4000" b="1" dirty="0">
                <a:latin typeface="Arial" panose="020B0604020202020204" pitchFamily="34" charset="0"/>
                <a:cs typeface="Arial" panose="020B0604020202020204" pitchFamily="34" charset="0"/>
              </a:rPr>
              <a:t>Mục đích</a:t>
            </a:r>
            <a:r>
              <a:rPr lang="en-US" sz="4000" b="1" dirty="0">
                <a:latin typeface="Arial" panose="020B0604020202020204" pitchFamily="34" charset="0"/>
                <a:cs typeface="Arial" panose="020B0604020202020204" pitchFamily="34" charset="0"/>
              </a:rPr>
              <a:t>:</a:t>
            </a:r>
            <a:r>
              <a:rPr lang="vi-VN" sz="4000" b="1" dirty="0">
                <a:latin typeface="Arial" panose="020B0604020202020204" pitchFamily="34"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sp>
        <p:nvSpPr>
          <p:cNvPr id="5" name="Right Arrow 4"/>
          <p:cNvSpPr/>
          <p:nvPr/>
        </p:nvSpPr>
        <p:spPr>
          <a:xfrm>
            <a:off x="10363200" y="2639101"/>
            <a:ext cx="914400" cy="609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1475286" y="5160300"/>
            <a:ext cx="6248400" cy="1752600"/>
            <a:chOff x="11277600" y="5295900"/>
            <a:chExt cx="6248400" cy="1752600"/>
          </a:xfrm>
        </p:grpSpPr>
        <p:sp>
          <p:nvSpPr>
            <p:cNvPr id="6" name="Rounded Rectangular Callout 5"/>
            <p:cNvSpPr/>
            <p:nvPr/>
          </p:nvSpPr>
          <p:spPr>
            <a:xfrm>
              <a:off x="11277600" y="5295900"/>
              <a:ext cx="6248400" cy="1752600"/>
            </a:xfrm>
            <a:prstGeom prst="wedgeRoundRectCallout">
              <a:avLst>
                <a:gd name="adj1" fmla="val -58074"/>
                <a:gd name="adj2" fmla="val 4047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11490526" y="5394959"/>
              <a:ext cx="5867400" cy="1569660"/>
            </a:xfrm>
            <a:prstGeom prst="rect">
              <a:avLst/>
            </a:prstGeom>
          </p:spPr>
          <p:txBody>
            <a:bodyPr wrap="square">
              <a:spAutoFit/>
            </a:bodyPr>
            <a:lstStyle/>
            <a:p>
              <a:pPr algn="just">
                <a:lnSpc>
                  <a:spcPct val="120000"/>
                </a:lnSpc>
              </a:pP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11475286" y="7485910"/>
            <a:ext cx="6248400" cy="1752600"/>
            <a:chOff x="11277600" y="5295900"/>
            <a:chExt cx="6248400" cy="1752600"/>
          </a:xfrm>
        </p:grpSpPr>
        <p:sp>
          <p:nvSpPr>
            <p:cNvPr id="23" name="Rounded Rectangular Callout 22"/>
            <p:cNvSpPr/>
            <p:nvPr/>
          </p:nvSpPr>
          <p:spPr>
            <a:xfrm>
              <a:off x="11277600" y="5295900"/>
              <a:ext cx="6248400" cy="1752600"/>
            </a:xfrm>
            <a:prstGeom prst="wedgeRoundRectCallout">
              <a:avLst>
                <a:gd name="adj1" fmla="val -58074"/>
                <a:gd name="adj2" fmla="val 4047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Rectangle 23"/>
            <p:cNvSpPr/>
            <p:nvPr/>
          </p:nvSpPr>
          <p:spPr>
            <a:xfrm>
              <a:off x="11490526" y="5387370"/>
              <a:ext cx="6035474" cy="1569660"/>
            </a:xfrm>
            <a:prstGeom prst="rect">
              <a:avLst/>
            </a:prstGeom>
          </p:spPr>
          <p:txBody>
            <a:bodyPr wrap="square">
              <a:spAutoFit/>
            </a:bodyPr>
            <a:lstStyle/>
            <a:p>
              <a:pPr lvl="0" algn="just">
                <a:lnSpc>
                  <a:spcPct val="120000"/>
                </a:lnSpc>
              </a:pPr>
              <a:r>
                <a:rPr lang="fr-FR" sz="4000" dirty="0" err="1">
                  <a:latin typeface="Arial" panose="020B0604020202020204" pitchFamily="34" charset="0"/>
                  <a:cs typeface="Arial" panose="020B0604020202020204" pitchFamily="34" charset="0"/>
                </a:rPr>
                <a:t>Giữ</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được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hoàn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đặc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tính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tốt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giống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đó</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64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6" name="Câu hỏi">
            <a:extLst>
              <a:ext uri="{FF2B5EF4-FFF2-40B4-BE49-F238E27FC236}">
                <a16:creationId xmlns:a16="http://schemas.microsoft.com/office/drawing/2014/main" id="{4ADFFF1A-F500-CC57-185E-00F4826D0836}"/>
              </a:ext>
            </a:extLst>
          </p:cNvPr>
          <p:cNvSpPr/>
          <p:nvPr/>
        </p:nvSpPr>
        <p:spPr>
          <a:xfrm>
            <a:off x="1118550" y="2020321"/>
            <a:ext cx="15847432" cy="25863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rgbClr val="0070C0"/>
                </a:solidFill>
                <a:latin typeface="Arial" panose="020B0604020202020204" pitchFamily="34" charset="0"/>
                <a:cs typeface="Arial" panose="020B0604020202020204" pitchFamily="34" charset="0"/>
              </a:rPr>
              <a:t>Câu</a:t>
            </a:r>
            <a:r>
              <a:rPr lang="en-US" sz="3600" b="1" dirty="0">
                <a:solidFill>
                  <a:srgbClr val="0070C0"/>
                </a:solidFill>
                <a:latin typeface="Arial" panose="020B0604020202020204" pitchFamily="34" charset="0"/>
                <a:cs typeface="Arial" panose="020B0604020202020204" pitchFamily="34" charset="0"/>
              </a:rPr>
              <a:t> 6: </a:t>
            </a:r>
            <a:r>
              <a:rPr lang="fr-FR" sz="3600" dirty="0" err="1">
                <a:solidFill>
                  <a:schemeClr val="tx1"/>
                </a:solidFill>
                <a:latin typeface="Arial" panose="020B0604020202020204" pitchFamily="34" charset="0"/>
                <a:cs typeface="Arial" panose="020B0604020202020204" pitchFamily="34" charset="0"/>
              </a:rPr>
              <a:t>Phương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pháp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một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giống</a:t>
            </a:r>
            <a:r>
              <a:rPr lang="fr-FR" sz="3600" b="1" dirty="0">
                <a:solidFill>
                  <a:schemeClr val="tx1"/>
                </a:solidFill>
                <a:latin typeface="Arial" panose="020B0604020202020204" pitchFamily="34" charset="0"/>
                <a:cs typeface="Arial" panose="020B0604020202020204" pitchFamily="34" charset="0"/>
              </a:rPr>
              <a:t> </a:t>
            </a:r>
            <a:r>
              <a:rPr lang="fr-FR" sz="3600" dirty="0">
                <a:solidFill>
                  <a:schemeClr val="tx1"/>
                </a:solidFill>
                <a:latin typeface="Arial" panose="020B0604020202020204" pitchFamily="34" charset="0"/>
                <a:cs typeface="Arial" panose="020B0604020202020204" pitchFamily="34" charset="0"/>
              </a:rPr>
              <a:t>(</a:t>
            </a:r>
            <a:r>
              <a:rPr lang="fr-FR" sz="3600" dirty="0" err="1">
                <a:solidFill>
                  <a:schemeClr val="tx1"/>
                </a:solidFill>
                <a:latin typeface="Arial" panose="020B0604020202020204" pitchFamily="34" charset="0"/>
                <a:cs typeface="Arial" panose="020B0604020202020204" pitchFamily="34" charset="0"/>
              </a:rPr>
              <a:t>giống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tạo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thường</a:t>
            </a:r>
            <a:r>
              <a:rPr lang="fr-FR" sz="3600" dirty="0">
                <a:solidFill>
                  <a:schemeClr val="tx1"/>
                </a:solidFill>
                <a:latin typeface="Arial" panose="020B0604020202020204" pitchFamily="34" charset="0"/>
                <a:cs typeface="Arial" panose="020B0604020202020204" pitchFamily="34" charset="0"/>
              </a:rPr>
              <a:t> là </a:t>
            </a:r>
            <a:r>
              <a:rPr lang="fr-FR" sz="3600" dirty="0" err="1">
                <a:solidFill>
                  <a:schemeClr val="tx1"/>
                </a:solidFill>
                <a:latin typeface="Arial" panose="020B0604020202020204" pitchFamily="34" charset="0"/>
                <a:cs typeface="Arial" panose="020B0604020202020204" pitchFamily="34" charset="0"/>
              </a:rPr>
              <a:t>giống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cao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tạo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một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cơ</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một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giống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giống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tạo</a:t>
            </a:r>
            <a:r>
              <a:rPr lang="fr-FR" sz="3600" dirty="0">
                <a:solidFill>
                  <a:schemeClr val="tx1"/>
                </a:solidFill>
                <a:latin typeface="Arial" panose="020B0604020202020204" pitchFamily="34" charset="0"/>
                <a:cs typeface="Arial" panose="020B0604020202020204" pitchFamily="34" charset="0"/>
              </a:rPr>
              <a:t>) khi </a:t>
            </a:r>
            <a:r>
              <a:rPr lang="fr-FR" sz="3600" dirty="0" err="1">
                <a:solidFill>
                  <a:schemeClr val="tx1"/>
                </a:solidFill>
                <a:latin typeface="Arial" panose="020B0604020202020204" pitchFamily="34" charset="0"/>
                <a:cs typeface="Arial" panose="020B0604020202020204" pitchFamily="34" charset="0"/>
              </a:rPr>
              <a:t>giống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này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đáp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xuất</a:t>
            </a:r>
            <a:r>
              <a:rPr lang="fr-FR" sz="3600" dirty="0">
                <a:solidFill>
                  <a:schemeClr val="tx1"/>
                </a:solidFill>
                <a:latin typeface="Arial" panose="020B0604020202020204" pitchFamily="34" charset="0"/>
                <a:cs typeface="Arial" panose="020B0604020202020204" pitchFamily="34" charset="0"/>
              </a:rPr>
              <a:t> là:</a:t>
            </a:r>
            <a:endParaRPr lang="en-US" sz="3600" dirty="0">
              <a:solidFill>
                <a:schemeClr val="tx1"/>
              </a:solidFill>
              <a:latin typeface="Arial" panose="020B0604020202020204" pitchFamily="34" charset="0"/>
              <a:cs typeface="Arial" panose="020B0604020202020204" pitchFamily="34" charset="0"/>
            </a:endParaRPr>
          </a:p>
        </p:txBody>
      </p:sp>
      <p:sp>
        <p:nvSpPr>
          <p:cNvPr id="17" name="Đáp án đúng">
            <a:extLst>
              <a:ext uri="{FF2B5EF4-FFF2-40B4-BE49-F238E27FC236}">
                <a16:creationId xmlns:a16="http://schemas.microsoft.com/office/drawing/2014/main" id="{8B66CBE4-2DB9-BCF7-D1C4-281B894BFE17}"/>
              </a:ext>
            </a:extLst>
          </p:cNvPr>
          <p:cNvSpPr/>
          <p:nvPr/>
        </p:nvSpPr>
        <p:spPr>
          <a:xfrm>
            <a:off x="9169620" y="4838491"/>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C. Phương pháp lai cải tạo</a:t>
            </a:r>
            <a:endParaRPr lang="vi-VN" sz="3600" noProof="1">
              <a:solidFill>
                <a:schemeClr val="tx1"/>
              </a:solidFill>
              <a:latin typeface="Arial" panose="020B0604020202020204" pitchFamily="34" charset="0"/>
              <a:cs typeface="Arial" panose="020B0604020202020204" pitchFamily="34" charset="0"/>
            </a:endParaRPr>
          </a:p>
        </p:txBody>
      </p:sp>
      <p:sp>
        <p:nvSpPr>
          <p:cNvPr id="18" name="Đáp án sai 1">
            <a:extLst>
              <a:ext uri="{FF2B5EF4-FFF2-40B4-BE49-F238E27FC236}">
                <a16:creationId xmlns:a16="http://schemas.microsoft.com/office/drawing/2014/main" id="{3FCD9830-5FD1-BD44-878B-228BD96CE996}"/>
              </a:ext>
            </a:extLst>
          </p:cNvPr>
          <p:cNvSpPr/>
          <p:nvPr/>
        </p:nvSpPr>
        <p:spPr>
          <a:xfrm>
            <a:off x="1107311" y="4835319"/>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dirty="0">
                <a:solidFill>
                  <a:schemeClr val="tx1"/>
                </a:solidFill>
                <a:latin typeface="Arial" panose="020B0604020202020204" pitchFamily="34" charset="0"/>
                <a:cs typeface="Arial" panose="020B0604020202020204" pitchFamily="34" charset="0"/>
              </a:rPr>
              <a:t>A. Phương pháp lai kinh tế đơn giản</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2">
            <a:extLst>
              <a:ext uri="{FF2B5EF4-FFF2-40B4-BE49-F238E27FC236}">
                <a16:creationId xmlns:a16="http://schemas.microsoft.com/office/drawing/2014/main" id="{6A919885-0285-0403-1E09-FA94D8BC080B}"/>
              </a:ext>
            </a:extLst>
          </p:cNvPr>
          <p:cNvSpPr/>
          <p:nvPr/>
        </p:nvSpPr>
        <p:spPr>
          <a:xfrm>
            <a:off x="1090893"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B. Phương pháp lai kinh tế phức tạp</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42810" y="7415572"/>
            <a:ext cx="7817141" cy="2299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600" noProof="1">
                <a:solidFill>
                  <a:schemeClr val="tx1"/>
                </a:solidFill>
                <a:latin typeface="Arial" panose="020B0604020202020204" pitchFamily="34" charset="0"/>
                <a:cs typeface="Arial" panose="020B0604020202020204" pitchFamily="34" charset="0"/>
              </a:rPr>
              <a:t>D. Phương pháp lai xa</a:t>
            </a:r>
            <a:endParaRPr lang="en-US" sz="3600"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a:off x="4202719" y="631286"/>
            <a:ext cx="9880182" cy="1107996"/>
          </a:xfrm>
          <a:prstGeom prst="rect">
            <a:avLst/>
          </a:prstGeom>
        </p:spPr>
        <p:txBody>
          <a:bodyPr wrap="square">
            <a:spAutoFit/>
          </a:bodyPr>
          <a:lstStyle/>
          <a:p>
            <a:pPr algn="ctr"/>
            <a:r>
              <a:rPr lang="en-US" sz="6600" b="1" dirty="0">
                <a:solidFill>
                  <a:srgbClr val="D65200"/>
                </a:solidFill>
                <a:latin typeface="Arial" panose="020B0604020202020204" pitchFamily="34" charset="0"/>
                <a:cs typeface="Arial" panose="020B0604020202020204" pitchFamily="34" charset="0"/>
              </a:rPr>
              <a:t>LUYỆN TẬP</a:t>
            </a:r>
          </a:p>
        </p:txBody>
      </p:sp>
      <p:pic>
        <p:nvPicPr>
          <p:cNvPr id="7" name="Picture 6"/>
          <p:cNvPicPr>
            <a:picLocks noChangeAspect="1"/>
          </p:cNvPicPr>
          <p:nvPr/>
        </p:nvPicPr>
        <p:blipFill>
          <a:blip r:embed="rId6"/>
          <a:stretch>
            <a:fillRect/>
          </a:stretch>
        </p:blipFill>
        <p:spPr>
          <a:xfrm>
            <a:off x="7363629" y="5272044"/>
            <a:ext cx="1542422" cy="1377815"/>
          </a:xfrm>
          <a:prstGeom prst="rect">
            <a:avLst/>
          </a:prstGeom>
        </p:spPr>
      </p:pic>
      <p:pic>
        <p:nvPicPr>
          <p:cNvPr id="8" name="Picture 7"/>
          <p:cNvPicPr>
            <a:picLocks noChangeAspect="1"/>
          </p:cNvPicPr>
          <p:nvPr/>
        </p:nvPicPr>
        <p:blipFill>
          <a:blip r:embed="rId7"/>
          <a:stretch>
            <a:fillRect/>
          </a:stretch>
        </p:blipFill>
        <p:spPr>
          <a:xfrm>
            <a:off x="7363423" y="7877910"/>
            <a:ext cx="1542422" cy="1371719"/>
          </a:xfrm>
          <a:prstGeom prst="rect">
            <a:avLst/>
          </a:prstGeom>
        </p:spPr>
      </p:pic>
      <p:pic>
        <p:nvPicPr>
          <p:cNvPr id="9" name="Picture 8"/>
          <p:cNvPicPr>
            <a:picLocks noChangeAspect="1"/>
          </p:cNvPicPr>
          <p:nvPr/>
        </p:nvPicPr>
        <p:blipFill>
          <a:blip r:embed="rId8"/>
          <a:stretch>
            <a:fillRect/>
          </a:stretch>
        </p:blipFill>
        <p:spPr>
          <a:xfrm>
            <a:off x="15378303" y="5346917"/>
            <a:ext cx="1548518" cy="1347333"/>
          </a:xfrm>
          <a:prstGeom prst="rect">
            <a:avLst/>
          </a:prstGeom>
        </p:spPr>
      </p:pic>
      <p:pic>
        <p:nvPicPr>
          <p:cNvPr id="10" name="Picture 9"/>
          <p:cNvPicPr>
            <a:picLocks noChangeAspect="1"/>
          </p:cNvPicPr>
          <p:nvPr/>
        </p:nvPicPr>
        <p:blipFill>
          <a:blip r:embed="rId6"/>
          <a:stretch>
            <a:fillRect/>
          </a:stretch>
        </p:blipFill>
        <p:spPr>
          <a:xfrm>
            <a:off x="15310343" y="7912697"/>
            <a:ext cx="1542422" cy="1377815"/>
          </a:xfrm>
          <a:prstGeom prst="rect">
            <a:avLst/>
          </a:prstGeom>
        </p:spPr>
      </p:pic>
      <p:pic>
        <p:nvPicPr>
          <p:cNvPr id="27" name="Picture 26"/>
          <p:cNvPicPr>
            <a:picLocks noChangeAspect="1"/>
          </p:cNvPicPr>
          <p:nvPr/>
        </p:nvPicPr>
        <p:blipFill>
          <a:blip r:embed="rId9"/>
          <a:stretch>
            <a:fillRect/>
          </a:stretch>
        </p:blipFill>
        <p:spPr>
          <a:xfrm>
            <a:off x="-125973" y="8145927"/>
            <a:ext cx="1402202" cy="2213040"/>
          </a:xfrm>
          <a:prstGeom prst="rect">
            <a:avLst/>
          </a:prstGeom>
        </p:spPr>
      </p:pic>
      <p:pic>
        <p:nvPicPr>
          <p:cNvPr id="29" name="Picture 28"/>
          <p:cNvPicPr>
            <a:picLocks noChangeAspect="1"/>
          </p:cNvPicPr>
          <p:nvPr/>
        </p:nvPicPr>
        <p:blipFill>
          <a:blip r:embed="rId10"/>
          <a:stretch>
            <a:fillRect/>
          </a:stretch>
        </p:blipFill>
        <p:spPr>
          <a:xfrm>
            <a:off x="16221141" y="8565179"/>
            <a:ext cx="2103302" cy="2036240"/>
          </a:xfrm>
          <a:prstGeom prst="rect">
            <a:avLst/>
          </a:prstGeom>
        </p:spPr>
      </p:pic>
    </p:spTree>
    <p:extLst>
      <p:ext uri="{BB962C8B-B14F-4D97-AF65-F5344CB8AC3E}">
        <p14:creationId xmlns:p14="http://schemas.microsoft.com/office/powerpoint/2010/main" val="117182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7"/>
                                        </p:tgtEl>
                                        <p:attrNameLst>
                                          <p:attrName>fillcolor</p:attrName>
                                        </p:attrNameLst>
                                      </p:cBhvr>
                                      <p:to>
                                        <a:srgbClr val="92D050"/>
                                      </p:to>
                                    </p:animClr>
                                    <p:set>
                                      <p:cBhvr>
                                        <p:cTn id="29" dur="500" fill="hold"/>
                                        <p:tgtEl>
                                          <p:spTgt spid="17"/>
                                        </p:tgtEl>
                                        <p:attrNameLst>
                                          <p:attrName>fill.type</p:attrName>
                                        </p:attrNameLst>
                                      </p:cBhvr>
                                      <p:to>
                                        <p:strVal val="solid"/>
                                      </p:to>
                                    </p:set>
                                    <p:set>
                                      <p:cBhvr>
                                        <p:cTn id="30" dur="500" fill="hold"/>
                                        <p:tgtEl>
                                          <p:spTgt spid="17"/>
                                        </p:tgtEl>
                                        <p:attrNameLst>
                                          <p:attrName>fill.on</p:attrName>
                                        </p:attrNameLst>
                                      </p:cBhvr>
                                      <p:to>
                                        <p:strVal val="tru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26" presetClass="emph" presetSubtype="0" repeatCount="4000" fill="hold" grpId="1"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8"/>
                                        </p:tgtEl>
                                        <p:attrNameLst>
                                          <p:attrName>fillcolor</p:attrName>
                                        </p:attrNameLst>
                                      </p:cBhvr>
                                      <p:to>
                                        <a:srgbClr val="D99694"/>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19"/>
                                        </p:tgtEl>
                                        <p:attrNameLst>
                                          <p:attrName>fillcolor</p:attrName>
                                        </p:attrNameLst>
                                      </p:cBhvr>
                                      <p:to>
                                        <a:srgbClr val="D99694"/>
                                      </p:to>
                                    </p:animClr>
                                    <p:set>
                                      <p:cBhvr>
                                        <p:cTn id="53" dur="500" fill="hold"/>
                                        <p:tgtEl>
                                          <p:spTgt spid="19"/>
                                        </p:tgtEl>
                                        <p:attrNameLst>
                                          <p:attrName>fill.type</p:attrName>
                                        </p:attrNameLst>
                                      </p:cBhvr>
                                      <p:to>
                                        <p:strVal val="solid"/>
                                      </p:to>
                                    </p:set>
                                    <p:set>
                                      <p:cBhvr>
                                        <p:cTn id="54" dur="500" fill="hold"/>
                                        <p:tgtEl>
                                          <p:spTgt spid="19"/>
                                        </p:tgtEl>
                                        <p:attrNameLst>
                                          <p:attrName>fill.on</p:attrName>
                                        </p:attrNameLst>
                                      </p:cBhvr>
                                      <p:to>
                                        <p:strVal val="tru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9"/>
                                        </p:tgtEl>
                                      </p:cBhvr>
                                    </p:animEffect>
                                    <p:animScale>
                                      <p:cBhvr>
                                        <p:cTn id="59"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0"/>
                                        </p:tgtEl>
                                        <p:attrNameLst>
                                          <p:attrName>fillcolor</p:attrName>
                                        </p:attrNameLst>
                                      </p:cBhvr>
                                      <p:to>
                                        <a:srgbClr val="D99694"/>
                                      </p:to>
                                    </p:animClr>
                                    <p:set>
                                      <p:cBhvr>
                                        <p:cTn id="65" dur="500" fill="hold"/>
                                        <p:tgtEl>
                                          <p:spTgt spid="20"/>
                                        </p:tgtEl>
                                        <p:attrNameLst>
                                          <p:attrName>fill.type</p:attrName>
                                        </p:attrNameLst>
                                      </p:cBhvr>
                                      <p:to>
                                        <p:strVal val="solid"/>
                                      </p:to>
                                    </p:set>
                                    <p:set>
                                      <p:cBhvr>
                                        <p:cTn id="66" dur="500" fill="hold"/>
                                        <p:tgtEl>
                                          <p:spTgt spid="20"/>
                                        </p:tgtEl>
                                        <p:attrNameLst>
                                          <p:attrName>fill.on</p:attrName>
                                        </p:attrNameLst>
                                      </p:cBhvr>
                                      <p:to>
                                        <p:strVal val="tru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20"/>
                                        </p:tgtEl>
                                      </p:cBhvr>
                                    </p:animEffect>
                                    <p:animScale>
                                      <p:cBhvr>
                                        <p:cTn id="71" dur="250" autoRev="1" fill="hold"/>
                                        <p:tgtEl>
                                          <p:spTgt spid="20"/>
                                        </p:tgtEl>
                                      </p:cBhvr>
                                      <p:by x="105000" y="105000"/>
                                    </p:animScale>
                                  </p:childTnLst>
                                </p:cTn>
                              </p:par>
                            </p:childTnLst>
                          </p:cTn>
                        </p:par>
                      </p:childTnLst>
                    </p:cTn>
                  </p:par>
                </p:childTnLst>
              </p:cTn>
              <p:nextCondLst>
                <p:cond evt="onClick" delay="0">
                  <p:tgtEl>
                    <p:spTgt spid="20"/>
                  </p:tgtEl>
                </p:cond>
              </p:nextCondLst>
            </p:seq>
          </p:childTnLst>
        </p:cTn>
      </p:par>
    </p:tnLst>
    <p:bldLst>
      <p:bldP spid="16" grpId="0"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439436" y="8170451"/>
            <a:ext cx="3664291" cy="2848986"/>
          </a:xfrm>
          <a:prstGeom prst="rect">
            <a:avLst/>
          </a:prstGeom>
        </p:spPr>
      </p:pic>
      <p:sp>
        <p:nvSpPr>
          <p:cNvPr id="9" name="TextBox 9"/>
          <p:cNvSpPr txBox="1"/>
          <p:nvPr/>
        </p:nvSpPr>
        <p:spPr>
          <a:xfrm>
            <a:off x="2875068" y="852401"/>
            <a:ext cx="12590872" cy="1125565"/>
          </a:xfrm>
          <a:prstGeom prst="rect">
            <a:avLst/>
          </a:prstGeom>
        </p:spPr>
        <p:txBody>
          <a:bodyPr lIns="0" tIns="0" rIns="0" bIns="0" rtlCol="0" anchor="t">
            <a:spAutoFit/>
          </a:bodyPr>
          <a:lstStyle/>
          <a:p>
            <a:pPr algn="ctr">
              <a:lnSpc>
                <a:spcPts val="9749"/>
              </a:lnSpc>
            </a:pPr>
            <a:r>
              <a:rPr lang="en-US" sz="6600" b="1" dirty="0">
                <a:solidFill>
                  <a:srgbClr val="D65200"/>
                </a:solidFill>
                <a:latin typeface="Arial" panose="020B0604020202020204" pitchFamily="34" charset="0"/>
                <a:cs typeface="Arial" panose="020B0604020202020204" pitchFamily="34" charset="0"/>
              </a:rPr>
              <a:t>VẬN DỤNG</a:t>
            </a:r>
          </a:p>
        </p:txBody>
      </p:sp>
      <p:pic>
        <p:nvPicPr>
          <p:cNvPr id="11" name="Picture 10"/>
          <p:cNvPicPr>
            <a:picLocks noChangeAspect="1"/>
          </p:cNvPicPr>
          <p:nvPr/>
        </p:nvPicPr>
        <p:blipFill rotWithShape="1">
          <a:blip r:embed="rId6"/>
          <a:srcRect t="8804"/>
          <a:stretch/>
        </p:blipFill>
        <p:spPr>
          <a:xfrm>
            <a:off x="0" y="4305300"/>
            <a:ext cx="9829800" cy="5981700"/>
          </a:xfrm>
          <a:prstGeom prst="rect">
            <a:avLst/>
          </a:prstGeom>
        </p:spPr>
      </p:pic>
      <p:sp>
        <p:nvSpPr>
          <p:cNvPr id="13" name="Rectangle 12"/>
          <p:cNvSpPr/>
          <p:nvPr/>
        </p:nvSpPr>
        <p:spPr>
          <a:xfrm>
            <a:off x="2829514" y="2116589"/>
            <a:ext cx="13810166" cy="1824923"/>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Đề xuất phương pháp nhân giống một loại vật nuôi phù hợp với thực tiễn chăn nuôi ở địa phương em. </a:t>
            </a:r>
            <a:endParaRPr lang="en-US" sz="4000" i="1" dirty="0">
              <a:solidFill>
                <a:srgbClr val="00206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255420"/>
            <a:ext cx="1608358" cy="1654092"/>
          </a:xfrm>
          <a:prstGeom prst="rect">
            <a:avLst/>
          </a:prstGeom>
        </p:spPr>
      </p:pic>
      <p:grpSp>
        <p:nvGrpSpPr>
          <p:cNvPr id="16" name="Group 15"/>
          <p:cNvGrpSpPr/>
          <p:nvPr/>
        </p:nvGrpSpPr>
        <p:grpSpPr>
          <a:xfrm>
            <a:off x="10058400" y="4218757"/>
            <a:ext cx="7907241" cy="6067891"/>
            <a:chOff x="10134600" y="4219109"/>
            <a:chExt cx="7907241" cy="6067891"/>
          </a:xfrm>
        </p:grpSpPr>
        <p:pic>
          <p:nvPicPr>
            <p:cNvPr id="12"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4600" y="4305300"/>
              <a:ext cx="7907241" cy="5981700"/>
            </a:xfrm>
            <a:prstGeom prst="rect">
              <a:avLst/>
            </a:prstGeom>
          </p:spPr>
        </p:pic>
        <p:sp>
          <p:nvSpPr>
            <p:cNvPr id="15" name="Rectangle 14"/>
            <p:cNvSpPr/>
            <p:nvPr/>
          </p:nvSpPr>
          <p:spPr>
            <a:xfrm>
              <a:off x="10248900" y="4219109"/>
              <a:ext cx="7678640" cy="4302524"/>
            </a:xfrm>
            <a:prstGeom prst="rect">
              <a:avLst/>
            </a:prstGeom>
          </p:spPr>
          <p:txBody>
            <a:bodyPr wrap="square">
              <a:spAutoFit/>
            </a:bodyPr>
            <a:lstStyle/>
            <a:p>
              <a:pPr algn="ctr">
                <a:lnSpc>
                  <a:spcPct val="140000"/>
                </a:lnSpc>
              </a:pPr>
              <a:r>
                <a:rPr lang="en-US" sz="4000" b="1" u="sng" dirty="0" err="1">
                  <a:latin typeface="Arial" panose="020B0604020202020204" pitchFamily="34" charset="0"/>
                  <a:cs typeface="Arial" panose="020B0604020202020204" pitchFamily="34" charset="0"/>
                </a:rPr>
                <a:t>Gợi</a:t>
              </a:r>
              <a:r>
                <a:rPr lang="en-US" sz="4000" b="1" u="sng" dirty="0">
                  <a:latin typeface="Arial" panose="020B0604020202020204" pitchFamily="34" charset="0"/>
                  <a:cs typeface="Arial" panose="020B0604020202020204" pitchFamily="34" charset="0"/>
                </a:rPr>
                <a:t> ý</a:t>
              </a:r>
              <a:r>
                <a:rPr lang="en-US" sz="4000" b="1" dirty="0">
                  <a:latin typeface="Arial" panose="020B0604020202020204" pitchFamily="34" charset="0"/>
                  <a:cs typeface="Arial" panose="020B0604020202020204" pitchFamily="34" charset="0"/>
                </a:rPr>
                <a:t>:</a:t>
              </a:r>
            </a:p>
            <a:p>
              <a:pPr marL="571500" indent="-571500" algn="just">
                <a:lnSpc>
                  <a:spcPct val="140000"/>
                </a:lnSpc>
                <a:buFont typeface="Arial" panose="020B0604020202020204" pitchFamily="34" charset="0"/>
                <a:buChar char="•"/>
              </a:pPr>
              <a:r>
                <a:rPr lang="vi-VN" sz="4000" dirty="0">
                  <a:latin typeface="Arial" panose="020B0604020202020204" pitchFamily="34" charset="0"/>
                  <a:cs typeface="Arial" panose="020B0604020202020204" pitchFamily="34" charset="0"/>
                </a:rPr>
                <a:t>Phân tích từng phép lai. </a:t>
              </a:r>
            </a:p>
            <a:p>
              <a:pPr marL="571500" indent="-571500" algn="just">
                <a:lnSpc>
                  <a:spcPct val="140000"/>
                </a:lnSpc>
                <a:buFont typeface="Arial" panose="020B0604020202020204" pitchFamily="34" charset="0"/>
                <a:buChar char="•"/>
              </a:pPr>
              <a:r>
                <a:rPr lang="vi-VN" sz="4000" dirty="0">
                  <a:latin typeface="Arial" panose="020B0604020202020204" pitchFamily="34" charset="0"/>
                  <a:cs typeface="Arial" panose="020B0604020202020204" pitchFamily="34" charset="0"/>
                </a:rPr>
                <a:t>Xác định công thức nào có thể đáp ứng được yêu cầu đề ra. </a:t>
              </a:r>
            </a:p>
            <a:p>
              <a:pPr marL="571500" indent="-571500" algn="just">
                <a:lnSpc>
                  <a:spcPct val="140000"/>
                </a:lnSpc>
                <a:buFont typeface="Arial" panose="020B0604020202020204" pitchFamily="34" charset="0"/>
                <a:buChar char="•"/>
              </a:pPr>
              <a:r>
                <a:rPr lang="vi-VN" sz="4000" dirty="0">
                  <a:latin typeface="Arial" panose="020B0604020202020204" pitchFamily="34" charset="0"/>
                  <a:cs typeface="Arial" panose="020B0604020202020204" pitchFamily="34" charset="0"/>
                </a:rPr>
                <a:t>Giải thích vì sao. </a:t>
              </a:r>
            </a:p>
          </p:txBody>
        </p:sp>
      </p:gr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sp>
        <p:nvSpPr>
          <p:cNvPr id="18" name="TextBox 9"/>
          <p:cNvSpPr txBox="1"/>
          <p:nvPr/>
        </p:nvSpPr>
        <p:spPr>
          <a:xfrm>
            <a:off x="2848564" y="921997"/>
            <a:ext cx="12590872" cy="1125565"/>
          </a:xfrm>
          <a:prstGeom prst="rect">
            <a:avLst/>
          </a:prstGeom>
        </p:spPr>
        <p:txBody>
          <a:bodyPr lIns="0" tIns="0" rIns="0" bIns="0" rtlCol="0" anchor="t">
            <a:spAutoFit/>
          </a:bodyPr>
          <a:lstStyle/>
          <a:p>
            <a:pPr algn="ctr">
              <a:lnSpc>
                <a:spcPts val="9749"/>
              </a:lnSpc>
            </a:pPr>
            <a:r>
              <a:rPr lang="en-US" sz="6600" b="1" dirty="0">
                <a:solidFill>
                  <a:srgbClr val="D65200"/>
                </a:solidFill>
                <a:latin typeface="Arial" panose="020B0604020202020204" pitchFamily="34" charset="0"/>
                <a:cs typeface="Arial" panose="020B0604020202020204" pitchFamily="34" charset="0"/>
              </a:rPr>
              <a:t>HƯỚNG DẪN VỀ NHÀ</a:t>
            </a:r>
          </a:p>
        </p:txBody>
      </p:sp>
      <p:grpSp>
        <p:nvGrpSpPr>
          <p:cNvPr id="24" name="Group 23"/>
          <p:cNvGrpSpPr/>
          <p:nvPr/>
        </p:nvGrpSpPr>
        <p:grpSpPr>
          <a:xfrm>
            <a:off x="750030" y="2976431"/>
            <a:ext cx="8192796" cy="3038027"/>
            <a:chOff x="800099" y="3151768"/>
            <a:chExt cx="7660023" cy="3038027"/>
          </a:xfrm>
        </p:grpSpPr>
        <p:sp>
          <p:nvSpPr>
            <p:cNvPr id="19" name="Rounded Rectangle 18"/>
            <p:cNvSpPr/>
            <p:nvPr/>
          </p:nvSpPr>
          <p:spPr>
            <a:xfrm>
              <a:off x="800099" y="3151768"/>
              <a:ext cx="7660023" cy="3038027"/>
            </a:xfrm>
            <a:prstGeom prst="roundRect">
              <a:avLst>
                <a:gd name="adj" fmla="val 10373"/>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667835" y="4010364"/>
              <a:ext cx="5924550" cy="101566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pSp>
      <p:grpSp>
        <p:nvGrpSpPr>
          <p:cNvPr id="25" name="Group 24"/>
          <p:cNvGrpSpPr/>
          <p:nvPr/>
        </p:nvGrpSpPr>
        <p:grpSpPr>
          <a:xfrm>
            <a:off x="9109362" y="2958092"/>
            <a:ext cx="8227432" cy="3038027"/>
            <a:chOff x="8763000" y="3086085"/>
            <a:chExt cx="8227432" cy="3038027"/>
          </a:xfrm>
        </p:grpSpPr>
        <p:sp>
          <p:nvSpPr>
            <p:cNvPr id="20" name="Rounded Rectangle 19"/>
            <p:cNvSpPr/>
            <p:nvPr/>
          </p:nvSpPr>
          <p:spPr>
            <a:xfrm>
              <a:off x="8763000" y="3086085"/>
              <a:ext cx="8227432" cy="3038027"/>
            </a:xfrm>
            <a:prstGeom prst="roundRect">
              <a:avLst>
                <a:gd name="adj" fmla="val 10373"/>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78392" y="3173937"/>
              <a:ext cx="7796647"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SHS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32. </a:t>
              </a:r>
            </a:p>
          </p:txBody>
        </p:sp>
      </p:grpSp>
      <p:grpSp>
        <p:nvGrpSpPr>
          <p:cNvPr id="28" name="Group 27"/>
          <p:cNvGrpSpPr/>
          <p:nvPr/>
        </p:nvGrpSpPr>
        <p:grpSpPr>
          <a:xfrm>
            <a:off x="750030" y="6286500"/>
            <a:ext cx="8192795" cy="3038027"/>
            <a:chOff x="750030" y="6286500"/>
            <a:chExt cx="8192795" cy="3038027"/>
          </a:xfrm>
        </p:grpSpPr>
        <p:sp>
          <p:nvSpPr>
            <p:cNvPr id="21" name="Rounded Rectangle 20"/>
            <p:cNvSpPr/>
            <p:nvPr/>
          </p:nvSpPr>
          <p:spPr>
            <a:xfrm>
              <a:off x="750030" y="6286500"/>
              <a:ext cx="8192795" cy="3038027"/>
            </a:xfrm>
            <a:prstGeom prst="roundRect">
              <a:avLst>
                <a:gd name="adj" fmla="val 10373"/>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486759" y="6836017"/>
              <a:ext cx="6719336"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11. </a:t>
              </a:r>
            </a:p>
          </p:txBody>
        </p:sp>
      </p:grpSp>
      <p:grpSp>
        <p:nvGrpSpPr>
          <p:cNvPr id="30" name="Group 29"/>
          <p:cNvGrpSpPr/>
          <p:nvPr/>
        </p:nvGrpSpPr>
        <p:grpSpPr>
          <a:xfrm>
            <a:off x="9143998" y="6286500"/>
            <a:ext cx="8192796" cy="3038027"/>
            <a:chOff x="9143998" y="6286500"/>
            <a:chExt cx="8192796" cy="3038027"/>
          </a:xfrm>
        </p:grpSpPr>
        <p:sp>
          <p:nvSpPr>
            <p:cNvPr id="26" name="Rounded Rectangle 25"/>
            <p:cNvSpPr/>
            <p:nvPr/>
          </p:nvSpPr>
          <p:spPr>
            <a:xfrm>
              <a:off x="9143998" y="6286500"/>
              <a:ext cx="8192796" cy="3038027"/>
            </a:xfrm>
            <a:prstGeom prst="roundRect">
              <a:avLst>
                <a:gd name="adj" fmla="val 10373"/>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230912" y="6374352"/>
              <a:ext cx="798433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ìm hiểu trước nội dung </a:t>
              </a:r>
              <a:r>
                <a:rPr lang="vi-VN" sz="4000" b="1" i="1" dirty="0">
                  <a:latin typeface="Arial" panose="020B0604020202020204" pitchFamily="34" charset="0"/>
                  <a:cs typeface="Arial" panose="020B0604020202020204" pitchFamily="34" charset="0"/>
                </a:rPr>
                <a:t>Bài 6</a:t>
              </a:r>
              <a:r>
                <a:rPr lang="vi-VN" sz="4000" i="1" dirty="0">
                  <a:latin typeface="Arial" panose="020B0604020202020204" pitchFamily="34" charset="0"/>
                  <a:cs typeface="Arial" panose="020B0604020202020204" pitchFamily="34" charset="0"/>
                </a:rPr>
                <a:t> - Ứng dụng công nghệ sinh học trong chọn và nhân giống vật nuôi.</a:t>
              </a:r>
              <a:endParaRPr lang="en-US" sz="4000" i="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6"/>
          <a:stretch>
            <a:fillRect/>
          </a:stretch>
        </p:blipFill>
        <p:spPr>
          <a:xfrm>
            <a:off x="1016418" y="1099077"/>
            <a:ext cx="3048000" cy="1427171"/>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9106" y="7754239"/>
            <a:ext cx="1138890" cy="2570861"/>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071"/>
        </a:solidFill>
        <a:effectLst/>
      </p:bgPr>
    </p:bg>
    <p:spTree>
      <p:nvGrpSpPr>
        <p:cNvPr id="1" name=""/>
        <p:cNvGrpSpPr/>
        <p:nvPr/>
      </p:nvGrpSpPr>
      <p:grpSpPr>
        <a:xfrm>
          <a:off x="0" y="0"/>
          <a:ext cx="0" cy="0"/>
          <a:chOff x="0" y="0"/>
          <a:chExt cx="0" cy="0"/>
        </a:xfrm>
      </p:grpSpPr>
      <p:grpSp>
        <p:nvGrpSpPr>
          <p:cNvPr id="15" name="Group 15"/>
          <p:cNvGrpSpPr/>
          <p:nvPr/>
        </p:nvGrpSpPr>
        <p:grpSpPr>
          <a:xfrm>
            <a:off x="1404301" y="749341"/>
            <a:ext cx="16002000" cy="8763000"/>
            <a:chOff x="0" y="0"/>
            <a:chExt cx="8893013" cy="6783912"/>
          </a:xfrm>
        </p:grpSpPr>
        <p:sp>
          <p:nvSpPr>
            <p:cNvPr id="16" name="Freeform 16"/>
            <p:cNvSpPr/>
            <p:nvPr/>
          </p:nvSpPr>
          <p:spPr>
            <a:xfrm>
              <a:off x="0" y="0"/>
              <a:ext cx="8893012" cy="6783912"/>
            </a:xfrm>
            <a:custGeom>
              <a:avLst/>
              <a:gdLst/>
              <a:ahLst/>
              <a:cxnLst/>
              <a:rect l="l" t="t" r="r" b="b"/>
              <a:pathLst>
                <a:path w="8893012" h="6783912">
                  <a:moveTo>
                    <a:pt x="0" y="0"/>
                  </a:moveTo>
                  <a:lnTo>
                    <a:pt x="0" y="6783912"/>
                  </a:lnTo>
                  <a:lnTo>
                    <a:pt x="8893012" y="6783912"/>
                  </a:lnTo>
                  <a:lnTo>
                    <a:pt x="8893012" y="0"/>
                  </a:lnTo>
                  <a:lnTo>
                    <a:pt x="0" y="0"/>
                  </a:lnTo>
                  <a:close/>
                  <a:moveTo>
                    <a:pt x="8832052" y="6722952"/>
                  </a:moveTo>
                  <a:lnTo>
                    <a:pt x="59690" y="6722952"/>
                  </a:lnTo>
                  <a:lnTo>
                    <a:pt x="59690" y="59690"/>
                  </a:lnTo>
                  <a:lnTo>
                    <a:pt x="8832052" y="59690"/>
                  </a:lnTo>
                  <a:lnTo>
                    <a:pt x="8832052" y="6722952"/>
                  </a:lnTo>
                  <a:close/>
                </a:path>
              </a:pathLst>
            </a:custGeom>
            <a:solidFill>
              <a:schemeClr val="bg1"/>
            </a:solidFill>
          </p:spPr>
        </p:sp>
      </p:grpSp>
      <p:grpSp>
        <p:nvGrpSpPr>
          <p:cNvPr id="32" name="Group 2"/>
          <p:cNvGrpSpPr/>
          <p:nvPr/>
        </p:nvGrpSpPr>
        <p:grpSpPr>
          <a:xfrm>
            <a:off x="-138749" y="8854650"/>
            <a:ext cx="18731151" cy="1907363"/>
            <a:chOff x="0" y="0"/>
            <a:chExt cx="4933307" cy="502351"/>
          </a:xfrm>
        </p:grpSpPr>
        <p:sp>
          <p:nvSpPr>
            <p:cNvPr id="3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solidFill>
                  <a:prstClr val="black"/>
                </a:solidFill>
              </a:endParaRPr>
            </a:p>
          </p:txBody>
        </p:sp>
      </p:grpSp>
      <p:sp>
        <p:nvSpPr>
          <p:cNvPr id="38" name="TextBox 37"/>
          <p:cNvSpPr txBox="1"/>
          <p:nvPr/>
        </p:nvSpPr>
        <p:spPr>
          <a:xfrm>
            <a:off x="1572040" y="2329430"/>
            <a:ext cx="15309572" cy="3557512"/>
          </a:xfrm>
          <a:prstGeom prst="rect">
            <a:avLst/>
          </a:prstGeom>
          <a:noFill/>
        </p:spPr>
        <p:txBody>
          <a:bodyPr wrap="square" rtlCol="0">
            <a:spAutoFit/>
          </a:bodyPr>
          <a:lstStyle/>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CẢM ƠN CÁC EM ĐÃ CHÚ Ý THEO DÕI BÀI HỌC HÔM NAY!</a:t>
            </a:r>
          </a:p>
        </p:txBody>
      </p:sp>
      <p:pic>
        <p:nvPicPr>
          <p:cNvPr id="2" name="Picture 1"/>
          <p:cNvPicPr>
            <a:picLocks noChangeAspect="1"/>
          </p:cNvPicPr>
          <p:nvPr/>
        </p:nvPicPr>
        <p:blipFill>
          <a:blip r:embed="rId2"/>
          <a:stretch>
            <a:fillRect/>
          </a:stretch>
        </p:blipFill>
        <p:spPr>
          <a:xfrm>
            <a:off x="185962" y="5601388"/>
            <a:ext cx="8126672" cy="5340559"/>
          </a:xfrm>
          <a:prstGeom prst="rect">
            <a:avLst/>
          </a:prstGeom>
        </p:spPr>
      </p:pic>
      <p:pic>
        <p:nvPicPr>
          <p:cNvPr id="3" name="Picture 2"/>
          <p:cNvPicPr>
            <a:picLocks noChangeAspect="1"/>
          </p:cNvPicPr>
          <p:nvPr/>
        </p:nvPicPr>
        <p:blipFill>
          <a:blip r:embed="rId3"/>
          <a:stretch>
            <a:fillRect/>
          </a:stretch>
        </p:blipFill>
        <p:spPr>
          <a:xfrm>
            <a:off x="15134311" y="5995438"/>
            <a:ext cx="2700762" cy="3840813"/>
          </a:xfrm>
          <a:prstGeom prst="rect">
            <a:avLst/>
          </a:prstGeom>
        </p:spPr>
      </p:pic>
    </p:spTree>
    <p:extLst>
      <p:ext uri="{BB962C8B-B14F-4D97-AF65-F5344CB8AC3E}">
        <p14:creationId xmlns:p14="http://schemas.microsoft.com/office/powerpoint/2010/main" val="23275102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13963" b="14228"/>
          <a:stretch/>
        </p:blipFill>
        <p:spPr>
          <a:xfrm>
            <a:off x="0" y="-38100"/>
            <a:ext cx="18288000" cy="10325100"/>
          </a:xfrm>
          <a:prstGeom prst="rect">
            <a:avLst/>
          </a:prstGeom>
        </p:spPr>
      </p:pic>
      <p:sp>
        <p:nvSpPr>
          <p:cNvPr id="11" name="Rectangle 10"/>
          <p:cNvSpPr/>
          <p:nvPr/>
        </p:nvSpPr>
        <p:spPr>
          <a:xfrm>
            <a:off x="697895" y="800100"/>
            <a:ext cx="16832832" cy="6089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9"/>
          <p:cNvSpPr txBox="1"/>
          <p:nvPr/>
        </p:nvSpPr>
        <p:spPr>
          <a:xfrm>
            <a:off x="757273" y="2648056"/>
            <a:ext cx="16773454" cy="1618520"/>
          </a:xfrm>
          <a:prstGeom prst="rect">
            <a:avLst/>
          </a:prstGeom>
        </p:spPr>
        <p:txBody>
          <a:bodyPr wrap="square" lIns="0" tIns="0" rIns="0" bIns="0" rtlCol="0" anchor="t">
            <a:spAutoFit/>
          </a:bodyPr>
          <a:lstStyle/>
          <a:p>
            <a:pPr algn="ctr">
              <a:lnSpc>
                <a:spcPct val="150000"/>
              </a:lnSpc>
            </a:pPr>
            <a:r>
              <a:rPr lang="en-US" sz="8000" b="1" dirty="0">
                <a:solidFill>
                  <a:srgbClr val="37735B"/>
                </a:solidFill>
                <a:latin typeface="Arial" panose="020B0604020202020204" pitchFamily="34" charset="0"/>
                <a:cs typeface="Arial" panose="020B0604020202020204" pitchFamily="34" charset="0"/>
              </a:rPr>
              <a:t>BÀI 5: NHÂN GIỐNG VẬT NUÔI</a:t>
            </a:r>
          </a:p>
        </p:txBody>
      </p:sp>
      <p:pic>
        <p:nvPicPr>
          <p:cNvPr id="10" name="Picture 9"/>
          <p:cNvPicPr>
            <a:picLocks noChangeAspect="1"/>
          </p:cNvPicPr>
          <p:nvPr/>
        </p:nvPicPr>
        <p:blipFill>
          <a:blip r:embed="rId3"/>
          <a:stretch>
            <a:fillRect/>
          </a:stretch>
        </p:blipFill>
        <p:spPr>
          <a:xfrm>
            <a:off x="-1092071" y="4648991"/>
            <a:ext cx="20472142" cy="6157494"/>
          </a:xfrm>
          <a:prstGeom prst="rect">
            <a:avLst/>
          </a:prstGeom>
        </p:spPr>
      </p:pic>
    </p:spTree>
  </p:cSld>
  <p:clrMapOvr>
    <a:masterClrMapping/>
  </p:clrMapOvr>
  <p:transition spd="med">
    <p:plus/>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5785893"/>
            <a:ext cx="6731247" cy="5233544"/>
          </a:xfrm>
          <a:prstGeom prst="rect">
            <a:avLst/>
          </a:prstGeom>
        </p:spPr>
      </p:pic>
      <p:sp>
        <p:nvSpPr>
          <p:cNvPr id="9" name="TextBox 9"/>
          <p:cNvSpPr txBox="1"/>
          <p:nvPr/>
        </p:nvSpPr>
        <p:spPr>
          <a:xfrm>
            <a:off x="4257178" y="907929"/>
            <a:ext cx="9773640" cy="1125565"/>
          </a:xfrm>
          <a:prstGeom prst="rect">
            <a:avLst/>
          </a:prstGeom>
        </p:spPr>
        <p:txBody>
          <a:bodyPr lIns="0" tIns="0" rIns="0" bIns="0" rtlCol="0" anchor="t">
            <a:spAutoFit/>
          </a:bodyPr>
          <a:lstStyle/>
          <a:p>
            <a:pPr algn="ctr">
              <a:lnSpc>
                <a:spcPts val="974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2" name="TextBox 18"/>
          <p:cNvSpPr txBox="1"/>
          <p:nvPr/>
        </p:nvSpPr>
        <p:spPr>
          <a:xfrm>
            <a:off x="4645814" y="3392823"/>
            <a:ext cx="2051009" cy="548483"/>
          </a:xfrm>
          <a:prstGeom prst="rect">
            <a:avLst/>
          </a:prstGeom>
        </p:spPr>
        <p:txBody>
          <a:bodyPr lIns="0" tIns="0" rIns="0" bIns="0" rtlCol="0" anchor="t">
            <a:spAutoFit/>
          </a:bodyPr>
          <a:lstStyle/>
          <a:p>
            <a:pPr algn="ctr">
              <a:lnSpc>
                <a:spcPts val="3724"/>
              </a:lnSpc>
            </a:pPr>
            <a:r>
              <a:rPr lang="en-US" sz="6600" b="1" dirty="0">
                <a:solidFill>
                  <a:srgbClr val="E46451"/>
                </a:solidFill>
                <a:latin typeface="Arial" panose="020B0604020202020204" pitchFamily="34" charset="0"/>
                <a:cs typeface="Arial" panose="020B0604020202020204" pitchFamily="34" charset="0"/>
              </a:rPr>
              <a:t>01</a:t>
            </a:r>
          </a:p>
        </p:txBody>
      </p:sp>
      <p:sp>
        <p:nvSpPr>
          <p:cNvPr id="13" name="TextBox 23"/>
          <p:cNvSpPr txBox="1"/>
          <p:nvPr/>
        </p:nvSpPr>
        <p:spPr>
          <a:xfrm>
            <a:off x="11149032" y="3422679"/>
            <a:ext cx="2051009" cy="548483"/>
          </a:xfrm>
          <a:prstGeom prst="rect">
            <a:avLst/>
          </a:prstGeom>
        </p:spPr>
        <p:txBody>
          <a:bodyPr lIns="0" tIns="0" rIns="0" bIns="0" rtlCol="0" anchor="t">
            <a:spAutoFit/>
          </a:bodyPr>
          <a:lstStyle/>
          <a:p>
            <a:pPr algn="ctr">
              <a:lnSpc>
                <a:spcPts val="3724"/>
              </a:lnSpc>
            </a:pPr>
            <a:r>
              <a:rPr lang="en-US" sz="6600" b="1" dirty="0">
                <a:solidFill>
                  <a:srgbClr val="37735B"/>
                </a:solidFill>
                <a:latin typeface="Arial" panose="020B0604020202020204" pitchFamily="34" charset="0"/>
                <a:cs typeface="Arial" panose="020B0604020202020204" pitchFamily="34" charset="0"/>
              </a:rPr>
              <a:t>02</a:t>
            </a:r>
          </a:p>
        </p:txBody>
      </p:sp>
      <p:cxnSp>
        <p:nvCxnSpPr>
          <p:cNvPr id="14" name="Straight Connector 13"/>
          <p:cNvCxnSpPr/>
          <p:nvPr/>
        </p:nvCxnSpPr>
        <p:spPr>
          <a:xfrm>
            <a:off x="0" y="4205688"/>
            <a:ext cx="18288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4"/>
          <p:cNvGrpSpPr/>
          <p:nvPr/>
        </p:nvGrpSpPr>
        <p:grpSpPr>
          <a:xfrm>
            <a:off x="5476761" y="3978767"/>
            <a:ext cx="427087" cy="427087"/>
            <a:chOff x="0" y="0"/>
            <a:chExt cx="812800" cy="812800"/>
          </a:xfrm>
        </p:grpSpPr>
        <p:sp>
          <p:nvSpPr>
            <p:cNvPr id="16"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735B"/>
            </a:solidFill>
            <a:ln>
              <a:noFill/>
            </a:ln>
          </p:spPr>
        </p:sp>
        <p:sp>
          <p:nvSpPr>
            <p:cNvPr id="17" name="TextBox 6"/>
            <p:cNvSpPr txBox="1"/>
            <p:nvPr/>
          </p:nvSpPr>
          <p:spPr>
            <a:xfrm>
              <a:off x="76200" y="38100"/>
              <a:ext cx="660400" cy="698500"/>
            </a:xfrm>
            <a:prstGeom prst="rect">
              <a:avLst/>
            </a:prstGeom>
          </p:spPr>
          <p:txBody>
            <a:bodyPr lIns="41304" tIns="41304" rIns="41304" bIns="41304" rtlCol="0" anchor="ctr"/>
            <a:lstStyle/>
            <a:p>
              <a:pPr algn="ctr">
                <a:lnSpc>
                  <a:spcPts val="2589"/>
                </a:lnSpc>
              </a:pPr>
              <a:endParaRPr dirty="0"/>
            </a:p>
          </p:txBody>
        </p:sp>
      </p:grpSp>
      <p:grpSp>
        <p:nvGrpSpPr>
          <p:cNvPr id="18" name="Group 7"/>
          <p:cNvGrpSpPr/>
          <p:nvPr/>
        </p:nvGrpSpPr>
        <p:grpSpPr>
          <a:xfrm>
            <a:off x="11960994" y="4030999"/>
            <a:ext cx="427087" cy="427087"/>
            <a:chOff x="0" y="0"/>
            <a:chExt cx="812800" cy="812800"/>
          </a:xfrm>
        </p:grpSpPr>
        <p:sp>
          <p:nvSpPr>
            <p:cNvPr id="19"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6451"/>
            </a:solidFill>
            <a:ln>
              <a:noFill/>
            </a:ln>
          </p:spPr>
        </p:sp>
        <p:sp>
          <p:nvSpPr>
            <p:cNvPr id="20" name="TextBox 9"/>
            <p:cNvSpPr txBox="1"/>
            <p:nvPr/>
          </p:nvSpPr>
          <p:spPr>
            <a:xfrm>
              <a:off x="76200" y="38100"/>
              <a:ext cx="660400" cy="698500"/>
            </a:xfrm>
            <a:prstGeom prst="rect">
              <a:avLst/>
            </a:prstGeom>
          </p:spPr>
          <p:txBody>
            <a:bodyPr lIns="41304" tIns="41304" rIns="41304" bIns="41304" rtlCol="0" anchor="ctr"/>
            <a:lstStyle/>
            <a:p>
              <a:pPr algn="ctr">
                <a:lnSpc>
                  <a:spcPts val="2589"/>
                </a:lnSpc>
              </a:pPr>
              <a:endParaRPr dirty="0"/>
            </a:p>
          </p:txBody>
        </p:sp>
      </p:grpSp>
      <p:grpSp>
        <p:nvGrpSpPr>
          <p:cNvPr id="21" name="Group 20"/>
          <p:cNvGrpSpPr/>
          <p:nvPr/>
        </p:nvGrpSpPr>
        <p:grpSpPr>
          <a:xfrm>
            <a:off x="3048000" y="4725632"/>
            <a:ext cx="5321871" cy="4359463"/>
            <a:chOff x="3048000" y="4725632"/>
            <a:chExt cx="5321871" cy="4359463"/>
          </a:xfrm>
        </p:grpSpPr>
        <p:grpSp>
          <p:nvGrpSpPr>
            <p:cNvPr id="22" name="Group 16"/>
            <p:cNvGrpSpPr/>
            <p:nvPr/>
          </p:nvGrpSpPr>
          <p:grpSpPr>
            <a:xfrm rot="5400000">
              <a:off x="3529204" y="4244428"/>
              <a:ext cx="4359463" cy="5321871"/>
              <a:chOff x="0" y="0"/>
              <a:chExt cx="4946574" cy="4965700"/>
            </a:xfrm>
          </p:grpSpPr>
          <p:sp>
            <p:nvSpPr>
              <p:cNvPr id="24" name="Freeform 17"/>
              <p:cNvSpPr/>
              <p:nvPr/>
            </p:nvSpPr>
            <p:spPr>
              <a:xfrm>
                <a:off x="0" y="0"/>
                <a:ext cx="4946574"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rgbClr val="37735B"/>
              </a:solidFill>
            </p:spPr>
          </p:sp>
        </p:grpSp>
        <p:sp>
          <p:nvSpPr>
            <p:cNvPr id="23" name="TextBox 22"/>
            <p:cNvSpPr txBox="1"/>
            <p:nvPr/>
          </p:nvSpPr>
          <p:spPr>
            <a:xfrm>
              <a:off x="3352800" y="6217179"/>
              <a:ext cx="4712272" cy="2123658"/>
            </a:xfrm>
            <a:prstGeom prst="rect">
              <a:avLst/>
            </a:prstGeom>
            <a:noFill/>
          </p:spPr>
          <p:txBody>
            <a:bodyPr wrap="square" rtlCol="0">
              <a:spAutoFit/>
            </a:bodyPr>
            <a:lstStyle/>
            <a:p>
              <a:pPr algn="ctr">
                <a:lnSpc>
                  <a:spcPct val="150000"/>
                </a:lnSpc>
              </a:pPr>
              <a:r>
                <a:rPr lang="en-US" sz="4400" b="1" dirty="0" err="1">
                  <a:solidFill>
                    <a:schemeClr val="bg1"/>
                  </a:solidFill>
                  <a:latin typeface="Arial" panose="020B0604020202020204" pitchFamily="34" charset="0"/>
                  <a:cs typeface="Arial" panose="020B0604020202020204" pitchFamily="34" charset="0"/>
                </a:rPr>
                <a:t>Nhân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giống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thuần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chủng</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9527813" y="4725632"/>
            <a:ext cx="5321871" cy="4359463"/>
            <a:chOff x="9527813" y="4725632"/>
            <a:chExt cx="5321871" cy="4359463"/>
          </a:xfrm>
        </p:grpSpPr>
        <p:grpSp>
          <p:nvGrpSpPr>
            <p:cNvPr id="26" name="Group 21"/>
            <p:cNvGrpSpPr/>
            <p:nvPr/>
          </p:nvGrpSpPr>
          <p:grpSpPr>
            <a:xfrm rot="5400000">
              <a:off x="10009017" y="4244428"/>
              <a:ext cx="4359463" cy="5321871"/>
              <a:chOff x="0" y="0"/>
              <a:chExt cx="4946574" cy="4965700"/>
            </a:xfrm>
          </p:grpSpPr>
          <p:sp>
            <p:nvSpPr>
              <p:cNvPr id="28" name="Freeform 22"/>
              <p:cNvSpPr/>
              <p:nvPr/>
            </p:nvSpPr>
            <p:spPr>
              <a:xfrm>
                <a:off x="0" y="0"/>
                <a:ext cx="4946574"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rgbClr val="E46451"/>
              </a:solidFill>
            </p:spPr>
          </p:sp>
        </p:grpSp>
        <p:sp>
          <p:nvSpPr>
            <p:cNvPr id="27" name="TextBox 26"/>
            <p:cNvSpPr txBox="1"/>
            <p:nvPr/>
          </p:nvSpPr>
          <p:spPr>
            <a:xfrm>
              <a:off x="9527813" y="6590241"/>
              <a:ext cx="5288098" cy="1107996"/>
            </a:xfrm>
            <a:prstGeom prst="rect">
              <a:avLst/>
            </a:prstGeom>
            <a:noFill/>
          </p:spPr>
          <p:txBody>
            <a:bodyPr wrap="square" rtlCol="0">
              <a:spAutoFit/>
            </a:bodyPr>
            <a:lstStyle/>
            <a:p>
              <a:pPr algn="ctr">
                <a:lnSpc>
                  <a:spcPct val="150000"/>
                </a:lnSpc>
              </a:pPr>
              <a:r>
                <a:rPr lang="en-US" sz="4400" b="1" dirty="0">
                  <a:solidFill>
                    <a:schemeClr val="bg1"/>
                  </a:solidFill>
                  <a:latin typeface="Arial" panose="020B0604020202020204" pitchFamily="34" charset="0"/>
                  <a:cs typeface="Arial" panose="020B0604020202020204" pitchFamily="34" charset="0"/>
                </a:rPr>
                <a:t>Lai </a:t>
              </a:r>
              <a:r>
                <a:rPr lang="en-US" sz="4400" b="1" dirty="0" err="1">
                  <a:solidFill>
                    <a:schemeClr val="bg1"/>
                  </a:solidFill>
                  <a:latin typeface="Arial" panose="020B0604020202020204" pitchFamily="34" charset="0"/>
                  <a:cs typeface="Arial" panose="020B0604020202020204" pitchFamily="34" charset="0"/>
                </a:rPr>
                <a:t>giống</a:t>
              </a:r>
              <a:endParaRPr lang="en-US" sz="44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727" y="8170451"/>
            <a:ext cx="3664291" cy="2848986"/>
          </a:xfrm>
          <a:prstGeom prst="rect">
            <a:avLst/>
          </a:prstGeom>
        </p:spPr>
      </p:pic>
      <p:grpSp>
        <p:nvGrpSpPr>
          <p:cNvPr id="14" name="Group 13"/>
          <p:cNvGrpSpPr/>
          <p:nvPr/>
        </p:nvGrpSpPr>
        <p:grpSpPr>
          <a:xfrm>
            <a:off x="1016418" y="267366"/>
            <a:ext cx="7365582" cy="1142334"/>
            <a:chOff x="1016418" y="267366"/>
            <a:chExt cx="7365582" cy="1142334"/>
          </a:xfrm>
        </p:grpSpPr>
        <p:sp>
          <p:nvSpPr>
            <p:cNvPr id="12" name="Round Same Side Corner Rectangle 11"/>
            <p:cNvSpPr/>
            <p:nvPr/>
          </p:nvSpPr>
          <p:spPr>
            <a:xfrm flipV="1">
              <a:off x="1016418" y="267366"/>
              <a:ext cx="7365582" cy="1142334"/>
            </a:xfrm>
            <a:prstGeom prst="round2SameRect">
              <a:avLst>
                <a:gd name="adj1" fmla="val 37720"/>
                <a:gd name="adj2" fmla="val 0"/>
              </a:avLst>
            </a:prstGeom>
            <a:solidFill>
              <a:srgbClr val="106B00"/>
            </a:solidFill>
            <a:ln>
              <a:solidFill>
                <a:srgbClr val="10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94009" y="366895"/>
              <a:ext cx="701040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I. </a:t>
              </a:r>
              <a:r>
                <a:rPr lang="en-US" sz="4200" b="1" dirty="0" err="1">
                  <a:solidFill>
                    <a:schemeClr val="bg1"/>
                  </a:solidFill>
                  <a:latin typeface="Arial" panose="020B0604020202020204" pitchFamily="34" charset="0"/>
                  <a:cs typeface="Arial" panose="020B0604020202020204" pitchFamily="34" charset="0"/>
                </a:rPr>
                <a:t>Nhân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giống</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thuần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chủng</a:t>
              </a:r>
              <a:endParaRPr lang="en-US" sz="4200" b="1" dirty="0">
                <a:solidFill>
                  <a:schemeClr val="bg1"/>
                </a:solidFill>
                <a:latin typeface="Arial" panose="020B0604020202020204" pitchFamily="34" charset="0"/>
                <a:cs typeface="Arial" panose="020B0604020202020204" pitchFamily="34" charset="0"/>
              </a:endParaRPr>
            </a:p>
          </p:txBody>
        </p:sp>
      </p:grpSp>
      <p:sp>
        <p:nvSpPr>
          <p:cNvPr id="15" name="TextBox 14"/>
          <p:cNvSpPr txBox="1"/>
          <p:nvPr/>
        </p:nvSpPr>
        <p:spPr>
          <a:xfrm>
            <a:off x="1194009" y="2024126"/>
            <a:ext cx="3606591" cy="707886"/>
          </a:xfrm>
          <a:prstGeom prst="rect">
            <a:avLst/>
          </a:prstGeom>
          <a:noFill/>
        </p:spPr>
        <p:txBody>
          <a:bodyPr wrap="square" rtlCol="0">
            <a:spAutoFit/>
          </a:bodyPr>
          <a:lstStyle/>
          <a:p>
            <a:pPr algn="just"/>
            <a:r>
              <a:rPr lang="en-US" sz="4000" b="1" dirty="0">
                <a:solidFill>
                  <a:srgbClr val="D65200"/>
                </a:solidFill>
                <a:latin typeface="Arial" panose="020B0604020202020204" pitchFamily="34" charset="0"/>
                <a:cs typeface="Arial" panose="020B0604020202020204" pitchFamily="34" charset="0"/>
              </a:rPr>
              <a:t>1. </a:t>
            </a:r>
            <a:r>
              <a:rPr lang="en-US" sz="4000" b="1" dirty="0" err="1">
                <a:solidFill>
                  <a:srgbClr val="D65200"/>
                </a:solidFill>
                <a:latin typeface="Arial" panose="020B0604020202020204" pitchFamily="34" charset="0"/>
                <a:cs typeface="Arial" panose="020B0604020202020204" pitchFamily="34" charset="0"/>
              </a:rPr>
              <a:t>Khái</a:t>
            </a:r>
            <a:r>
              <a:rPr lang="en-US" sz="4000" b="1" dirty="0">
                <a:solidFill>
                  <a:srgbClr val="D65200"/>
                </a:solidFill>
                <a:latin typeface="Arial" panose="020B0604020202020204" pitchFamily="34" charset="0"/>
                <a:cs typeface="Arial" panose="020B0604020202020204" pitchFamily="34" charset="0"/>
              </a:rPr>
              <a:t> </a:t>
            </a:r>
            <a:r>
              <a:rPr lang="en-US" sz="4000" b="1" dirty="0" err="1">
                <a:solidFill>
                  <a:srgbClr val="D65200"/>
                </a:solidFill>
                <a:latin typeface="Arial" panose="020B0604020202020204" pitchFamily="34" charset="0"/>
                <a:cs typeface="Arial" panose="020B0604020202020204" pitchFamily="34" charset="0"/>
              </a:rPr>
              <a:t>niệm</a:t>
            </a:r>
            <a:endParaRPr lang="en-US" sz="4000" b="1" dirty="0">
              <a:solidFill>
                <a:srgbClr val="D65200"/>
              </a:solidFill>
              <a:latin typeface="Arial" panose="020B0604020202020204" pitchFamily="34" charset="0"/>
              <a:cs typeface="Arial" panose="020B0604020202020204" pitchFamily="34" charset="0"/>
            </a:endParaRPr>
          </a:p>
        </p:txBody>
      </p:sp>
      <p:sp>
        <p:nvSpPr>
          <p:cNvPr id="16" name="Rectangle 15"/>
          <p:cNvSpPr/>
          <p:nvPr/>
        </p:nvSpPr>
        <p:spPr>
          <a:xfrm>
            <a:off x="1209249" y="5275879"/>
            <a:ext cx="5648751"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sp>
        <p:nvSpPr>
          <p:cNvPr id="17" name="Rectangle 16"/>
          <p:cNvSpPr/>
          <p:nvPr/>
        </p:nvSpPr>
        <p:spPr>
          <a:xfrm>
            <a:off x="3352800" y="3019195"/>
            <a:ext cx="13754100" cy="1938992"/>
          </a:xfrm>
          <a:prstGeom prst="rect">
            <a:avLst/>
          </a:prstGeom>
        </p:spPr>
        <p:txBody>
          <a:bodyPr wrap="square">
            <a:spAutoFit/>
          </a:bodyPr>
          <a:lstStyle/>
          <a:p>
            <a:pPr lvl="0" algn="just">
              <a:lnSpc>
                <a:spcPct val="150000"/>
              </a:lnSpc>
            </a:pPr>
            <a:r>
              <a:rPr lang="en-US" sz="4000" i="1" dirty="0" err="1">
                <a:solidFill>
                  <a:prstClr val="black"/>
                </a:solidFill>
                <a:latin typeface="Arial" panose="020B0604020202020204" pitchFamily="34" charset="0"/>
                <a:cs typeface="Arial" panose="020B0604020202020204" pitchFamily="34" charset="0"/>
              </a:rPr>
              <a:t>Làm</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việc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cá</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nhân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đọc</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thông</a:t>
            </a:r>
            <a:r>
              <a:rPr lang="en-US" sz="4000" i="1" dirty="0">
                <a:solidFill>
                  <a:prstClr val="black"/>
                </a:solidFill>
                <a:latin typeface="Arial" panose="020B0604020202020204" pitchFamily="34" charset="0"/>
                <a:cs typeface="Arial" panose="020B0604020202020204" pitchFamily="34" charset="0"/>
              </a:rPr>
              <a:t> tin </a:t>
            </a:r>
            <a:r>
              <a:rPr lang="en-US" sz="4000" i="1" dirty="0" err="1">
                <a:solidFill>
                  <a:prstClr val="black"/>
                </a:solidFill>
                <a:latin typeface="Arial" panose="020B0604020202020204" pitchFamily="34" charset="0"/>
                <a:cs typeface="Arial" panose="020B0604020202020204" pitchFamily="34" charset="0"/>
              </a:rPr>
              <a:t>mục</a:t>
            </a:r>
            <a:r>
              <a:rPr lang="en-US" sz="4000" i="1" dirty="0">
                <a:solidFill>
                  <a:prstClr val="black"/>
                </a:solidFill>
                <a:latin typeface="Arial" panose="020B0604020202020204" pitchFamily="34" charset="0"/>
                <a:cs typeface="Arial" panose="020B0604020202020204" pitchFamily="34" charset="0"/>
              </a:rPr>
              <a:t> I.1, </a:t>
            </a:r>
            <a:r>
              <a:rPr lang="en-US" sz="4000" i="1" dirty="0" err="1">
                <a:solidFill>
                  <a:prstClr val="black"/>
                </a:solidFill>
                <a:latin typeface="Arial" panose="020B0604020202020204" pitchFamily="34" charset="0"/>
                <a:cs typeface="Arial" panose="020B0604020202020204" pitchFamily="34" charset="0"/>
              </a:rPr>
              <a:t>kết</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hợp</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quan</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sát</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Hình</a:t>
            </a:r>
            <a:r>
              <a:rPr lang="en-US" sz="4000" i="1" dirty="0">
                <a:solidFill>
                  <a:prstClr val="black"/>
                </a:solidFill>
                <a:latin typeface="Arial" panose="020B0604020202020204" pitchFamily="34" charset="0"/>
                <a:cs typeface="Arial" panose="020B0604020202020204" pitchFamily="34" charset="0"/>
              </a:rPr>
              <a:t> 5.1 SGK tr.28 </a:t>
            </a:r>
            <a:r>
              <a:rPr lang="en-US" sz="4000" i="1" dirty="0" err="1">
                <a:solidFill>
                  <a:prstClr val="black"/>
                </a:solidFill>
                <a:latin typeface="Arial" panose="020B0604020202020204" pitchFamily="34" charset="0"/>
                <a:cs typeface="Arial" panose="020B0604020202020204" pitchFamily="34" charset="0"/>
              </a:rPr>
              <a:t>và</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trả</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lời</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câu</a:t>
            </a:r>
            <a:r>
              <a:rPr lang="en-US" sz="4000" i="1" dirty="0">
                <a:solidFill>
                  <a:prstClr val="black"/>
                </a:solidFill>
                <a:latin typeface="Arial" panose="020B0604020202020204" pitchFamily="34" charset="0"/>
                <a:cs typeface="Arial" panose="020B0604020202020204" pitchFamily="34" charset="0"/>
              </a:rPr>
              <a:t> </a:t>
            </a:r>
            <a:r>
              <a:rPr lang="en-US" sz="4000" i="1" dirty="0" err="1">
                <a:solidFill>
                  <a:prstClr val="black"/>
                </a:solidFill>
                <a:latin typeface="Arial" panose="020B0604020202020204" pitchFamily="34" charset="0"/>
                <a:cs typeface="Arial" panose="020B0604020202020204" pitchFamily="34" charset="0"/>
              </a:rPr>
              <a:t>hỏi</a:t>
            </a:r>
            <a:r>
              <a:rPr lang="en-US" sz="4000" i="1" dirty="0">
                <a:solidFill>
                  <a:prstClr val="black"/>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5585847"/>
            <a:ext cx="10058400" cy="3447744"/>
          </a:xfrm>
          <a:prstGeom prst="rect">
            <a:avLst/>
          </a:prstGeom>
        </p:spPr>
      </p:pic>
      <p:pic>
        <p:nvPicPr>
          <p:cNvPr id="23" name="Picture 22"/>
          <p:cNvPicPr>
            <a:picLocks noChangeAspect="1"/>
          </p:cNvPicPr>
          <p:nvPr/>
        </p:nvPicPr>
        <p:blipFill>
          <a:blip r:embed="rId7"/>
          <a:stretch>
            <a:fillRect/>
          </a:stretch>
        </p:blipFill>
        <p:spPr>
          <a:xfrm>
            <a:off x="1271665" y="3285768"/>
            <a:ext cx="1892091" cy="1436354"/>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ppt_w+.3"/>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1908754"/>
            <a:ext cx="18288000" cy="8378246"/>
            <a:chOff x="0" y="0"/>
            <a:chExt cx="24384000" cy="11170995"/>
          </a:xfrm>
        </p:grpSpPr>
        <p:pic>
          <p:nvPicPr>
            <p:cNvPr id="3" name="Picture 3"/>
            <p:cNvPicPr>
              <a:picLocks noChangeAspect="1"/>
            </p:cNvPicPr>
            <p:nvPr/>
          </p:nvPicPr>
          <p:blipFill>
            <a:blip r:embed="rId2"/>
            <a:srcRect t="38362" b="15825"/>
            <a:stretch>
              <a:fillRect/>
            </a:stretch>
          </p:blipFill>
          <p:spPr>
            <a:xfrm>
              <a:off x="0" y="0"/>
              <a:ext cx="24384000" cy="11170995"/>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11">
            <a:off x="-4419099" y="-15281211"/>
            <a:ext cx="25425904" cy="20150029"/>
          </a:xfrm>
          <a:prstGeom prst="rect">
            <a:avLst/>
          </a:prstGeom>
        </p:spPr>
      </p:pic>
      <p:sp>
        <p:nvSpPr>
          <p:cNvPr id="5" name="TextBox 5"/>
          <p:cNvSpPr txBox="1"/>
          <p:nvPr/>
        </p:nvSpPr>
        <p:spPr>
          <a:xfrm>
            <a:off x="1371600" y="875180"/>
            <a:ext cx="5420937" cy="869020"/>
          </a:xfrm>
          <a:prstGeom prst="rect">
            <a:avLst/>
          </a:prstGeom>
        </p:spPr>
        <p:txBody>
          <a:bodyPr wrap="square" lIns="0" tIns="0" rIns="0" bIns="0" rtlCol="0" anchor="t">
            <a:spAutoFit/>
          </a:bodyPr>
          <a:lstStyle/>
          <a:p>
            <a:pPr>
              <a:lnSpc>
                <a:spcPts val="7740"/>
              </a:lnSpc>
            </a:pPr>
            <a:r>
              <a:rPr lang="en-US" sz="4400" b="1" dirty="0" err="1">
                <a:solidFill>
                  <a:srgbClr val="106B00"/>
                </a:solidFill>
                <a:latin typeface="Arial" panose="020B0604020202020204" pitchFamily="34" charset="0"/>
                <a:cs typeface="Arial" panose="020B0604020202020204" pitchFamily="34" charset="0"/>
              </a:rPr>
              <a:t>Giống</a:t>
            </a:r>
            <a:r>
              <a:rPr lang="en-US" sz="4400" b="1" dirty="0">
                <a:solidFill>
                  <a:srgbClr val="106B00"/>
                </a:solidFill>
                <a:latin typeface="Arial" panose="020B0604020202020204" pitchFamily="34" charset="0"/>
                <a:cs typeface="Arial" panose="020B0604020202020204" pitchFamily="34" charset="0"/>
              </a:rPr>
              <a:t> </a:t>
            </a:r>
            <a:r>
              <a:rPr lang="en-US" sz="4400" b="1" dirty="0" err="1">
                <a:solidFill>
                  <a:srgbClr val="106B00"/>
                </a:solidFill>
                <a:latin typeface="Arial" panose="020B0604020202020204" pitchFamily="34" charset="0"/>
                <a:cs typeface="Arial" panose="020B0604020202020204" pitchFamily="34" charset="0"/>
              </a:rPr>
              <a:t>thuần</a:t>
            </a:r>
            <a:r>
              <a:rPr lang="en-US" sz="4400" b="1" dirty="0">
                <a:solidFill>
                  <a:srgbClr val="106B00"/>
                </a:solidFill>
                <a:latin typeface="Arial" panose="020B0604020202020204" pitchFamily="34" charset="0"/>
                <a:cs typeface="Arial" panose="020B0604020202020204" pitchFamily="34" charset="0"/>
              </a:rPr>
              <a:t> </a:t>
            </a:r>
            <a:r>
              <a:rPr lang="en-US" sz="4400" b="1" dirty="0" err="1">
                <a:solidFill>
                  <a:srgbClr val="106B00"/>
                </a:solidFill>
                <a:latin typeface="Arial" panose="020B0604020202020204" pitchFamily="34" charset="0"/>
                <a:cs typeface="Arial" panose="020B0604020202020204" pitchFamily="34" charset="0"/>
              </a:rPr>
              <a:t>chủng</a:t>
            </a:r>
            <a:r>
              <a:rPr lang="en-US" sz="4400" b="1" dirty="0">
                <a:solidFill>
                  <a:srgbClr val="106B00"/>
                </a:solidFill>
                <a:latin typeface="Arial" panose="020B0604020202020204" pitchFamily="34" charset="0"/>
                <a:cs typeface="Arial" panose="020B0604020202020204" pitchFamily="34" charset="0"/>
              </a:rPr>
              <a:t>:</a:t>
            </a:r>
          </a:p>
        </p:txBody>
      </p:sp>
      <p:sp>
        <p:nvSpPr>
          <p:cNvPr id="9" name="Rectangle 8"/>
          <p:cNvSpPr/>
          <p:nvPr/>
        </p:nvSpPr>
        <p:spPr>
          <a:xfrm>
            <a:off x="7467600" y="800100"/>
            <a:ext cx="9448800"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L</a:t>
            </a:r>
            <a:r>
              <a:rPr lang="vi-VN" sz="4000" dirty="0">
                <a:latin typeface="Arial" panose="020B0604020202020204" pitchFamily="34" charset="0"/>
                <a:cs typeface="Arial" panose="020B0604020202020204" pitchFamily="34" charset="0"/>
              </a:rPr>
              <a:t>à giống có đặc tính di truyền đồng nhất và ổn định, các thế hệ con cháu sinh ra giống với thế hệ trước.</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grpSp>
        <p:nvGrpSpPr>
          <p:cNvPr id="2" name="Group 2"/>
          <p:cNvGrpSpPr/>
          <p:nvPr/>
        </p:nvGrpSpPr>
        <p:grpSpPr>
          <a:xfrm>
            <a:off x="1517413" y="267367"/>
            <a:ext cx="15253170" cy="5410201"/>
            <a:chOff x="5286395" y="1761072"/>
            <a:chExt cx="11068011" cy="3925752"/>
          </a:xfrm>
        </p:grpSpPr>
        <p:pic>
          <p:nvPicPr>
            <p:cNvPr id="3"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86395" y="1761072"/>
              <a:ext cx="11068011" cy="3925752"/>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990432" y="267367"/>
            <a:ext cx="1297568" cy="1297568"/>
          </a:xfrm>
          <a:prstGeom prst="rect">
            <a:avLst/>
          </a:prstGeom>
        </p:spPr>
      </p:pic>
      <p:grpSp>
        <p:nvGrpSpPr>
          <p:cNvPr id="5" name="Group 5"/>
          <p:cNvGrpSpPr/>
          <p:nvPr/>
        </p:nvGrpSpPr>
        <p:grpSpPr>
          <a:xfrm>
            <a:off x="0" y="0"/>
            <a:ext cx="18288000" cy="267367"/>
            <a:chOff x="0" y="0"/>
            <a:chExt cx="4816593" cy="70418"/>
          </a:xfrm>
        </p:grpSpPr>
        <p:sp>
          <p:nvSpPr>
            <p:cNvPr id="6" name="Freeform 6"/>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439436" y="8170451"/>
            <a:ext cx="3664291" cy="2848986"/>
          </a:xfrm>
          <a:prstGeom prst="rect">
            <a:avLst/>
          </a:prstGeom>
        </p:spPr>
      </p:pic>
      <p:sp>
        <p:nvSpPr>
          <p:cNvPr id="11" name="TextBox 5"/>
          <p:cNvSpPr txBox="1"/>
          <p:nvPr/>
        </p:nvSpPr>
        <p:spPr>
          <a:xfrm>
            <a:off x="1517413" y="5751840"/>
            <a:ext cx="7210027" cy="987450"/>
          </a:xfrm>
          <a:prstGeom prst="rect">
            <a:avLst/>
          </a:prstGeom>
        </p:spPr>
        <p:txBody>
          <a:bodyPr wrap="square" lIns="0" tIns="0" rIns="0" bIns="0" rtlCol="0" anchor="t">
            <a:spAutoFit/>
          </a:bodyPr>
          <a:lstStyle/>
          <a:p>
            <a:pPr>
              <a:lnSpc>
                <a:spcPts val="7740"/>
              </a:lnSpc>
            </a:pPr>
            <a:r>
              <a:rPr lang="en-US" sz="4400" b="1" dirty="0" err="1">
                <a:solidFill>
                  <a:srgbClr val="D65200"/>
                </a:solidFill>
                <a:latin typeface="Arial" panose="020B0604020202020204" pitchFamily="34" charset="0"/>
                <a:cs typeface="Arial" panose="020B0604020202020204" pitchFamily="34" charset="0"/>
              </a:rPr>
              <a:t>Nhân</a:t>
            </a:r>
            <a:r>
              <a:rPr lang="en-US" sz="4400" b="1" dirty="0">
                <a:solidFill>
                  <a:srgbClr val="D65200"/>
                </a:solidFill>
                <a:latin typeface="Arial" panose="020B0604020202020204" pitchFamily="34" charset="0"/>
                <a:cs typeface="Arial" panose="020B0604020202020204" pitchFamily="34" charset="0"/>
              </a:rPr>
              <a:t> </a:t>
            </a:r>
            <a:r>
              <a:rPr lang="en-US" sz="4400" b="1" dirty="0" err="1">
                <a:solidFill>
                  <a:srgbClr val="D65200"/>
                </a:solidFill>
                <a:latin typeface="Arial" panose="020B0604020202020204" pitchFamily="34" charset="0"/>
                <a:cs typeface="Arial" panose="020B0604020202020204" pitchFamily="34" charset="0"/>
              </a:rPr>
              <a:t>giống</a:t>
            </a:r>
            <a:r>
              <a:rPr lang="en-US" sz="4400" b="1" dirty="0">
                <a:solidFill>
                  <a:srgbClr val="D65200"/>
                </a:solidFill>
                <a:latin typeface="Arial" panose="020B0604020202020204" pitchFamily="34" charset="0"/>
                <a:cs typeface="Arial" panose="020B0604020202020204" pitchFamily="34" charset="0"/>
              </a:rPr>
              <a:t> </a:t>
            </a:r>
            <a:r>
              <a:rPr lang="en-US" sz="4400" b="1" dirty="0" err="1">
                <a:solidFill>
                  <a:srgbClr val="D65200"/>
                </a:solidFill>
                <a:latin typeface="Arial" panose="020B0604020202020204" pitchFamily="34" charset="0"/>
                <a:cs typeface="Arial" panose="020B0604020202020204" pitchFamily="34" charset="0"/>
              </a:rPr>
              <a:t>thuần</a:t>
            </a:r>
            <a:r>
              <a:rPr lang="en-US" sz="4400" b="1" dirty="0">
                <a:solidFill>
                  <a:srgbClr val="D65200"/>
                </a:solidFill>
                <a:latin typeface="Arial" panose="020B0604020202020204" pitchFamily="34" charset="0"/>
                <a:cs typeface="Arial" panose="020B0604020202020204" pitchFamily="34" charset="0"/>
              </a:rPr>
              <a:t> </a:t>
            </a:r>
            <a:r>
              <a:rPr lang="en-US" sz="4400" b="1" dirty="0" err="1">
                <a:solidFill>
                  <a:srgbClr val="D65200"/>
                </a:solidFill>
                <a:latin typeface="Arial" panose="020B0604020202020204" pitchFamily="34" charset="0"/>
                <a:cs typeface="Arial" panose="020B0604020202020204" pitchFamily="34" charset="0"/>
              </a:rPr>
              <a:t>chủng</a:t>
            </a:r>
            <a:r>
              <a:rPr lang="en-US" sz="4400" b="1" dirty="0">
                <a:solidFill>
                  <a:srgbClr val="D65200"/>
                </a:solidFill>
                <a:latin typeface="Arial" panose="020B0604020202020204" pitchFamily="34" charset="0"/>
                <a:cs typeface="Arial" panose="020B0604020202020204" pitchFamily="34" charset="0"/>
              </a:rPr>
              <a:t>:</a:t>
            </a:r>
          </a:p>
        </p:txBody>
      </p:sp>
      <p:sp>
        <p:nvSpPr>
          <p:cNvPr id="12" name="Rectangle 11"/>
          <p:cNvSpPr/>
          <p:nvPr/>
        </p:nvSpPr>
        <p:spPr>
          <a:xfrm>
            <a:off x="1517413" y="6739290"/>
            <a:ext cx="1525317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ổn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8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990432" y="267367"/>
            <a:ext cx="1297568" cy="1297568"/>
          </a:xfrm>
          <a:prstGeom prst="rect">
            <a:avLst/>
          </a:prstGeom>
        </p:spPr>
      </p:pic>
      <p:grpSp>
        <p:nvGrpSpPr>
          <p:cNvPr id="3" name="Group 3"/>
          <p:cNvGrpSpPr/>
          <p:nvPr/>
        </p:nvGrpSpPr>
        <p:grpSpPr>
          <a:xfrm>
            <a:off x="0" y="0"/>
            <a:ext cx="18288000" cy="267367"/>
            <a:chOff x="0" y="0"/>
            <a:chExt cx="4816593" cy="70418"/>
          </a:xfrm>
        </p:grpSpPr>
        <p:sp>
          <p:nvSpPr>
            <p:cNvPr id="4" name="Freeform 4"/>
            <p:cNvSpPr/>
            <p:nvPr/>
          </p:nvSpPr>
          <p:spPr>
            <a:xfrm>
              <a:off x="0" y="0"/>
              <a:ext cx="4816592" cy="70418"/>
            </a:xfrm>
            <a:custGeom>
              <a:avLst/>
              <a:gdLst/>
              <a:ahLst/>
              <a:cxnLst/>
              <a:rect l="l" t="t" r="r" b="b"/>
              <a:pathLst>
                <a:path w="4816592" h="70418">
                  <a:moveTo>
                    <a:pt x="0" y="0"/>
                  </a:moveTo>
                  <a:lnTo>
                    <a:pt x="4816592" y="0"/>
                  </a:lnTo>
                  <a:lnTo>
                    <a:pt x="4816592" y="70418"/>
                  </a:lnTo>
                  <a:lnTo>
                    <a:pt x="0" y="70418"/>
                  </a:lnTo>
                  <a:close/>
                </a:path>
              </a:pathLst>
            </a:custGeom>
            <a:solidFill>
              <a:srgbClr val="106B0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727" y="8170451"/>
            <a:ext cx="3664291" cy="2848986"/>
          </a:xfrm>
          <a:prstGeom prst="rect">
            <a:avLst/>
          </a:prstGeom>
        </p:spPr>
      </p:pic>
      <p:sp>
        <p:nvSpPr>
          <p:cNvPr id="7" name="TextBox 7"/>
          <p:cNvSpPr txBox="1"/>
          <p:nvPr/>
        </p:nvSpPr>
        <p:spPr>
          <a:xfrm>
            <a:off x="2848564" y="743175"/>
            <a:ext cx="12590872" cy="1061381"/>
          </a:xfrm>
          <a:prstGeom prst="rect">
            <a:avLst/>
          </a:prstGeom>
        </p:spPr>
        <p:txBody>
          <a:bodyPr lIns="0" tIns="0" rIns="0" bIns="0" rtlCol="0" anchor="t">
            <a:spAutoFit/>
          </a:bodyPr>
          <a:lstStyle/>
          <a:p>
            <a:pPr algn="ctr">
              <a:lnSpc>
                <a:spcPts val="9749"/>
              </a:lnSpc>
            </a:pPr>
            <a:r>
              <a:rPr lang="en-US" sz="4400" b="1" dirty="0" err="1">
                <a:solidFill>
                  <a:schemeClr val="accent1">
                    <a:lumMod val="50000"/>
                  </a:schemeClr>
                </a:solidFill>
                <a:latin typeface="Arial" panose="020B0604020202020204" pitchFamily="34" charset="0"/>
                <a:cs typeface="Arial" panose="020B0604020202020204" pitchFamily="34" charset="0"/>
              </a:rPr>
              <a:t>Lợn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Móng</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Cái</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grpSp>
        <p:nvGrpSpPr>
          <p:cNvPr id="10" name="Group 10"/>
          <p:cNvGrpSpPr/>
          <p:nvPr/>
        </p:nvGrpSpPr>
        <p:grpSpPr>
          <a:xfrm>
            <a:off x="1066800" y="2426439"/>
            <a:ext cx="8475610" cy="4798583"/>
            <a:chOff x="-296286" y="198271"/>
            <a:chExt cx="10693223" cy="6001571"/>
          </a:xfrm>
        </p:grpSpPr>
        <p:pic>
          <p:nvPicPr>
            <p:cNvPr id="11"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86" y="198271"/>
              <a:ext cx="10693223" cy="6001571"/>
            </a:xfrm>
            <a:prstGeom prst="rect">
              <a:avLst/>
            </a:prstGeom>
          </p:spPr>
        </p:pic>
      </p:grpSp>
      <p:grpSp>
        <p:nvGrpSpPr>
          <p:cNvPr id="12" name="Group 12"/>
          <p:cNvGrpSpPr/>
          <p:nvPr/>
        </p:nvGrpSpPr>
        <p:grpSpPr>
          <a:xfrm>
            <a:off x="9822702" y="2426439"/>
            <a:ext cx="7203290" cy="4798583"/>
            <a:chOff x="-17063" y="0"/>
            <a:chExt cx="9604388" cy="6398112"/>
          </a:xfrm>
        </p:grpSpPr>
        <p:pic>
          <p:nvPicPr>
            <p:cNvPr id="13"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63" y="0"/>
              <a:ext cx="9604388" cy="6398112"/>
            </a:xfrm>
            <a:prstGeom prst="rect">
              <a:avLst/>
            </a:prstGeom>
          </p:spPr>
        </p:pic>
      </p:grpSp>
      <p:sp>
        <p:nvSpPr>
          <p:cNvPr id="16" name="TextBox 15"/>
          <p:cNvSpPr txBox="1"/>
          <p:nvPr/>
        </p:nvSpPr>
        <p:spPr>
          <a:xfrm>
            <a:off x="1981197" y="7540166"/>
            <a:ext cx="14325602" cy="1938992"/>
          </a:xfrm>
          <a:prstGeom prst="rect">
            <a:avLst/>
          </a:prstGeom>
          <a:noFill/>
        </p:spPr>
        <p:txBody>
          <a:bodyPr wrap="square" rtlCol="0">
            <a:spAutoFit/>
          </a:bodyPr>
          <a:lstStyle/>
          <a:p>
            <a:pPr algn="ctr">
              <a:lnSpc>
                <a:spcPct val="150000"/>
              </a:lnSpc>
            </a:pP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giống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lợn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bản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địa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nguồn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gốc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từ</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huyện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Móng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tỉnh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Quảng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Ninh</a:t>
            </a:r>
            <a:endParaRPr lang="en-US" sz="4000"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1498</Words>
  <PresentationFormat>Custom</PresentationFormat>
  <Paragraphs>139</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2023-09-03T04:56:04Z</dcterms:created>
  <dcterms:modified xsi:type="dcterms:W3CDTF">2023-09-03T04:56:24Z</dcterms:modified>
  <dc:identifier/>
</cp:coreProperties>
</file>