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04" r:id="rId3"/>
    <p:sldId id="302" r:id="rId4"/>
    <p:sldId id="292" r:id="rId5"/>
    <p:sldId id="393" r:id="rId6"/>
    <p:sldId id="334" r:id="rId7"/>
    <p:sldId id="381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5" r:id="rId18"/>
    <p:sldId id="403" r:id="rId19"/>
    <p:sldId id="315" r:id="rId20"/>
    <p:sldId id="380" r:id="rId21"/>
    <p:sldId id="331" r:id="rId22"/>
    <p:sldId id="295" r:id="rId23"/>
    <p:sldId id="329" r:id="rId24"/>
    <p:sldId id="342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  <p:cmAuthor id="1" name="User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CCFF"/>
    <a:srgbClr val="99CCFF"/>
    <a:srgbClr val="CCECFF"/>
    <a:srgbClr val="339966"/>
    <a:srgbClr val="FF00FF"/>
    <a:srgbClr val="00CC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57"/>
  </p:normalViewPr>
  <p:slideViewPr>
    <p:cSldViewPr snapToGrid="0">
      <p:cViewPr>
        <p:scale>
          <a:sx n="66" d="100"/>
          <a:sy n="66" d="100"/>
        </p:scale>
        <p:origin x="476" y="-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F68B745-B601-4630-A278-EA1C2A2F1B35}" type="datetimeFigureOut">
              <a:rPr lang="en-US"/>
              <a:pPr>
                <a:defRPr/>
              </a:pPr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B56ACE-0CC9-464F-895A-C88BC30DE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84C149-29E5-4CD1-85AD-0546CB4E5C9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8A29FD-EF0E-838B-D37A-7115649B7160}"/>
              </a:ext>
            </a:extLst>
          </p:cNvPr>
          <p:cNvSpPr txBox="1"/>
          <p:nvPr userDrawn="1"/>
        </p:nvSpPr>
        <p:spPr>
          <a:xfrm>
            <a:off x="10675559" y="22775"/>
            <a:ext cx="151644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Welcome back 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675559" y="22775"/>
            <a:ext cx="151644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Welcome back 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1" r:id="rId2"/>
    <p:sldLayoutId id="2147483652" r:id="rId3"/>
    <p:sldLayoutId id="2147483653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72075" y="2092325"/>
            <a:ext cx="63436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pitchFamily="34" charset="0"/>
              </a:rPr>
              <a:t>Welcome back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Calibri" pitchFamily="34" charset="0"/>
              </a:rPr>
              <a:t>(cont.)</a:t>
            </a:r>
            <a:endParaRPr lang="en-US" sz="6000" b="1" dirty="0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alibri" pitchFamily="34" charset="0"/>
              </a:rPr>
              <a:t>Pages 10 &amp; 11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6700" y="579438"/>
            <a:ext cx="2470150" cy="5334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5113" y="681038"/>
            <a:ext cx="696753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1228725"/>
            <a:ext cx="7059613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465138" y="2462213"/>
            <a:ext cx="11361737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Days: </a:t>
            </a:r>
            <a:r>
              <a:rPr lang="en-US" sz="3200" dirty="0">
                <a:latin typeface="Calibri" pitchFamily="34" charset="0"/>
              </a:rPr>
              <a:t>Sunday, </a:t>
            </a:r>
            <a:r>
              <a:rPr lang="en-US" sz="3200" b="1" dirty="0">
                <a:latin typeface="Calibri" pitchFamily="34" charset="0"/>
              </a:rPr>
              <a:t>1) </a:t>
            </a:r>
            <a:r>
              <a:rPr lang="en-US" sz="3200" dirty="0">
                <a:latin typeface="Calibri" pitchFamily="34" charset="0"/>
              </a:rPr>
              <a:t>______________ , </a:t>
            </a:r>
            <a:r>
              <a:rPr lang="en-US" sz="3200" b="1" dirty="0">
                <a:latin typeface="Calibri" pitchFamily="34" charset="0"/>
              </a:rPr>
              <a:t>2) </a:t>
            </a:r>
            <a:r>
              <a:rPr lang="en-US" sz="3200" dirty="0">
                <a:latin typeface="Calibri" pitchFamily="34" charset="0"/>
              </a:rPr>
              <a:t>______________ , Wednesday, </a:t>
            </a:r>
            <a:r>
              <a:rPr lang="en-US" sz="3200" b="1" dirty="0">
                <a:latin typeface="Calibri" pitchFamily="34" charset="0"/>
              </a:rPr>
              <a:t>3) </a:t>
            </a:r>
            <a:r>
              <a:rPr lang="en-US" sz="3200" dirty="0">
                <a:latin typeface="Calibri" pitchFamily="34" charset="0"/>
              </a:rPr>
              <a:t>______________ , Friday, Saturday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  <a:p>
            <a:r>
              <a:rPr lang="en-US" sz="3200" b="1" dirty="0">
                <a:latin typeface="Calibri" pitchFamily="34" charset="0"/>
              </a:rPr>
              <a:t>Months: </a:t>
            </a:r>
            <a:r>
              <a:rPr lang="en-US" sz="3200" dirty="0">
                <a:latin typeface="Calibri" pitchFamily="34" charset="0"/>
              </a:rPr>
              <a:t>January, </a:t>
            </a:r>
            <a:r>
              <a:rPr lang="en-US" sz="3200" b="1" dirty="0">
                <a:latin typeface="Calibri" pitchFamily="34" charset="0"/>
              </a:rPr>
              <a:t>4) </a:t>
            </a:r>
            <a:r>
              <a:rPr lang="en-US" sz="3200" dirty="0">
                <a:latin typeface="Calibri" pitchFamily="34" charset="0"/>
              </a:rPr>
              <a:t>______________ , March, April, </a:t>
            </a:r>
            <a:r>
              <a:rPr lang="en-US" sz="3200" b="1" dirty="0">
                <a:latin typeface="Calibri" pitchFamily="34" charset="0"/>
              </a:rPr>
              <a:t>5) </a:t>
            </a:r>
            <a:r>
              <a:rPr lang="en-US" sz="3200" dirty="0">
                <a:latin typeface="Calibri" pitchFamily="34" charset="0"/>
              </a:rPr>
              <a:t>______________ , </a:t>
            </a:r>
            <a:r>
              <a:rPr lang="en-US" sz="3200" b="1" dirty="0">
                <a:latin typeface="Calibri" pitchFamily="34" charset="0"/>
              </a:rPr>
              <a:t>6) </a:t>
            </a:r>
            <a:r>
              <a:rPr lang="en-US" sz="3200" dirty="0">
                <a:latin typeface="Calibri" pitchFamily="34" charset="0"/>
              </a:rPr>
              <a:t>______________ , July, </a:t>
            </a:r>
            <a:r>
              <a:rPr lang="en-US" sz="3200" b="1" dirty="0">
                <a:latin typeface="Calibri" pitchFamily="34" charset="0"/>
              </a:rPr>
              <a:t>7) </a:t>
            </a:r>
            <a:r>
              <a:rPr lang="en-US" sz="3200" dirty="0">
                <a:latin typeface="Calibri" pitchFamily="34" charset="0"/>
              </a:rPr>
              <a:t>______________ , September, </a:t>
            </a:r>
            <a:r>
              <a:rPr lang="en-US" sz="3200" b="1" dirty="0">
                <a:latin typeface="Calibri" pitchFamily="34" charset="0"/>
              </a:rPr>
              <a:t>8) </a:t>
            </a:r>
            <a:r>
              <a:rPr lang="en-US" sz="3200" dirty="0">
                <a:latin typeface="Calibri" pitchFamily="34" charset="0"/>
              </a:rPr>
              <a:t>______________ , November, </a:t>
            </a:r>
            <a:r>
              <a:rPr lang="en-US" sz="3200" b="1" dirty="0">
                <a:latin typeface="Calibri" pitchFamily="34" charset="0"/>
              </a:rPr>
              <a:t>9) </a:t>
            </a:r>
            <a:r>
              <a:rPr lang="en-US" sz="3200" dirty="0">
                <a:latin typeface="Calibri" pitchFamily="34" charset="0"/>
              </a:rPr>
              <a:t>______________ 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429000" y="2457450"/>
            <a:ext cx="2800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Monday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910388" y="2438400"/>
            <a:ext cx="2800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Tuesday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3124200" y="2938463"/>
            <a:ext cx="2800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Thursday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059030" y="3924300"/>
            <a:ext cx="2800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February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88144" y="4395788"/>
            <a:ext cx="2800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May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4138613" y="4395788"/>
            <a:ext cx="2800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June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8505031" y="4405313"/>
            <a:ext cx="2800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August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2999185" y="4925667"/>
            <a:ext cx="2800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October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8582025" y="4895850"/>
            <a:ext cx="2800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December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  <p:bldP spid="36873" grpId="0"/>
      <p:bldP spid="36874" grpId="0"/>
      <p:bldP spid="36875" grpId="0"/>
      <p:bldP spid="36876" grpId="0"/>
      <p:bldP spid="36877" grpId="0"/>
      <p:bldP spid="36878" grpId="0"/>
      <p:bldP spid="36879" grpId="0"/>
      <p:bldP spid="368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449263"/>
            <a:ext cx="9153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3478"/>
            <a:ext cx="3038475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6888" y="1954903"/>
            <a:ext cx="313690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4413" y="1942203"/>
            <a:ext cx="3063875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34475" y="1993003"/>
            <a:ext cx="3057525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547688" y="4581525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spring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3581400" y="4567238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summer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6638925" y="4581525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autumn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9667875" y="4581525"/>
            <a:ext cx="211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winter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6700" y="579438"/>
            <a:ext cx="2470150" cy="5334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7975" y="666750"/>
            <a:ext cx="30591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088" y="1262063"/>
            <a:ext cx="7110412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3" y="2003425"/>
            <a:ext cx="1146333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7343775" y="3457575"/>
            <a:ext cx="8540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V="1">
            <a:off x="2438400" y="4581525"/>
            <a:ext cx="1500188" cy="142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V="1">
            <a:off x="7761288" y="4595811"/>
            <a:ext cx="931862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2981325" y="5710238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  <p:bldP spid="38921" grpId="0" animBg="1"/>
      <p:bldP spid="38922" grpId="0" animBg="1"/>
      <p:bldP spid="389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638175"/>
            <a:ext cx="7096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75" y="492125"/>
            <a:ext cx="10872788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338" y="2159000"/>
            <a:ext cx="108013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957263" y="1571625"/>
            <a:ext cx="1985962" cy="579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Example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17488" y="550863"/>
            <a:ext cx="2500312" cy="5349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2725738" y="576154"/>
            <a:ext cx="87095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 dirty="0">
                <a:solidFill>
                  <a:srgbClr val="00CC66"/>
                </a:solidFill>
                <a:latin typeface="+mj-lt"/>
              </a:rPr>
              <a:t>Question words – Asking personal questions</a:t>
            </a:r>
            <a:r>
              <a:rPr lang="en-US" sz="3600" dirty="0">
                <a:solidFill>
                  <a:srgbClr val="00CC66"/>
                </a:solidFill>
                <a:latin typeface="+mj-lt"/>
              </a:rPr>
              <a:t> </a:t>
            </a: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1128713"/>
            <a:ext cx="1422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4" name="Group 24"/>
          <p:cNvGrpSpPr>
            <a:grpSpLocks/>
          </p:cNvGrpSpPr>
          <p:nvPr/>
        </p:nvGrpSpPr>
        <p:grpSpPr bwMode="auto">
          <a:xfrm>
            <a:off x="228600" y="1371600"/>
            <a:ext cx="11034713" cy="5095875"/>
            <a:chOff x="144" y="873"/>
            <a:chExt cx="6951" cy="3210"/>
          </a:xfrm>
        </p:grpSpPr>
        <p:grpSp>
          <p:nvGrpSpPr>
            <p:cNvPr id="20493" name="Group 12"/>
            <p:cNvGrpSpPr>
              <a:grpSpLocks/>
            </p:cNvGrpSpPr>
            <p:nvPr/>
          </p:nvGrpSpPr>
          <p:grpSpPr bwMode="auto">
            <a:xfrm>
              <a:off x="1238" y="873"/>
              <a:ext cx="5857" cy="3210"/>
              <a:chOff x="1400" y="918"/>
              <a:chExt cx="5857" cy="3210"/>
            </a:xfrm>
          </p:grpSpPr>
          <p:pic>
            <p:nvPicPr>
              <p:cNvPr id="20496" name="Picture 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00" y="992"/>
                <a:ext cx="5857" cy="3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97" name="Rectangle 10"/>
              <p:cNvSpPr>
                <a:spLocks noChangeArrowheads="1"/>
              </p:cNvSpPr>
              <p:nvPr/>
            </p:nvSpPr>
            <p:spPr bwMode="auto">
              <a:xfrm>
                <a:off x="1485" y="918"/>
                <a:ext cx="3888" cy="81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8" name="Rectangle 11"/>
              <p:cNvSpPr>
                <a:spLocks noChangeArrowheads="1"/>
              </p:cNvSpPr>
              <p:nvPr/>
            </p:nvSpPr>
            <p:spPr bwMode="auto">
              <a:xfrm>
                <a:off x="1845" y="1710"/>
                <a:ext cx="1845" cy="19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0494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1396"/>
              <a:ext cx="5050" cy="2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Picture 2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97" y="1464"/>
              <a:ext cx="2163" cy="2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5" name="Rectangle 25"/>
          <p:cNvSpPr>
            <a:spLocks noChangeArrowheads="1"/>
          </p:cNvSpPr>
          <p:nvPr/>
        </p:nvSpPr>
        <p:spPr bwMode="auto">
          <a:xfrm>
            <a:off x="2117725" y="1205240"/>
            <a:ext cx="10074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b="1" dirty="0">
                <a:latin typeface="+mj-lt"/>
              </a:rPr>
              <a:t>Match each question word (1-7) with the correct answer (a-g).</a:t>
            </a:r>
            <a:r>
              <a:rPr lang="en-US" sz="2800" dirty="0">
                <a:latin typeface="+mj-lt"/>
              </a:rPr>
              <a:t> </a:t>
            </a:r>
          </a:p>
        </p:txBody>
      </p:sp>
      <p:pic>
        <p:nvPicPr>
          <p:cNvPr id="40986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8813" y="2376488"/>
            <a:ext cx="2870200" cy="4762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pic>
        <p:nvPicPr>
          <p:cNvPr id="40987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70888" y="2954338"/>
            <a:ext cx="1739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8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77238" y="3527425"/>
            <a:ext cx="32099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9" name="Picture 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53425" y="4005263"/>
            <a:ext cx="1760538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0" name="Picture 3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4519613"/>
            <a:ext cx="34544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1" name="Picture 3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91525" y="5081588"/>
            <a:ext cx="277018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2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39138" y="5629275"/>
            <a:ext cx="285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2 0.00625 L -0.28021 -0.08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4 0.00833 L -0.28646 -0.395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-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4 -0.00208 L -0.28554 -0.22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22 -0.00208 L -0.28373 -0.060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0.00417 L -0.28255 0.08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62 0.0051 L -0.28112 0.240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4 0.00625 L -0.27903 0.479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8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528638"/>
            <a:ext cx="10096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2550" y="409575"/>
            <a:ext cx="10839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30400"/>
            <a:ext cx="119634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14350" y="1928813"/>
            <a:ext cx="16144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What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481013" y="2495550"/>
            <a:ext cx="1614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How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495300" y="3038475"/>
            <a:ext cx="1614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Where 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495300" y="3595688"/>
            <a:ext cx="16144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What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481013" y="4152900"/>
            <a:ext cx="1614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When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466725" y="4710113"/>
            <a:ext cx="16144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Who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6796088" y="4124325"/>
            <a:ext cx="4772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My birthday is on …….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6791325" y="2462213"/>
            <a:ext cx="4772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I’m …… years old.</a:t>
            </a: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6805613" y="3019425"/>
            <a:ext cx="4772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I’m from …….</a:t>
            </a: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6805613" y="3576638"/>
            <a:ext cx="5029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My telephone number’s ……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6805613" y="1947863"/>
            <a:ext cx="4772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My name’s …….</a:t>
            </a: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6781800" y="4681538"/>
            <a:ext cx="4772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My best friend is …….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0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0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2157413"/>
            <a:ext cx="10096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638" y="2098675"/>
            <a:ext cx="10453687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7813" y="325438"/>
            <a:ext cx="6037262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528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9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0" y="392113"/>
            <a:ext cx="10169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800" y="1212850"/>
            <a:ext cx="11814175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5762625" y="1450975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9950334" y="1450975"/>
            <a:ext cx="17049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next to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7023100" y="2089150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9086850" y="2089150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next to</a:t>
            </a: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5735638" y="2474913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7786688" y="2809875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on</a:t>
            </a:r>
          </a:p>
        </p:txBody>
      </p:sp>
      <p:sp>
        <p:nvSpPr>
          <p:cNvPr id="33803" name="Text Box 13"/>
          <p:cNvSpPr txBox="1">
            <a:spLocks noChangeArrowheads="1"/>
          </p:cNvSpPr>
          <p:nvPr/>
        </p:nvSpPr>
        <p:spPr bwMode="auto">
          <a:xfrm>
            <a:off x="5707063" y="3198813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Are</a:t>
            </a:r>
          </a:p>
        </p:txBody>
      </p:sp>
      <p:sp>
        <p:nvSpPr>
          <p:cNvPr id="33804" name="Text Box 14"/>
          <p:cNvSpPr txBox="1">
            <a:spLocks noChangeArrowheads="1"/>
          </p:cNvSpPr>
          <p:nvPr/>
        </p:nvSpPr>
        <p:spPr bwMode="auto">
          <a:xfrm>
            <a:off x="6996113" y="3529013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aren’t</a:t>
            </a:r>
          </a:p>
        </p:txBody>
      </p:sp>
      <p:sp>
        <p:nvSpPr>
          <p:cNvPr id="33805" name="Text Box 15"/>
          <p:cNvSpPr txBox="1">
            <a:spLocks noChangeArrowheads="1"/>
          </p:cNvSpPr>
          <p:nvPr/>
        </p:nvSpPr>
        <p:spPr bwMode="auto">
          <a:xfrm>
            <a:off x="5735637" y="3930651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6969125" y="4249738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isn’t</a:t>
            </a:r>
          </a:p>
        </p:txBody>
      </p:sp>
      <p:sp>
        <p:nvSpPr>
          <p:cNvPr id="33807" name="Text Box 17"/>
          <p:cNvSpPr txBox="1">
            <a:spLocks noChangeArrowheads="1"/>
          </p:cNvSpPr>
          <p:nvPr/>
        </p:nvSpPr>
        <p:spPr bwMode="auto">
          <a:xfrm>
            <a:off x="9786937" y="4231807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33808" name="Text Box 18"/>
          <p:cNvSpPr txBox="1">
            <a:spLocks noChangeArrowheads="1"/>
          </p:cNvSpPr>
          <p:nvPr/>
        </p:nvSpPr>
        <p:spPr bwMode="auto">
          <a:xfrm>
            <a:off x="8077200" y="4568825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in</a:t>
            </a:r>
          </a:p>
        </p:txBody>
      </p:sp>
      <p:sp>
        <p:nvSpPr>
          <p:cNvPr id="33809" name="Text Box 19"/>
          <p:cNvSpPr txBox="1">
            <a:spLocks noChangeArrowheads="1"/>
          </p:cNvSpPr>
          <p:nvPr/>
        </p:nvSpPr>
        <p:spPr bwMode="auto">
          <a:xfrm>
            <a:off x="5762624" y="4969110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33810" name="Text Box 20"/>
          <p:cNvSpPr txBox="1">
            <a:spLocks noChangeArrowheads="1"/>
          </p:cNvSpPr>
          <p:nvPr/>
        </p:nvSpPr>
        <p:spPr bwMode="auto">
          <a:xfrm>
            <a:off x="7010400" y="5273675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33811" name="Text Box 21"/>
          <p:cNvSpPr txBox="1">
            <a:spLocks noChangeArrowheads="1"/>
          </p:cNvSpPr>
          <p:nvPr/>
        </p:nvSpPr>
        <p:spPr bwMode="auto">
          <a:xfrm>
            <a:off x="9018588" y="5275263"/>
            <a:ext cx="1400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/>
      <p:bldP spid="33799" grpId="0"/>
      <p:bldP spid="33800" grpId="0"/>
      <p:bldP spid="33801" grpId="0"/>
      <p:bldP spid="33802" grpId="0"/>
      <p:bldP spid="33803" grpId="0"/>
      <p:bldP spid="33804" grpId="0"/>
      <p:bldP spid="33805" grpId="0"/>
      <p:bldP spid="33806" grpId="0"/>
      <p:bldP spid="33807" grpId="0"/>
      <p:bldP spid="33808" grpId="0"/>
      <p:bldP spid="33809" grpId="0"/>
      <p:bldP spid="33810" grpId="0"/>
      <p:bldP spid="338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9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419100"/>
            <a:ext cx="9939338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50950"/>
            <a:ext cx="121920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628900" y="4786313"/>
            <a:ext cx="3071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His name’s </a:t>
            </a:r>
            <a:r>
              <a:rPr lang="en-US" sz="2800" dirty="0" err="1">
                <a:solidFill>
                  <a:srgbClr val="FF0000"/>
                </a:solidFill>
                <a:latin typeface="Calibri" pitchFamily="34" charset="0"/>
              </a:rPr>
              <a:t>Huy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696477" y="5224463"/>
            <a:ext cx="13001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How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2624138" y="5610225"/>
            <a:ext cx="30718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She’s 9 years old.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838950" y="4410075"/>
            <a:ext cx="1243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Where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910388" y="4795838"/>
            <a:ext cx="30718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He’s from Vietnam.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6938963" y="5224463"/>
            <a:ext cx="11287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What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6981825" y="5610225"/>
            <a:ext cx="4943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Her </a:t>
            </a:r>
            <a:r>
              <a:rPr lang="en-US" sz="2800" dirty="0" err="1">
                <a:solidFill>
                  <a:srgbClr val="FF0000"/>
                </a:solidFill>
                <a:latin typeface="Calibri" pitchFamily="34" charset="0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 subject is art.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1753" grpId="0"/>
      <p:bldP spid="31754" grpId="0"/>
      <p:bldP spid="31755" grpId="0"/>
      <p:bldP spid="31756" grpId="0"/>
      <p:bldP spid="31757" grpId="0"/>
      <p:bldP spid="317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624" y="1352550"/>
            <a:ext cx="3255963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0962" y="2222500"/>
            <a:ext cx="3255962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11614" y="4727575"/>
            <a:ext cx="3255963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06728" y="5599113"/>
            <a:ext cx="3255963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28574" y="496888"/>
            <a:ext cx="3255963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14178" y="3879850"/>
            <a:ext cx="3257550" cy="66357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3" name="Rounded Rectangle 7"/>
          <p:cNvSpPr/>
          <p:nvPr/>
        </p:nvSpPr>
        <p:spPr>
          <a:xfrm>
            <a:off x="95249" y="3054350"/>
            <a:ext cx="3255963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120" y="485353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478" y="485353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"/>
          <p:cNvSpPr txBox="1">
            <a:spLocks noChangeArrowheads="1"/>
          </p:cNvSpPr>
          <p:nvPr/>
        </p:nvSpPr>
        <p:spPr bwMode="auto">
          <a:xfrm>
            <a:off x="741363" y="1095375"/>
            <a:ext cx="108727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0066FF"/>
                </a:solidFill>
                <a:latin typeface="Calibri" pitchFamily="34" charset="0"/>
              </a:rPr>
              <a:t>Write a paragraph (60-80 words) to introduce yourself. Your paragraph should include:</a:t>
            </a:r>
          </a:p>
          <a:p>
            <a:pPr>
              <a:buFontTx/>
              <a:buChar char="-"/>
            </a:pPr>
            <a:r>
              <a:rPr lang="en-US" sz="4000" i="1">
                <a:solidFill>
                  <a:srgbClr val="0066FF"/>
                </a:solidFill>
                <a:latin typeface="Calibri" pitchFamily="34" charset="0"/>
              </a:rPr>
              <a:t> your name</a:t>
            </a:r>
          </a:p>
          <a:p>
            <a:pPr>
              <a:buFontTx/>
              <a:buChar char="-"/>
            </a:pPr>
            <a:r>
              <a:rPr lang="en-US" sz="4000" i="1">
                <a:solidFill>
                  <a:srgbClr val="0066FF"/>
                </a:solidFill>
                <a:latin typeface="Calibri" pitchFamily="34" charset="0"/>
              </a:rPr>
              <a:t> your age</a:t>
            </a:r>
          </a:p>
          <a:p>
            <a:pPr>
              <a:buFontTx/>
              <a:buChar char="-"/>
            </a:pPr>
            <a:r>
              <a:rPr lang="en-US" sz="4000" i="1">
                <a:solidFill>
                  <a:srgbClr val="0066FF"/>
                </a:solidFill>
                <a:latin typeface="Calibri" pitchFamily="34" charset="0"/>
              </a:rPr>
              <a:t> your address</a:t>
            </a:r>
          </a:p>
          <a:p>
            <a:pPr>
              <a:buFontTx/>
              <a:buChar char="-"/>
            </a:pPr>
            <a:r>
              <a:rPr lang="en-US" sz="4000" i="1">
                <a:solidFill>
                  <a:srgbClr val="0066FF"/>
                </a:solidFill>
                <a:latin typeface="Calibri" pitchFamily="34" charset="0"/>
              </a:rPr>
              <a:t> your birthday</a:t>
            </a:r>
          </a:p>
          <a:p>
            <a:pPr>
              <a:buFontTx/>
              <a:buChar char="-"/>
            </a:pPr>
            <a:r>
              <a:rPr lang="en-US" sz="4000" i="1">
                <a:solidFill>
                  <a:srgbClr val="0066FF"/>
                </a:solidFill>
                <a:latin typeface="Calibri" pitchFamily="34" charset="0"/>
              </a:rPr>
              <a:t> your favorite school subjects</a:t>
            </a:r>
          </a:p>
          <a:p>
            <a:pPr>
              <a:buFontTx/>
              <a:buChar char="-"/>
            </a:pPr>
            <a:r>
              <a:rPr lang="en-US" sz="4000" i="1">
                <a:solidFill>
                  <a:srgbClr val="0066FF"/>
                </a:solidFill>
                <a:latin typeface="Calibri" pitchFamily="34" charset="0"/>
              </a:rPr>
              <a:t>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530725" cy="3387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Days of the week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Months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Seasons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School subjects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Structures/ Sentence patterns</a:t>
            </a:r>
          </a:p>
          <a:p>
            <a:pPr>
              <a:defRPr/>
            </a:pP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Prepositions of place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there is/ there are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Question words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375" y="1625738"/>
            <a:ext cx="11522563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(pages 9, 60, 61).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(pages 12 &amp; 13 SB).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Test 1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&amp;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Test 2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in </a:t>
            </a:r>
            <a:r>
              <a:rPr lang="en-US" sz="3600" b="1" i="1" dirty="0" err="1">
                <a:solidFill>
                  <a:srgbClr val="FF0000"/>
                </a:solidFill>
                <a:latin typeface="Calibri" pitchFamily="34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itchFamily="34" charset="0"/>
              </a:rPr>
              <a:t>Tập</a:t>
            </a:r>
            <a:r>
              <a:rPr lang="en-US" sz="36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itchFamily="34" charset="0"/>
              </a:rPr>
              <a:t>Bổ</a:t>
            </a:r>
            <a:r>
              <a:rPr lang="en-US" sz="36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itchFamily="34" charset="0"/>
              </a:rPr>
              <a:t>Trợ</a:t>
            </a:r>
            <a:r>
              <a:rPr lang="en-US" sz="3600" b="1" i="1" dirty="0">
                <a:solidFill>
                  <a:srgbClr val="FF0000"/>
                </a:solidFill>
                <a:latin typeface="Calibri" pitchFamily="34" charset="0"/>
              </a:rPr>
              <a:t> TA 7 Right on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(pages 2 – 9)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3"/>
          <a:srcRect b="15358"/>
          <a:stretch>
            <a:fillRect/>
          </a:stretch>
        </p:blipFill>
        <p:spPr bwMode="auto">
          <a:xfrm>
            <a:off x="-19050" y="0"/>
            <a:ext cx="12192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to:</a:t>
            </a: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  <a:latin typeface="Calibri" pitchFamily="34" charset="0"/>
              </a:rPr>
              <a:t>-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revise and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Prepositions of place,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there is/there are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, question words.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vocabulary for and talk about School subjects, Days of the week, Months, Seasons.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ask for personal information.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AutoShape 4"/>
          <p:cNvSpPr>
            <a:spLocks noChangeArrowheads="1"/>
          </p:cNvSpPr>
          <p:nvPr/>
        </p:nvSpPr>
        <p:spPr bwMode="auto">
          <a:xfrm>
            <a:off x="1928813" y="2414588"/>
            <a:ext cx="642937" cy="94297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1085850" y="428625"/>
            <a:ext cx="10501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Match the prepositions with the correct places of the balls</a:t>
            </a:r>
          </a:p>
        </p:txBody>
      </p:sp>
      <p:sp>
        <p:nvSpPr>
          <p:cNvPr id="11267" name="Oval 6"/>
          <p:cNvSpPr>
            <a:spLocks noChangeArrowheads="1"/>
          </p:cNvSpPr>
          <p:nvPr/>
        </p:nvSpPr>
        <p:spPr bwMode="auto">
          <a:xfrm>
            <a:off x="2757488" y="2814638"/>
            <a:ext cx="514350" cy="45720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AutoShape 7"/>
          <p:cNvSpPr>
            <a:spLocks noChangeArrowheads="1"/>
          </p:cNvSpPr>
          <p:nvPr/>
        </p:nvSpPr>
        <p:spPr bwMode="auto">
          <a:xfrm>
            <a:off x="5081588" y="2381250"/>
            <a:ext cx="642937" cy="94297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AutoShape 8"/>
          <p:cNvSpPr>
            <a:spLocks noChangeArrowheads="1"/>
          </p:cNvSpPr>
          <p:nvPr/>
        </p:nvSpPr>
        <p:spPr bwMode="auto">
          <a:xfrm>
            <a:off x="6853238" y="2395538"/>
            <a:ext cx="642937" cy="94297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Oval 9"/>
          <p:cNvSpPr>
            <a:spLocks noChangeArrowheads="1"/>
          </p:cNvSpPr>
          <p:nvPr/>
        </p:nvSpPr>
        <p:spPr bwMode="auto">
          <a:xfrm>
            <a:off x="6024563" y="2752725"/>
            <a:ext cx="514350" cy="45720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AutoShape 10"/>
          <p:cNvSpPr>
            <a:spLocks noChangeArrowheads="1"/>
          </p:cNvSpPr>
          <p:nvPr/>
        </p:nvSpPr>
        <p:spPr bwMode="auto">
          <a:xfrm>
            <a:off x="1566863" y="4167188"/>
            <a:ext cx="642937" cy="94297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AutoShape 11"/>
          <p:cNvSpPr>
            <a:spLocks noChangeArrowheads="1"/>
          </p:cNvSpPr>
          <p:nvPr/>
        </p:nvSpPr>
        <p:spPr bwMode="auto">
          <a:xfrm>
            <a:off x="9539288" y="2552700"/>
            <a:ext cx="642937" cy="94297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AutoShape 13"/>
          <p:cNvSpPr>
            <a:spLocks noChangeArrowheads="1"/>
          </p:cNvSpPr>
          <p:nvPr/>
        </p:nvSpPr>
        <p:spPr bwMode="auto">
          <a:xfrm>
            <a:off x="7181850" y="4695825"/>
            <a:ext cx="642938" cy="94297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Oval 14"/>
          <p:cNvSpPr>
            <a:spLocks noChangeArrowheads="1"/>
          </p:cNvSpPr>
          <p:nvPr/>
        </p:nvSpPr>
        <p:spPr bwMode="auto">
          <a:xfrm>
            <a:off x="9582150" y="1866900"/>
            <a:ext cx="514350" cy="45720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Oval 15"/>
          <p:cNvSpPr>
            <a:spLocks noChangeArrowheads="1"/>
          </p:cNvSpPr>
          <p:nvPr/>
        </p:nvSpPr>
        <p:spPr bwMode="auto">
          <a:xfrm>
            <a:off x="1666875" y="5224463"/>
            <a:ext cx="514350" cy="45720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Oval 16"/>
          <p:cNvSpPr>
            <a:spLocks noChangeArrowheads="1"/>
          </p:cNvSpPr>
          <p:nvPr/>
        </p:nvSpPr>
        <p:spPr bwMode="auto">
          <a:xfrm>
            <a:off x="4538663" y="4910138"/>
            <a:ext cx="514350" cy="45720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AutoShape 17"/>
          <p:cNvSpPr>
            <a:spLocks noChangeArrowheads="1"/>
          </p:cNvSpPr>
          <p:nvPr/>
        </p:nvSpPr>
        <p:spPr bwMode="auto">
          <a:xfrm>
            <a:off x="4791075" y="4591050"/>
            <a:ext cx="642938" cy="94297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Oval 18"/>
          <p:cNvSpPr>
            <a:spLocks noChangeArrowheads="1"/>
          </p:cNvSpPr>
          <p:nvPr/>
        </p:nvSpPr>
        <p:spPr bwMode="auto">
          <a:xfrm>
            <a:off x="7219950" y="4391025"/>
            <a:ext cx="514350" cy="45720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AutoShape 19"/>
          <p:cNvSpPr>
            <a:spLocks noChangeArrowheads="1"/>
          </p:cNvSpPr>
          <p:nvPr/>
        </p:nvSpPr>
        <p:spPr bwMode="auto">
          <a:xfrm>
            <a:off x="9863138" y="4533900"/>
            <a:ext cx="642937" cy="942975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Oval 21"/>
          <p:cNvSpPr>
            <a:spLocks noChangeArrowheads="1"/>
          </p:cNvSpPr>
          <p:nvPr/>
        </p:nvSpPr>
        <p:spPr bwMode="auto">
          <a:xfrm>
            <a:off x="9929813" y="4929188"/>
            <a:ext cx="51435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557213" y="1114425"/>
            <a:ext cx="1257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in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1852613" y="1095375"/>
            <a:ext cx="1743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between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4024313" y="1109663"/>
            <a:ext cx="1257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under</a:t>
            </a: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5267325" y="1109663"/>
            <a:ext cx="1257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on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610350" y="1095375"/>
            <a:ext cx="1257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above</a:t>
            </a:r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8024813" y="1109663"/>
            <a:ext cx="1628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behind</a:t>
            </a:r>
          </a:p>
        </p:txBody>
      </p:sp>
      <p:sp>
        <p:nvSpPr>
          <p:cNvPr id="11287" name="Rectangle 30"/>
          <p:cNvSpPr>
            <a:spLocks noChangeArrowheads="1"/>
          </p:cNvSpPr>
          <p:nvPr/>
        </p:nvSpPr>
        <p:spPr bwMode="auto">
          <a:xfrm>
            <a:off x="828675" y="1079500"/>
            <a:ext cx="10772775" cy="700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9834563" y="1133475"/>
            <a:ext cx="1628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next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31 0.05995 L 0.7444 0.66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39 0.03357 L 0.2888 0.348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856 L -0.22943 0.679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7 0.0625 L 0.12812 0.664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0.04607 L 0.2138 0.356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0.05208 L -0.32448 0.667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3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5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208 L -0.67955 0.333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3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45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4" grpId="0"/>
      <p:bldP spid="33815" grpId="0"/>
      <p:bldP spid="33816" grpId="0"/>
      <p:bldP spid="338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238125" y="482600"/>
            <a:ext cx="2484438" cy="47625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+mj-lt"/>
              </a:rPr>
              <a:t>Grammar</a:t>
            </a:r>
            <a:endParaRPr lang="en-US" b="1" dirty="0">
              <a:latin typeface="+mj-lt"/>
            </a:endParaRPr>
          </a:p>
        </p:txBody>
      </p:sp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4638" y="428625"/>
            <a:ext cx="847725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9675" y="968375"/>
            <a:ext cx="92725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66900"/>
            <a:ext cx="8156575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8177233" y="2184400"/>
            <a:ext cx="3989387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b="1" dirty="0">
                <a:latin typeface="+mj-lt"/>
              </a:rPr>
              <a:t>1 </a:t>
            </a:r>
            <a:r>
              <a:rPr lang="en-US" sz="2800" dirty="0">
                <a:latin typeface="+mj-lt"/>
              </a:rPr>
              <a:t>There’s a big window </a:t>
            </a:r>
            <a:r>
              <a:rPr lang="en-US" sz="2800" b="1" dirty="0">
                <a:latin typeface="+mj-lt"/>
              </a:rPr>
              <a:t>next to/ between </a:t>
            </a:r>
            <a:r>
              <a:rPr lang="en-US" sz="2800" dirty="0">
                <a:latin typeface="+mj-lt"/>
              </a:rPr>
              <a:t>the two lamps </a:t>
            </a:r>
            <a:r>
              <a:rPr lang="en-US" sz="2800" b="1" dirty="0">
                <a:latin typeface="+mj-lt"/>
              </a:rPr>
              <a:t>behind/beyond </a:t>
            </a:r>
            <a:r>
              <a:rPr lang="en-US" sz="2800" dirty="0">
                <a:latin typeface="+mj-lt"/>
              </a:rPr>
              <a:t>the sofa.</a:t>
            </a:r>
            <a:br>
              <a:rPr lang="en-US" sz="2800" dirty="0">
                <a:latin typeface="+mj-lt"/>
              </a:rPr>
            </a:br>
            <a:r>
              <a:rPr lang="en-US" sz="2800" b="1" dirty="0">
                <a:latin typeface="+mj-lt"/>
              </a:rPr>
              <a:t>2 </a:t>
            </a:r>
            <a:r>
              <a:rPr lang="en-US" sz="2800" dirty="0">
                <a:latin typeface="+mj-lt"/>
              </a:rPr>
              <a:t>There are two pictures </a:t>
            </a:r>
            <a:r>
              <a:rPr lang="en-US" sz="2800" b="1" dirty="0">
                <a:latin typeface="+mj-lt"/>
              </a:rPr>
              <a:t>on/in </a:t>
            </a:r>
            <a:r>
              <a:rPr lang="en-US" sz="2800" dirty="0">
                <a:latin typeface="+mj-lt"/>
              </a:rPr>
              <a:t>the wall.</a:t>
            </a:r>
            <a:br>
              <a:rPr lang="en-US" sz="2800" dirty="0">
                <a:latin typeface="+mj-lt"/>
              </a:rPr>
            </a:br>
            <a:r>
              <a:rPr lang="en-US" sz="2800" b="1" dirty="0">
                <a:latin typeface="+mj-lt"/>
              </a:rPr>
              <a:t>3 </a:t>
            </a:r>
            <a:r>
              <a:rPr lang="en-US" sz="2800" dirty="0">
                <a:latin typeface="+mj-lt"/>
              </a:rPr>
              <a:t>There’s a carpet </a:t>
            </a:r>
            <a:r>
              <a:rPr lang="en-US" sz="2800" b="1" dirty="0">
                <a:latin typeface="+mj-lt"/>
              </a:rPr>
              <a:t>above/under </a:t>
            </a:r>
            <a:r>
              <a:rPr lang="en-US" sz="2800" dirty="0">
                <a:latin typeface="+mj-lt"/>
              </a:rPr>
              <a:t>the coffee tables. 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9555274" y="3026880"/>
            <a:ext cx="1300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10396788" y="3473389"/>
            <a:ext cx="106302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 rot="-1318996">
            <a:off x="2271713" y="2714625"/>
            <a:ext cx="900112" cy="285750"/>
          </a:xfrm>
          <a:prstGeom prst="leftArrow">
            <a:avLst>
              <a:gd name="adj1" fmla="val 50000"/>
              <a:gd name="adj2" fmla="val 78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285750" y="4371975"/>
            <a:ext cx="1171575" cy="542925"/>
          </a:xfrm>
          <a:prstGeom prst="wedgeRoundRectCallout">
            <a:avLst>
              <a:gd name="adj1" fmla="val 41736"/>
              <a:gd name="adj2" fmla="val -124852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>
                <a:solidFill>
                  <a:srgbClr val="FF0000"/>
                </a:solidFill>
                <a:latin typeface="+mj-lt"/>
              </a:rPr>
              <a:t>lamp</a:t>
            </a:r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auto">
          <a:xfrm>
            <a:off x="2809875" y="3024188"/>
            <a:ext cx="1171575" cy="542925"/>
          </a:xfrm>
          <a:prstGeom prst="wedgeRoundRectCallout">
            <a:avLst>
              <a:gd name="adj1" fmla="val 23440"/>
              <a:gd name="adj2" fmla="val 85671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>
                <a:solidFill>
                  <a:srgbClr val="FF0000"/>
                </a:solidFill>
                <a:latin typeface="+mj-lt"/>
              </a:rPr>
              <a:t>lamp</a:t>
            </a:r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1381125" y="5138738"/>
            <a:ext cx="1171575" cy="542925"/>
          </a:xfrm>
          <a:prstGeom prst="wedgeRoundRectCallout">
            <a:avLst>
              <a:gd name="adj1" fmla="val 66125"/>
              <a:gd name="adj2" fmla="val -122222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>
                <a:solidFill>
                  <a:srgbClr val="FF0000"/>
                </a:solidFill>
                <a:latin typeface="+mj-lt"/>
              </a:rPr>
              <a:t>sofa</a:t>
            </a:r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309563" y="2238375"/>
            <a:ext cx="1439724" cy="542925"/>
          </a:xfrm>
          <a:prstGeom prst="wedgeRoundRectCallout">
            <a:avLst>
              <a:gd name="adj1" fmla="val 87606"/>
              <a:gd name="adj2" fmla="val 101463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+mj-lt"/>
              </a:rPr>
              <a:t>window</a:t>
            </a:r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 flipV="1">
            <a:off x="8289294" y="4750904"/>
            <a:ext cx="387567" cy="822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5434013" y="2390775"/>
            <a:ext cx="1685925" cy="542925"/>
          </a:xfrm>
          <a:prstGeom prst="wedgeRoundRectCallout">
            <a:avLst>
              <a:gd name="adj1" fmla="val -75236"/>
              <a:gd name="adj2" fmla="val 114620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>
                <a:solidFill>
                  <a:srgbClr val="FF0000"/>
                </a:solidFill>
                <a:latin typeface="+mj-lt"/>
              </a:rPr>
              <a:t>pictures</a:t>
            </a:r>
          </a:p>
        </p:txBody>
      </p:sp>
      <p:sp>
        <p:nvSpPr>
          <p:cNvPr id="13334" name="AutoShape 22"/>
          <p:cNvSpPr>
            <a:spLocks noChangeArrowheads="1"/>
          </p:cNvSpPr>
          <p:nvPr/>
        </p:nvSpPr>
        <p:spPr bwMode="auto">
          <a:xfrm rot="8976831">
            <a:off x="3824288" y="3681413"/>
            <a:ext cx="900112" cy="285750"/>
          </a:xfrm>
          <a:prstGeom prst="leftArrow">
            <a:avLst>
              <a:gd name="adj1" fmla="val 50000"/>
              <a:gd name="adj2" fmla="val 78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>
            <a:off x="9302784" y="5600258"/>
            <a:ext cx="92245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5648325" y="3376613"/>
            <a:ext cx="2185988" cy="542925"/>
          </a:xfrm>
          <a:prstGeom prst="wedgeRoundRectCallout">
            <a:avLst>
              <a:gd name="adj1" fmla="val -127064"/>
              <a:gd name="adj2" fmla="val 285442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>
                <a:solidFill>
                  <a:srgbClr val="FF0000"/>
                </a:solidFill>
                <a:latin typeface="+mj-lt"/>
              </a:rPr>
              <a:t>coffee tables</a:t>
            </a:r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auto">
          <a:xfrm>
            <a:off x="2733675" y="5848350"/>
            <a:ext cx="1171575" cy="542925"/>
          </a:xfrm>
          <a:prstGeom prst="wedgeRoundRectCallout">
            <a:avLst>
              <a:gd name="adj1" fmla="val 66125"/>
              <a:gd name="adj2" fmla="val -122222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>
                <a:solidFill>
                  <a:srgbClr val="FF0000"/>
                </a:solidFill>
                <a:latin typeface="+mj-lt"/>
              </a:rPr>
              <a:t>carpet</a:t>
            </a:r>
          </a:p>
        </p:txBody>
      </p:sp>
      <p:sp>
        <p:nvSpPr>
          <p:cNvPr id="13338" name="AutoShape 26"/>
          <p:cNvSpPr>
            <a:spLocks noChangeArrowheads="1"/>
          </p:cNvSpPr>
          <p:nvPr/>
        </p:nvSpPr>
        <p:spPr bwMode="auto">
          <a:xfrm rot="-2740207">
            <a:off x="4534693" y="4847432"/>
            <a:ext cx="900113" cy="285750"/>
          </a:xfrm>
          <a:prstGeom prst="leftArrow">
            <a:avLst>
              <a:gd name="adj1" fmla="val 50000"/>
              <a:gd name="adj2" fmla="val 78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9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3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72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animBg="1"/>
      <p:bldP spid="13325" grpId="0" animBg="1"/>
      <p:bldP spid="13326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6" grpId="0" animBg="1"/>
      <p:bldP spid="13337" grpId="0" animBg="1"/>
      <p:bldP spid="133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387350"/>
            <a:ext cx="9558337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8338"/>
            <a:ext cx="6357938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6375400" y="2200275"/>
            <a:ext cx="58166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600" b="1" dirty="0">
                <a:latin typeface="+mj-lt"/>
              </a:rPr>
              <a:t>1 </a:t>
            </a:r>
            <a:r>
              <a:rPr lang="en-US" sz="2600" dirty="0">
                <a:latin typeface="+mj-lt"/>
              </a:rPr>
              <a:t>_________ a bedside cabinet next to the bed? Yes, _____________ .</a:t>
            </a:r>
            <a:br>
              <a:rPr lang="en-US" sz="2600" dirty="0">
                <a:latin typeface="+mj-lt"/>
              </a:rPr>
            </a:br>
            <a:r>
              <a:rPr lang="en-US" sz="2600" b="1" dirty="0">
                <a:latin typeface="+mj-lt"/>
              </a:rPr>
              <a:t>2 </a:t>
            </a:r>
            <a:r>
              <a:rPr lang="en-US" sz="2600" dirty="0">
                <a:latin typeface="+mj-lt"/>
              </a:rPr>
              <a:t>__________ pillows on the bed? _______________ .</a:t>
            </a:r>
            <a:br>
              <a:rPr lang="en-US" sz="2600" dirty="0">
                <a:latin typeface="+mj-lt"/>
              </a:rPr>
            </a:br>
            <a:r>
              <a:rPr lang="en-US" sz="2600" b="1" dirty="0">
                <a:latin typeface="+mj-lt"/>
              </a:rPr>
              <a:t>3 </a:t>
            </a:r>
            <a:r>
              <a:rPr lang="en-US" sz="2600" dirty="0">
                <a:latin typeface="+mj-lt"/>
              </a:rPr>
              <a:t>________ a desk next to the bookcase?_________________ .</a:t>
            </a:r>
            <a:br>
              <a:rPr lang="en-US" sz="2600" dirty="0">
                <a:latin typeface="+mj-lt"/>
              </a:rPr>
            </a:br>
            <a:r>
              <a:rPr lang="en-US" sz="2600" b="1" dirty="0">
                <a:latin typeface="+mj-lt"/>
              </a:rPr>
              <a:t>4 </a:t>
            </a:r>
            <a:r>
              <a:rPr lang="en-US" sz="2600" dirty="0">
                <a:latin typeface="+mj-lt"/>
              </a:rPr>
              <a:t>________ a teddy bear on the bedside cabinet?_______________ .</a:t>
            </a:r>
          </a:p>
          <a:p>
            <a:r>
              <a:rPr lang="en-US" sz="2600" b="1" dirty="0">
                <a:latin typeface="+mj-lt"/>
              </a:rPr>
              <a:t>5 </a:t>
            </a:r>
            <a:r>
              <a:rPr lang="en-US" sz="2600" dirty="0">
                <a:latin typeface="+mj-lt"/>
              </a:rPr>
              <a:t>_____________ books on the desk? ______________________</a:t>
            </a:r>
            <a:r>
              <a:rPr lang="en-US" sz="2400" dirty="0">
                <a:latin typeface="+mj-lt"/>
              </a:rPr>
              <a:t> . 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1614488" y="1428750"/>
            <a:ext cx="8658225" cy="5191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+mj-lt"/>
              </a:rPr>
              <a:t>Note! </a:t>
            </a:r>
            <a:r>
              <a:rPr lang="en-US" sz="2800" b="1" i="1">
                <a:latin typeface="+mj-lt"/>
              </a:rPr>
              <a:t>Is there</a:t>
            </a:r>
            <a:r>
              <a:rPr lang="en-US" sz="2800">
                <a:latin typeface="+mj-lt"/>
              </a:rPr>
              <a:t> + singular nouns / </a:t>
            </a:r>
            <a:r>
              <a:rPr lang="en-US" sz="2800" b="1" i="1">
                <a:latin typeface="+mj-lt"/>
              </a:rPr>
              <a:t>Are there</a:t>
            </a:r>
            <a:r>
              <a:rPr lang="en-US" sz="2800">
                <a:latin typeface="+mj-lt"/>
              </a:rPr>
              <a:t> + plural nouns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624638" y="2166937"/>
            <a:ext cx="1743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+mj-lt"/>
              </a:rPr>
              <a:t>Is there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882063" y="2566988"/>
            <a:ext cx="2314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+mj-lt"/>
              </a:rPr>
              <a:t>there is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6715125" y="2952749"/>
            <a:ext cx="1743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+mj-lt"/>
              </a:rPr>
              <a:t>Are there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05575" y="3752849"/>
            <a:ext cx="1743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+mj-lt"/>
              </a:rPr>
              <a:t>Is there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6496879" y="4539905"/>
            <a:ext cx="1743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+mj-lt"/>
              </a:rPr>
              <a:t>Is there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6748877" y="5333999"/>
            <a:ext cx="1743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+mj-lt"/>
              </a:rPr>
              <a:t>Are there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6419850" y="3376613"/>
            <a:ext cx="27289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+mj-lt"/>
              </a:rPr>
              <a:t>Yes, there are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8191500" y="4148138"/>
            <a:ext cx="2314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+mj-lt"/>
              </a:rPr>
              <a:t>Yes, there is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7634495" y="4933156"/>
            <a:ext cx="2614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+mj-lt"/>
              </a:rPr>
              <a:t>No, there isn’t</a:t>
            </a: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6462713" y="5734050"/>
            <a:ext cx="29289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+mj-lt"/>
              </a:rPr>
              <a:t>No, there aren’t</a:t>
            </a:r>
          </a:p>
        </p:txBody>
      </p:sp>
      <p:sp>
        <p:nvSpPr>
          <p:cNvPr id="34834" name="AutoShape 18"/>
          <p:cNvSpPr>
            <a:spLocks noChangeArrowheads="1"/>
          </p:cNvSpPr>
          <p:nvPr/>
        </p:nvSpPr>
        <p:spPr bwMode="auto">
          <a:xfrm>
            <a:off x="4786313" y="3457575"/>
            <a:ext cx="1100137" cy="414338"/>
          </a:xfrm>
          <a:prstGeom prst="wedgeRoundRectCallout">
            <a:avLst>
              <a:gd name="adj1" fmla="val -194444"/>
              <a:gd name="adj2" fmla="val 280269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bed</a:t>
            </a:r>
          </a:p>
        </p:txBody>
      </p:sp>
      <p:sp>
        <p:nvSpPr>
          <p:cNvPr id="34835" name="AutoShape 19"/>
          <p:cNvSpPr>
            <a:spLocks noChangeArrowheads="1"/>
          </p:cNvSpPr>
          <p:nvPr/>
        </p:nvSpPr>
        <p:spPr bwMode="auto">
          <a:xfrm>
            <a:off x="3324225" y="6038850"/>
            <a:ext cx="2500313" cy="428625"/>
          </a:xfrm>
          <a:prstGeom prst="wedgeRoundRectCallout">
            <a:avLst>
              <a:gd name="adj1" fmla="val 29875"/>
              <a:gd name="adj2" fmla="val -294074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beside cabinet</a:t>
            </a:r>
          </a:p>
        </p:txBody>
      </p:sp>
      <p:sp>
        <p:nvSpPr>
          <p:cNvPr id="34836" name="AutoShape 20"/>
          <p:cNvSpPr>
            <a:spLocks noChangeArrowheads="1"/>
          </p:cNvSpPr>
          <p:nvPr/>
        </p:nvSpPr>
        <p:spPr bwMode="auto">
          <a:xfrm>
            <a:off x="3109913" y="3252788"/>
            <a:ext cx="1100137" cy="414337"/>
          </a:xfrm>
          <a:prstGeom prst="wedgeRoundRectCallout">
            <a:avLst>
              <a:gd name="adj1" fmla="val 73088"/>
              <a:gd name="adj2" fmla="val 238889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pillows</a:t>
            </a:r>
          </a:p>
        </p:txBody>
      </p:sp>
      <p:sp>
        <p:nvSpPr>
          <p:cNvPr id="34837" name="AutoShape 21"/>
          <p:cNvSpPr>
            <a:spLocks noChangeArrowheads="1"/>
          </p:cNvSpPr>
          <p:nvPr/>
        </p:nvSpPr>
        <p:spPr bwMode="auto">
          <a:xfrm>
            <a:off x="42863" y="2081213"/>
            <a:ext cx="1685925" cy="414337"/>
          </a:xfrm>
          <a:prstGeom prst="wedgeRoundRectCallout">
            <a:avLst>
              <a:gd name="adj1" fmla="val 21000"/>
              <a:gd name="adj2" fmla="val 173370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bookcase</a:t>
            </a:r>
          </a:p>
        </p:txBody>
      </p:sp>
      <p:sp>
        <p:nvSpPr>
          <p:cNvPr id="34838" name="AutoShape 22"/>
          <p:cNvSpPr>
            <a:spLocks noChangeArrowheads="1"/>
          </p:cNvSpPr>
          <p:nvPr/>
        </p:nvSpPr>
        <p:spPr bwMode="auto">
          <a:xfrm>
            <a:off x="381000" y="5638800"/>
            <a:ext cx="1100138" cy="414338"/>
          </a:xfrm>
          <a:prstGeom prst="wedgeRoundRectCallout">
            <a:avLst>
              <a:gd name="adj1" fmla="val 101657"/>
              <a:gd name="adj2" fmla="val -350769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desk</a:t>
            </a:r>
          </a:p>
        </p:txBody>
      </p:sp>
      <p:sp>
        <p:nvSpPr>
          <p:cNvPr id="34839" name="AutoShape 23"/>
          <p:cNvSpPr>
            <a:spLocks noChangeArrowheads="1"/>
          </p:cNvSpPr>
          <p:nvPr/>
        </p:nvSpPr>
        <p:spPr bwMode="auto">
          <a:xfrm>
            <a:off x="2824163" y="2124075"/>
            <a:ext cx="1757362" cy="442914"/>
          </a:xfrm>
          <a:prstGeom prst="wedgeRoundRectCallout">
            <a:avLst>
              <a:gd name="adj1" fmla="val 83119"/>
              <a:gd name="adj2" fmla="val 143377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teddy bear</a:t>
            </a:r>
          </a:p>
        </p:txBody>
      </p:sp>
      <p:sp>
        <p:nvSpPr>
          <p:cNvPr id="34840" name="AutoShape 24"/>
          <p:cNvSpPr>
            <a:spLocks noChangeArrowheads="1"/>
          </p:cNvSpPr>
          <p:nvPr/>
        </p:nvSpPr>
        <p:spPr bwMode="auto">
          <a:xfrm rot="8720499">
            <a:off x="5499100" y="4038600"/>
            <a:ext cx="823913" cy="246063"/>
          </a:xfrm>
          <a:prstGeom prst="rightArrow">
            <a:avLst>
              <a:gd name="adj1" fmla="val 50000"/>
              <a:gd name="adj2" fmla="val 837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4842" name="AutoShape 26"/>
          <p:cNvSpPr>
            <a:spLocks noChangeArrowheads="1"/>
          </p:cNvSpPr>
          <p:nvPr/>
        </p:nvSpPr>
        <p:spPr bwMode="auto">
          <a:xfrm rot="8720499">
            <a:off x="4594225" y="4048125"/>
            <a:ext cx="823913" cy="246063"/>
          </a:xfrm>
          <a:prstGeom prst="rightArrow">
            <a:avLst>
              <a:gd name="adj1" fmla="val 50000"/>
              <a:gd name="adj2" fmla="val 837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4843" name="AutoShape 27"/>
          <p:cNvSpPr>
            <a:spLocks noChangeArrowheads="1"/>
          </p:cNvSpPr>
          <p:nvPr/>
        </p:nvSpPr>
        <p:spPr bwMode="auto">
          <a:xfrm rot="8720499">
            <a:off x="2551113" y="3948113"/>
            <a:ext cx="823912" cy="246062"/>
          </a:xfrm>
          <a:prstGeom prst="rightArrow">
            <a:avLst>
              <a:gd name="adj1" fmla="val 50000"/>
              <a:gd name="adj2" fmla="val 837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4844" name="AutoShape 28"/>
          <p:cNvSpPr>
            <a:spLocks noChangeArrowheads="1"/>
          </p:cNvSpPr>
          <p:nvPr/>
        </p:nvSpPr>
        <p:spPr bwMode="auto">
          <a:xfrm rot="8720499">
            <a:off x="5337175" y="2447925"/>
            <a:ext cx="823913" cy="246063"/>
          </a:xfrm>
          <a:prstGeom prst="rightArrow">
            <a:avLst>
              <a:gd name="adj1" fmla="val 50000"/>
              <a:gd name="adj2" fmla="val 837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4845" name="AutoShape 29"/>
          <p:cNvSpPr>
            <a:spLocks noChangeArrowheads="1"/>
          </p:cNvSpPr>
          <p:nvPr/>
        </p:nvSpPr>
        <p:spPr bwMode="auto">
          <a:xfrm rot="5400000">
            <a:off x="1793875" y="3590925"/>
            <a:ext cx="823913" cy="246063"/>
          </a:xfrm>
          <a:prstGeom prst="rightArrow">
            <a:avLst>
              <a:gd name="adj1" fmla="val 50000"/>
              <a:gd name="adj2" fmla="val 837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9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3" dur="5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4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82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4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6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34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4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25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  <p:bldP spid="34828" grpId="0"/>
      <p:bldP spid="34834" grpId="0" animBg="1"/>
      <p:bldP spid="34835" grpId="0" animBg="1"/>
      <p:bldP spid="34836" grpId="0" animBg="1"/>
      <p:bldP spid="34837" grpId="0" animBg="1"/>
      <p:bldP spid="34838" grpId="0" animBg="1"/>
      <p:bldP spid="34839" grpId="0" animBg="1"/>
      <p:bldP spid="34840" grpId="0" animBg="1"/>
      <p:bldP spid="34842" grpId="0" animBg="1"/>
      <p:bldP spid="34843" grpId="0" animBg="1"/>
      <p:bldP spid="34844" grpId="0" animBg="1"/>
      <p:bldP spid="348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6063" y="508000"/>
            <a:ext cx="2614612" cy="47783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1222375"/>
            <a:ext cx="11968162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143125" y="2457450"/>
            <a:ext cx="592931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rgbClr val="3366FF"/>
                </a:solidFill>
                <a:latin typeface="Calibri" pitchFamily="34" charset="0"/>
              </a:rPr>
              <a:t>What are there in the room?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rgbClr val="3366FF"/>
                </a:solidFill>
                <a:latin typeface="Calibri" pitchFamily="34" charset="0"/>
              </a:rPr>
              <a:t>Where are they in the room?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9591</TotalTime>
  <Words>575</Words>
  <Application>Microsoft Office PowerPoint</Application>
  <PresentationFormat>Widescreen</PresentationFormat>
  <Paragraphs>143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187</cp:revision>
  <dcterms:created xsi:type="dcterms:W3CDTF">2020-12-08T03:17:05Z</dcterms:created>
  <dcterms:modified xsi:type="dcterms:W3CDTF">2022-12-17T15:36:08Z</dcterms:modified>
</cp:coreProperties>
</file>