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333" r:id="rId2"/>
    <p:sldId id="335" r:id="rId3"/>
    <p:sldId id="357" r:id="rId4"/>
    <p:sldId id="334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00FF"/>
    <a:srgbClr val="FF6600"/>
    <a:srgbClr val="0000FF"/>
    <a:srgbClr val="00FFFF"/>
    <a:srgbClr val="FF0000"/>
    <a:srgbClr val="006600"/>
    <a:srgbClr val="0000CC"/>
    <a:srgbClr val="9C0C24"/>
    <a:srgbClr val="A8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298" autoAdjust="0"/>
    <p:restoredTop sz="98566" autoAdjust="0"/>
  </p:normalViewPr>
  <p:slideViewPr>
    <p:cSldViewPr snapToGrid="0">
      <p:cViewPr varScale="1">
        <p:scale>
          <a:sx n="69" d="100"/>
          <a:sy n="69" d="100"/>
        </p:scale>
        <p:origin x="-114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JAOn5b4I6k?si=-jI-JSswpsOsa6rU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390658" y="4413719"/>
            <a:ext cx="32362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FF"/>
                </a:solidFill>
                <a:cs typeface="Times New Roman" pitchFamily="18" charset="0"/>
              </a:rPr>
              <a:t>GIÁO VIÊN: TRƯƠNG THẾ THẢO</a:t>
            </a:r>
            <a:endParaRPr lang="vi-VN" b="1" dirty="0">
              <a:solidFill>
                <a:srgbClr val="FF00FF"/>
              </a:solidFill>
              <a:cs typeface="Times New Roman" pitchFamily="18" charset="0"/>
            </a:endParaRPr>
          </a:p>
        </p:txBody>
      </p:sp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44723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>
            <a:off x="406400" y="672354"/>
            <a:ext cx="11785600" cy="165707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SINH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VỚI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GIẢNG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ĐIỆN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TỬ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KHOA HỌC TỰ </a:t>
            </a:r>
            <a:r>
              <a:rPr lang="en-US" sz="3600" b="1" kern="1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NHIÊN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 8</a:t>
            </a:r>
            <a:endParaRPr lang="en-US" sz="36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06400" y="3591486"/>
            <a:ext cx="10363200" cy="53788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algn="ctr" eaLnBrk="0" hangingPunct="0">
              <a:defRPr/>
            </a:pPr>
            <a:r>
              <a:rPr lang="en-US" sz="4400" b="1" kern="0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BỘ SÁCH CÁNH DIỀU</a:t>
            </a:r>
            <a:endParaRPr lang="en-US" sz="4400" kern="0" dirty="0">
              <a:solidFill>
                <a:srgbClr val="0000FF"/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982686" y="207787"/>
            <a:ext cx="5098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ACID </a:t>
            </a:r>
            <a:r>
              <a:rPr lang="en-US" sz="36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695" y="2867891"/>
            <a:ext cx="1870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OXIDE</a:t>
            </a:r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434" y="443315"/>
            <a:ext cx="2521527" cy="646331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Oxide base</a:t>
            </a:r>
            <a:endParaRPr lang="en-US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>
            <a:stCxn id="5" idx="3"/>
            <a:endCxn id="7" idx="1"/>
          </p:cNvCxnSpPr>
          <p:nvPr/>
        </p:nvCxnSpPr>
        <p:spPr>
          <a:xfrm flipV="1">
            <a:off x="1995058" y="766481"/>
            <a:ext cx="1011376" cy="2424576"/>
          </a:xfrm>
          <a:prstGeom prst="straightConnector1">
            <a:avLst/>
          </a:prstGeom>
          <a:ln w="381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527966" y="803533"/>
            <a:ext cx="1468581" cy="1588"/>
          </a:xfrm>
          <a:prstGeom prst="straightConnector1">
            <a:avLst/>
          </a:prstGeom>
          <a:ln w="381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35086" y="1579427"/>
            <a:ext cx="5098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BASE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58834" y="1814955"/>
            <a:ext cx="2521527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Oxide acid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>
            <a:stCxn id="5" idx="3"/>
            <a:endCxn id="29" idx="1"/>
          </p:cNvCxnSpPr>
          <p:nvPr/>
        </p:nvCxnSpPr>
        <p:spPr>
          <a:xfrm flipV="1">
            <a:off x="1995058" y="2138121"/>
            <a:ext cx="1163776" cy="10529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80366" y="2175173"/>
            <a:ext cx="1468581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35086" y="2909507"/>
            <a:ext cx="50984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ACID,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BASE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58834" y="3145035"/>
            <a:ext cx="2521527" cy="120032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>
            <a:stCxn id="5" idx="3"/>
            <a:endCxn id="34" idx="1"/>
          </p:cNvCxnSpPr>
          <p:nvPr/>
        </p:nvCxnSpPr>
        <p:spPr>
          <a:xfrm>
            <a:off x="1995058" y="3191057"/>
            <a:ext cx="1163776" cy="554143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680366" y="3740788"/>
            <a:ext cx="1468581" cy="158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135086" y="5320277"/>
            <a:ext cx="5098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ACID, </a:t>
            </a:r>
            <a:r>
              <a:rPr lang="en-US" sz="36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BASE</a:t>
            </a:r>
            <a:r>
              <a:rPr 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58834" y="5555805"/>
            <a:ext cx="2521527" cy="646331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Oxide base</a:t>
            </a:r>
            <a:endParaRPr lang="en-US" sz="3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Arrow Connector 39"/>
          <p:cNvCxnSpPr>
            <a:stCxn id="5" idx="3"/>
            <a:endCxn id="39" idx="1"/>
          </p:cNvCxnSpPr>
          <p:nvPr/>
        </p:nvCxnSpPr>
        <p:spPr>
          <a:xfrm>
            <a:off x="1995058" y="3191057"/>
            <a:ext cx="1163776" cy="2687914"/>
          </a:xfrm>
          <a:prstGeom prst="straightConnector1">
            <a:avLst/>
          </a:prstGeom>
          <a:ln w="381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680366" y="5916023"/>
            <a:ext cx="1468581" cy="1588"/>
          </a:xfrm>
          <a:prstGeom prst="straightConnector1">
            <a:avLst/>
          </a:prstGeom>
          <a:ln w="381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7" grpId="0" animBg="1"/>
      <p:bldP spid="28" grpId="0"/>
      <p:bldP spid="29" grpId="0" animBg="1"/>
      <p:bldP spid="33" grpId="0"/>
      <p:bldP spid="34" grpId="0" animBg="1"/>
      <p:bldP spid="38" grpId="0"/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6878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85898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oxygen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34389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Silicon dioxide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Carbon dioxide (CO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85122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2313707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VD: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269671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VD: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4170216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VD: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504305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acid,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VD: CO; NO 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50872" y="1551709"/>
            <a:ext cx="4350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Oxide base: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06287" y="2521531"/>
            <a:ext cx="3754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Oxide acid: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6213"/>
            <a:ext cx="4959927" cy="4985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5361708" y="3380518"/>
            <a:ext cx="4946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Oxide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58690" y="4253346"/>
            <a:ext cx="4350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Oxide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6878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85898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oxygen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34389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Silicon dioxide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Carbon dioxide (CO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76809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2230577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VD: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186541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VD: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4087086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VD: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95992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acid,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VD: CO; NO 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85517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Oxide base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534400" y="429490"/>
            <a:ext cx="3657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Hiện tượng: CuO tan dần, thu được dung dịch có màu xanh.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8395855" cy="5433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>
          <a:xfrm>
            <a:off x="609600" y="4378036"/>
            <a:ext cx="3075709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37309" y="4793672"/>
            <a:ext cx="7287491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0327" y="5153891"/>
            <a:ext cx="17595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534400" y="2452253"/>
            <a:ext cx="365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CuO tan dần, thu được dung dịch có màu xanh.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6255" y="5225379"/>
            <a:ext cx="120257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ung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 có màu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copper (II)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77341" y="5793420"/>
            <a:ext cx="214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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CuCl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565" y="6237997"/>
            <a:ext cx="12025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302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5972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03379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45797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Oxide base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92578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CuCl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24384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293716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base +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68982" y="1911926"/>
            <a:ext cx="752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MgSO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816551"/>
            <a:ext cx="4752109" cy="488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4668982" y="3158849"/>
            <a:ext cx="752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CuSO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68982" y="4378062"/>
            <a:ext cx="752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6HCl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2FeCl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302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5972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03379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45797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Oxide base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92578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CuCl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24384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293716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base +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41146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Oxide acid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8007927" cy="5327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534400" y="429490"/>
            <a:ext cx="3657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Hiện tượng: Xuất hiện chất không tan trong nước (chất kết tủa) màu trắng.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12618" y="5029200"/>
            <a:ext cx="2701637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338945" y="5029200"/>
            <a:ext cx="1025237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534400" y="2604643"/>
            <a:ext cx="365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Giải thích: CO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đã phản ứng với dung dịch Ca(OH)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tạo ra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kết tủa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6255" y="5225379"/>
            <a:ext cx="120257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tủa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tan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56359" y="5793420"/>
            <a:ext cx="214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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565" y="6237997"/>
            <a:ext cx="12025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302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5972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03379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45797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Oxide base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92578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CuCl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24384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293716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base +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41146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Oxide acid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93469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Ca(OH)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CaCO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44196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91836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acid +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77511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11: OXIDE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68982" y="1911926"/>
            <a:ext cx="752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2KOH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8982" y="3158849"/>
            <a:ext cx="752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2KOH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68982" y="4378062"/>
            <a:ext cx="752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2KOH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0" y="1081089"/>
            <a:ext cx="4572000" cy="427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6720" y="-1"/>
            <a:ext cx="5819864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9313" y="0"/>
            <a:ext cx="45162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302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5972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03379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45797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Oxide base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92578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CuCl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24384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293716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base +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41146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Oxide acid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93469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Ca(OH)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CaCO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44196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91836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acid +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base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541182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02142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98763" y="5902061"/>
            <a:ext cx="7633855" cy="675595"/>
            <a:chOff x="498763" y="5902061"/>
            <a:chExt cx="7633855" cy="675595"/>
          </a:xfrm>
        </p:grpSpPr>
        <p:sp>
          <p:nvSpPr>
            <p:cNvPr id="34" name="TextBox 33"/>
            <p:cNvSpPr txBox="1"/>
            <p:nvPr/>
          </p:nvSpPr>
          <p:spPr>
            <a:xfrm>
              <a:off x="498763" y="6054436"/>
              <a:ext cx="763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- Kim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loại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	       Oxide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kim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loại</a:t>
              </a:r>
              <a:endPara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5" name="Group 16"/>
            <p:cNvGrpSpPr/>
            <p:nvPr/>
          </p:nvGrpSpPr>
          <p:grpSpPr>
            <a:xfrm>
              <a:off x="3103435" y="5902061"/>
              <a:ext cx="1634836" cy="461665"/>
              <a:chOff x="6317673" y="637312"/>
              <a:chExt cx="1634836" cy="461665"/>
            </a:xfrm>
          </p:grpSpPr>
          <p:cxnSp>
            <p:nvCxnSpPr>
              <p:cNvPr id="36" name="Straight Arrow Connector 35"/>
              <p:cNvCxnSpPr/>
              <p:nvPr/>
            </p:nvCxnSpPr>
            <p:spPr>
              <a:xfrm>
                <a:off x="6317673" y="1039091"/>
                <a:ext cx="1634836" cy="1588"/>
              </a:xfrm>
              <a:prstGeom prst="straightConnector1">
                <a:avLst/>
              </a:prstGeom>
              <a:ln>
                <a:solidFill>
                  <a:srgbClr val="FF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7232095" y="637312"/>
                <a:ext cx="4710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aseline="300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dirty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43788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02142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7"/>
          <p:cNvGrpSpPr/>
          <p:nvPr/>
        </p:nvGrpSpPr>
        <p:grpSpPr>
          <a:xfrm>
            <a:off x="110823" y="928116"/>
            <a:ext cx="7633855" cy="675595"/>
            <a:chOff x="498763" y="5902061"/>
            <a:chExt cx="7633855" cy="675595"/>
          </a:xfrm>
        </p:grpSpPr>
        <p:sp>
          <p:nvSpPr>
            <p:cNvPr id="34" name="TextBox 33"/>
            <p:cNvSpPr txBox="1"/>
            <p:nvPr/>
          </p:nvSpPr>
          <p:spPr>
            <a:xfrm>
              <a:off x="498763" y="6054436"/>
              <a:ext cx="763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- Kim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loại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	       Oxide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kim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loại</a:t>
              </a:r>
              <a:endPara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16"/>
            <p:cNvGrpSpPr/>
            <p:nvPr/>
          </p:nvGrpSpPr>
          <p:grpSpPr>
            <a:xfrm>
              <a:off x="3103435" y="5902061"/>
              <a:ext cx="1634836" cy="461665"/>
              <a:chOff x="6317673" y="637312"/>
              <a:chExt cx="1634836" cy="461665"/>
            </a:xfrm>
          </p:grpSpPr>
          <p:cxnSp>
            <p:nvCxnSpPr>
              <p:cNvPr id="36" name="Straight Arrow Connector 35"/>
              <p:cNvCxnSpPr/>
              <p:nvPr/>
            </p:nvCxnSpPr>
            <p:spPr>
              <a:xfrm>
                <a:off x="6317673" y="1039091"/>
                <a:ext cx="1634836" cy="1588"/>
              </a:xfrm>
              <a:prstGeom prst="straightConnector1">
                <a:avLst/>
              </a:prstGeom>
              <a:ln>
                <a:solidFill>
                  <a:srgbClr val="FF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6982705" y="637312"/>
                <a:ext cx="4710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aseline="300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dirty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0" y="220287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hầu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Au, Ag, Pt)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0" y="1510021"/>
            <a:ext cx="12192000" cy="695736"/>
            <a:chOff x="0" y="1510021"/>
            <a:chExt cx="12192000" cy="695736"/>
          </a:xfrm>
        </p:grpSpPr>
        <p:sp>
          <p:nvSpPr>
            <p:cNvPr id="33" name="TextBox 32"/>
            <p:cNvSpPr txBox="1"/>
            <p:nvPr/>
          </p:nvSpPr>
          <p:spPr>
            <a:xfrm>
              <a:off x="0" y="1620982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VD: </a:t>
              </a:r>
              <a:r>
                <a:rPr lang="en-US" sz="32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4Al</a:t>
              </a:r>
              <a:r>
                <a:rPr lang="en-US" sz="32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32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3O</a:t>
              </a:r>
              <a:r>
                <a:rPr lang="en-US" sz="32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		</a:t>
              </a:r>
              <a:r>
                <a:rPr lang="en-US" sz="32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2Al</a:t>
              </a:r>
              <a:r>
                <a:rPr lang="en-US" sz="32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32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2840185" y="1911800"/>
              <a:ext cx="1634836" cy="1588"/>
            </a:xfrm>
            <a:prstGeom prst="straightConnector1">
              <a:avLst/>
            </a:prstGeom>
            <a:ln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546782" y="1510021"/>
              <a:ext cx="4710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baseline="30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2673952"/>
            <a:ext cx="7633855" cy="675595"/>
            <a:chOff x="498763" y="5902061"/>
            <a:chExt cx="7633855" cy="675595"/>
          </a:xfrm>
        </p:grpSpPr>
        <p:sp>
          <p:nvSpPr>
            <p:cNvPr id="42" name="TextBox 41"/>
            <p:cNvSpPr txBox="1"/>
            <p:nvPr/>
          </p:nvSpPr>
          <p:spPr>
            <a:xfrm>
              <a:off x="498763" y="6054436"/>
              <a:ext cx="763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- Phi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kim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	       Oxide phi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kim</a:t>
              </a:r>
              <a:endPara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3" name="Group 16"/>
            <p:cNvGrpSpPr/>
            <p:nvPr/>
          </p:nvGrpSpPr>
          <p:grpSpPr>
            <a:xfrm>
              <a:off x="3103435" y="5902061"/>
              <a:ext cx="1634836" cy="461665"/>
              <a:chOff x="6317673" y="637312"/>
              <a:chExt cx="1634836" cy="461665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>
                <a:off x="6317673" y="1039091"/>
                <a:ext cx="1634836" cy="1588"/>
              </a:xfrm>
              <a:prstGeom prst="straightConnector1">
                <a:avLst/>
              </a:prstGeom>
              <a:ln>
                <a:solidFill>
                  <a:srgbClr val="FF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7232095" y="637312"/>
                <a:ext cx="4710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aseline="300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dirty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0" y="3352676"/>
            <a:ext cx="12192000" cy="695736"/>
            <a:chOff x="0" y="1510021"/>
            <a:chExt cx="12192000" cy="695736"/>
          </a:xfrm>
        </p:grpSpPr>
        <p:sp>
          <p:nvSpPr>
            <p:cNvPr id="47" name="TextBox 46"/>
            <p:cNvSpPr txBox="1"/>
            <p:nvPr/>
          </p:nvSpPr>
          <p:spPr>
            <a:xfrm>
              <a:off x="0" y="1620982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VD: </a:t>
              </a:r>
              <a:r>
                <a:rPr lang="en-US" sz="32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4P</a:t>
              </a:r>
              <a:r>
                <a:rPr lang="en-US" sz="32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32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5O</a:t>
              </a:r>
              <a:r>
                <a:rPr lang="en-US" sz="32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		</a:t>
              </a:r>
              <a:r>
                <a:rPr lang="en-US" sz="32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2P</a:t>
              </a:r>
              <a:r>
                <a:rPr lang="en-US" sz="32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32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32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2840185" y="1911800"/>
              <a:ext cx="1634836" cy="1588"/>
            </a:xfrm>
            <a:prstGeom prst="straightConnector1">
              <a:avLst/>
            </a:prstGeom>
            <a:ln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3546782" y="1510021"/>
              <a:ext cx="4710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baseline="30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0" y="403167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(C, S, P…)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0" y="459424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0" grpId="0"/>
      <p:bldP spid="5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43788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0" y="89508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138545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oxide</a:t>
            </a:r>
            <a:endParaRPr lang="en-US" sz="32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188421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VD: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zinc oxide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2424545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) + oxide</a:t>
            </a:r>
            <a:endParaRPr lang="en-US" sz="32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344978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VD: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Iron (II) oxide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3893127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oxygen+ oxide.</a:t>
            </a:r>
            <a:endParaRPr lang="en-US" sz="32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0" y="487680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mono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tri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tetra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2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32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551410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VD: CO</a:t>
            </a:r>
            <a:r>
              <a:rPr lang="en-US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carbon dioxide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carbon (IV) oxide.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46" grpId="0"/>
      <p:bldP spid="52" grpId="0"/>
      <p:bldP spid="53" grpId="0"/>
      <p:bldP spid="5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0" y="89508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1454727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link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https://youtu.be/zJAOn5b4I6k?si=-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jI-JSswpsOsa6rU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02142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598393"/>
            <a:ext cx="1219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chất sau: CuO, MgO, CO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Fe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CaO, Na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Chất nào trong các chất trên phản ứng được với dung dịch KOH?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Chất nào trong các chất trên phản ứng được với dung dịch HCl?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phương trình hóa học minh họa.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687782" y="2496510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2KOH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2KOH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2KOH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CuCl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6HCl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2FeCl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2NaCl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02142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598393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phương trình hóa học của phản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 ra các oxide sau từ các đơn chất và oxygen: K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O, MgO, CO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Al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CuO, P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CaO.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40182" y="1595964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4K + 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2K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algn="ctr"/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2Mg + 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2MgO</a:t>
            </a:r>
          </a:p>
          <a:p>
            <a:pPr algn="ctr"/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 + 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CO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pt-BR" sz="36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 + 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SO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pt-BR" sz="36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4Al + 3O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2Al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pt-BR" sz="36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2Cu + 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2CuO</a:t>
            </a:r>
          </a:p>
          <a:p>
            <a:pPr algn="ctr"/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4P + 5O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2P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pt-BR" sz="36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2Ca + O</a:t>
            </a:r>
            <a:r>
              <a:rPr lang="pt-BR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2CaO</a:t>
            </a:r>
            <a:endParaRPr lang="pt-BR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tmFilter="0,0; .5, 1; 1, 1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tmFilter="0,0; .5, 1; 1, 1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tmFilter="0,0; .5, 1; 1, 1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tmFilter="0,0; .5, 1; 1, 1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tmFilter="0,0; .5, 1; 1, 1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tmFilter="0,0; .5, 1; 1, 1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02142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598393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 khí  CO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từ từ qua dung dịch nước vôi trong ( Ca(OH)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 Sau khi phản ứng kết thúc, trong dung dịch vẫn còn dư Ca(OH)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và tạo ra 20 gam CaCO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Tính thể tích khí CO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(dkc) đã tham gia phản ứng.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07818" y="2357964"/>
            <a:ext cx="12192000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mol CaCO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là: n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CaCO3 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= 0,2 (mol).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trình hóa học: CO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Ca(OH)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→ CaCO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+ H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n 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CO2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= n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CaCO3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= 0,2 (mol)</a:t>
            </a:r>
            <a:endParaRPr lang="vi-VN" sz="3200" baseline="-25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hể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tích khí CO</a:t>
            </a:r>
            <a:r>
              <a:rPr lang="vi-VN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đã phản ứng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CO2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= n x 24,79 =  4,96 lít.</a:t>
            </a:r>
            <a:endParaRPr lang="vi-VN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02142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598393"/>
            <a:ext cx="1219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đốt nóng, kim loại R phản ứng mạnh với oxygen tạo ra oxide ( ở thể rắn, màu trắng, không tan trong nước nhưng tan được trong dung dịch HCl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 công thức của oxide trên, biết kim loại R có hóa trị II và phần trăm khối lượng của kim loại R trong oxide là 60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07818" y="2357964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 là: 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RO</a:t>
            </a:r>
            <a:endParaRPr lang="vi-VN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60%</a:t>
            </a:r>
          </a:p>
          <a:p>
            <a:pPr>
              <a:lnSpc>
                <a:spcPct val="150000"/>
              </a:lnSpc>
            </a:pP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24 (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/mol)</a:t>
            </a:r>
            <a:endParaRPr lang="vi-VN" sz="3200" baseline="-25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magnesium (Mg) =&gt;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oxide: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MgO</a:t>
            </a:r>
            <a:endParaRPr lang="vi-VN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62546" y="3796145"/>
            <a:ext cx="732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43889" y="4267199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+16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01638" y="3962399"/>
            <a:ext cx="902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.100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85306" y="3990107"/>
            <a:ext cx="8258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=60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357745" y="4364183"/>
            <a:ext cx="1385455" cy="1588"/>
          </a:xfrm>
          <a:prstGeom prst="line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04561"/>
            <a:ext cx="12192000" cy="464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6878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74073" y="719666"/>
          <a:ext cx="11651671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691"/>
                <a:gridCol w="2812472"/>
                <a:gridCol w="49045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oxide</a:t>
                      </a:r>
                      <a:endParaRPr lang="en-US" sz="2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oxide</a:t>
                      </a:r>
                      <a:endParaRPr lang="en-US" sz="2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nguyên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tố</a:t>
                      </a:r>
                      <a:endParaRPr lang="en-US" sz="2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Aluminium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oxide</a:t>
                      </a:r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lang="en-US" sz="2800" baseline="-250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2800" baseline="-250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Barium oxide</a:t>
                      </a:r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BaO</a:t>
                      </a:r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Carbon dioxide</a:t>
                      </a:r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lang="en-US" sz="2800" baseline="-250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Diphosphorus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pentoxide</a:t>
                      </a:r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2800" baseline="-250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2800" baseline="-25000" dirty="0" err="1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43891" y="3699164"/>
            <a:ext cx="9642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Oxide?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35091" y="1246908"/>
            <a:ext cx="4862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5091" y="1745672"/>
            <a:ext cx="4862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21236" y="2272145"/>
            <a:ext cx="4862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35091" y="2798617"/>
            <a:ext cx="4862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7018" y="4350327"/>
            <a:ext cx="9642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ề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Oxide?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6878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85898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oxygen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382" y="2908760"/>
            <a:ext cx="10421628" cy="3090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0" y="134389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Silicon dioxide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Carbon dioxide (CO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47854" y="3408217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oxide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00008"/>
            <a:ext cx="5440507" cy="4290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ống nước cam thời điểm nào tốt nhất cho sức khỏ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7978"/>
            <a:ext cx="5278582" cy="491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6" name="Group 25"/>
          <p:cNvGrpSpPr/>
          <p:nvPr/>
        </p:nvGrpSpPr>
        <p:grpSpPr>
          <a:xfrm>
            <a:off x="5237018" y="637312"/>
            <a:ext cx="6414655" cy="606343"/>
            <a:chOff x="5237018" y="637312"/>
            <a:chExt cx="6414655" cy="606343"/>
          </a:xfrm>
        </p:grpSpPr>
        <p:sp>
          <p:nvSpPr>
            <p:cNvPr id="12" name="TextBox 11"/>
            <p:cNvSpPr txBox="1"/>
            <p:nvPr/>
          </p:nvSpPr>
          <p:spPr>
            <a:xfrm>
              <a:off x="5237018" y="720435"/>
              <a:ext cx="64146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S +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		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SO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747178" y="637312"/>
              <a:ext cx="1634836" cy="461665"/>
              <a:chOff x="6317673" y="637312"/>
              <a:chExt cx="1634836" cy="461665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>
                <a:off x="6317673" y="1039091"/>
                <a:ext cx="1634836" cy="1588"/>
              </a:xfrm>
              <a:prstGeom prst="straightConnector1">
                <a:avLst/>
              </a:prstGeom>
              <a:ln>
                <a:solidFill>
                  <a:srgbClr val="FF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6927285" y="637312"/>
                <a:ext cx="4710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aseline="300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dirty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5278581" y="1510172"/>
            <a:ext cx="6414655" cy="703302"/>
            <a:chOff x="5278581" y="1468607"/>
            <a:chExt cx="6414655" cy="703302"/>
          </a:xfrm>
        </p:grpSpPr>
        <p:sp>
          <p:nvSpPr>
            <p:cNvPr id="6" name="TextBox 5"/>
            <p:cNvSpPr txBox="1"/>
            <p:nvPr/>
          </p:nvSpPr>
          <p:spPr>
            <a:xfrm>
              <a:off x="5278581" y="1648689"/>
              <a:ext cx="64146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2Cu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		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2CuO</a:t>
              </a:r>
              <a:endPara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7065838" y="1468607"/>
              <a:ext cx="1634836" cy="461665"/>
              <a:chOff x="6317673" y="637312"/>
              <a:chExt cx="1634836" cy="461665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6317673" y="1039091"/>
                <a:ext cx="1634836" cy="1588"/>
              </a:xfrm>
              <a:prstGeom prst="straightConnector1">
                <a:avLst/>
              </a:prstGeom>
              <a:ln>
                <a:solidFill>
                  <a:srgbClr val="FF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6927285" y="637312"/>
                <a:ext cx="4710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aseline="300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dirty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5375564" y="2618577"/>
            <a:ext cx="6414655" cy="661695"/>
            <a:chOff x="5375564" y="2590867"/>
            <a:chExt cx="6414655" cy="661695"/>
          </a:xfrm>
        </p:grpSpPr>
        <p:sp>
          <p:nvSpPr>
            <p:cNvPr id="14" name="TextBox 13"/>
            <p:cNvSpPr txBox="1"/>
            <p:nvPr/>
          </p:nvSpPr>
          <p:spPr>
            <a:xfrm>
              <a:off x="5375564" y="2729342"/>
              <a:ext cx="64146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		CO</a:t>
              </a:r>
              <a:r>
                <a:rPr lang="en-US" sz="2800" baseline="-250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7010423" y="2590867"/>
              <a:ext cx="1634836" cy="461665"/>
              <a:chOff x="6317673" y="637312"/>
              <a:chExt cx="1634836" cy="461665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>
                <a:off x="6317673" y="1039091"/>
                <a:ext cx="1634836" cy="1588"/>
              </a:xfrm>
              <a:prstGeom prst="straightConnector1">
                <a:avLst/>
              </a:prstGeom>
              <a:ln>
                <a:solidFill>
                  <a:srgbClr val="FF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927285" y="637312"/>
                <a:ext cx="4710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aseline="300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dirty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5347854" y="3629893"/>
            <a:ext cx="6414655" cy="661761"/>
            <a:chOff x="5347854" y="3629893"/>
            <a:chExt cx="6414655" cy="661761"/>
          </a:xfrm>
        </p:grpSpPr>
        <p:sp>
          <p:nvSpPr>
            <p:cNvPr id="16" name="TextBox 15"/>
            <p:cNvSpPr txBox="1"/>
            <p:nvPr/>
          </p:nvSpPr>
          <p:spPr>
            <a:xfrm>
              <a:off x="5347854" y="3768434"/>
              <a:ext cx="64146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4Na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		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2Na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6996545" y="3629893"/>
              <a:ext cx="1634836" cy="461665"/>
              <a:chOff x="6317673" y="637312"/>
              <a:chExt cx="1634836" cy="461665"/>
            </a:xfrm>
          </p:grpSpPr>
          <p:cxnSp>
            <p:nvCxnSpPr>
              <p:cNvPr id="24" name="Straight Arrow Connector 23"/>
              <p:cNvCxnSpPr/>
              <p:nvPr/>
            </p:nvCxnSpPr>
            <p:spPr>
              <a:xfrm>
                <a:off x="6317673" y="1039091"/>
                <a:ext cx="1634836" cy="1588"/>
              </a:xfrm>
              <a:prstGeom prst="straightConnector1">
                <a:avLst/>
              </a:prstGeom>
              <a:ln>
                <a:solidFill>
                  <a:srgbClr val="FF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6927285" y="637312"/>
                <a:ext cx="4710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aseline="30000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dirty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56346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11:  OXIDE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6878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85898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oxygen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34389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Silicon dioxide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Carbon dioxide (CO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85122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OXIDE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2715</TotalTime>
  <Words>1649</Words>
  <PresentationFormat>Custom</PresentationFormat>
  <Paragraphs>225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MỞ ĐẦU KHTN 7-HIỀN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2022-07-11T10:05:56Z</dcterms:created>
  <dcterms:modified xsi:type="dcterms:W3CDTF">2023-11-05T08:32:18Z</dcterms:modified>
</cp:coreProperties>
</file>