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6"/>
  </p:notesMasterIdLst>
  <p:sldIdLst>
    <p:sldId id="313" r:id="rId3"/>
    <p:sldId id="301" r:id="rId4"/>
    <p:sldId id="315" r:id="rId5"/>
    <p:sldId id="321" r:id="rId6"/>
    <p:sldId id="322" r:id="rId7"/>
    <p:sldId id="323" r:id="rId8"/>
    <p:sldId id="324" r:id="rId9"/>
    <p:sldId id="325" r:id="rId10"/>
    <p:sldId id="326" r:id="rId11"/>
    <p:sldId id="328" r:id="rId12"/>
    <p:sldId id="327" r:id="rId13"/>
    <p:sldId id="329" r:id="rId14"/>
    <p:sldId id="330" r:id="rId15"/>
  </p:sldIdLst>
  <p:sldSz cx="24384000" cy="13716000"/>
  <p:notesSz cx="6858000" cy="9144000"/>
  <p:custDataLst>
    <p:tags r:id="rId1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1" d="100"/>
          <a:sy n="41" d="100"/>
        </p:scale>
        <p:origin x="18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2.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§7. </a:t>
              </a:r>
              <a:r>
                <a:rPr lang="en-US" sz="5800" b="1" dirty="0" err="1">
                  <a:solidFill>
                    <a:srgbClr val="0000FF"/>
                  </a:solidFill>
                  <a:latin typeface="Tahoma" pitchFamily="34" charset="0"/>
                  <a:ea typeface="Tahoma" pitchFamily="34" charset="0"/>
                  <a:cs typeface="Tahoma" pitchFamily="34" charset="0"/>
                </a:rPr>
                <a:t>Các</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khái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niệm</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mở</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đầu</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§8. </a:t>
              </a:r>
              <a:r>
                <a:rPr lang="en-US" sz="5800" b="1" dirty="0" err="1">
                  <a:solidFill>
                    <a:srgbClr val="FF0000"/>
                  </a:solidFill>
                  <a:latin typeface="Tahoma" pitchFamily="34" charset="0"/>
                  <a:ea typeface="Tahoma" pitchFamily="34" charset="0"/>
                  <a:cs typeface="Tahoma" pitchFamily="34" charset="0"/>
                </a:rPr>
                <a:t>Tổng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và</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hiệu</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của</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hai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vectơ</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a:t>
                </a:r>
                <a:r>
                  <a:rPr lang="en-US" b="1" dirty="0">
                    <a:latin typeface="Tahoma" panose="020B0604030504040204" pitchFamily="34" charset="0"/>
                    <a:ea typeface="Tahoma" panose="020B0604030504040204" pitchFamily="34" charset="0"/>
                    <a:cs typeface="Tahoma" panose="020B0604030504040204" pitchFamily="34" charset="0"/>
                  </a:rPr>
                  <a:t> 1.</a:t>
                </a:r>
                <a:r>
                  <a:rPr lang="vi-VN" b="1" dirty="0">
                    <a:latin typeface="Tahoma" panose="020B0604030504040204" pitchFamily="34" charset="0"/>
                    <a:ea typeface="Tahoma" panose="020B0604030504040204" pitchFamily="34" charset="0"/>
                    <a:cs typeface="Tahoma" panose="020B0604030504040204" pitchFamily="34" charset="0"/>
                  </a:rPr>
                  <a:t>   Cho hình vuông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với độ dài cạnh bằng </a:t>
                </a:r>
                <a14:m>
                  <m:oMath xmlns:m="http://schemas.openxmlformats.org/officeDocument/2006/math">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oMath>
                </a14:m>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8001001"/>
              </a:xfrm>
              <a:prstGeom prst="rect">
                <a:avLst/>
              </a:prstGeom>
              <a:blipFill>
                <a:blip r:embed="rId3"/>
                <a:stretch>
                  <a:fillRect l="-1080" t="-2586" r="-184"/>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7010400" y="5114964"/>
                <a:ext cx="16992600" cy="5852581"/>
              </a:xfrm>
              <a:prstGeom prst="rect">
                <a:avLst/>
              </a:prstGeom>
              <a:solidFill>
                <a:srgbClr val="D6F7FE"/>
              </a:solidFill>
              <a:ln>
                <a:noFill/>
              </a:ln>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vi-VN" b="1" dirty="0">
                    <a:solidFill>
                      <a:srgbClr val="FF0000"/>
                    </a:solidFill>
                    <a:latin typeface="Tahoma" pitchFamily="34" charset="0"/>
                    <a:ea typeface="Tahoma" pitchFamily="34" charset="0"/>
                    <a:cs typeface="Tahoma" pitchFamily="34" charset="0"/>
                  </a:rPr>
                  <a:t>Lời giải</a:t>
                </a:r>
                <a:endParaRPr lang="en-US" b="1" dirty="0">
                  <a:solidFill>
                    <a:srgbClr val="FF0000"/>
                  </a:solidFill>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Do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oMath>
                </a14:m>
                <a:r>
                  <a:rPr lang="vi-VN" b="1" dirty="0">
                    <a:latin typeface="Tahoma" pitchFamily="34" charset="0"/>
                    <a:ea typeface="Tahoma" pitchFamily="34" charset="0"/>
                    <a:cs typeface="Tahoma" pitchFamily="34" charset="0"/>
                  </a:rPr>
                  <a:t> nên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oMath>
                </a14:m>
                <a:r>
                  <a:rPr lang="vi-VN" b="1" dirty="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Vậy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e>
                    </m:d>
                    <m:r>
                      <a:rPr lang="vi-VN" b="1" i="1">
                        <a:latin typeface="Cambria Math" panose="02040503050406030204" pitchFamily="18" charset="0"/>
                      </a:rPr>
                      <m:t>=</m:t>
                    </m:r>
                    <m:r>
                      <a:rPr lang="vi-VN" b="1" i="1">
                        <a:latin typeface="Cambria Math" panose="02040503050406030204" pitchFamily="18" charset="0"/>
                      </a:rPr>
                      <m:t>𝑫𝑩</m:t>
                    </m:r>
                    <m:r>
                      <a:rPr lang="vi-VN" b="1" i="1">
                        <a:latin typeface="Cambria Math" panose="02040503050406030204" pitchFamily="18" charset="0"/>
                      </a:rPr>
                      <m:t>=</m:t>
                    </m:r>
                    <m:rad>
                      <m:radPr>
                        <m:degHide m:val="on"/>
                        <m:ctrlPr>
                          <a:rPr lang="en-US" b="1" i="1">
                            <a:latin typeface="Cambria Math" panose="02040503050406030204" pitchFamily="18" charset="0"/>
                          </a:rPr>
                        </m:ctrlPr>
                      </m:radPr>
                      <m:deg/>
                      <m:e>
                        <m:r>
                          <a:rPr lang="vi-VN" b="1" i="1">
                            <a:latin typeface="Cambria Math" panose="02040503050406030204" pitchFamily="18" charset="0"/>
                          </a:rPr>
                          <m:t>𝟐</m:t>
                        </m:r>
                      </m:e>
                    </m:rad>
                    <m:r>
                      <a:rPr lang="en-US" b="1" i="0" smtClean="0">
                        <a:latin typeface="Cambria Math"/>
                      </a:rPr>
                      <m:t> </m:t>
                    </m:r>
                  </m:oMath>
                </a14:m>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T</a:t>
                </a:r>
                <a:r>
                  <a:rPr lang="vi-VN" b="1" dirty="0">
                    <a:latin typeface="Tahoma" pitchFamily="34" charset="0"/>
                    <a:ea typeface="Tahoma" pitchFamily="34" charset="0"/>
                    <a:cs typeface="Tahoma" pitchFamily="34" charset="0"/>
                  </a:rPr>
                  <a: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Do </a:t>
                </a:r>
                <a:r>
                  <a:rPr lang="en-US" b="1" dirty="0" err="1">
                    <a:latin typeface="Tahoma" pitchFamily="34" charset="0"/>
                    <a:ea typeface="Tahoma" pitchFamily="34" charset="0"/>
                    <a:cs typeface="Tahoma" pitchFamily="34" charset="0"/>
                  </a:rPr>
                  <a:t>đó</a:t>
                </a:r>
                <a:r>
                  <a:rPr lang="en-US" b="1" dirty="0">
                    <a:latin typeface="Tahoma" pitchFamily="34" charset="0"/>
                    <a:ea typeface="Tahoma" pitchFamily="34" charset="0"/>
                    <a:cs typeface="Tahoma" pitchFamily="34" charset="0"/>
                  </a:rPr>
                  <a:t>: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e>
                    </m:d>
                    <m:r>
                      <a:rPr lang="vi-VN" b="1" i="1">
                        <a:latin typeface="Cambria Math" panose="02040503050406030204" pitchFamily="18" charset="0"/>
                      </a:rPr>
                      <m:t>=</m:t>
                    </m:r>
                    <m:r>
                      <a:rPr lang="vi-VN" b="1" i="1">
                        <a:latin typeface="Cambria Math" panose="02040503050406030204" pitchFamily="18" charset="0"/>
                      </a:rPr>
                      <m:t>𝑨𝑪</m:t>
                    </m:r>
                    <m:r>
                      <a:rPr lang="vi-VN" b="1" i="1">
                        <a:latin typeface="Cambria Math" panose="02040503050406030204" pitchFamily="18" charset="0"/>
                      </a:rPr>
                      <m:t>=</m:t>
                    </m:r>
                    <m:rad>
                      <m:radPr>
                        <m:degHide m:val="on"/>
                        <m:ctrlPr>
                          <a:rPr lang="en-US" b="1" i="1">
                            <a:latin typeface="Cambria Math" panose="02040503050406030204" pitchFamily="18" charset="0"/>
                          </a:rPr>
                        </m:ctrlPr>
                      </m:radPr>
                      <m:deg/>
                      <m:e>
                        <m:r>
                          <a:rPr lang="vi-VN" b="1" i="1">
                            <a:latin typeface="Cambria Math" panose="02040503050406030204" pitchFamily="18" charset="0"/>
                          </a:rPr>
                          <m:t>𝟐</m:t>
                        </m:r>
                      </m:e>
                    </m:rad>
                  </m:oMath>
                </a14:m>
                <a:endParaRPr lang="en-US" b="1" dirty="0">
                  <a:latin typeface="Tahoma" pitchFamily="34" charset="0"/>
                  <a:ea typeface="Tahoma" pitchFamily="34" charset="0"/>
                  <a:cs typeface="Tahoma" pitchFamily="34" charset="0"/>
                </a:endParaRPr>
              </a:p>
            </p:txBody>
          </p:sp>
        </mc:Choice>
        <mc:Fallback>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010400" y="5114964"/>
                <a:ext cx="16992600" cy="5852581"/>
              </a:xfrm>
              <a:prstGeom prst="rect">
                <a:avLst/>
              </a:prstGeom>
              <a:blipFill>
                <a:blip r:embed="rId5"/>
                <a:stretch>
                  <a:fillRect t="-2396"/>
                </a:stretch>
              </a:blipFill>
              <a:ln>
                <a:noFill/>
              </a:ln>
            </p:spPr>
            <p:txBody>
              <a:bodyPr/>
              <a:lstStyle/>
              <a:p>
                <a:r>
                  <a:rPr lang="en-US">
                    <a:noFill/>
                  </a:rPr>
                  <a:t> </a:t>
                </a:r>
              </a:p>
            </p:txBody>
          </p:sp>
        </mc:Fallback>
      </mc:AlternateContent>
      <p:pic>
        <p:nvPicPr>
          <p:cNvPr id="8" name="Picture 7"/>
          <p:cNvPicPr/>
          <p:nvPr/>
        </p:nvPicPr>
        <p:blipFill>
          <a:blip r:embed="rId6"/>
          <a:stretch>
            <a:fillRect/>
          </a:stretch>
        </p:blipFill>
        <p:spPr>
          <a:xfrm>
            <a:off x="1600200" y="5120219"/>
            <a:ext cx="4953000" cy="4817351"/>
          </a:xfrm>
          <a:prstGeom prst="rect">
            <a:avLst/>
          </a:prstGeom>
        </p:spPr>
      </p:pic>
    </p:spTree>
    <p:extLst>
      <p:ext uri="{BB962C8B-B14F-4D97-AF65-F5344CB8AC3E}">
        <p14:creationId xmlns:p14="http://schemas.microsoft.com/office/powerpoint/2010/main" val="2902081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wipe(left)">
                                      <p:cBhvr>
                                        <p:cTn id="24" dur="500"/>
                                        <p:tgtEl>
                                          <p:spTgt spid="9">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left)">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left)">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left)">
                                      <p:cBhvr>
                                        <p:cTn id="4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93726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2400"/>
                  </a:spcBef>
                  <a:spcAft>
                    <a:spcPts val="2400"/>
                  </a:spcAft>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Luyện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1. </a:t>
                </a:r>
                <a:r>
                  <a:rPr lang="vi-VN" b="1" dirty="0">
                    <a:latin typeface="Tahoma" panose="020B0604030504040204" pitchFamily="34" charset="0"/>
                    <a:ea typeface="Tahoma" panose="020B0604030504040204" pitchFamily="34" charset="0"/>
                    <a:cs typeface="Tahoma" panose="020B0604030504040204" pitchFamily="34" charset="0"/>
                  </a:rPr>
                  <a:t>Cho hình thoi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với cạnh có độ dài bằng </a:t>
                </a:r>
                <a14:m>
                  <m:oMath xmlns:m="http://schemas.openxmlformats.org/officeDocument/2006/math">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𝑩𝑨𝑫</m:t>
                        </m:r>
                      </m:e>
                    </m:acc>
                    <m:r>
                      <a:rPr lang="vi-VN" b="1" i="1">
                        <a:latin typeface="Cambria Math" panose="02040503050406030204" pitchFamily="18" charset="0"/>
                      </a:rPr>
                      <m:t>=</m:t>
                    </m:r>
                    <m:r>
                      <a:rPr lang="vi-VN" b="1" i="1">
                        <a:latin typeface="Cambria Math" panose="02040503050406030204" pitchFamily="18" charset="0"/>
                      </a:rPr>
                      <m:t>𝟏𝟐𝟎</m:t>
                    </m:r>
                    <m:r>
                      <a:rPr lang="vi-VN" b="1" i="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oMath>
                </a14:m>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spcBef>
                    <a:spcPts val="360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9372601"/>
              </a:xfrm>
              <a:prstGeom prst="rect">
                <a:avLst/>
              </a:prstGeom>
              <a:blipFill>
                <a:blip r:embed="rId3"/>
                <a:stretch>
                  <a:fillRect l="-1080" t="-1429"/>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7924800" y="5484613"/>
                <a:ext cx="16037352" cy="6935987"/>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Áp dụng quy tắc hình bình hành 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𝑪𝑨</m:t>
                        </m:r>
                      </m:e>
                    </m:acc>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hình thoi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𝑩𝑨𝑫</m:t>
                        </m:r>
                      </m:e>
                    </m:acc>
                    <m:r>
                      <a:rPr lang="vi-VN" b="1" i="1">
                        <a:latin typeface="Cambria Math" panose="02040503050406030204" pitchFamily="18" charset="0"/>
                      </a:rPr>
                      <m:t>=</m:t>
                    </m:r>
                    <m:sSup>
                      <m:sSupPr>
                        <m:ctrlPr>
                          <a:rPr lang="en-US" b="1" i="1">
                            <a:latin typeface="Cambria Math" panose="02040503050406030204" pitchFamily="18" charset="0"/>
                          </a:rPr>
                        </m:ctrlPr>
                      </m:sSupPr>
                      <m:e>
                        <m:r>
                          <a:rPr lang="vi-VN" b="1" i="1">
                            <a:latin typeface="Cambria Math" panose="02040503050406030204" pitchFamily="18" charset="0"/>
                          </a:rPr>
                          <m:t>𝟏𝟐𝟎</m:t>
                        </m:r>
                      </m:e>
                      <m:sup>
                        <m:r>
                          <a:rPr lang="vi-VN" b="1" i="1">
                            <a:latin typeface="Cambria Math" panose="02040503050406030204" pitchFamily="18" charset="0"/>
                          </a:rPr>
                          <m:t>𝟎</m:t>
                        </m:r>
                      </m:sup>
                    </m:sSup>
                    <m:r>
                      <a:rPr lang="vi-VN" b="1" i="1">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lang="vi-VN" b="1" i="1" smtClean="0">
                        <a:latin typeface="Cambria Math"/>
                        <a:ea typeface="Cambria Math"/>
                      </a:rPr>
                      <m:t>∆</m:t>
                    </m:r>
                    <m:r>
                      <a:rPr lang="vi-VN" b="1" i="1">
                        <a:latin typeface="Cambria Math" panose="02040503050406030204" pitchFamily="18" charset="0"/>
                      </a:rPr>
                      <m:t>𝑨𝑩𝑪</m:t>
                    </m:r>
                  </m:oMath>
                </a14:m>
                <a:r>
                  <a:rPr lang="vi-VN" b="1" dirty="0">
                    <a:latin typeface="Tahoma" panose="020B0604030504040204" pitchFamily="34" charset="0"/>
                    <a:ea typeface="Tahoma" panose="020B0604030504040204" pitchFamily="34" charset="0"/>
                    <a:cs typeface="Tahoma" panose="020B0604030504040204" pitchFamily="34" charset="0"/>
                  </a:rPr>
                  <a:t> đều.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𝑪𝑨</m:t>
                            </m:r>
                          </m:e>
                        </m:acc>
                      </m:e>
                    </m:d>
                    <m:r>
                      <a:rPr lang="vi-VN" b="1" i="1">
                        <a:latin typeface="Cambria Math" panose="02040503050406030204" pitchFamily="18" charset="0"/>
                      </a:rPr>
                      <m:t>=</m:t>
                    </m:r>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e>
                    </m:d>
                  </m:oMath>
                </a14:m>
                <a:endParaRPr lang="en-US" b="1" i="1" dirty="0">
                  <a:latin typeface="Cambria Math" panose="02040503050406030204" pitchFamily="18" charset="0"/>
                </a:endParaRPr>
              </a:p>
              <a:p>
                <a:pPr marL="0" indent="0">
                  <a:buNone/>
                </a:pPr>
                <a14:m>
                  <m:oMath xmlns:m="http://schemas.openxmlformats.org/officeDocument/2006/math">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𝑫𝑨</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𝑪𝑨</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e>
                    </m:d>
                    <m:r>
                      <a:rPr lang="vi-VN" b="1" i="1">
                        <a:latin typeface="Cambria Math" panose="02040503050406030204" pitchFamily="18" charset="0"/>
                      </a:rPr>
                      <m:t>=</m:t>
                    </m:r>
                    <m:r>
                      <a:rPr lang="vi-VN" b="1" i="1">
                        <a:latin typeface="Cambria Math" panose="02040503050406030204" pitchFamily="18" charset="0"/>
                      </a:rPr>
                      <m:t>𝑪𝑨</m:t>
                    </m:r>
                    <m:r>
                      <a:rPr lang="vi-VN" b="1" i="1">
                        <a:latin typeface="Cambria Math" panose="02040503050406030204" pitchFamily="18" charset="0"/>
                      </a:rPr>
                      <m:t>=</m:t>
                    </m:r>
                    <m:r>
                      <a:rPr lang="vi-VN" b="1" i="1">
                        <a:latin typeface="Cambria Math" panose="02040503050406030204" pitchFamily="18" charset="0"/>
                      </a:rPr>
                      <m:t>𝟏</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924800" y="5484613"/>
                <a:ext cx="16037352" cy="6935987"/>
              </a:xfrm>
              <a:prstGeom prst="rect">
                <a:avLst/>
              </a:prstGeom>
              <a:blipFill>
                <a:blip r:embed="rId5"/>
                <a:stretch>
                  <a:fillRect t="-7645" b="-8172"/>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1407645" y="5387391"/>
            <a:ext cx="6517155" cy="4137609"/>
          </a:xfrm>
          <a:prstGeom prst="rect">
            <a:avLst/>
          </a:prstGeom>
        </p:spPr>
      </p:pic>
      <p:pic>
        <p:nvPicPr>
          <p:cNvPr id="10" name="Picture 9"/>
          <p:cNvPicPr/>
          <p:nvPr/>
        </p:nvPicPr>
        <p:blipFill>
          <a:blip r:embed="rId7"/>
          <a:stretch>
            <a:fillRect/>
          </a:stretch>
        </p:blipFill>
        <p:spPr>
          <a:xfrm>
            <a:off x="1515376" y="5497751"/>
            <a:ext cx="6409424" cy="4675781"/>
          </a:xfrm>
          <a:prstGeom prst="rect">
            <a:avLst/>
          </a:prstGeom>
        </p:spPr>
      </p:pic>
    </p:spTree>
    <p:extLst>
      <p:ext uri="{BB962C8B-B14F-4D97-AF65-F5344CB8AC3E}">
        <p14:creationId xmlns:p14="http://schemas.microsoft.com/office/powerpoint/2010/main" val="4096173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up)">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up)">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up)">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up)">
                                      <p:cBhvr>
                                        <p:cTn id="49" dur="500"/>
                                        <p:tgtEl>
                                          <p:spTgt spid="9">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iterate type="wd">
                                    <p:tmPct val="10000"/>
                                  </p:iterate>
                                  <p:childTnLst>
                                    <p:set>
                                      <p:cBhvr>
                                        <p:cTn id="53" dur="1" fill="hold">
                                          <p:stCondLst>
                                            <p:cond delay="0"/>
                                          </p:stCondLst>
                                        </p:cTn>
                                        <p:tgtEl>
                                          <p:spTgt spid="9">
                                            <p:txEl>
                                              <p:pRg st="5" end="5"/>
                                            </p:txEl>
                                          </p:spTgt>
                                        </p:tgtEl>
                                        <p:attrNameLst>
                                          <p:attrName>style.visibility</p:attrName>
                                        </p:attrNameLst>
                                      </p:cBhvr>
                                      <p:to>
                                        <p:strVal val="visible"/>
                                      </p:to>
                                    </p:set>
                                    <p:animEffect transition="in" filter="wipe(up)">
                                      <p:cBhvr>
                                        <p:cTn id="54" dur="500"/>
                                        <p:tgtEl>
                                          <p:spTgt spid="9">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iterate type="wd">
                                    <p:tmPct val="10000"/>
                                  </p:iterate>
                                  <p:childTnLst>
                                    <p:set>
                                      <p:cBhvr>
                                        <p:cTn id="58" dur="1" fill="hold">
                                          <p:stCondLst>
                                            <p:cond delay="0"/>
                                          </p:stCondLst>
                                        </p:cTn>
                                        <p:tgtEl>
                                          <p:spTgt spid="9">
                                            <p:txEl>
                                              <p:pRg st="6" end="6"/>
                                            </p:txEl>
                                          </p:spTgt>
                                        </p:tgtEl>
                                        <p:attrNameLst>
                                          <p:attrName>style.visibility</p:attrName>
                                        </p:attrNameLst>
                                      </p:cBhvr>
                                      <p:to>
                                        <p:strVal val="visible"/>
                                      </p:to>
                                    </p:set>
                                    <p:animEffect transition="in" filter="wipe(up)">
                                      <p:cBhvr>
                                        <p:cTn id="59" dur="500"/>
                                        <p:tgtEl>
                                          <p:spTgt spid="9">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2. HIỆU CỦA HAI VÉC TƠ</a:t>
            </a:r>
            <a:endParaRPr lang="en-US" b="1" dirty="0">
              <a:solidFill>
                <a:srgbClr val="FF0000"/>
              </a:solidFill>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2971801"/>
            <a:ext cx="23137091" cy="105155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spcAft>
                <a:spcPts val="2400"/>
              </a:spcAft>
              <a:buNone/>
            </a:pPr>
            <a:r>
              <a:rPr lang="en-US" b="1" dirty="0">
                <a:latin typeface="Tahoma" pitchFamily="34" charset="0"/>
                <a:ea typeface="Tahoma" pitchFamily="34" charset="0"/>
                <a:cs typeface="Tahoma" pitchFamily="34" charset="0"/>
              </a:rPr>
              <a:t>            </a:t>
            </a: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r>
              <a:rPr lang="en-US" b="1" dirty="0">
                <a:latin typeface="Tahoma" pitchFamily="34" charset="0"/>
                <a:ea typeface="Tahoma" pitchFamily="34" charset="0"/>
                <a:cs typeface="Tahoma" pitchFamily="34" charset="0"/>
              </a:rPr>
              <a:t>            HĐ4: </a:t>
            </a:r>
            <a:r>
              <a:rPr lang="vi-VN" b="1" dirty="0">
                <a:latin typeface="Tahoma" pitchFamily="34" charset="0"/>
                <a:ea typeface="Tahoma" pitchFamily="34" charset="0"/>
                <a:cs typeface="Tahoma" pitchFamily="34" charset="0"/>
              </a:rPr>
              <a:t>Thế nào là hai lực cân bằng? Nếu dùng hai véc tơ để biểu diễn hai lực cân bằng thì hai véc tơ này có mối liên hệ gì với nhau?</a:t>
            </a:r>
            <a:endParaRPr lang="en-US"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246" y="7005145"/>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stretch>
            <a:fillRect/>
          </a:stretch>
        </p:blipFill>
        <p:spPr>
          <a:xfrm>
            <a:off x="6354458" y="3003332"/>
            <a:ext cx="12132284" cy="3886200"/>
          </a:xfrm>
          <a:prstGeom prst="rect">
            <a:avLst/>
          </a:prstGeom>
        </p:spPr>
      </p:pic>
      <p:sp>
        <p:nvSpPr>
          <p:cNvPr id="8" name="Content Placeholder 2">
            <a:extLst>
              <a:ext uri="{FF2B5EF4-FFF2-40B4-BE49-F238E27FC236}">
                <a16:creationId xmlns:a16="http://schemas.microsoft.com/office/drawing/2014/main" id="{08B49A2E-2A9D-46FD-AE9C-29462A33F0E6}"/>
              </a:ext>
            </a:extLst>
          </p:cNvPr>
          <p:cNvSpPr txBox="1">
            <a:spLocks/>
          </p:cNvSpPr>
          <p:nvPr/>
        </p:nvSpPr>
        <p:spPr>
          <a:xfrm>
            <a:off x="1143000" y="8915400"/>
            <a:ext cx="22819152" cy="4267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rPr>
              <a:t>Lời giải</a:t>
            </a:r>
            <a:endParaRPr lang="en-US" dirty="0">
              <a:solidFill>
                <a:srgbClr val="FF0000"/>
              </a:solidFill>
            </a:endParaRPr>
          </a:p>
          <a:p>
            <a:r>
              <a:rPr lang="vi-VN" b="1" dirty="0"/>
              <a:t>Hai lực cân bằng là hai lực cùng đặt lên một vật, có cường độ bằng nhau, phương nằm trên cùng một đường thẳng, ngược chiều nhau.</a:t>
            </a:r>
            <a:endParaRPr lang="en-US" b="1" dirty="0"/>
          </a:p>
          <a:p>
            <a:r>
              <a:rPr lang="vi-VN" b="1" dirty="0"/>
              <a:t>Nếu dùng hai véc tơ để biểu diễn hai lực cân bằng thì hai véc tơ đó có cùng điểm đầu, ngược hướng và có cùng độ lớn.</a:t>
            </a:r>
            <a:endParaRPr lang="en-US" b="1" dirty="0"/>
          </a:p>
        </p:txBody>
      </p:sp>
    </p:spTree>
    <p:extLst>
      <p:ext uri="{BB962C8B-B14F-4D97-AF65-F5344CB8AC3E}">
        <p14:creationId xmlns:p14="http://schemas.microsoft.com/office/powerpoint/2010/main" val="2847991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left)">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left)">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3" end="3"/>
                                            </p:txEl>
                                          </p:spTgt>
                                        </p:tgtEl>
                                        <p:attrNameLst>
                                          <p:attrName>style.visibility</p:attrName>
                                        </p:attrNameLst>
                                      </p:cBhvr>
                                      <p:to>
                                        <p:strVal val="visible"/>
                                      </p:to>
                                    </p:set>
                                    <p:animEffect transition="in" filter="wipe(left)">
                                      <p:cBhvr>
                                        <p:cTn id="30" dur="500"/>
                                        <p:tgtEl>
                                          <p:spTgt spid="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8">
                                            <p:txEl>
                                              <p:pRg st="1" end="1"/>
                                            </p:txEl>
                                          </p:spTgt>
                                        </p:tgtEl>
                                        <p:attrNameLst>
                                          <p:attrName>style.visibility</p:attrName>
                                        </p:attrNameLst>
                                      </p:cBhvr>
                                      <p:to>
                                        <p:strVal val="visible"/>
                                      </p:to>
                                    </p:set>
                                    <p:animEffect transition="in" filter="wipe(left)">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8">
                                            <p:txEl>
                                              <p:pRg st="2" end="2"/>
                                            </p:txEl>
                                          </p:spTgt>
                                        </p:tgtEl>
                                        <p:attrNameLst>
                                          <p:attrName>style.visibility</p:attrName>
                                        </p:attrNameLst>
                                      </p:cBhvr>
                                      <p:to>
                                        <p:strVal val="visible"/>
                                      </p:to>
                                    </p:set>
                                    <p:animEffect transition="in" filter="wipe(left)">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2. HIỆU CỦA HAI VÉC TƠ</a:t>
            </a:r>
            <a:endParaRPr lang="en-US" b="1"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2971801"/>
                <a:ext cx="23137091" cy="7086599"/>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r>
                  <a:rPr lang="vi-VN" b="1" dirty="0">
                    <a:latin typeface="Tahoma" panose="020B0604030504040204" pitchFamily="34" charset="0"/>
                    <a:ea typeface="Tahoma" panose="020B0604030504040204" pitchFamily="34" charset="0"/>
                    <a:cs typeface="Tahoma" panose="020B0604030504040204" pitchFamily="34" charset="0"/>
                  </a:rPr>
                  <a:t>Véc tơ có cùng độ dài và ngược hướng với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gọi là véc tơ đối của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Véc tơ đối của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kí hiệu là </a:t>
                </a:r>
                <a14:m>
                  <m:oMath xmlns:m="http://schemas.openxmlformats.org/officeDocument/2006/math">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𝟎</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coi là véc tơ đối của chính nó.</a:t>
                </a:r>
                <a:endParaRPr lang="en-US" b="1" dirty="0">
                  <a:latin typeface="Tahoma" pitchFamily="34" charset="0"/>
                  <a:ea typeface="Tahoma" pitchFamily="34" charset="0"/>
                  <a:cs typeface="Tahoma"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2971801"/>
                <a:ext cx="23137091" cy="7086599"/>
              </a:xfrm>
              <a:prstGeom prst="rect">
                <a:avLst/>
              </a:prstGeom>
              <a:blipFill>
                <a:blip r:embed="rId4"/>
                <a:stretch>
                  <a:fillRect l="-1053" r="-2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1371600" y="8791975"/>
                <a:ext cx="19888778" cy="92544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vi-VN" sz="4800" b="1" i="0" u="none" strike="noStrike" cap="none" normalizeH="0" baseline="0" dirty="0">
                    <a:ln>
                      <a:noFill/>
                    </a:ln>
                    <a:solidFill>
                      <a:srgbClr val="FF0000"/>
                    </a:solidFill>
                    <a:effectLst/>
                    <a:latin typeface="Tahoma" pitchFamily="34" charset="0"/>
                    <a:ea typeface="Tahoma" pitchFamily="34" charset="0"/>
                    <a:cs typeface="Tahoma" pitchFamily="34" charset="0"/>
                  </a:rPr>
                  <a:t>Chú ý. </a:t>
                </a:r>
                <a:r>
                  <a:rPr kumimoji="0" lang="vi-VN" sz="4800" b="1" i="0" u="none" strike="noStrike" cap="none" normalizeH="0" baseline="0" dirty="0">
                    <a:ln>
                      <a:noFill/>
                    </a:ln>
                    <a:solidFill>
                      <a:srgbClr val="000000"/>
                    </a:solidFill>
                    <a:effectLst/>
                    <a:latin typeface="Tahoma" pitchFamily="34" charset="0"/>
                    <a:ea typeface="Tahoma" pitchFamily="34" charset="0"/>
                    <a:cs typeface="Tahoma" pitchFamily="34" charset="0"/>
                  </a:rPr>
                  <a:t>Hai véc tơ đối nhau khi và chỉ khi tổng của chúng bằng</a:t>
                </a:r>
                <a:r>
                  <a:rPr kumimoji="0" lang="en-US" sz="4800" b="1" i="0" u="none" strike="noStrike" cap="none" normalizeH="0" baseline="0" dirty="0">
                    <a:ln>
                      <a:noFill/>
                    </a:ln>
                    <a:solidFill>
                      <a:srgbClr val="000000"/>
                    </a:solidFill>
                    <a:effectLst/>
                    <a:latin typeface="Tahoma" pitchFamily="34" charset="0"/>
                    <a:ea typeface="Tahoma" pitchFamily="34" charset="0"/>
                    <a:cs typeface="Tahoma" pitchFamily="34" charset="0"/>
                  </a:rPr>
                  <a:t> </a:t>
                </a:r>
                <a14:m>
                  <m:oMath xmlns:m="http://schemas.openxmlformats.org/officeDocument/2006/math">
                    <m:acc>
                      <m:accPr>
                        <m:chr m:val="⃗"/>
                        <m:ctrlPr>
                          <a:rPr lang="en-US" sz="4800" b="1" i="1">
                            <a:latin typeface="Cambria Math" panose="02040503050406030204" pitchFamily="18" charset="0"/>
                          </a:rPr>
                        </m:ctrlPr>
                      </m:accPr>
                      <m:e>
                        <m:r>
                          <a:rPr lang="vi-VN" sz="4800" b="1" i="1">
                            <a:latin typeface="Cambria Math" panose="02040503050406030204" pitchFamily="18" charset="0"/>
                          </a:rPr>
                          <m:t>𝟎</m:t>
                        </m:r>
                      </m:e>
                    </m:acc>
                  </m:oMath>
                </a14:m>
                <a:r>
                  <a:rPr kumimoji="0" lang="vi-VN" sz="4800" b="1" i="0" u="none" strike="noStrike" cap="none" normalizeH="0" baseline="0" dirty="0">
                    <a:ln>
                      <a:noFill/>
                    </a:ln>
                    <a:solidFill>
                      <a:srgbClr val="000000"/>
                    </a:solidFill>
                    <a:effectLst/>
                    <a:latin typeface="Tahoma" pitchFamily="34" charset="0"/>
                    <a:ea typeface="Tahoma" pitchFamily="34" charset="0"/>
                    <a:cs typeface="Tahoma" pitchFamily="34" charset="0"/>
                  </a:rPr>
                  <a:t> </a:t>
                </a:r>
                <a:endParaRPr kumimoji="0" lang="vi-VN" sz="4800" b="1" i="0" u="none" strike="noStrike" cap="none" normalizeH="0" baseline="0" dirty="0">
                  <a:ln>
                    <a:noFill/>
                  </a:ln>
                  <a:solidFill>
                    <a:schemeClr val="tx1"/>
                  </a:solidFill>
                  <a:effectLst/>
                  <a:latin typeface="Tahoma" pitchFamily="34" charset="0"/>
                  <a:ea typeface="Tahoma" pitchFamily="34" charset="0"/>
                  <a:cs typeface="Tahoma" pitchFamily="34"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1371600" y="8791975"/>
                <a:ext cx="19888778" cy="925446"/>
              </a:xfrm>
              <a:prstGeom prst="rect">
                <a:avLst/>
              </a:prstGeom>
              <a:blipFill>
                <a:blip r:embed="rId5"/>
                <a:stretch>
                  <a:fillRect l="-1379" t="-5263" b="-335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nvGraphicFramePr>
        <p:xfrm>
          <a:off x="0" y="457200"/>
          <a:ext cx="123825" cy="219075"/>
        </p:xfrm>
        <a:graphic>
          <a:graphicData uri="http://schemas.openxmlformats.org/presentationml/2006/ole">
            <mc:AlternateContent xmlns:mc="http://schemas.openxmlformats.org/markup-compatibility/2006">
              <mc:Choice xmlns:v="urn:schemas-microsoft-com:vml" Requires="v">
                <p:oleObj spid="_x0000_s5130" name="Equation" r:id="rId6" imgW="126780" imgH="215526" progId="Equation.DSMT4">
                  <p:embed/>
                </p:oleObj>
              </mc:Choice>
              <mc:Fallback>
                <p:oleObj name="Equation" r:id="rId6" imgW="126780" imgH="21552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123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9681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left)">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left)">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9"/>
                                        </p:tgtEl>
                                        <p:attrNameLst>
                                          <p:attrName>style.visibility</p:attrName>
                                        </p:attrNameLst>
                                      </p:cBhvr>
                                      <p:to>
                                        <p:strVal val="visible"/>
                                      </p:to>
                                    </p:set>
                                    <p:animEffect transition="in" filter="wipe(left)">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81493" y="1809817"/>
            <a:ext cx="22817235" cy="9946698"/>
            <a:chOff x="1438692" y="1793813"/>
            <a:chExt cx="22817235" cy="10641062"/>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38692" y="1793813"/>
              <a:ext cx="22817235" cy="10641062"/>
              <a:chOff x="1438692" y="1793813"/>
              <a:chExt cx="22817235"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2" y="6012523"/>
                <a:ext cx="8562719" cy="888033"/>
                <a:chOff x="7450558" y="7834555"/>
                <a:chExt cx="8563712" cy="888135"/>
              </a:xfrm>
            </p:grpSpPr>
            <p:sp>
              <p:nvSpPr>
                <p:cNvPr id="57" name="Rectangle 56"/>
                <p:cNvSpPr/>
                <p:nvPr/>
              </p:nvSpPr>
              <p:spPr>
                <a:xfrm>
                  <a:off x="9073745" y="7850045"/>
                  <a:ext cx="6940525" cy="872645"/>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TỔNG CỦA HAI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7460331"/>
                <a:ext cx="8065148" cy="962610"/>
                <a:chOff x="7459672" y="7170625"/>
                <a:chExt cx="8066074" cy="962719"/>
              </a:xfrm>
            </p:grpSpPr>
            <p:sp>
              <p:nvSpPr>
                <p:cNvPr id="75" name="Rectangle 74"/>
                <p:cNvSpPr/>
                <p:nvPr/>
              </p:nvSpPr>
              <p:spPr>
                <a:xfrm>
                  <a:off x="9111075" y="7260701"/>
                  <a:ext cx="6414671" cy="87264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HIỆU CỦA HAI VECTƠ</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HÌNH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74930" y="3900043"/>
              <a:ext cx="1316269" cy="1323399"/>
              <a:chOff x="4935906"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35906"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TỔNG VÀ HIỆU CỦA HAI VECTƠ</a:t>
            </a:r>
          </a:p>
        </p:txBody>
      </p:sp>
    </p:spTree>
    <p:extLst>
      <p:ext uri="{BB962C8B-B14F-4D97-AF65-F5344CB8AC3E}">
        <p14:creationId xmlns:p14="http://schemas.microsoft.com/office/powerpoint/2010/main" val="221842548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09599" y="2514600"/>
            <a:ext cx="23365691" cy="9372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t>Một con tàu chuyển động từ bờ bên này sang bờ bên kia của một dòng sông với vận tốc riêng không đổi. Giả sử vận tốc dòng nước là không đổi và đáng kể, các yếu tố bên ngoài khác không ảnh hưởng đến vận tốc thực tế của tàu. Nếu không quan tâm đến điểm đến thì cần giữ lái cho tàu tạo với bờ sông một góc bao nhiêu để tàu sang bờ bên kia được nhanh nhất</a:t>
            </a:r>
            <a:r>
              <a:rPr lang="en-US" b="1" dirty="0"/>
              <a:t>?</a:t>
            </a:r>
          </a:p>
        </p:txBody>
      </p:sp>
      <p:pic>
        <p:nvPicPr>
          <p:cNvPr id="102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142830"/>
            <a:ext cx="8305800" cy="53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13317" y="3200295"/>
                <a:ext cx="23137091" cy="9906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itchFamily="34" charset="0"/>
                    <a:ea typeface="Tahoma" pitchFamily="34" charset="0"/>
                    <a:cs typeface="Tahoma" pitchFamily="34" charset="0"/>
                  </a:rPr>
                  <a:t>            HĐ1: </a:t>
                </a:r>
                <a:r>
                  <a:rPr lang="vi-VN" b="1" dirty="0">
                    <a:latin typeface="Tahoma" pitchFamily="34" charset="0"/>
                    <a:ea typeface="Tahoma" pitchFamily="34" charset="0"/>
                    <a:cs typeface="Tahoma" pitchFamily="34" charset="0"/>
                  </a:rPr>
                  <a:t>Với </a:t>
                </a:r>
                <a:r>
                  <a:rPr lang="fr-FR" b="1" dirty="0" err="1">
                    <a:latin typeface="Tahoma" pitchFamily="34" charset="0"/>
                    <a:ea typeface="Tahoma" pitchFamily="34" charset="0"/>
                    <a:cs typeface="Tahoma" pitchFamily="34" charset="0"/>
                  </a:rPr>
                  <a:t>hai</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vectơ</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và</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cho</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trước</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Lấy</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một</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điểm</a:t>
                </a:r>
                <a:r>
                  <a:rPr lang="fr-FR" b="1" dirty="0">
                    <a:latin typeface="Tahoma" pitchFamily="34" charset="0"/>
                    <a:ea typeface="Tahoma" pitchFamily="34" charset="0"/>
                    <a:cs typeface="Tahoma" pitchFamily="34" charset="0"/>
                  </a:rPr>
                  <a:t> </a:t>
                </a:r>
                <a14:m>
                  <m:oMath xmlns:m="http://schemas.openxmlformats.org/officeDocument/2006/math">
                    <m:r>
                      <a:rPr lang="en-US" b="1" i="1">
                        <a:latin typeface="Cambria Math" panose="02040503050406030204" pitchFamily="18" charset="0"/>
                      </a:rPr>
                      <m:t>𝑨</m:t>
                    </m:r>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tùy</a:t>
                </a:r>
                <a:r>
                  <a:rPr lang="fr-FR" b="1" dirty="0">
                    <a:latin typeface="Tahoma" pitchFamily="34" charset="0"/>
                    <a:ea typeface="Tahoma" pitchFamily="34" charset="0"/>
                    <a:cs typeface="Tahoma" pitchFamily="34" charset="0"/>
                  </a:rPr>
                  <a:t> ý,</a:t>
                </a:r>
              </a:p>
              <a:p>
                <a:pPr marL="0" indent="0">
                  <a:buNone/>
                </a:pP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vẽ</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fr-FR"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fr-FR" b="1" i="1">
                        <a:latin typeface="Cambria Math" panose="02040503050406030204" pitchFamily="18" charset="0"/>
                      </a:rPr>
                      <m:t>, </m:t>
                    </m:r>
                    <m:r>
                      <a:rPr lang="en-US" b="1" i="1" smtClean="0">
                        <a:latin typeface="Cambria Math"/>
                      </a:rPr>
                      <m:t> </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fr-FR"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fr-FR" b="1" dirty="0">
                    <a:latin typeface="Tahoma" pitchFamily="34" charset="0"/>
                    <a:ea typeface="Tahoma" pitchFamily="34" charset="0"/>
                    <a:cs typeface="Tahoma" pitchFamily="34" charset="0"/>
                  </a:rPr>
                  <a:t>.</a:t>
                </a:r>
                <a:r>
                  <a:rPr lang="vi-VN" b="1" dirty="0">
                    <a:latin typeface="Tahoma" pitchFamily="34" charset="0"/>
                    <a:ea typeface="Tahoma" pitchFamily="34" charset="0"/>
                    <a:cs typeface="Tahoma" pitchFamily="34" charset="0"/>
                  </a:rPr>
                  <a:t> Lấy điểm </a:t>
                </a:r>
                <a14:m>
                  <m:oMath xmlns:m="http://schemas.openxmlformats.org/officeDocument/2006/math">
                    <m:sSup>
                      <m:sSupPr>
                        <m:ctrlPr>
                          <a:rPr lang="en-US" b="1" i="1">
                            <a:latin typeface="Cambria Math" panose="02040503050406030204" pitchFamily="18" charset="0"/>
                          </a:rPr>
                        </m:ctrlPr>
                      </m:sSupPr>
                      <m:e>
                        <m:r>
                          <a:rPr lang="vi-VN" b="1" i="1">
                            <a:latin typeface="Cambria Math" panose="02040503050406030204" pitchFamily="18" charset="0"/>
                          </a:rPr>
                          <m:t>𝑨</m:t>
                        </m:r>
                      </m:e>
                      <m:sup>
                        <m:r>
                          <a:rPr lang="vi-VN" b="1" i="1">
                            <a:latin typeface="Cambria Math" panose="02040503050406030204" pitchFamily="18" charset="0"/>
                          </a:rPr>
                          <m:t>′</m:t>
                        </m:r>
                      </m:sup>
                    </m:sSup>
                  </m:oMath>
                </a14:m>
                <a:r>
                  <a:rPr lang="vi-VN" b="1" dirty="0">
                    <a:latin typeface="Tahoma" pitchFamily="34" charset="0"/>
                    <a:ea typeface="Tahoma" pitchFamily="34" charset="0"/>
                    <a:cs typeface="Tahoma" pitchFamily="34" charset="0"/>
                  </a:rPr>
                  <a:t> khác </a:t>
                </a:r>
                <a14:m>
                  <m:oMath xmlns:m="http://schemas.openxmlformats.org/officeDocument/2006/math">
                    <m:r>
                      <a:rPr lang="vi-VN" b="1" i="1">
                        <a:latin typeface="Cambria Math" panose="02040503050406030204" pitchFamily="18" charset="0"/>
                      </a:rPr>
                      <m:t>𝑨</m:t>
                    </m:r>
                  </m:oMath>
                </a14:m>
                <a:r>
                  <a:rPr lang="vi-VN" b="1" dirty="0">
                    <a:latin typeface="Tahoma" pitchFamily="34" charset="0"/>
                    <a:ea typeface="Tahoma" pitchFamily="34" charset="0"/>
                    <a:cs typeface="Tahoma" pitchFamily="34" charset="0"/>
                  </a:rPr>
                  <a:t>  và cũng vẽ các véc tơ </a:t>
                </a:r>
                <a14:m>
                  <m:oMath xmlns:m="http://schemas.openxmlformats.org/officeDocument/2006/math">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panose="02040503050406030204" pitchFamily="18" charset="0"/>
                              </a:rPr>
                            </m:ctrlPr>
                          </m:sSupPr>
                          <m:e>
                            <m:r>
                              <a:rPr lang="vi-VN" b="1" i="1">
                                <a:latin typeface="Cambria Math" panose="02040503050406030204" pitchFamily="18" charset="0"/>
                              </a:rPr>
                              <m:t>𝑩</m:t>
                            </m:r>
                          </m:e>
                          <m:sup>
                            <m:r>
                              <a:rPr lang="vi-VN" b="1" i="1">
                                <a:latin typeface="Cambria Math" panose="02040503050406030204" pitchFamily="18" charset="0"/>
                              </a:rPr>
                              <m:t>′</m:t>
                            </m:r>
                          </m:sup>
                        </m:sSup>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en-US" b="1" i="1" smtClean="0">
                        <a:latin typeface="Cambria Math"/>
                      </a:rPr>
                      <m:t>,</m:t>
                    </m:r>
                  </m:oMath>
                </a14:m>
                <a:endParaRPr lang="en-US" b="1" i="1" dirty="0">
                  <a:latin typeface="Cambria Math"/>
                </a:endParaRPr>
              </a:p>
              <a:p>
                <a:pPr marL="0" indent="0">
                  <a:buNone/>
                </a:pPr>
                <a14:m>
                  <m:oMath xmlns:m="http://schemas.openxmlformats.org/officeDocument/2006/math">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vi-VN" b="1" i="1">
                                <a:latin typeface="Cambria Math"/>
                              </a:rPr>
                              <m:t>𝑩</m:t>
                            </m:r>
                          </m:e>
                          <m:sup>
                            <m:r>
                              <a:rPr lang="vi-VN" b="1" i="1">
                                <a:latin typeface="Cambria Math"/>
                              </a:rPr>
                              <m:t>′</m:t>
                            </m:r>
                          </m:sup>
                        </m:sSup>
                        <m:r>
                          <a:rPr lang="en-US" b="1" i="1" smtClean="0">
                            <a:latin typeface="Cambria Math"/>
                          </a:rPr>
                          <m:t>𝑪</m:t>
                        </m:r>
                        <m:r>
                          <a:rPr lang="en-US" b="1" i="1" smtClean="0">
                            <a:latin typeface="Cambria Math"/>
                          </a:rPr>
                          <m:t>′</m:t>
                        </m:r>
                      </m:e>
                    </m:acc>
                    <m:r>
                      <a:rPr lang="vi-VN" b="1" i="1">
                        <a:latin typeface="Cambria Math"/>
                      </a:rPr>
                      <m:t>=</m:t>
                    </m:r>
                    <m:acc>
                      <m:accPr>
                        <m:chr m:val="⃗"/>
                        <m:ctrlPr>
                          <a:rPr lang="en-US" b="1" i="1">
                            <a:latin typeface="Cambria Math" panose="02040503050406030204" pitchFamily="18" charset="0"/>
                          </a:rPr>
                        </m:ctrlPr>
                      </m:accPr>
                      <m:e>
                        <m:r>
                          <a:rPr lang="en-US" b="1" i="1" smtClean="0">
                            <a:latin typeface="Cambria Math"/>
                          </a:rPr>
                          <m:t>𝒃</m:t>
                        </m:r>
                      </m:e>
                    </m:acc>
                  </m:oMath>
                </a14:m>
                <a:r>
                  <a:rPr lang="vi-VN" b="1" dirty="0">
                    <a:latin typeface="Tahoma" pitchFamily="34" charset="0"/>
                    <a:ea typeface="Tahoma" pitchFamily="34" charset="0"/>
                    <a:cs typeface="Tahoma" pitchFamily="34" charset="0"/>
                  </a:rPr>
                  <a:t>. Hỏi hai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panose="02040503050406030204" pitchFamily="18" charset="0"/>
                              </a:rPr>
                            </m:ctrlPr>
                          </m:sSupPr>
                          <m:e>
                            <m:r>
                              <a:rPr lang="vi-VN" b="1" i="1">
                                <a:latin typeface="Cambria Math" panose="02040503050406030204" pitchFamily="18" charset="0"/>
                              </a:rPr>
                              <m:t>𝑪</m:t>
                            </m:r>
                          </m:e>
                          <m:sup>
                            <m:r>
                              <a:rPr lang="vi-VN" b="1" i="1">
                                <a:latin typeface="Cambria Math" panose="02040503050406030204" pitchFamily="18" charset="0"/>
                              </a:rPr>
                              <m:t>′</m:t>
                            </m:r>
                          </m:sup>
                        </m:sSup>
                      </m:e>
                    </m:acc>
                  </m:oMath>
                </a14:m>
                <a:r>
                  <a:rPr lang="vi-VN" b="1" dirty="0">
                    <a:latin typeface="Tahoma" pitchFamily="34" charset="0"/>
                    <a:ea typeface="Tahoma" pitchFamily="34" charset="0"/>
                    <a:cs typeface="Tahoma" pitchFamily="34" charset="0"/>
                  </a:rPr>
                  <a:t> có mối quan hệ gì?</a:t>
                </a:r>
                <a:endParaRPr lang="en-US"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13317" y="3200295"/>
                <a:ext cx="23137091" cy="9906001"/>
              </a:xfrm>
              <a:prstGeom prst="rect">
                <a:avLst/>
              </a:prstGeom>
              <a:blipFill>
                <a:blip r:embed="rId3"/>
                <a:stretch>
                  <a:fillRect l="-395" t="-1168"/>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17" y="3275044"/>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a:stretch>
            <a:fillRect/>
          </a:stretch>
        </p:blipFill>
        <p:spPr>
          <a:xfrm>
            <a:off x="885631" y="6234508"/>
            <a:ext cx="10925369" cy="6948091"/>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1905864" y="7366105"/>
                <a:ext cx="12116858" cy="3149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ahoma" pitchFamily="34" charset="0"/>
                    <a:ea typeface="Tahoma" pitchFamily="34" charset="0"/>
                    <a:cs typeface="Tahoma" pitchFamily="34" charset="0"/>
                  </a:rPr>
                  <a:t>Lời giải</a:t>
                </a:r>
                <a:endParaRPr lang="en-US" b="1" dirty="0">
                  <a:solidFill>
                    <a:srgbClr val="FF0000"/>
                  </a:solidFill>
                  <a:latin typeface="Tahoma" pitchFamily="34" charset="0"/>
                  <a:ea typeface="Tahoma" pitchFamily="34" charset="0"/>
                  <a:cs typeface="Tahoma" pitchFamily="34" charset="0"/>
                </a:endParaRPr>
              </a:p>
              <a:p>
                <a:pPr marL="0" indent="0" algn="ctr">
                  <a:buNone/>
                </a:pPr>
                <a:r>
                  <a:rPr lang="vi-VN" b="1" dirty="0">
                    <a:latin typeface="Tahoma" pitchFamily="34" charset="0"/>
                    <a:ea typeface="Tahoma" pitchFamily="34" charset="0"/>
                    <a:cs typeface="Tahoma" pitchFamily="34" charset="0"/>
                  </a:rPr>
                  <a:t>Ta thấy hai véc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𝑪</m:t>
                        </m:r>
                        <m:r>
                          <a:rPr lang="en-US" b="1" i="1">
                            <a:latin typeface="Cambria Math" panose="02040503050406030204" pitchFamily="18" charset="0"/>
                          </a:rPr>
                          <m:t>′</m:t>
                        </m:r>
                      </m:e>
                    </m:acc>
                  </m:oMath>
                </a14:m>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 bằng nhau.</a:t>
                </a:r>
                <a:endParaRPr lang="en-US" b="1" dirty="0">
                  <a:latin typeface="Tahoma" pitchFamily="34" charset="0"/>
                  <a:ea typeface="Tahoma" pitchFamily="34" charset="0"/>
                  <a:cs typeface="Tahoma" pitchFamily="34" charset="0"/>
                </a:endParaRPr>
              </a:p>
              <a:p>
                <a:pPr marL="0" indent="0" algn="ctr">
                  <a:buNone/>
                </a:pPr>
                <a:endParaRPr lang="en-US" b="1" dirty="0">
                  <a:latin typeface="Tahoma" pitchFamily="34" charset="0"/>
                  <a:ea typeface="Tahoma" pitchFamily="34" charset="0"/>
                  <a:cs typeface="Tahoma"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05864" y="7366105"/>
                <a:ext cx="12116858" cy="3149600"/>
              </a:xfrm>
              <a:prstGeom prst="rect">
                <a:avLst/>
              </a:prstGeom>
              <a:blipFill>
                <a:blip r:embed="rId6"/>
                <a:stretch>
                  <a:fillRect t="-1005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1848" y="3276600"/>
                <a:ext cx="11353800" cy="9982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Aft>
                    <a:spcPts val="2400"/>
                  </a:spcAft>
                </a:pPr>
                <a:r>
                  <a:rPr lang="fr-FR" sz="4500" b="1" dirty="0">
                    <a:latin typeface="Tahoma" pitchFamily="34" charset="0"/>
                    <a:ea typeface="Tahoma" pitchFamily="34" charset="0"/>
                    <a:cs typeface="Tahoma" pitchFamily="34" charset="0"/>
                  </a:rPr>
                  <a:t>Cho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𝒂</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𝒃</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Lấy</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một</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điểm</a:t>
                </a:r>
                <a:r>
                  <a:rPr lang="fr-FR" sz="4500" b="1" dirty="0">
                    <a:latin typeface="Tahoma" pitchFamily="34" charset="0"/>
                    <a:ea typeface="Tahoma" pitchFamily="34" charset="0"/>
                    <a:cs typeface="Tahoma" pitchFamily="34" charset="0"/>
                  </a:rPr>
                  <a:t> </a:t>
                </a:r>
                <a14:m>
                  <m:oMath xmlns:m="http://schemas.openxmlformats.org/officeDocument/2006/math">
                    <m:r>
                      <a:rPr lang="en-US" sz="4500" b="1" i="1">
                        <a:latin typeface="Cambria Math"/>
                      </a:rPr>
                      <m:t>𝑨</m:t>
                    </m:r>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tùy</a:t>
                </a:r>
                <a:r>
                  <a:rPr lang="fr-FR" sz="4500" b="1" dirty="0">
                    <a:latin typeface="Tahoma" pitchFamily="34" charset="0"/>
                    <a:ea typeface="Tahoma" pitchFamily="34" charset="0"/>
                    <a:cs typeface="Tahoma" pitchFamily="34" charset="0"/>
                  </a:rPr>
                  <a:t> ý, </a:t>
                </a:r>
                <a:r>
                  <a:rPr lang="fr-FR" sz="4500" b="1" dirty="0" err="1">
                    <a:latin typeface="Tahoma" pitchFamily="34" charset="0"/>
                    <a:ea typeface="Tahoma" pitchFamily="34" charset="0"/>
                    <a:cs typeface="Tahoma" pitchFamily="34" charset="0"/>
                  </a:rPr>
                  <a:t>vẽ</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𝑨𝑩</m:t>
                        </m:r>
                      </m:e>
                    </m:acc>
                    <m:r>
                      <a:rPr lang="fr-FR" sz="4500" b="1" i="1">
                        <a:latin typeface="Cambria Math"/>
                      </a:rPr>
                      <m:t>=</m:t>
                    </m:r>
                    <m:acc>
                      <m:accPr>
                        <m:chr m:val="⃗"/>
                        <m:ctrlPr>
                          <a:rPr lang="en-US" sz="4500" b="1" i="1">
                            <a:latin typeface="Cambria Math" panose="02040503050406030204" pitchFamily="18" charset="0"/>
                          </a:rPr>
                        </m:ctrlPr>
                      </m:accPr>
                      <m:e>
                        <m:r>
                          <a:rPr lang="en-US" sz="4500" b="1" i="1">
                            <a:latin typeface="Cambria Math"/>
                          </a:rPr>
                          <m:t>𝒂</m:t>
                        </m:r>
                      </m:e>
                    </m:acc>
                    <m:r>
                      <a:rPr lang="fr-FR" sz="4500" b="1" i="1">
                        <a:latin typeface="Cambria Math"/>
                      </a:rPr>
                      <m:t>, </m:t>
                    </m:r>
                    <m:acc>
                      <m:accPr>
                        <m:chr m:val="⃗"/>
                        <m:ctrlPr>
                          <a:rPr lang="en-US" sz="4500" b="1" i="1">
                            <a:latin typeface="Cambria Math" panose="02040503050406030204" pitchFamily="18" charset="0"/>
                          </a:rPr>
                        </m:ctrlPr>
                      </m:accPr>
                      <m:e>
                        <m:r>
                          <a:rPr lang="en-US" sz="4500" b="1" i="1">
                            <a:latin typeface="Cambria Math"/>
                          </a:rPr>
                          <m:t>𝑩𝑪</m:t>
                        </m:r>
                      </m:e>
                    </m:acc>
                    <m:r>
                      <a:rPr lang="fr-FR" sz="4500" b="1" i="1">
                        <a:latin typeface="Cambria Math"/>
                      </a:rPr>
                      <m:t>=</m:t>
                    </m:r>
                    <m:acc>
                      <m:accPr>
                        <m:chr m:val="⃗"/>
                        <m:ctrlPr>
                          <a:rPr lang="en-US" sz="4500" b="1" i="1">
                            <a:latin typeface="Cambria Math" panose="02040503050406030204" pitchFamily="18" charset="0"/>
                          </a:rPr>
                        </m:ctrlPr>
                      </m:accPr>
                      <m:e>
                        <m:r>
                          <a:rPr lang="en-US" sz="4500" b="1" i="1">
                            <a:latin typeface="Cambria Math"/>
                          </a:rPr>
                          <m:t>𝒃</m:t>
                        </m:r>
                      </m:e>
                    </m:acc>
                  </m:oMath>
                </a14:m>
                <a:r>
                  <a:rPr lang="en-US" sz="4500" b="1" dirty="0">
                    <a:latin typeface="Tahoma" pitchFamily="34" charset="0"/>
                    <a:ea typeface="Tahoma" pitchFamily="34" charset="0"/>
                    <a:cs typeface="Tahoma" pitchFamily="34" charset="0"/>
                  </a:rPr>
                  <a:t> </a:t>
                </a:r>
                <a:r>
                  <a:rPr lang="vi-VN" sz="4500" b="1" dirty="0">
                    <a:latin typeface="Tahoma" pitchFamily="34" charset="0"/>
                    <a:ea typeface="Tahoma" pitchFamily="34" charset="0"/>
                    <a:cs typeface="Tahoma" pitchFamily="34" charset="0"/>
                  </a:rPr>
                  <a:t>(H4.13).</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𝑨𝑪</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được</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gọi</a:t>
                </a:r>
                <a:r>
                  <a:rPr lang="fr-FR" sz="4500" b="1" dirty="0">
                    <a:latin typeface="Tahoma" pitchFamily="34" charset="0"/>
                    <a:ea typeface="Tahoma" pitchFamily="34" charset="0"/>
                    <a:cs typeface="Tahoma" pitchFamily="34" charset="0"/>
                  </a:rPr>
                  <a:t> là </a:t>
                </a:r>
                <a:r>
                  <a:rPr lang="fr-FR" sz="4500" b="1" dirty="0" err="1">
                    <a:latin typeface="Tahoma" pitchFamily="34" charset="0"/>
                    <a:ea typeface="Tahoma" pitchFamily="34" charset="0"/>
                    <a:cs typeface="Tahoma" pitchFamily="34" charset="0"/>
                  </a:rPr>
                  <a:t>tổng</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của</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𝒂</m:t>
                        </m:r>
                      </m:e>
                    </m:acc>
                  </m:oMath>
                </a14:m>
                <a:r>
                  <a:rPr lang="en-US"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𝒃</m:t>
                        </m:r>
                      </m:e>
                    </m:acc>
                  </m:oMath>
                </a14:m>
                <a:r>
                  <a:rPr lang="vi-VN" sz="4500" b="1" dirty="0">
                    <a:latin typeface="Tahoma" pitchFamily="34" charset="0"/>
                    <a:ea typeface="Tahoma" pitchFamily="34" charset="0"/>
                    <a:cs typeface="Tahoma" pitchFamily="34" charset="0"/>
                  </a:rPr>
                  <a:t> và được kí hiệu là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a:rPr>
                          <m:t>𝒂</m:t>
                        </m:r>
                      </m:e>
                    </m:acc>
                    <m:r>
                      <a:rPr lang="vi-VN" sz="4500" b="1" i="1">
                        <a:latin typeface="Cambria Math"/>
                      </a:rPr>
                      <m:t>+</m:t>
                    </m:r>
                    <m:acc>
                      <m:accPr>
                        <m:chr m:val="⃗"/>
                        <m:ctrlPr>
                          <a:rPr lang="en-US" sz="4500" b="1" i="1">
                            <a:latin typeface="Cambria Math" panose="02040503050406030204" pitchFamily="18" charset="0"/>
                          </a:rPr>
                        </m:ctrlPr>
                      </m:accPr>
                      <m:e>
                        <m:r>
                          <a:rPr lang="vi-VN" sz="4500" b="1" i="1">
                            <a:latin typeface="Cambria Math"/>
                          </a:rPr>
                          <m:t>𝒃</m:t>
                        </m:r>
                      </m:e>
                    </m:acc>
                  </m:oMath>
                </a14:m>
                <a:endParaRPr lang="en-US" sz="4500" b="1" dirty="0">
                  <a:latin typeface="Tahoma" pitchFamily="34" charset="0"/>
                  <a:ea typeface="Tahoma" pitchFamily="34" charset="0"/>
                  <a:cs typeface="Tahoma" pitchFamily="34" charset="0"/>
                </a:endParaRPr>
              </a:p>
              <a:p>
                <a:pPr>
                  <a:lnSpc>
                    <a:spcPct val="100000"/>
                  </a:lnSpc>
                  <a:spcAft>
                    <a:spcPts val="2400"/>
                  </a:spcAft>
                </a:pPr>
                <a:r>
                  <a:rPr lang="vi-VN" sz="4500" b="1" dirty="0">
                    <a:latin typeface="Tahoma" pitchFamily="34" charset="0"/>
                    <a:ea typeface="Tahoma" pitchFamily="34" charset="0"/>
                    <a:cs typeface="Tahoma" pitchFamily="34" charset="0"/>
                  </a:rPr>
                  <a:t>Phép lấy tổng của hai véc tơ được gọi là phép cộng véc tơ.</a:t>
                </a:r>
                <a:endParaRPr lang="en-US" sz="4500"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1353800" cy="9982200"/>
              </a:xfrm>
              <a:prstGeom prst="rect">
                <a:avLst/>
              </a:prstGeom>
              <a:blipFill>
                <a:blip r:embed="rId3"/>
                <a:stretch>
                  <a:fillRect l="-1984" r="-359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420600" y="3318668"/>
            <a:ext cx="11630891" cy="994013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6" name="Picture 5"/>
          <p:cNvPicPr/>
          <p:nvPr/>
        </p:nvPicPr>
        <p:blipFill>
          <a:blip r:embed="rId4"/>
          <a:stretch>
            <a:fillRect/>
          </a:stretch>
        </p:blipFill>
        <p:spPr>
          <a:xfrm>
            <a:off x="12649200" y="4724400"/>
            <a:ext cx="11353800" cy="6781800"/>
          </a:xfrm>
          <a:prstGeom prst="rect">
            <a:avLst/>
          </a:prstGeom>
        </p:spPr>
      </p:pic>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buNone/>
                </a:pPr>
                <a:r>
                  <a:rPr lang="en-US" b="1" dirty="0"/>
                  <a:t>              </a:t>
                </a:r>
                <a:r>
                  <a:rPr lang="en-US" b="1" dirty="0">
                    <a:latin typeface="Tahoma" panose="020B0604030504040204" pitchFamily="34" charset="0"/>
                    <a:ea typeface="Tahoma" panose="020B0604030504040204" pitchFamily="34" charset="0"/>
                    <a:cs typeface="Tahoma" panose="020B0604030504040204" pitchFamily="34" charset="0"/>
                  </a:rPr>
                  <a:t>HĐ2: </a:t>
                </a:r>
                <a:r>
                  <a:rPr lang="vi-VN" b="1" dirty="0">
                    <a:latin typeface="Tahoma" panose="020B0604030504040204" pitchFamily="34" charset="0"/>
                    <a:ea typeface="Tahoma" panose="020B0604030504040204" pitchFamily="34" charset="0"/>
                    <a:cs typeface="Tahoma" panose="020B0604030504040204" pitchFamily="34" charset="0"/>
                  </a:rPr>
                  <a:t>Cho hình bình hành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Tìm mối quan hệ giữa hai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3276599"/>
                <a:ext cx="23137091" cy="8001001"/>
              </a:xfrm>
              <a:prstGeom prst="rect">
                <a:avLst/>
              </a:prstGeom>
              <a:blipFill>
                <a:blip r:embed="rId3"/>
                <a:stretch>
                  <a:fillRect t="-1901"/>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3276599"/>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1201400" y="5994400"/>
                <a:ext cx="12230100" cy="4292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ahoma" panose="020B0604030504040204" pitchFamily="34" charset="0"/>
                    <a:ea typeface="Tahoma" panose="020B0604030504040204" pitchFamily="34" charset="0"/>
                    <a:cs typeface="Tahoma" panose="020B0604030504040204" pitchFamily="34" charset="0"/>
                  </a:rPr>
                  <a:t>Lời giải</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là hình bình hành nên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𝑩𝑪</m:t>
                        </m:r>
                      </m:e>
                    </m:acc>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𝑩𝑪</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r>
                      <a:rPr lang="vi-VN" b="1">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r>
                      <a:rPr lang="en-US" b="1" i="0" smtClean="0">
                        <a:latin typeface="Cambria Math"/>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201400" y="5994400"/>
                <a:ext cx="12230100" cy="4292600"/>
              </a:xfrm>
              <a:prstGeom prst="rect">
                <a:avLst/>
              </a:prstGeom>
              <a:blipFill>
                <a:blip r:embed="rId5"/>
                <a:stretch>
                  <a:fillRect b="-851"/>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2895600" y="5460807"/>
            <a:ext cx="6248399" cy="4216785"/>
          </a:xfrm>
          <a:prstGeom prst="rect">
            <a:avLst/>
          </a:prstGeom>
        </p:spPr>
      </p:pic>
    </p:spTree>
    <p:extLst>
      <p:ext uri="{BB962C8B-B14F-4D97-AF65-F5344CB8AC3E}">
        <p14:creationId xmlns:p14="http://schemas.microsoft.com/office/powerpoint/2010/main" val="4078993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wipe(left)">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wipe(left)">
                                      <p:cBhvr>
                                        <p:cTn id="50" dur="5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wipe(left)">
                                      <p:cBhvr>
                                        <p:cTn id="5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429000"/>
                <a:ext cx="11353800" cy="944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3000"/>
                  </a:spcBef>
                  <a:spcAft>
                    <a:spcPts val="1200"/>
                  </a:spcAft>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Quy tắc ba điểm:</a:t>
                </a:r>
                <a:r>
                  <a:rPr lang="vi-VN"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Với ba điểm bất kì </a:t>
                </a:r>
                <a14:m>
                  <m:oMath xmlns:m="http://schemas.openxmlformats.org/officeDocument/2006/math">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i="1">
                        <a:latin typeface="Cambria Math" panose="02040503050406030204" pitchFamily="18" charset="0"/>
                      </a:rPr>
                      <m:t>𝑪</m:t>
                    </m:r>
                  </m:oMath>
                </a14:m>
                <a:r>
                  <a:rPr lang="vi-VN" b="1" dirty="0">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Quy tắc hình bình hành: </a:t>
                </a:r>
                <a:r>
                  <a:rPr lang="vi-VN"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là một hình bình hành thì</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Aft>
                    <a:spcPts val="12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429000"/>
                <a:ext cx="11353800" cy="9448800"/>
              </a:xfrm>
              <a:prstGeom prst="rect">
                <a:avLst/>
              </a:prstGeom>
              <a:blipFill>
                <a:blip r:embed="rId3"/>
                <a:stretch>
                  <a:fillRect l="-220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528901"/>
            <a:ext cx="11630891" cy="93488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5" name="Picture 4"/>
          <p:cNvPicPr/>
          <p:nvPr/>
        </p:nvPicPr>
        <p:blipFill>
          <a:blip r:embed="rId4"/>
          <a:stretch>
            <a:fillRect/>
          </a:stretch>
        </p:blipFill>
        <p:spPr>
          <a:xfrm>
            <a:off x="13031754" y="4191000"/>
            <a:ext cx="10515601" cy="8382000"/>
          </a:xfrm>
          <a:prstGeom prst="rect">
            <a:avLst/>
          </a:prstGeom>
        </p:spPr>
      </p:pic>
    </p:spTree>
    <p:extLst>
      <p:ext uri="{BB962C8B-B14F-4D97-AF65-F5344CB8AC3E}">
        <p14:creationId xmlns:p14="http://schemas.microsoft.com/office/powerpoint/2010/main" val="940178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nodePh="1">
                                  <p:stCondLst>
                                    <p:cond delay="0"/>
                                  </p:stCondLst>
                                  <p:endCondLst>
                                    <p:cond evt="begin" delay="0">
                                      <p:tn val="39"/>
                                    </p:cond>
                                  </p:end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93726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t>          </a:t>
                </a:r>
                <a:r>
                  <a:rPr lang="en-US" b="1" dirty="0">
                    <a:latin typeface="Tahoma" panose="020B0604030504040204" pitchFamily="34" charset="0"/>
                    <a:ea typeface="Tahoma" panose="020B0604030504040204" pitchFamily="34" charset="0"/>
                    <a:cs typeface="Tahoma" panose="020B0604030504040204" pitchFamily="34" charset="0"/>
                  </a:rPr>
                  <a:t>HĐ3: </a:t>
                </a:r>
                <a:r>
                  <a:rPr lang="vi-VN" b="1" dirty="0">
                    <a:latin typeface="Tahoma" panose="020B0604030504040204" pitchFamily="34" charset="0"/>
                    <a:ea typeface="Tahoma" panose="020B0604030504040204" pitchFamily="34" charset="0"/>
                    <a:cs typeface="Tahoma" panose="020B0604030504040204" pitchFamily="34" charset="0"/>
                  </a:rPr>
                  <a:t>a) Trong hình 4.14a, hãy chỉ ra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oMath>
                </a14:m>
                <a:r>
                  <a:rPr lang="vi-VN"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b) Trong hình 4.14b, hãy chỉ ra véc tơ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9372601"/>
              </a:xfrm>
              <a:prstGeom prst="rect">
                <a:avLst/>
              </a:prstGeom>
              <a:blipFill>
                <a:blip r:embed="rId3"/>
                <a:stretch>
                  <a:fillRect l="-1185" t="-1429"/>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0429876" y="5484613"/>
                <a:ext cx="13532276" cy="6935987"/>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ahoma" panose="020B0604030504040204" pitchFamily="34" charset="0"/>
                    <a:ea typeface="Tahoma" panose="020B0604030504040204" pitchFamily="34" charset="0"/>
                    <a:cs typeface="Tahoma" panose="020B0604030504040204" pitchFamily="34" charset="0"/>
                  </a:rPr>
                  <a:t>Lời giải</a:t>
                </a:r>
                <a:endParaRPr lang="en-US" b="1" dirty="0">
                  <a:latin typeface="Tahoma" panose="020B0604030504040204" pitchFamily="34" charset="0"/>
                  <a:ea typeface="Tahoma" panose="020B0604030504040204" pitchFamily="34" charset="0"/>
                  <a:cs typeface="Tahoma" panose="020B0604030504040204" pitchFamily="34" charset="0"/>
                </a:endParaRPr>
              </a:p>
              <a:p>
                <a:r>
                  <a:rPr lang="vi-VN" sz="4500" b="1" dirty="0">
                    <a:latin typeface="Tahoma" panose="020B0604030504040204" pitchFamily="34" charset="0"/>
                    <a:ea typeface="Tahoma" panose="020B0604030504040204" pitchFamily="34" charset="0"/>
                    <a:cs typeface="Tahoma" panose="020B0604030504040204" pitchFamily="34" charset="0"/>
                  </a:rPr>
                  <a:t>Dựa vào hình 4.14a ta có</a:t>
                </a:r>
                <a:r>
                  <a:rPr lang="en-US" sz="4500"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vi-VN"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𝑨𝑪</m:t>
                        </m:r>
                      </m:e>
                    </m:acc>
                  </m:oMath>
                </a14:m>
                <a:r>
                  <a:rPr lang="vi-VN" sz="4500" b="1" dirty="0">
                    <a:latin typeface="Tahoma" panose="020B0604030504040204" pitchFamily="34" charset="0"/>
                    <a:ea typeface="Tahoma" panose="020B0604030504040204" pitchFamily="34" charset="0"/>
                    <a:cs typeface="Tahoma" panose="020B0604030504040204" pitchFamily="34" charset="0"/>
                  </a:rPr>
                  <a:t> </a:t>
                </a: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𝑨𝑫</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𝑫𝑪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𝑨𝑪</m:t>
                        </m:r>
                      </m:e>
                    </m:acc>
                  </m:oMath>
                </a14:m>
                <a:r>
                  <a:rPr lang="vi-VN" sz="4500" b="1" dirty="0">
                    <a:latin typeface="Tahoma" panose="020B0604030504040204" pitchFamily="34" charset="0"/>
                    <a:ea typeface="Tahoma" panose="020B0604030504040204" pitchFamily="34" charset="0"/>
                    <a:cs typeface="Tahoma" panose="020B0604030504040204" pitchFamily="34" charset="0"/>
                  </a:rPr>
                  <a:t>.</a:t>
                </a:r>
                <a:endParaRPr lang="en-US" sz="4500" b="1" dirty="0">
                  <a:latin typeface="Tahoma" panose="020B0604030504040204" pitchFamily="34" charset="0"/>
                  <a:ea typeface="Tahoma" panose="020B0604030504040204" pitchFamily="34" charset="0"/>
                  <a:cs typeface="Tahoma" panose="020B0604030504040204" pitchFamily="34" charset="0"/>
                </a:endParaRPr>
              </a:p>
              <a:p>
                <a:r>
                  <a:rPr lang="vi-VN" sz="4500" b="1" dirty="0">
                    <a:latin typeface="Tahoma" panose="020B0604030504040204" pitchFamily="34" charset="0"/>
                    <a:ea typeface="Tahoma" panose="020B0604030504040204" pitchFamily="34" charset="0"/>
                    <a:cs typeface="Tahoma" panose="020B0604030504040204" pitchFamily="34" charset="0"/>
                  </a:rPr>
                  <a:t>Dựa vào hình 4.14b ta có:</a:t>
                </a:r>
                <a14:m>
                  <m:oMath xmlns:m="http://schemas.openxmlformats.org/officeDocument/2006/math">
                    <m:r>
                      <a:rPr lang="vi-VN" sz="4500" b="1" i="1">
                        <a:latin typeface="Cambria Math" panose="02040503050406030204" pitchFamily="18" charset="0"/>
                      </a:rPr>
                      <m:t> </m:t>
                    </m:r>
                  </m:oMath>
                </a14:m>
                <a:endParaRPr lang="en-US" sz="4500" b="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e>
                    </m:d>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𝒄</m:t>
                        </m:r>
                      </m:e>
                    </m:acc>
                    <m:r>
                      <a:rPr lang="vi-VN" sz="4500" b="1" i="1">
                        <a:latin typeface="Cambria Math" panose="02040503050406030204" pitchFamily="18" charset="0"/>
                      </a:rPr>
                      <m:t>= </m:t>
                    </m:r>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𝑩𝑪</m:t>
                            </m:r>
                          </m:e>
                        </m:acc>
                      </m:e>
                    </m:d>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𝑪𝑫</m:t>
                        </m:r>
                      </m:e>
                    </m:acc>
                    <m:r>
                      <a:rPr lang="vi-VN" sz="4500" b="1" i="1">
                        <a:latin typeface="Cambria Math" panose="02040503050406030204" pitchFamily="18" charset="0"/>
                      </a:rPr>
                      <m:t>= </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𝑪𝑫</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𝑨𝑫</m:t>
                        </m:r>
                      </m:e>
                    </m:acc>
                  </m:oMath>
                </a14:m>
                <a:r>
                  <a:rPr lang="vi-VN" sz="4500" b="1" dirty="0">
                    <a:latin typeface="Tahoma" panose="020B0604030504040204" pitchFamily="34" charset="0"/>
                    <a:ea typeface="Tahoma" panose="020B0604030504040204" pitchFamily="34" charset="0"/>
                    <a:cs typeface="Tahoma" panose="020B0604030504040204" pitchFamily="34" charset="0"/>
                  </a:rPr>
                  <a:t> </a:t>
                </a:r>
                <a:endParaRPr lang="en-US" sz="45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𝒄</m:t>
                            </m:r>
                          </m:e>
                        </m:acc>
                      </m:e>
                    </m:d>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𝑪𝑫</m:t>
                            </m:r>
                          </m:e>
                        </m:acc>
                      </m:e>
                    </m:d>
                    <m:r>
                      <a:rPr lang="vi-VN" sz="4500" b="1" i="1">
                        <a:latin typeface="Cambria Math" panose="02040503050406030204" pitchFamily="18" charset="0"/>
                      </a:rPr>
                      <m:t>= </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𝑩𝑫</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𝑨𝑫</m:t>
                        </m:r>
                      </m:e>
                    </m:acc>
                  </m:oMath>
                </a14:m>
                <a:endParaRPr lang="en-US" sz="45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429876" y="5484613"/>
                <a:ext cx="13532276" cy="6935987"/>
              </a:xfrm>
              <a:prstGeom prst="rect">
                <a:avLst/>
              </a:prstGeom>
              <a:blipFill>
                <a:blip r:embed="rId5"/>
                <a:stretch>
                  <a:fillRect l="-1665"/>
                </a:stretch>
              </a:blipFill>
              <a:ln>
                <a:solidFill>
                  <a:srgbClr val="00B0F0"/>
                </a:solidFill>
              </a:ln>
            </p:spPr>
            <p:txBody>
              <a:bodyPr/>
              <a:lstStyle/>
              <a:p>
                <a:r>
                  <a:rPr lang="en-US">
                    <a:noFill/>
                  </a:rPr>
                  <a:t> </a:t>
                </a:r>
              </a:p>
            </p:txBody>
          </p:sp>
        </mc:Fallback>
      </mc:AlternateContent>
      <p:pic>
        <p:nvPicPr>
          <p:cNvPr id="8" name="Picture 7"/>
          <p:cNvPicPr/>
          <p:nvPr/>
        </p:nvPicPr>
        <p:blipFill>
          <a:blip r:embed="rId6"/>
          <a:stretch>
            <a:fillRect/>
          </a:stretch>
        </p:blipFill>
        <p:spPr>
          <a:xfrm>
            <a:off x="1143000" y="5455710"/>
            <a:ext cx="9286875" cy="6964890"/>
          </a:xfrm>
          <a:prstGeom prst="rect">
            <a:avLst/>
          </a:prstGeom>
        </p:spPr>
      </p:pic>
    </p:spTree>
    <p:extLst>
      <p:ext uri="{BB962C8B-B14F-4D97-AF65-F5344CB8AC3E}">
        <p14:creationId xmlns:p14="http://schemas.microsoft.com/office/powerpoint/2010/main" val="93635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9">
                                            <p:txEl>
                                              <p:pRg st="2" end="2"/>
                                            </p:txEl>
                                          </p:spTgt>
                                        </p:tgtEl>
                                        <p:attrNameLst>
                                          <p:attrName>style.visibility</p:attrName>
                                        </p:attrNameLst>
                                      </p:cBhvr>
                                      <p:to>
                                        <p:strVal val="visible"/>
                                      </p:to>
                                    </p:set>
                                    <p:animEffect transition="in" filter="wipe(left)">
                                      <p:cBhvr>
                                        <p:cTn id="55" dur="500"/>
                                        <p:tgtEl>
                                          <p:spTgt spid="9">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9">
                                            <p:txEl>
                                              <p:pRg st="3" end="3"/>
                                            </p:txEl>
                                          </p:spTgt>
                                        </p:tgtEl>
                                        <p:attrNameLst>
                                          <p:attrName>style.visibility</p:attrName>
                                        </p:attrNameLst>
                                      </p:cBhvr>
                                      <p:to>
                                        <p:strVal val="visible"/>
                                      </p:to>
                                    </p:set>
                                    <p:animEffect transition="in" filter="wipe(left)">
                                      <p:cBhvr>
                                        <p:cTn id="60" dur="500"/>
                                        <p:tgtEl>
                                          <p:spTgt spid="9">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9">
                                            <p:txEl>
                                              <p:pRg st="4" end="4"/>
                                            </p:txEl>
                                          </p:spTgt>
                                        </p:tgtEl>
                                        <p:attrNameLst>
                                          <p:attrName>style.visibility</p:attrName>
                                        </p:attrNameLst>
                                      </p:cBhvr>
                                      <p:to>
                                        <p:strVal val="visible"/>
                                      </p:to>
                                    </p:set>
                                    <p:animEffect transition="in" filter="wipe(left)">
                                      <p:cBhvr>
                                        <p:cTn id="65" dur="500"/>
                                        <p:tgtEl>
                                          <p:spTgt spid="9">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9">
                                            <p:txEl>
                                              <p:pRg st="5" end="5"/>
                                            </p:txEl>
                                          </p:spTgt>
                                        </p:tgtEl>
                                        <p:attrNameLst>
                                          <p:attrName>style.visibility</p:attrName>
                                        </p:attrNameLst>
                                      </p:cBhvr>
                                      <p:to>
                                        <p:strVal val="visible"/>
                                      </p:to>
                                    </p:set>
                                    <p:animEffect transition="in" filter="wipe(left)">
                                      <p:cBhvr>
                                        <p:cTn id="7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12967" y="1940474"/>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1848" y="3276600"/>
                <a:ext cx="13844752" cy="563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Với ba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anose="020B0604030504040204" pitchFamily="34" charset="0"/>
                    <a:ea typeface="Tahoma" panose="020B0604030504040204" pitchFamily="34" charset="0"/>
                    <a:cs typeface="Tahoma" panose="020B0604030504040204" pitchFamily="34" charset="0"/>
                  </a:rPr>
                  <a:t> tùy ý:</a:t>
                </a:r>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giao hoán: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kết hợp: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của véc tơ – không: </a:t>
                </a:r>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3844752" cy="5638800"/>
              </a:xfrm>
              <a:prstGeom prst="rect">
                <a:avLst/>
              </a:prstGeom>
              <a:blipFill>
                <a:blip r:embed="rId3"/>
                <a:stretch>
                  <a:fillRect l="-1759"/>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706600" y="3276600"/>
            <a:ext cx="9344891" cy="5638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a:blip r:embed="rId4"/>
          <a:stretch>
            <a:fillRect/>
          </a:stretch>
        </p:blipFill>
        <p:spPr>
          <a:xfrm>
            <a:off x="14730249" y="3292366"/>
            <a:ext cx="9321242" cy="5638800"/>
          </a:xfrm>
          <a:prstGeom prst="rect">
            <a:avLst/>
          </a:prstGeom>
        </p:spPr>
      </p:pic>
      <mc:AlternateContent xmlns:mc="http://schemas.openxmlformats.org/markup-compatibility/2006">
        <mc:Choice xmlns:a14="http://schemas.microsoft.com/office/drawing/2010/main" Requires="a14">
          <p:sp>
            <p:nvSpPr>
              <p:cNvPr id="16" name="Content Placeholder 2">
                <a:extLst>
                  <a:ext uri="{FF2B5EF4-FFF2-40B4-BE49-F238E27FC236}">
                    <a16:creationId xmlns:a16="http://schemas.microsoft.com/office/drawing/2014/main" id="{14822BB7-DB89-4357-87F0-6E511FC44A6A}"/>
                  </a:ext>
                </a:extLst>
              </p:cNvPr>
              <p:cNvSpPr txBox="1">
                <a:spLocks/>
              </p:cNvSpPr>
              <p:nvPr/>
            </p:nvSpPr>
            <p:spPr>
              <a:xfrm>
                <a:off x="838200" y="8915400"/>
                <a:ext cx="23213291" cy="3886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srgbClr val="FF0000"/>
                    </a:solidFill>
                    <a:latin typeface="Tahoma" pitchFamily="34" charset="0"/>
                    <a:ea typeface="Tahoma" pitchFamily="34" charset="0"/>
                    <a:cs typeface="Tahoma" pitchFamily="34" charset="0"/>
                  </a:rPr>
                  <a:t>Chú ý.</a:t>
                </a:r>
                <a:r>
                  <a:rPr lang="vi-VN" b="1" dirty="0">
                    <a:latin typeface="Tahoma" pitchFamily="34" charset="0"/>
                    <a:ea typeface="Tahoma" pitchFamily="34" charset="0"/>
                    <a:cs typeface="Tahoma" pitchFamily="34" charset="0"/>
                  </a:rPr>
                  <a:t> Do các véc tơ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r>
                  <a:rPr lang="vi-VN" b="1" dirty="0">
                    <a:latin typeface="Tahoma" pitchFamily="34" charset="0"/>
                    <a:ea typeface="Tahoma" pitchFamily="34" charset="0"/>
                    <a:cs typeface="Tahoma" pitchFamily="34" charset="0"/>
                  </a:rPr>
                  <a:t> bằng nhau, nên ta còn viết chúng dưới dạng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gọi là tổng của ba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Tương tự, ta cũng có thể viết tổng của một số véc tơ mà không cần dùng dấu ngoặc</a:t>
                </a:r>
                <a:endParaRPr lang="en-US" b="1" dirty="0">
                  <a:latin typeface="Tahoma" pitchFamily="34" charset="0"/>
                  <a:ea typeface="Tahoma" pitchFamily="34" charset="0"/>
                  <a:cs typeface="Tahoma" pitchFamily="34" charset="0"/>
                </a:endParaRPr>
              </a:p>
            </p:txBody>
          </p:sp>
        </mc:Choice>
        <mc:Fallback>
          <p:sp>
            <p:nvSpPr>
              <p:cNvPr id="16"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8915400"/>
                <a:ext cx="23213291" cy="3886200"/>
              </a:xfrm>
              <a:prstGeom prst="rect">
                <a:avLst/>
              </a:prstGeom>
              <a:blipFill>
                <a:blip r:embed="rId5"/>
                <a:stretch>
                  <a:fillRect l="-1076" r="-656"/>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73079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up)">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up)">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up)">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up)">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9">
                                            <p:txEl>
                                              <p:pRg st="3" end="3"/>
                                            </p:txEl>
                                          </p:spTgt>
                                        </p:tgtEl>
                                        <p:attrNameLst>
                                          <p:attrName>style.visibility</p:attrName>
                                        </p:attrNameLst>
                                      </p:cBhvr>
                                      <p:to>
                                        <p:strVal val="visible"/>
                                      </p:to>
                                    </p:set>
                                    <p:animEffect transition="in" filter="wipe(up)">
                                      <p:cBhvr>
                                        <p:cTn id="36" dur="500"/>
                                        <p:tgtEl>
                                          <p:spTgt spid="9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4" end="4"/>
                                            </p:txEl>
                                          </p:spTgt>
                                        </p:tgtEl>
                                        <p:attrNameLst>
                                          <p:attrName>style.visibility</p:attrName>
                                        </p:attrNameLst>
                                      </p:cBhvr>
                                      <p:to>
                                        <p:strVal val="visible"/>
                                      </p:to>
                                    </p:set>
                                    <p:animEffect transition="in" filter="wipe(up)">
                                      <p:cBhvr>
                                        <p:cTn id="41" dur="500"/>
                                        <p:tgtEl>
                                          <p:spTgt spid="9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nodePh="1">
                                  <p:stCondLst>
                                    <p:cond delay="0"/>
                                  </p:stCondLst>
                                  <p:endCondLst>
                                    <p:cond evt="begin" delay="0">
                                      <p:tn val="49"/>
                                    </p:cond>
                                  </p:end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wipe(up)">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wipe(up)">
                                      <p:cBhvr>
                                        <p:cTn id="6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3168</TotalTime>
  <Words>1078</Words>
  <PresentationFormat>Custom</PresentationFormat>
  <Paragraphs>99</Paragraphs>
  <Slides>13</Slides>
  <Notes>12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5"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2022-04-06T16:13:15Z</dcterms:modified>
</cp:coreProperties>
</file>