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70" r:id="rId13"/>
    <p:sldId id="271"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9F1F45-2A07-4B44-B4B8-5124814655FB}"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1879929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9F1F45-2A07-4B44-B4B8-5124814655FB}"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3223443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9F1F45-2A07-4B44-B4B8-5124814655FB}"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121987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9F1F45-2A07-4B44-B4B8-5124814655FB}"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3896821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9F1F45-2A07-4B44-B4B8-5124814655FB}"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1044690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9F1F45-2A07-4B44-B4B8-5124814655FB}" type="datetimeFigureOut">
              <a:rPr lang="en-US" smtClean="0"/>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3909350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9F1F45-2A07-4B44-B4B8-5124814655FB}" type="datetimeFigureOut">
              <a:rPr lang="en-US" smtClean="0"/>
              <a:t>6/6/2020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902644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9F1F45-2A07-4B44-B4B8-5124814655FB}" type="datetimeFigureOut">
              <a:rPr lang="en-US" smtClean="0"/>
              <a:t>6/6/2020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674318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F1F45-2A07-4B44-B4B8-5124814655FB}" type="datetimeFigureOut">
              <a:rPr lang="en-US" smtClean="0"/>
              <a:t>6/6/2020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2152091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9F1F45-2A07-4B44-B4B8-5124814655FB}" type="datetimeFigureOut">
              <a:rPr lang="en-US" smtClean="0"/>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2295504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9F1F45-2A07-4B44-B4B8-5124814655FB}" type="datetimeFigureOut">
              <a:rPr lang="en-US" smtClean="0"/>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19EE6F-C367-4D4C-9370-3033032B77CC}" type="slidenum">
              <a:rPr lang="en-US" smtClean="0"/>
              <a:t>‹#›</a:t>
            </a:fld>
            <a:endParaRPr lang="en-US"/>
          </a:p>
        </p:txBody>
      </p:sp>
    </p:spTree>
    <p:extLst>
      <p:ext uri="{BB962C8B-B14F-4D97-AF65-F5344CB8AC3E}">
        <p14:creationId xmlns:p14="http://schemas.microsoft.com/office/powerpoint/2010/main" val="163685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F1F45-2A07-4B44-B4B8-5124814655FB}" type="datetimeFigureOut">
              <a:rPr lang="en-US" smtClean="0"/>
              <a:t>6/6/2020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9EE6F-C367-4D4C-9370-3033032B77CC}" type="slidenum">
              <a:rPr lang="en-US" smtClean="0"/>
              <a:t>‹#›</a:t>
            </a:fld>
            <a:endParaRPr lang="en-US"/>
          </a:p>
        </p:txBody>
      </p:sp>
    </p:spTree>
    <p:extLst>
      <p:ext uri="{BB962C8B-B14F-4D97-AF65-F5344CB8AC3E}">
        <p14:creationId xmlns:p14="http://schemas.microsoft.com/office/powerpoint/2010/main" val="595457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12192000" cy="6858001"/>
          </a:xfrm>
          <a:solidFill>
            <a:srgbClr val="92D050"/>
          </a:solidFill>
        </p:spPr>
        <p:txBody>
          <a:bodyPr>
            <a:noAutofit/>
          </a:bodyPr>
          <a:lstStyle/>
          <a:p>
            <a:pPr>
              <a:lnSpc>
                <a:spcPct val="150000"/>
              </a:lnSpc>
            </a:pPr>
            <a:endParaRPr lang="en-US" sz="6600" dirty="0" smtClean="0">
              <a:solidFill>
                <a:srgbClr val="FF0000"/>
              </a:solidFill>
              <a:latin typeface="Times New Roman" panose="02020603050405020304" pitchFamily="18" charset="0"/>
              <a:cs typeface="Times New Roman" panose="02020603050405020304" pitchFamily="18" charset="0"/>
            </a:endParaRPr>
          </a:p>
          <a:p>
            <a:pPr>
              <a:lnSpc>
                <a:spcPct val="150000"/>
              </a:lnSpc>
            </a:pPr>
            <a:r>
              <a:rPr lang="en-US" sz="66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RÈN KĨ NĂNG NGHỊ LUẬN VỀ MỘT ĐOẠN THƠ – BÀI THƠ</a:t>
            </a:r>
            <a:endParaRPr lang="en-US" sz="66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503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954" y="0"/>
            <a:ext cx="12080383" cy="6740307"/>
          </a:xfrm>
          <a:prstGeom prst="rect">
            <a:avLst/>
          </a:prstGeom>
        </p:spPr>
        <p:txBody>
          <a:bodyPr wrap="square">
            <a:spAutoFit/>
          </a:bodyPr>
          <a:lstStyle/>
          <a:p>
            <a:r>
              <a:rPr lang="nl-NL" sz="3600" b="1" dirty="0">
                <a:solidFill>
                  <a:srgbClr val="000000"/>
                </a:solidFill>
                <a:latin typeface="Times New Roman" panose="02020603050405020304" pitchFamily="18" charset="0"/>
                <a:ea typeface="Calibri" panose="020F0502020204030204" pitchFamily="34" charset="0"/>
              </a:rPr>
              <a:t>1, Mở bài: </a:t>
            </a:r>
            <a:endParaRPr lang="vi-VN" sz="3600" dirty="0"/>
          </a:p>
          <a:p>
            <a:r>
              <a:rPr lang="vi-VN" sz="3600" b="1" dirty="0">
                <a:latin typeface="+mj-lt"/>
              </a:rPr>
              <a:t>- Giới thiệu tác giả Thanh Hải và bài thơ Mùa xuân nho nhỏ:</a:t>
            </a:r>
          </a:p>
          <a:p>
            <a:r>
              <a:rPr lang="vi-VN" sz="3600" dirty="0">
                <a:latin typeface="+mj-lt"/>
              </a:rPr>
              <a:t>+ Thanh Hải là nhà thơ hiện đại Việt Nam trưởng thành trong hai cuộc kháng chiến chống Pháp và chống Mỹ</a:t>
            </a:r>
            <a:r>
              <a:rPr lang="vi-VN" sz="3600" dirty="0" smtClean="0">
                <a:latin typeface="+mj-lt"/>
              </a:rPr>
              <a:t>.</a:t>
            </a:r>
            <a:r>
              <a:rPr lang="en-US" sz="3600" dirty="0" smtClean="0">
                <a:latin typeface="+mj-lt"/>
              </a:rPr>
              <a:t> </a:t>
            </a:r>
            <a:r>
              <a:rPr lang="en-US" sz="3600" dirty="0" err="1" smtClean="0">
                <a:latin typeface="Times New Roman" panose="02020603050405020304" pitchFamily="18" charset="0"/>
                <a:cs typeface="Times New Roman" panose="02020603050405020304" pitchFamily="18" charset="0"/>
              </a:rPr>
              <a:t>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một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trong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những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cây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bút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có</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xây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dựng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nền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văn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học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mạng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miền</a:t>
            </a:r>
            <a:r>
              <a:rPr lang="en-US" sz="3600" dirty="0" smtClean="0">
                <a:latin typeface="Times New Roman" panose="02020603050405020304" pitchFamily="18" charset="0"/>
                <a:cs typeface="Times New Roman" panose="02020603050405020304" pitchFamily="18" charset="0"/>
              </a:rPr>
              <a:t> Nam </a:t>
            </a:r>
            <a:r>
              <a:rPr lang="en-US" sz="3600" dirty="0" err="1" smtClean="0">
                <a:latin typeface="Times New Roman" panose="02020603050405020304" pitchFamily="18" charset="0"/>
                <a:cs typeface="Times New Roman" panose="02020603050405020304" pitchFamily="18" charset="0"/>
              </a:rPr>
              <a:t>ngay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từ</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buổi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đầu</a:t>
            </a:r>
            <a:endParaRPr lang="vi-VN" sz="3600" dirty="0">
              <a:latin typeface="Times New Roman" panose="02020603050405020304" pitchFamily="18" charset="0"/>
              <a:cs typeface="Times New Roman" panose="02020603050405020304" pitchFamily="18" charset="0"/>
            </a:endParaRPr>
          </a:p>
          <a:p>
            <a:r>
              <a:rPr lang="vi-VN" sz="3600" dirty="0">
                <a:latin typeface="+mj-lt"/>
              </a:rPr>
              <a:t>+ "</a:t>
            </a:r>
            <a:r>
              <a:rPr lang="vi-VN" sz="3600" i="1" dirty="0">
                <a:latin typeface="+mj-lt"/>
              </a:rPr>
              <a:t>Mùa xuân nho nhỏ</a:t>
            </a:r>
            <a:r>
              <a:rPr lang="vi-VN" sz="3600" dirty="0">
                <a:latin typeface="+mj-lt"/>
              </a:rPr>
              <a:t>" </a:t>
            </a:r>
            <a:r>
              <a:rPr lang="en-US" sz="3600" dirty="0" smtClean="0">
                <a:latin typeface="+mj-lt"/>
              </a:rPr>
              <a:t>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viết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tháng</a:t>
            </a:r>
            <a:r>
              <a:rPr lang="en-US" sz="3600" dirty="0">
                <a:latin typeface="Times New Roman" panose="02020603050405020304" pitchFamily="18" charset="0"/>
                <a:cs typeface="Times New Roman" panose="02020603050405020304" pitchFamily="18" charset="0"/>
              </a:rPr>
              <a:t> 11/1980 </a:t>
            </a:r>
            <a:r>
              <a:rPr lang="en-US" sz="3600" dirty="0" err="1">
                <a:latin typeface="Times New Roman" panose="02020603050405020304" pitchFamily="18" charset="0"/>
                <a:cs typeface="Times New Roman" panose="02020603050405020304" pitchFamily="18" charset="0"/>
              </a:rPr>
              <a:t>không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trước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qua </a:t>
            </a:r>
            <a:r>
              <a:rPr lang="en-US" sz="3600" dirty="0" err="1" smtClean="0">
                <a:latin typeface="Times New Roman" panose="02020603050405020304" pitchFamily="18" charset="0"/>
                <a:cs typeface="Times New Roman" panose="02020603050405020304" pitchFamily="18" charset="0"/>
              </a:rPr>
              <a:t>đời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đó</a:t>
            </a:r>
            <a:r>
              <a:rPr lang="en-US" sz="3600" dirty="0" smtClean="0">
                <a:latin typeface="Times New Roman" panose="02020603050405020304" pitchFamily="18" charset="0"/>
                <a:cs typeface="Times New Roman" panose="02020603050405020304" pitchFamily="18" charset="0"/>
              </a:rPr>
              <a:t> </a:t>
            </a:r>
            <a:r>
              <a:rPr lang="vi-VN" sz="3600" dirty="0" smtClean="0">
                <a:latin typeface="+mj-lt"/>
              </a:rPr>
              <a:t>là </a:t>
            </a:r>
            <a:r>
              <a:rPr lang="vi-VN" sz="3600" dirty="0">
                <a:latin typeface="+mj-lt"/>
              </a:rPr>
              <a:t>một trong những bài thơ hay viết về mùa xuân, về khát vọng cống hiến cho đời của nhà thơ</a:t>
            </a:r>
            <a:r>
              <a:rPr lang="vi-VN" sz="3600" dirty="0" smtClean="0">
                <a:latin typeface="+mj-lt"/>
              </a:rPr>
              <a:t>.</a:t>
            </a:r>
            <a:r>
              <a:rPr lang="en-US" sz="3600" dirty="0" smtClean="0">
                <a:latin typeface="+mj-lt"/>
              </a:rPr>
              <a:t> </a:t>
            </a:r>
            <a:endParaRPr lang="vi-VN" sz="3600" dirty="0">
              <a:latin typeface="+mj-lt"/>
            </a:endParaRPr>
          </a:p>
          <a:p>
            <a:pPr algn="just"/>
            <a:r>
              <a:rPr lang="vi-VN" sz="3600" dirty="0" smtClean="0">
                <a:latin typeface="+mj-lt"/>
              </a:rPr>
              <a:t>-</a:t>
            </a:r>
            <a:r>
              <a:rPr lang="en-US" sz="3600" dirty="0" smtClean="0">
                <a:latin typeface="+mj-lt"/>
              </a:rPr>
              <a:t> </a:t>
            </a:r>
            <a:r>
              <a:rPr lang="en-US" sz="3600" b="1" dirty="0" err="1" smtClean="0">
                <a:latin typeface="Times New Roman" panose="02020603050405020304" pitchFamily="18" charset="0"/>
                <a:cs typeface="Times New Roman" panose="02020603050405020304" pitchFamily="18" charset="0"/>
              </a:rPr>
              <a:t>Giới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thiệu</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vấn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đề</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nghị</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luận</a:t>
            </a:r>
            <a:r>
              <a:rPr lang="vi-VN" sz="3600" dirty="0" smtClean="0">
                <a:latin typeface="+mj-lt"/>
              </a:rPr>
              <a:t>:</a:t>
            </a:r>
            <a:r>
              <a:rPr lang="en-US" sz="3600" dirty="0" smtClean="0">
                <a:latin typeface="+mj-lt"/>
              </a:rPr>
              <a:t> </a:t>
            </a:r>
            <a:r>
              <a:rPr lang="vi-VN" sz="3600" dirty="0" smtClean="0">
                <a:latin typeface="+mj-lt"/>
              </a:rPr>
              <a:t>Hai </a:t>
            </a:r>
            <a:r>
              <a:rPr lang="vi-VN" sz="3600" dirty="0">
                <a:latin typeface="+mj-lt"/>
              </a:rPr>
              <a:t>khổ thơ 4 và 5 thể hiện rõ nhất ước vọng được hòa nhập hiến dâng cho cuộc đời, cho mùa xuân chung của dân tộc của tác giả</a:t>
            </a:r>
            <a:r>
              <a:rPr lang="vi-VN" sz="3600" dirty="0" smtClean="0">
                <a:latin typeface="+mj-lt"/>
              </a:rPr>
              <a:t>.</a:t>
            </a:r>
            <a:r>
              <a:rPr lang="en-US" sz="3600" dirty="0">
                <a:latin typeface="Times New Roman" panose="02020603050405020304" pitchFamily="18" charset="0"/>
              </a:rPr>
              <a:t> </a:t>
            </a:r>
            <a:r>
              <a:rPr lang="en-US" sz="3600" dirty="0" smtClean="0">
                <a:latin typeface="Times New Roman" panose="02020603050405020304" pitchFamily="18" charset="0"/>
              </a:rPr>
              <a:t>( </a:t>
            </a:r>
            <a:r>
              <a:rPr lang="en-US" sz="3600" dirty="0" err="1" smtClean="0">
                <a:latin typeface="Times New Roman" panose="02020603050405020304" pitchFamily="18" charset="0"/>
              </a:rPr>
              <a:t>Trích</a:t>
            </a:r>
            <a:r>
              <a:rPr lang="en-US" sz="3600" dirty="0" smtClean="0">
                <a:latin typeface="Times New Roman" panose="02020603050405020304" pitchFamily="18" charset="0"/>
              </a:rPr>
              <a:t> </a:t>
            </a:r>
            <a:r>
              <a:rPr lang="en-US" sz="3600" dirty="0" err="1" smtClean="0">
                <a:latin typeface="Times New Roman" panose="02020603050405020304" pitchFamily="18" charset="0"/>
              </a:rPr>
              <a:t>dẫn</a:t>
            </a:r>
            <a:r>
              <a:rPr lang="en-US" sz="3600" dirty="0" smtClean="0">
                <a:latin typeface="Times New Roman" panose="02020603050405020304" pitchFamily="18" charset="0"/>
              </a:rPr>
              <a:t> </a:t>
            </a:r>
            <a:r>
              <a:rPr lang="en-US" sz="3600" dirty="0" err="1" smtClean="0">
                <a:latin typeface="Times New Roman" panose="02020603050405020304" pitchFamily="18" charset="0"/>
              </a:rPr>
              <a:t>thơ</a:t>
            </a:r>
            <a:r>
              <a:rPr lang="en-US" sz="3600" dirty="0" smtClean="0">
                <a:latin typeface="Times New Roman" panose="02020603050405020304" pitchFamily="18" charset="0"/>
              </a:rPr>
              <a:t>) </a:t>
            </a:r>
            <a:endParaRPr lang="vi-VN" sz="3600" dirty="0">
              <a:latin typeface="+mj-lt"/>
            </a:endParaRPr>
          </a:p>
        </p:txBody>
      </p:sp>
    </p:spTree>
    <p:extLst>
      <p:ext uri="{BB962C8B-B14F-4D97-AF65-F5344CB8AC3E}">
        <p14:creationId xmlns:p14="http://schemas.microsoft.com/office/powerpoint/2010/main" val="178376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3890"/>
            <a:ext cx="12096206" cy="7017306"/>
          </a:xfrm>
          <a:prstGeom prst="rect">
            <a:avLst/>
          </a:prstGeom>
        </p:spPr>
        <p:txBody>
          <a:bodyPr wrap="square">
            <a:spAutoFit/>
          </a:bodyPr>
          <a:lstStyle/>
          <a:p>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2.Thân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bài</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p>
          <a:p>
            <a:pPr marL="342900" indent="-342900">
              <a:buAutoNum type="alphaLcPeriod"/>
            </a:pPr>
            <a:r>
              <a:rPr lang="vi-VN" sz="2400" b="1" dirty="0">
                <a:solidFill>
                  <a:srgbClr val="FF0000"/>
                </a:solidFill>
                <a:latin typeface="Times New Roman" panose="02020603050405020304" pitchFamily="18" charset="0"/>
                <a:cs typeface="Times New Roman" panose="02020603050405020304" pitchFamily="18" charset="0"/>
              </a:rPr>
              <a:t>Khái quát về đoạn</a:t>
            </a:r>
            <a:r>
              <a:rPr lang="en-US" sz="2400" b="1" dirty="0">
                <a:solidFill>
                  <a:srgbClr val="FF0000"/>
                </a:solidFill>
                <a:latin typeface="Times New Roman" panose="02020603050405020304" pitchFamily="18" charset="0"/>
                <a:cs typeface="Times New Roman" panose="02020603050405020304" pitchFamily="18" charset="0"/>
              </a:rPr>
              <a:t> </a:t>
            </a:r>
            <a:r>
              <a:rPr lang="vi-VN" sz="2400" b="1" dirty="0">
                <a:solidFill>
                  <a:srgbClr val="FF0000"/>
                </a:solidFill>
                <a:latin typeface="Times New Roman" panose="02020603050405020304" pitchFamily="18" charset="0"/>
                <a:cs typeface="Times New Roman" panose="02020603050405020304" pitchFamily="18" charset="0"/>
              </a:rPr>
              <a:t>thơ</a:t>
            </a:r>
            <a:r>
              <a:rPr lang="en-US" sz="2400" b="1" dirty="0">
                <a:solidFill>
                  <a:srgbClr val="FF0000"/>
                </a:solidFill>
                <a:latin typeface="Times New Roman" panose="02020603050405020304" pitchFamily="18" charset="0"/>
                <a:cs typeface="Times New Roman" panose="02020603050405020304" pitchFamily="18" charset="0"/>
              </a:rPr>
              <a:t> : </a:t>
            </a:r>
            <a:r>
              <a:rPr lang="vi-VN" sz="2400" dirty="0">
                <a:latin typeface="Times New Roman" panose="02020603050405020304" pitchFamily="18" charset="0"/>
                <a:cs typeface="Times New Roman" panose="02020603050405020304" pitchFamily="18" charset="0"/>
              </a:rPr>
              <a:t>Bài thơ là tiếng lòng, những tâm sự, suy ngẫm, mong ước được dâng hiến một mùa xuân nho nhỏ của tác giả cho mùa xuân vĩ đại của đất nước</a:t>
            </a:r>
            <a:r>
              <a:rPr lang="vi-VN"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marL="342900" indent="-342900">
              <a:buAutoNum type="alphaLcPeriod"/>
            </a:pPr>
            <a:r>
              <a:rPr lang="en-US" sz="2400" b="1" dirty="0" err="1">
                <a:solidFill>
                  <a:srgbClr val="FF0000"/>
                </a:solidFill>
                <a:latin typeface="Times New Roman" panose="02020603050405020304" pitchFamily="18" charset="0"/>
                <a:cs typeface="Times New Roman" panose="02020603050405020304" pitchFamily="18" charset="0"/>
              </a:rPr>
              <a:t>Phân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tích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đoạn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thơ</a:t>
            </a:r>
            <a:r>
              <a:rPr lang="en-US" sz="2400" b="1" dirty="0">
                <a:solidFill>
                  <a:srgbClr val="FF0000"/>
                </a:solidFill>
                <a:latin typeface="Times New Roman" panose="02020603050405020304" pitchFamily="18" charset="0"/>
                <a:cs typeface="Times New Roman" panose="02020603050405020304" pitchFamily="18" charset="0"/>
              </a:rPr>
              <a:t>: </a:t>
            </a:r>
          </a:p>
          <a:p>
            <a:r>
              <a:rPr lang="en-US" sz="2400" b="1" dirty="0" smtClean="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Phân </a:t>
            </a:r>
            <a:r>
              <a:rPr lang="vi-VN" sz="2400" b="1" dirty="0">
                <a:latin typeface="Times New Roman" panose="02020603050405020304" pitchFamily="18" charset="0"/>
                <a:cs typeface="Times New Roman" panose="02020603050405020304" pitchFamily="18" charset="0"/>
              </a:rPr>
              <a:t>tích khổ thơ thứ 4:</a:t>
            </a:r>
            <a:r>
              <a:rPr lang="vi-VN" sz="2400" dirty="0">
                <a:latin typeface="Times New Roman" panose="02020603050405020304" pitchFamily="18" charset="0"/>
                <a:cs typeface="Times New Roman" panose="02020603050405020304" pitchFamily="18" charset="0"/>
              </a:rPr>
              <a:t> Khát vọng hòa nhập, tự nguyện mang niềm vui đến cho cuộc đời</a:t>
            </a:r>
          </a:p>
          <a:p>
            <a:r>
              <a:rPr lang="vi-VN" sz="2400" dirty="0">
                <a:latin typeface="Times New Roman" panose="02020603050405020304" pitchFamily="18" charset="0"/>
                <a:cs typeface="Times New Roman" panose="02020603050405020304" pitchFamily="18" charset="0"/>
              </a:rPr>
              <a:t>- Điệp từ “ta làm” cùng với nhịp thơ dồn dập diễn tả rõ nét khát vọng cống hiến của nhà thơ:</a:t>
            </a:r>
          </a:p>
          <a:p>
            <a:r>
              <a:rPr lang="vi-VN" sz="2400" dirty="0">
                <a:latin typeface="Times New Roman" panose="02020603050405020304" pitchFamily="18" charset="0"/>
                <a:cs typeface="Times New Roman" panose="02020603050405020304" pitchFamily="18" charset="0"/>
              </a:rPr>
              <a:t>+ muốn làm con chim hót : góp tiếng hót cho cuộc đời</a:t>
            </a:r>
          </a:p>
          <a:p>
            <a:r>
              <a:rPr lang="vi-VN" sz="2400" dirty="0">
                <a:latin typeface="Times New Roman" panose="02020603050405020304" pitchFamily="18" charset="0"/>
                <a:cs typeface="Times New Roman" panose="02020603050405020304" pitchFamily="18" charset="0"/>
              </a:rPr>
              <a:t>+ muốn làm một cành hoa : góp chút sắc hương cho cuộc sống</a:t>
            </a:r>
          </a:p>
          <a:p>
            <a:r>
              <a:rPr lang="vi-VN" sz="2400" dirty="0">
                <a:latin typeface="Times New Roman" panose="02020603050405020304" pitchFamily="18" charset="0"/>
                <a:cs typeface="Times New Roman" panose="02020603050405020304" pitchFamily="18" charset="0"/>
              </a:rPr>
              <a:t>-&gt; Ước mong giản dị, đơn sơ để tô điểm cho vườn hoa mùa xuân muôn hương muôn sắc của đất nước.</a:t>
            </a:r>
          </a:p>
          <a:p>
            <a:r>
              <a:rPr lang="vi-VN" sz="2400" dirty="0">
                <a:latin typeface="Times New Roman" panose="02020603050405020304" pitchFamily="18" charset="0"/>
                <a:cs typeface="Times New Roman" panose="02020603050405020304" pitchFamily="18" charset="0"/>
              </a:rPr>
              <a:t>+ một nốt trầm -&gt; không ồn ào, không cao điệu mà chỉ âm thầm, lặng lẽ “nhập” vào khúc ca, tiếng hát của nhân dân vui mừng đón xuân về.</a:t>
            </a:r>
          </a:p>
          <a:p>
            <a:r>
              <a:rPr lang="vi-VN" sz="2400" dirty="0">
                <a:latin typeface="Times New Roman" panose="02020603050405020304" pitchFamily="18" charset="0"/>
                <a:cs typeface="Times New Roman" panose="02020603050405020304" pitchFamily="18" charset="0"/>
              </a:rPr>
              <a:t>- Đại từ “ta” dùng để khẳng định đó không chỉ là tâm niệm riêng của cá nhân nhà thơ mà còn là khát vọng chung của nhiều người.</a:t>
            </a:r>
          </a:p>
          <a:p>
            <a:r>
              <a:rPr lang="vi-VN" sz="2400" dirty="0">
                <a:latin typeface="Times New Roman" panose="02020603050405020304" pitchFamily="18" charset="0"/>
                <a:cs typeface="Times New Roman" panose="02020603050405020304" pitchFamily="18" charset="0"/>
              </a:rPr>
              <a:t>-&gt; Khát vọng sống hoà nhập vào cuộc sống của đất nước, cống hiến phần tốt đẹp, dù nhỏ bé, của mình cho cuộc đời chung, cho đất nước, nguyện hi vinh cho sự phồn vinh của đất nước.</a:t>
            </a:r>
          </a:p>
          <a:p>
            <a:r>
              <a:rPr lang="vi-VN" sz="2400" dirty="0">
                <a:latin typeface="Times New Roman" panose="02020603050405020304" pitchFamily="18" charset="0"/>
                <a:cs typeface="Times New Roman" panose="02020603050405020304" pitchFamily="18" charset="0"/>
              </a:rPr>
              <a:t>=&gt; Đây là tâm niệm thiết tha của một nhà cách mạng, một nhà thơ đã gắn bó trọn đời với đất nước, quê hương với một khát vọng chân thành và tha thiết.</a:t>
            </a:r>
          </a:p>
          <a:p>
            <a:pPr marL="342900" indent="-342900">
              <a:buAutoNum type="alphaLcPeriod"/>
            </a:pPr>
            <a:endParaRPr lang="en-US" dirty="0"/>
          </a:p>
        </p:txBody>
      </p:sp>
    </p:spTree>
    <p:extLst>
      <p:ext uri="{BB962C8B-B14F-4D97-AF65-F5344CB8AC3E}">
        <p14:creationId xmlns:p14="http://schemas.microsoft.com/office/powerpoint/2010/main" val="3304815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circle(in)">
                                      <p:cBhvr>
                                        <p:cTn id="14" dur="20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fade">
                                      <p:cBhvr>
                                        <p:cTn id="36" dur="1000"/>
                                        <p:tgtEl>
                                          <p:spTgt spid="4">
                                            <p:txEl>
                                              <p:pRg st="5" end="5"/>
                                            </p:txEl>
                                          </p:spTgt>
                                        </p:tgtEl>
                                      </p:cBhvr>
                                    </p:animEffect>
                                    <p:anim calcmode="lin" valueType="num">
                                      <p:cBhvr>
                                        <p:cTn id="3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animEffect transition="in" filter="fade">
                                      <p:cBhvr>
                                        <p:cTn id="41" dur="1000"/>
                                        <p:tgtEl>
                                          <p:spTgt spid="4">
                                            <p:txEl>
                                              <p:pRg st="6" end="6"/>
                                            </p:txEl>
                                          </p:spTgt>
                                        </p:tgtEl>
                                      </p:cBhvr>
                                    </p:animEffect>
                                    <p:anim calcmode="lin" valueType="num">
                                      <p:cBhvr>
                                        <p:cTn id="4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
                                            <p:txEl>
                                              <p:pRg st="7" end="7"/>
                                            </p:txEl>
                                          </p:spTgt>
                                        </p:tgtEl>
                                        <p:attrNameLst>
                                          <p:attrName>style.visibility</p:attrName>
                                        </p:attrNameLst>
                                      </p:cBhvr>
                                      <p:to>
                                        <p:strVal val="visible"/>
                                      </p:to>
                                    </p:set>
                                    <p:animEffect transition="in" filter="fade">
                                      <p:cBhvr>
                                        <p:cTn id="46" dur="1000"/>
                                        <p:tgtEl>
                                          <p:spTgt spid="4">
                                            <p:txEl>
                                              <p:pRg st="7" end="7"/>
                                            </p:txEl>
                                          </p:spTgt>
                                        </p:tgtEl>
                                      </p:cBhvr>
                                    </p:animEffect>
                                    <p:anim calcmode="lin" valueType="num">
                                      <p:cBhvr>
                                        <p:cTn id="4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4">
                                            <p:txEl>
                                              <p:pRg st="8" end="8"/>
                                            </p:txEl>
                                          </p:spTgt>
                                        </p:tgtEl>
                                        <p:attrNameLst>
                                          <p:attrName>style.visibility</p:attrName>
                                        </p:attrNameLst>
                                      </p:cBhvr>
                                      <p:to>
                                        <p:strVal val="visible"/>
                                      </p:to>
                                    </p:set>
                                    <p:animEffect transition="in" filter="fade">
                                      <p:cBhvr>
                                        <p:cTn id="51" dur="1000"/>
                                        <p:tgtEl>
                                          <p:spTgt spid="4">
                                            <p:txEl>
                                              <p:pRg st="8" end="8"/>
                                            </p:txEl>
                                          </p:spTgt>
                                        </p:tgtEl>
                                      </p:cBhvr>
                                    </p:animEffect>
                                    <p:anim calcmode="lin" valueType="num">
                                      <p:cBhvr>
                                        <p:cTn id="52"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9" end="9"/>
                                            </p:txEl>
                                          </p:spTgt>
                                        </p:tgtEl>
                                        <p:attrNameLst>
                                          <p:attrName>style.visibility</p:attrName>
                                        </p:attrNameLst>
                                      </p:cBhvr>
                                      <p:to>
                                        <p:strVal val="visible"/>
                                      </p:to>
                                    </p:set>
                                    <p:animEffect transition="in" filter="fade">
                                      <p:cBhvr>
                                        <p:cTn id="56" dur="1000"/>
                                        <p:tgtEl>
                                          <p:spTgt spid="4">
                                            <p:txEl>
                                              <p:pRg st="9" end="9"/>
                                            </p:txEl>
                                          </p:spTgt>
                                        </p:tgtEl>
                                      </p:cBhvr>
                                    </p:animEffect>
                                    <p:anim calcmode="lin" valueType="num">
                                      <p:cBhvr>
                                        <p:cTn id="57"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4">
                                            <p:txEl>
                                              <p:pRg st="10" end="10"/>
                                            </p:txEl>
                                          </p:spTgt>
                                        </p:tgtEl>
                                        <p:attrNameLst>
                                          <p:attrName>style.visibility</p:attrName>
                                        </p:attrNameLst>
                                      </p:cBhvr>
                                      <p:to>
                                        <p:strVal val="visible"/>
                                      </p:to>
                                    </p:set>
                                    <p:animEffect transition="in" filter="fade">
                                      <p:cBhvr>
                                        <p:cTn id="61" dur="1000"/>
                                        <p:tgtEl>
                                          <p:spTgt spid="4">
                                            <p:txEl>
                                              <p:pRg st="10" end="10"/>
                                            </p:txEl>
                                          </p:spTgt>
                                        </p:tgtEl>
                                      </p:cBhvr>
                                    </p:animEffect>
                                    <p:anim calcmode="lin" valueType="num">
                                      <p:cBhvr>
                                        <p:cTn id="62"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4">
                                            <p:txEl>
                                              <p:pRg st="11" end="11"/>
                                            </p:txEl>
                                          </p:spTgt>
                                        </p:tgtEl>
                                        <p:attrNameLst>
                                          <p:attrName>style.visibility</p:attrName>
                                        </p:attrNameLst>
                                      </p:cBhvr>
                                      <p:to>
                                        <p:strVal val="visible"/>
                                      </p:to>
                                    </p:set>
                                    <p:animEffect transition="in" filter="fade">
                                      <p:cBhvr>
                                        <p:cTn id="66" dur="1000"/>
                                        <p:tgtEl>
                                          <p:spTgt spid="4">
                                            <p:txEl>
                                              <p:pRg st="11" end="11"/>
                                            </p:txEl>
                                          </p:spTgt>
                                        </p:tgtEl>
                                      </p:cBhvr>
                                    </p:animEffect>
                                    <p:anim calcmode="lin" valueType="num">
                                      <p:cBhvr>
                                        <p:cTn id="67"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8471"/>
            <a:ext cx="12192000" cy="6740307"/>
          </a:xfrm>
          <a:prstGeom prst="rect">
            <a:avLst/>
          </a:prstGeom>
        </p:spPr>
        <p:txBody>
          <a:bodyPr wrap="square">
            <a:spAutoFit/>
          </a:bodyPr>
          <a:lstStyle/>
          <a:p>
            <a:pPr algn="just"/>
            <a:r>
              <a:rPr lang="en-US" sz="2400" b="1" dirty="0" smtClean="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Phân </a:t>
            </a:r>
            <a:r>
              <a:rPr lang="vi-VN" sz="2400" b="1" dirty="0">
                <a:latin typeface="Times New Roman" panose="02020603050405020304" pitchFamily="18" charset="0"/>
                <a:cs typeface="Times New Roman" panose="02020603050405020304" pitchFamily="18" charset="0"/>
              </a:rPr>
              <a:t>tích khổ thơ thứ 5:</a:t>
            </a:r>
            <a:r>
              <a:rPr lang="vi-VN" sz="2400" dirty="0">
                <a:latin typeface="Times New Roman" panose="02020603050405020304" pitchFamily="18" charset="0"/>
                <a:cs typeface="Times New Roman" panose="02020603050405020304" pitchFamily="18" charset="0"/>
              </a:rPr>
              <a:t> Ước nguyện cống hiến chân thành không kể tuổi tác</a:t>
            </a:r>
          </a:p>
          <a:p>
            <a:pPr algn="ctr"/>
            <a:r>
              <a:rPr lang="vi-VN" sz="2400" i="1" dirty="0">
                <a:latin typeface="Times New Roman" panose="02020603050405020304" pitchFamily="18" charset="0"/>
                <a:cs typeface="Times New Roman" panose="02020603050405020304" pitchFamily="18" charset="0"/>
              </a:rPr>
              <a:t>"Một mùa xuân nho nhỏ</a:t>
            </a:r>
            <a:br>
              <a:rPr lang="vi-VN" sz="2400" i="1" dirty="0">
                <a:latin typeface="Times New Roman" panose="02020603050405020304" pitchFamily="18" charset="0"/>
                <a:cs typeface="Times New Roman" panose="02020603050405020304" pitchFamily="18" charset="0"/>
              </a:rPr>
            </a:br>
            <a:r>
              <a:rPr lang="vi-VN" sz="2400" i="1" dirty="0">
                <a:latin typeface="Times New Roman" panose="02020603050405020304" pitchFamily="18" charset="0"/>
                <a:cs typeface="Times New Roman" panose="02020603050405020304" pitchFamily="18" charset="0"/>
              </a:rPr>
              <a:t>Lặng lẽ dâng cho đời"</a:t>
            </a:r>
            <a:endParaRPr lang="vi-VN"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Hình ảnh “</a:t>
            </a:r>
            <a:r>
              <a:rPr lang="vi-VN" sz="2400" i="1" dirty="0">
                <a:latin typeface="Times New Roman" panose="02020603050405020304" pitchFamily="18" charset="0"/>
                <a:cs typeface="Times New Roman" panose="02020603050405020304" pitchFamily="18" charset="0"/>
              </a:rPr>
              <a:t>mùa xuân nho nhỏ</a:t>
            </a:r>
            <a:r>
              <a:rPr lang="vi-VN" sz="2400" dirty="0">
                <a:latin typeface="Times New Roman" panose="02020603050405020304" pitchFamily="18" charset="0"/>
                <a:cs typeface="Times New Roman" panose="02020603050405020304" pitchFamily="18" charset="0"/>
              </a:rPr>
              <a:t>”: ẩn dụ cho cuộc đời mỗi con người, mỗi sự cống hiến -&gt; Tác giả muốn góp chút công sức nhỏ bé của mình vào mùa xuân lớn của đất nước.</a:t>
            </a:r>
          </a:p>
          <a:p>
            <a:pPr algn="just"/>
            <a:r>
              <a:rPr lang="vi-VN" sz="2400" dirty="0">
                <a:latin typeface="Times New Roman" panose="02020603050405020304" pitchFamily="18" charset="0"/>
                <a:cs typeface="Times New Roman" panose="02020603050405020304" pitchFamily="18" charset="0"/>
              </a:rPr>
              <a:t>- Từ láy “</a:t>
            </a:r>
            <a:r>
              <a:rPr lang="vi-VN" sz="2400" i="1" dirty="0">
                <a:latin typeface="Times New Roman" panose="02020603050405020304" pitchFamily="18" charset="0"/>
                <a:cs typeface="Times New Roman" panose="02020603050405020304" pitchFamily="18" charset="0"/>
              </a:rPr>
              <a:t>lặng lẽ</a:t>
            </a:r>
            <a:r>
              <a:rPr lang="vi-VN" sz="2400" dirty="0">
                <a:latin typeface="Times New Roman" panose="02020603050405020304" pitchFamily="18" charset="0"/>
                <a:cs typeface="Times New Roman" panose="02020603050405020304" pitchFamily="18" charset="0"/>
              </a:rPr>
              <a:t>”, “</a:t>
            </a:r>
            <a:r>
              <a:rPr lang="vi-VN" sz="2400" i="1" dirty="0">
                <a:latin typeface="Times New Roman" panose="02020603050405020304" pitchFamily="18" charset="0"/>
                <a:cs typeface="Times New Roman" panose="02020603050405020304" pitchFamily="18" charset="0"/>
              </a:rPr>
              <a:t>nho nhỏ</a:t>
            </a:r>
            <a:r>
              <a:rPr lang="vi-VN" sz="2400" dirty="0">
                <a:latin typeface="Times New Roman" panose="02020603050405020304" pitchFamily="18" charset="0"/>
                <a:cs typeface="Times New Roman" panose="02020603050405020304" pitchFamily="18" charset="0"/>
              </a:rPr>
              <a:t>” là cách nói khiêm tốn, chân thành của nhân cách sống cao đẹp khi hướng tới việc góp vào lợi ích chung của dân tộc.</a:t>
            </a:r>
          </a:p>
          <a:p>
            <a:pPr algn="just"/>
            <a:r>
              <a:rPr lang="vi-VN" sz="2400" dirty="0">
                <a:latin typeface="Times New Roman" panose="02020603050405020304" pitchFamily="18" charset="0"/>
                <a:cs typeface="Times New Roman" panose="02020603050405020304" pitchFamily="18" charset="0"/>
              </a:rPr>
              <a:t>-&gt; Lẽ sống cống hiến lặng lẽ, khiếm tốn của nhà thơ, âm thầm lặng lẽ hiến dâng, chẳng phô trương, không cần ai biết đến.</a:t>
            </a:r>
          </a:p>
          <a:p>
            <a:pPr algn="ctr"/>
            <a:r>
              <a:rPr lang="vi-VN" sz="2400" i="1" dirty="0">
                <a:latin typeface="Times New Roman" panose="02020603050405020304" pitchFamily="18" charset="0"/>
                <a:cs typeface="Times New Roman" panose="02020603050405020304" pitchFamily="18" charset="0"/>
              </a:rPr>
              <a:t>"Dù là tuổi hai mươi</a:t>
            </a:r>
            <a:br>
              <a:rPr lang="vi-VN" sz="2400" i="1" dirty="0">
                <a:latin typeface="Times New Roman" panose="02020603050405020304" pitchFamily="18" charset="0"/>
                <a:cs typeface="Times New Roman" panose="02020603050405020304" pitchFamily="18" charset="0"/>
              </a:rPr>
            </a:br>
            <a:r>
              <a:rPr lang="vi-VN" sz="2400" i="1" dirty="0">
                <a:latin typeface="Times New Roman" panose="02020603050405020304" pitchFamily="18" charset="0"/>
                <a:cs typeface="Times New Roman" panose="02020603050405020304" pitchFamily="18" charset="0"/>
              </a:rPr>
              <a:t>Dù là khi tóc bạc."</a:t>
            </a:r>
            <a:endParaRPr lang="vi-VN"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Điệp ngữ “</a:t>
            </a:r>
            <a:r>
              <a:rPr lang="vi-VN" sz="2400" i="1" dirty="0">
                <a:latin typeface="Times New Roman" panose="02020603050405020304" pitchFamily="18" charset="0"/>
                <a:cs typeface="Times New Roman" panose="02020603050405020304" pitchFamily="18" charset="0"/>
              </a:rPr>
              <a:t>dù là</a:t>
            </a:r>
            <a:r>
              <a:rPr lang="vi-VN" sz="2400" dirty="0">
                <a:latin typeface="Times New Roman" panose="02020603050405020304" pitchFamily="18" charset="0"/>
                <a:cs typeface="Times New Roman" panose="02020603050405020304" pitchFamily="18" charset="0"/>
              </a:rPr>
              <a:t>” : thái độ tự tin trước những khó khăn trở ngại của đời người</a:t>
            </a:r>
          </a:p>
          <a:p>
            <a:pPr algn="just"/>
            <a:r>
              <a:rPr lang="vi-VN" sz="2400" dirty="0">
                <a:latin typeface="Times New Roman" panose="02020603050405020304" pitchFamily="18" charset="0"/>
                <a:cs typeface="Times New Roman" panose="02020603050405020304" pitchFamily="18" charset="0"/>
              </a:rPr>
              <a:t>- "</a:t>
            </a:r>
            <a:r>
              <a:rPr lang="vi-VN" sz="2400" i="1" dirty="0">
                <a:latin typeface="Times New Roman" panose="02020603050405020304" pitchFamily="18" charset="0"/>
                <a:cs typeface="Times New Roman" panose="02020603050405020304" pitchFamily="18" charset="0"/>
              </a:rPr>
              <a:t>tuổi hai mươi", </a:t>
            </a:r>
            <a:r>
              <a:rPr lang="vi-VN" sz="2400" dirty="0">
                <a:latin typeface="Times New Roman" panose="02020603050405020304" pitchFamily="18" charset="0"/>
                <a:cs typeface="Times New Roman" panose="02020603050405020304" pitchFamily="18" charset="0"/>
              </a:rPr>
              <a:t>"</a:t>
            </a:r>
            <a:r>
              <a:rPr lang="vi-VN" sz="2400" i="1" dirty="0">
                <a:latin typeface="Times New Roman" panose="02020603050405020304" pitchFamily="18" charset="0"/>
                <a:cs typeface="Times New Roman" panose="02020603050405020304" pitchFamily="18" charset="0"/>
              </a:rPr>
              <a:t>khi tóc bạc</a:t>
            </a:r>
            <a:r>
              <a:rPr lang="vi-VN" sz="2400" dirty="0">
                <a:latin typeface="Times New Roman" panose="02020603050405020304" pitchFamily="18" charset="0"/>
                <a:cs typeface="Times New Roman" panose="02020603050405020304" pitchFamily="18" charset="0"/>
              </a:rPr>
              <a:t>" : ầm thầm cống hiến bất kể khi tuổi trẻ hay lúc về già.</a:t>
            </a:r>
          </a:p>
          <a:p>
            <a:pPr algn="just"/>
            <a:r>
              <a:rPr lang="vi-VN" sz="2400" dirty="0">
                <a:latin typeface="Times New Roman" panose="02020603050405020304" pitchFamily="18" charset="0"/>
                <a:cs typeface="Times New Roman" panose="02020603050405020304" pitchFamily="18" charset="0"/>
              </a:rPr>
              <a:t>-&gt; Lời hứa, lời tự nhủ với lương tâm sẽ phải kiên trì, thử thách với thời gian tuổi già, bệnh tật để mãi mãi làm một mùa xuân nho nhỏ trong mùa xuân rộng lớn của quê hương đất nước.</a:t>
            </a:r>
          </a:p>
          <a:p>
            <a:pPr algn="just"/>
            <a:r>
              <a:rPr lang="vi-VN" sz="2400" dirty="0">
                <a:latin typeface="Times New Roman" panose="02020603050405020304" pitchFamily="18" charset="0"/>
                <a:cs typeface="Times New Roman" panose="02020603050405020304" pitchFamily="18" charset="0"/>
              </a:rPr>
              <a:t>=&gt; Với niềm yêu đời tha thiết, tác giả vượt lên trên hoàn cảnh về bệnh tật mong muốn da diết được sống có ích bằng tất cả sức trẻ của mình. Ý thức về trách nhiệm với quê hương, đất nước, khát vọng được sống, được cống hiến trở thành một ý thức bất diệt trong tâm hồn tác giả.</a:t>
            </a:r>
            <a:endParaRPr lang="vi-VN" sz="24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95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1000"/>
                                        <p:tgtEl>
                                          <p:spTgt spid="4">
                                            <p:txEl>
                                              <p:pRg st="3" end="3"/>
                                            </p:txEl>
                                          </p:spTgt>
                                        </p:tgtEl>
                                      </p:cBhvr>
                                    </p:animEffect>
                                    <p:anim calcmode="lin" valueType="num">
                                      <p:cBhvr>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1000"/>
                                        <p:tgtEl>
                                          <p:spTgt spid="4">
                                            <p:txEl>
                                              <p:pRg st="4" end="4"/>
                                            </p:txEl>
                                          </p:spTgt>
                                        </p:tgtEl>
                                      </p:cBhvr>
                                    </p:animEffect>
                                    <p:anim calcmode="lin" valueType="num">
                                      <p:cBhvr>
                                        <p:cTn id="3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Effect transition="in" filter="fade">
                                      <p:cBhvr>
                                        <p:cTn id="34" dur="1000"/>
                                        <p:tgtEl>
                                          <p:spTgt spid="4">
                                            <p:txEl>
                                              <p:pRg st="5" end="5"/>
                                            </p:txEl>
                                          </p:spTgt>
                                        </p:tgtEl>
                                      </p:cBhvr>
                                    </p:animEffect>
                                    <p:anim calcmode="lin" valueType="num">
                                      <p:cBhvr>
                                        <p:cTn id="3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Effect transition="in" filter="fade">
                                      <p:cBhvr>
                                        <p:cTn id="39" dur="1000"/>
                                        <p:tgtEl>
                                          <p:spTgt spid="4">
                                            <p:txEl>
                                              <p:pRg st="6" end="6"/>
                                            </p:txEl>
                                          </p:spTgt>
                                        </p:tgtEl>
                                      </p:cBhvr>
                                    </p:animEffect>
                                    <p:anim calcmode="lin" valueType="num">
                                      <p:cBhvr>
                                        <p:cTn id="4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7" end="7"/>
                                            </p:txEl>
                                          </p:spTgt>
                                        </p:tgtEl>
                                        <p:attrNameLst>
                                          <p:attrName>style.visibility</p:attrName>
                                        </p:attrNameLst>
                                      </p:cBhvr>
                                      <p:to>
                                        <p:strVal val="visible"/>
                                      </p:to>
                                    </p:set>
                                    <p:animEffect transition="in" filter="fade">
                                      <p:cBhvr>
                                        <p:cTn id="44" dur="1000"/>
                                        <p:tgtEl>
                                          <p:spTgt spid="4">
                                            <p:txEl>
                                              <p:pRg st="7" end="7"/>
                                            </p:txEl>
                                          </p:spTgt>
                                        </p:tgtEl>
                                      </p:cBhvr>
                                    </p:animEffect>
                                    <p:anim calcmode="lin" valueType="num">
                                      <p:cBhvr>
                                        <p:cTn id="4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Effect transition="in" filter="fade">
                                      <p:cBhvr>
                                        <p:cTn id="49" dur="1000"/>
                                        <p:tgtEl>
                                          <p:spTgt spid="4">
                                            <p:txEl>
                                              <p:pRg st="8" end="8"/>
                                            </p:txEl>
                                          </p:spTgt>
                                        </p:tgtEl>
                                      </p:cBhvr>
                                    </p:animEffect>
                                    <p:anim calcmode="lin" valueType="num">
                                      <p:cBhvr>
                                        <p:cTn id="50"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8" end="8"/>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4">
                                            <p:txEl>
                                              <p:pRg st="9" end="9"/>
                                            </p:txEl>
                                          </p:spTgt>
                                        </p:tgtEl>
                                        <p:attrNameLst>
                                          <p:attrName>style.visibility</p:attrName>
                                        </p:attrNameLst>
                                      </p:cBhvr>
                                      <p:to>
                                        <p:strVal val="visible"/>
                                      </p:to>
                                    </p:set>
                                    <p:animEffect transition="in" filter="fade">
                                      <p:cBhvr>
                                        <p:cTn id="54" dur="1000"/>
                                        <p:tgtEl>
                                          <p:spTgt spid="4">
                                            <p:txEl>
                                              <p:pRg st="9" end="9"/>
                                            </p:txEl>
                                          </p:spTgt>
                                        </p:tgtEl>
                                      </p:cBhvr>
                                    </p:animEffect>
                                    <p:anim calcmode="lin" valueType="num">
                                      <p:cBhvr>
                                        <p:cTn id="55"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2522" y="0"/>
            <a:ext cx="12059478" cy="6740307"/>
          </a:xfrm>
          <a:prstGeom prst="rect">
            <a:avLst/>
          </a:prstGeom>
        </p:spPr>
        <p:txBody>
          <a:bodyPr wrap="square">
            <a:spAutoFit/>
          </a:bodyPr>
          <a:lstStyle/>
          <a:p>
            <a:pPr algn="just"/>
            <a:r>
              <a:rPr lang="vi-VN" sz="4800" dirty="0">
                <a:latin typeface="Times New Roman" panose="02020603050405020304" pitchFamily="18" charset="0"/>
                <a:cs typeface="Times New Roman" panose="02020603050405020304" pitchFamily="18" charset="0"/>
              </a:rPr>
              <a:t>* </a:t>
            </a:r>
            <a:r>
              <a:rPr lang="vi-VN" sz="4800" b="1" dirty="0">
                <a:latin typeface="Times New Roman" panose="02020603050405020304" pitchFamily="18" charset="0"/>
                <a:cs typeface="Times New Roman" panose="02020603050405020304" pitchFamily="18" charset="0"/>
              </a:rPr>
              <a:t>Đặc sắc nghệ thuật trong 2 khổ thơ:</a:t>
            </a:r>
          </a:p>
          <a:p>
            <a:pPr algn="just"/>
            <a:r>
              <a:rPr lang="vi-VN" sz="4800" dirty="0">
                <a:latin typeface="Times New Roman" panose="02020603050405020304" pitchFamily="18" charset="0"/>
                <a:cs typeface="Times New Roman" panose="02020603050405020304" pitchFamily="18" charset="0"/>
              </a:rPr>
              <a:t>- Sử dụng các từ láy, điệp từ hiệu quả</a:t>
            </a:r>
          </a:p>
          <a:p>
            <a:pPr algn="just"/>
            <a:r>
              <a:rPr lang="vi-VN" sz="4800" dirty="0">
                <a:latin typeface="Times New Roman" panose="02020603050405020304" pitchFamily="18" charset="0"/>
                <a:cs typeface="Times New Roman" panose="02020603050405020304" pitchFamily="18" charset="0"/>
              </a:rPr>
              <a:t>- Hình ảnh đẹp, giản dị</a:t>
            </a:r>
          </a:p>
          <a:p>
            <a:pPr algn="just"/>
            <a:r>
              <a:rPr lang="vi-VN" sz="4800" dirty="0">
                <a:latin typeface="Times New Roman" panose="02020603050405020304" pitchFamily="18" charset="0"/>
                <a:cs typeface="Times New Roman" panose="02020603050405020304" pitchFamily="18" charset="0"/>
              </a:rPr>
              <a:t>- Ngôn từ chính xác, tinh tế, gợi cảm</a:t>
            </a:r>
          </a:p>
          <a:p>
            <a:pPr algn="just"/>
            <a:r>
              <a:rPr lang="vi-VN" sz="4800" dirty="0">
                <a:latin typeface="Times New Roman" panose="02020603050405020304" pitchFamily="18" charset="0"/>
                <a:cs typeface="Times New Roman" panose="02020603050405020304" pitchFamily="18" charset="0"/>
              </a:rPr>
              <a:t>- So sánh và ẩn dụ sáng tạo</a:t>
            </a:r>
          </a:p>
          <a:p>
            <a:pPr algn="just"/>
            <a:r>
              <a:rPr lang="en-US" sz="4800" b="1" dirty="0" smtClean="0">
                <a:latin typeface="Times New Roman" panose="02020603050405020304" pitchFamily="18" charset="0"/>
                <a:cs typeface="Times New Roman" panose="02020603050405020304" pitchFamily="18" charset="0"/>
              </a:rPr>
              <a:t>3</a:t>
            </a:r>
            <a:r>
              <a:rPr lang="vi-VN" sz="4800" b="1" dirty="0" smtClean="0">
                <a:latin typeface="Times New Roman" panose="02020603050405020304" pitchFamily="18" charset="0"/>
                <a:cs typeface="Times New Roman" panose="02020603050405020304" pitchFamily="18" charset="0"/>
              </a:rPr>
              <a:t>) </a:t>
            </a:r>
            <a:r>
              <a:rPr lang="vi-VN" sz="4800" b="1" dirty="0">
                <a:latin typeface="Times New Roman" panose="02020603050405020304" pitchFamily="18" charset="0"/>
                <a:cs typeface="Times New Roman" panose="02020603050405020304" pitchFamily="18" charset="0"/>
              </a:rPr>
              <a:t>Kết bài</a:t>
            </a:r>
            <a:endParaRPr lang="vi-VN" sz="4800" dirty="0">
              <a:latin typeface="Times New Roman" panose="02020603050405020304" pitchFamily="18" charset="0"/>
              <a:cs typeface="Times New Roman" panose="02020603050405020304" pitchFamily="18" charset="0"/>
            </a:endParaRPr>
          </a:p>
          <a:p>
            <a:pPr algn="just"/>
            <a:r>
              <a:rPr lang="vi-VN" sz="4800" dirty="0">
                <a:latin typeface="Times New Roman" panose="02020603050405020304" pitchFamily="18" charset="0"/>
                <a:cs typeface="Times New Roman" panose="02020603050405020304" pitchFamily="18" charset="0"/>
              </a:rPr>
              <a:t>- Khái quát giá trị nội dung của 2 khổ thơ.</a:t>
            </a:r>
          </a:p>
          <a:p>
            <a:pPr algn="just"/>
            <a:r>
              <a:rPr lang="vi-VN" sz="4800" dirty="0">
                <a:latin typeface="Times New Roman" panose="02020603050405020304" pitchFamily="18" charset="0"/>
                <a:cs typeface="Times New Roman" panose="02020603050405020304" pitchFamily="18" charset="0"/>
              </a:rPr>
              <a:t>- Cảm nhận của em về 2 khổ </a:t>
            </a:r>
            <a:r>
              <a:rPr lang="vi-VN" sz="4800" dirty="0" smtClean="0">
                <a:latin typeface="Times New Roman" panose="02020603050405020304" pitchFamily="18" charset="0"/>
                <a:cs typeface="Times New Roman" panose="02020603050405020304" pitchFamily="18" charset="0"/>
              </a:rPr>
              <a:t>thơ</a:t>
            </a:r>
            <a:r>
              <a:rPr lang="en-US" sz="4800" dirty="0" smtClean="0">
                <a:latin typeface="Times New Roman" panose="02020603050405020304" pitchFamily="18" charset="0"/>
                <a:cs typeface="Times New Roman" panose="02020603050405020304" pitchFamily="18" charset="0"/>
              </a:rPr>
              <a:t> ( </a:t>
            </a:r>
            <a:r>
              <a:rPr lang="en-US" sz="4800" dirty="0" err="1" smtClean="0">
                <a:latin typeface="Times New Roman" panose="02020603050405020304" pitchFamily="18" charset="0"/>
                <a:cs typeface="Times New Roman" panose="02020603050405020304" pitchFamily="18" charset="0"/>
              </a:rPr>
              <a:t>liên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tưởng</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bài</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học</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cho</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bản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thân</a:t>
            </a:r>
            <a:r>
              <a:rPr lang="en-US" sz="4800" dirty="0" smtClean="0">
                <a:latin typeface="Times New Roman" panose="02020603050405020304" pitchFamily="18" charset="0"/>
                <a:cs typeface="Times New Roman" panose="02020603050405020304" pitchFamily="18" charset="0"/>
              </a:rPr>
              <a:t>) </a:t>
            </a:r>
            <a:endParaRPr lang="vi-VN" sz="48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20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1000"/>
                                        <p:tgtEl>
                                          <p:spTgt spid="4">
                                            <p:txEl>
                                              <p:pRg st="3" end="3"/>
                                            </p:txEl>
                                          </p:spTgt>
                                        </p:tgtEl>
                                      </p:cBhvr>
                                    </p:animEffect>
                                    <p:anim calcmode="lin" valueType="num">
                                      <p:cBhvr>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1000"/>
                                        <p:tgtEl>
                                          <p:spTgt spid="4">
                                            <p:txEl>
                                              <p:pRg st="4" end="4"/>
                                            </p:txEl>
                                          </p:spTgt>
                                        </p:tgtEl>
                                      </p:cBhvr>
                                    </p:animEffect>
                                    <p:anim calcmode="lin" valueType="num">
                                      <p:cBhvr>
                                        <p:cTn id="3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fade">
                                      <p:cBhvr>
                                        <p:cTn id="36" dur="1000"/>
                                        <p:tgtEl>
                                          <p:spTgt spid="4">
                                            <p:txEl>
                                              <p:pRg st="5" end="5"/>
                                            </p:txEl>
                                          </p:spTgt>
                                        </p:tgtEl>
                                      </p:cBhvr>
                                    </p:animEffect>
                                    <p:anim calcmode="lin" valueType="num">
                                      <p:cBhvr>
                                        <p:cTn id="3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Effect transition="in" filter="fade">
                                      <p:cBhvr>
                                        <p:cTn id="43" dur="1000"/>
                                        <p:tgtEl>
                                          <p:spTgt spid="4">
                                            <p:txEl>
                                              <p:pRg st="6" end="6"/>
                                            </p:txEl>
                                          </p:spTgt>
                                        </p:tgtEl>
                                      </p:cBhvr>
                                    </p:animEffect>
                                    <p:anim calcmode="lin" valueType="num">
                                      <p:cBhvr>
                                        <p:cTn id="44"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7" end="7"/>
                                            </p:txEl>
                                          </p:spTgt>
                                        </p:tgtEl>
                                        <p:attrNameLst>
                                          <p:attrName>style.visibility</p:attrName>
                                        </p:attrNameLst>
                                      </p:cBhvr>
                                      <p:to>
                                        <p:strVal val="visible"/>
                                      </p:to>
                                    </p:set>
                                    <p:animEffect transition="in" filter="fade">
                                      <p:cBhvr>
                                        <p:cTn id="48" dur="1000"/>
                                        <p:tgtEl>
                                          <p:spTgt spid="4">
                                            <p:txEl>
                                              <p:pRg st="7" end="7"/>
                                            </p:txEl>
                                          </p:spTgt>
                                        </p:tgtEl>
                                      </p:cBhvr>
                                    </p:animEffect>
                                    <p:anim calcmode="lin" valueType="num">
                                      <p:cBhvr>
                                        <p:cTn id="49"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231756" cy="1215717"/>
          </a:xfrm>
          <a:prstGeom prst="rect">
            <a:avLst/>
          </a:prstGeom>
        </p:spPr>
        <p:txBody>
          <a:bodyPr wrap="square">
            <a:spAutoFit/>
          </a:bodyPr>
          <a:lstStyle/>
          <a:p>
            <a:pPr algn="just">
              <a:spcAft>
                <a:spcPts val="0"/>
              </a:spcAft>
            </a:pPr>
            <a:r>
              <a:rPr lang="en-US" sz="2000" b="1" dirty="0" err="1" smtClean="0">
                <a:solidFill>
                  <a:srgbClr val="000000"/>
                </a:solidFill>
                <a:latin typeface="Times New Roman" panose="02020603050405020304" pitchFamily="18" charset="0"/>
                <a:ea typeface="Times New Roman" panose="02020603050405020304" pitchFamily="18" charset="0"/>
              </a:rPr>
              <a:t>Đề</a:t>
            </a:r>
            <a:r>
              <a:rPr lang="en-US" sz="2000" b="1" dirty="0" smtClean="0">
                <a:solidFill>
                  <a:srgbClr val="000000"/>
                </a:solidFill>
                <a:latin typeface="Times New Roman" panose="02020603050405020304" pitchFamily="18" charset="0"/>
                <a:ea typeface="Times New Roman" panose="02020603050405020304" pitchFamily="18" charset="0"/>
              </a:rPr>
              <a:t> 2: </a:t>
            </a:r>
            <a:r>
              <a:rPr lang="en-US" sz="2000" b="1" dirty="0" err="1" smtClean="0">
                <a:solidFill>
                  <a:srgbClr val="000000"/>
                </a:solidFill>
                <a:latin typeface="Times New Roman" panose="02020603050405020304" pitchFamily="18" charset="0"/>
                <a:ea typeface="Times New Roman" panose="02020603050405020304" pitchFamily="18" charset="0"/>
              </a:rPr>
              <a:t>Cảm</a:t>
            </a:r>
            <a:r>
              <a:rPr lang="en-US" sz="2000" b="1" dirty="0" smtClean="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nhận</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của</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em</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về</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sự</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chuyển</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biến</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tâm</a:t>
            </a:r>
            <a:r>
              <a:rPr lang="en-US" sz="2000" b="1" dirty="0">
                <a:solidFill>
                  <a:srgbClr val="000000"/>
                </a:solidFill>
                <a:latin typeface="Times New Roman" panose="02020603050405020304" pitchFamily="18" charset="0"/>
                <a:ea typeface="Times New Roman" panose="02020603050405020304" pitchFamily="18" charset="0"/>
              </a:rPr>
              <a:t> t</a:t>
            </a:r>
            <a:r>
              <a:rPr lang="vi-VN" sz="2000" b="1" dirty="0">
                <a:solidFill>
                  <a:srgbClr val="000000"/>
                </a:solidFill>
                <a:latin typeface="Times New Roman" panose="02020603050405020304" pitchFamily="18" charset="0"/>
                <a:ea typeface="Times New Roman" panose="02020603050405020304" pitchFamily="18" charset="0"/>
              </a:rPr>
              <a:t>ư của người lính qua bài thơ Ảnh trăng của Nguyễn Duy. Bài thơ đ</a:t>
            </a:r>
            <a:r>
              <a:rPr lang="en-US" sz="2000" b="1" dirty="0">
                <a:solidFill>
                  <a:srgbClr val="000000"/>
                </a:solidFill>
                <a:latin typeface="Times New Roman" panose="02020603050405020304" pitchFamily="18" charset="0"/>
                <a:ea typeface="Times New Roman" panose="02020603050405020304" pitchFamily="18" charset="0"/>
              </a:rPr>
              <a:t>ã </a:t>
            </a:r>
            <a:r>
              <a:rPr lang="en-US" sz="2000" b="1" dirty="0" err="1">
                <a:solidFill>
                  <a:srgbClr val="000000"/>
                </a:solidFill>
                <a:latin typeface="Times New Roman" panose="02020603050405020304" pitchFamily="18" charset="0"/>
                <a:ea typeface="Times New Roman" panose="02020603050405020304" pitchFamily="18" charset="0"/>
              </a:rPr>
              <a:t>gợi</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cho</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em</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bài</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học</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gì</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về</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cách</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sống</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của</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cá</a:t>
            </a:r>
            <a:r>
              <a:rPr lang="en-US" sz="2000" b="1" dirty="0">
                <a:solidFill>
                  <a:srgbClr val="000000"/>
                </a:solidFill>
                <a:latin typeface="Times New Roman" panose="02020603050405020304" pitchFamily="18" charset="0"/>
                <a:ea typeface="Times New Roman" panose="02020603050405020304" pitchFamily="18" charset="0"/>
              </a:rPr>
              <a:t> </a:t>
            </a:r>
            <a:r>
              <a:rPr lang="en-US" sz="2000" b="1" dirty="0" err="1">
                <a:solidFill>
                  <a:srgbClr val="000000"/>
                </a:solidFill>
                <a:latin typeface="Times New Roman" panose="02020603050405020304" pitchFamily="18" charset="0"/>
                <a:ea typeface="Times New Roman" panose="02020603050405020304" pitchFamily="18" charset="0"/>
              </a:rPr>
              <a:t>nhân</a:t>
            </a:r>
            <a:r>
              <a:rPr lang="en-US" sz="2000" b="1" dirty="0">
                <a:solidFill>
                  <a:srgbClr val="000000"/>
                </a:solidFill>
                <a:latin typeface="Times New Roman" panose="02020603050405020304" pitchFamily="18" charset="0"/>
                <a:ea typeface="Times New Roman" panose="02020603050405020304" pitchFamily="18" charset="0"/>
              </a:rPr>
              <a:t>?</a:t>
            </a:r>
            <a:endParaRPr lang="en-US" sz="2000" b="1" dirty="0">
              <a:latin typeface="Times New Roman" panose="02020603050405020304" pitchFamily="18" charset="0"/>
              <a:ea typeface="Times New Roman" panose="02020603050405020304" pitchFamily="18" charset="0"/>
            </a:endParaRPr>
          </a:p>
          <a:p>
            <a:pPr algn="just">
              <a:spcAft>
                <a:spcPts val="0"/>
              </a:spcAft>
            </a:pPr>
            <a:r>
              <a:rPr lang="en-US" sz="1100" dirty="0">
                <a:solidFill>
                  <a:srgbClr val="000000"/>
                </a:solidFill>
                <a:latin typeface="Times New Roman" panose="02020603050405020304" pitchFamily="18" charset="0"/>
                <a:ea typeface="Times New Roman" panose="02020603050405020304" pitchFamily="18" charset="0"/>
              </a:rPr>
              <a:t> </a:t>
            </a:r>
            <a:endParaRPr lang="en-US" sz="1100" dirty="0">
              <a:latin typeface="Times New Roman" panose="02020603050405020304" pitchFamily="18" charset="0"/>
              <a:ea typeface="Times New Roman" panose="02020603050405020304" pitchFamily="18" charset="0"/>
            </a:endParaRPr>
          </a:p>
          <a:p>
            <a:pPr algn="just">
              <a:spcAft>
                <a:spcPts val="0"/>
              </a:spcAft>
            </a:pPr>
            <a:r>
              <a:rPr lang="en-US" sz="1100" dirty="0">
                <a:solidFill>
                  <a:srgbClr val="000000"/>
                </a:solidFill>
                <a:latin typeface="Times New Roman" panose="02020603050405020304" pitchFamily="18" charset="0"/>
                <a:ea typeface="Times New Roman" panose="02020603050405020304" pitchFamily="18" charset="0"/>
              </a:rPr>
              <a:t> </a:t>
            </a:r>
            <a:endParaRPr lang="en-US" sz="1100" dirty="0">
              <a:latin typeface="Times New Roman" panose="02020603050405020304" pitchFamily="18" charset="0"/>
              <a:ea typeface="Times New Roman" panose="02020603050405020304" pitchFamily="18" charset="0"/>
            </a:endParaRPr>
          </a:p>
          <a:p>
            <a:pPr algn="just">
              <a:spcAft>
                <a:spcPts val="0"/>
              </a:spcAft>
            </a:pPr>
            <a:endParaRPr lang="en-US" sz="1100" dirty="0">
              <a:effectLst/>
              <a:latin typeface="Times New Roman" panose="02020603050405020304" pitchFamily="18" charset="0"/>
              <a:ea typeface="Times New Roman" panose="02020603050405020304" pitchFamily="18" charset="0"/>
            </a:endParaRPr>
          </a:p>
        </p:txBody>
      </p:sp>
      <p:sp>
        <p:nvSpPr>
          <p:cNvPr id="6" name="Content Placeholder 5"/>
          <p:cNvSpPr>
            <a:spLocks noGrp="1"/>
          </p:cNvSpPr>
          <p:nvPr>
            <p:ph sz="half" idx="1"/>
          </p:nvPr>
        </p:nvSpPr>
        <p:spPr>
          <a:xfrm>
            <a:off x="268357" y="778703"/>
            <a:ext cx="5181600" cy="4351338"/>
          </a:xfrm>
        </p:spPr>
        <p:txBody>
          <a:bodyPr>
            <a:noAutofit/>
          </a:bodyPr>
          <a:lstStyle/>
          <a:p>
            <a:pPr marL="0" indent="0" algn="just">
              <a:spcAft>
                <a:spcPts val="0"/>
              </a:spcAft>
              <a:buNone/>
            </a:pPr>
            <a:r>
              <a:rPr lang="en-US" sz="2000" i="1" dirty="0" err="1" smtClean="0">
                <a:solidFill>
                  <a:srgbClr val="000000"/>
                </a:solidFill>
                <a:latin typeface="Times New Roman" panose="02020603050405020304" pitchFamily="18" charset="0"/>
                <a:ea typeface="Times New Roman" panose="02020603050405020304" pitchFamily="18" charset="0"/>
              </a:rPr>
              <a:t>Hồi</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nhỏ</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sống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với</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đồng</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dirty="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với</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sông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rồi</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với</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biển</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hồi</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chiến</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tranh</a:t>
            </a:r>
            <a:r>
              <a:rPr lang="en-US" sz="2000" i="1" dirty="0">
                <a:solidFill>
                  <a:srgbClr val="000000"/>
                </a:solidFill>
                <a:latin typeface="Times New Roman" panose="02020603050405020304" pitchFamily="18" charset="0"/>
                <a:ea typeface="Times New Roman" panose="02020603050405020304" pitchFamily="18" charset="0"/>
              </a:rPr>
              <a:t> ở </a:t>
            </a:r>
            <a:r>
              <a:rPr lang="en-US" sz="2000" i="1" dirty="0" err="1">
                <a:solidFill>
                  <a:srgbClr val="000000"/>
                </a:solidFill>
                <a:latin typeface="Times New Roman" panose="02020603050405020304" pitchFamily="18" charset="0"/>
                <a:ea typeface="Times New Roman" panose="02020603050405020304" pitchFamily="18" charset="0"/>
              </a:rPr>
              <a:t>rừng</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vầng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trăng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thành</a:t>
            </a:r>
            <a:r>
              <a:rPr lang="en-US" sz="2000" i="1" dirty="0">
                <a:solidFill>
                  <a:srgbClr val="000000"/>
                </a:solidFill>
                <a:latin typeface="Times New Roman" panose="02020603050405020304" pitchFamily="18" charset="0"/>
                <a:ea typeface="Times New Roman" panose="02020603050405020304" pitchFamily="18" charset="0"/>
              </a:rPr>
              <a:t> tri </a:t>
            </a:r>
            <a:r>
              <a:rPr lang="en-US" sz="2000" i="1" dirty="0" err="1" smtClean="0">
                <a:solidFill>
                  <a:srgbClr val="000000"/>
                </a:solidFill>
                <a:latin typeface="Times New Roman" panose="02020603050405020304" pitchFamily="18" charset="0"/>
                <a:ea typeface="Times New Roman" panose="02020603050405020304" pitchFamily="18" charset="0"/>
              </a:rPr>
              <a:t>kỷ</a:t>
            </a:r>
            <a:endParaRPr lang="en-US" sz="2000" i="1" dirty="0" smtClean="0">
              <a:solidFill>
                <a:srgbClr val="000000"/>
              </a:solidFill>
              <a:latin typeface="Times New Roman" panose="02020603050405020304" pitchFamily="18" charset="0"/>
              <a:ea typeface="Times New Roman" panose="02020603050405020304" pitchFamily="18" charset="0"/>
            </a:endParaRPr>
          </a:p>
          <a:p>
            <a:pPr marL="0" indent="0" algn="just">
              <a:spcAft>
                <a:spcPts val="0"/>
              </a:spcAft>
              <a:buNone/>
            </a:pP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Trần</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trụi</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với</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thiên</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nhiên</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smtClean="0">
                <a:solidFill>
                  <a:srgbClr val="000000"/>
                </a:solidFill>
                <a:latin typeface="Times New Roman" panose="02020603050405020304" pitchFamily="18" charset="0"/>
                <a:ea typeface="Times New Roman" panose="02020603050405020304" pitchFamily="18" charset="0"/>
              </a:rPr>
              <a:t>hồn</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nhiên</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nh</a:t>
            </a:r>
            <a:r>
              <a:rPr lang="vi-VN" sz="2000" i="1" dirty="0" smtClean="0">
                <a:solidFill>
                  <a:srgbClr val="000000"/>
                </a:solidFill>
                <a:latin typeface="Times New Roman" panose="02020603050405020304" pitchFamily="18" charset="0"/>
                <a:ea typeface="Times New Roman" panose="02020603050405020304" pitchFamily="18" charset="0"/>
              </a:rPr>
              <a:t>ư cây cỏ</a:t>
            </a:r>
            <a:endParaRPr lang="en-US" sz="2000" dirty="0" smtClean="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smtClean="0">
                <a:solidFill>
                  <a:srgbClr val="000000"/>
                </a:solidFill>
                <a:latin typeface="Times New Roman" panose="02020603050405020304" pitchFamily="18" charset="0"/>
                <a:ea typeface="Times New Roman" panose="02020603050405020304" pitchFamily="18" charset="0"/>
              </a:rPr>
              <a:t>ngỡ</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không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bao</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giờ</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quên</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cái</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vầng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trăng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tình</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nghĩa</a:t>
            </a:r>
            <a:endParaRPr lang="en-US" sz="2000" i="1" dirty="0" smtClean="0">
              <a:solidFill>
                <a:srgbClr val="000000"/>
              </a:solidFill>
              <a:latin typeface="Times New Roman" panose="02020603050405020304" pitchFamily="18" charset="0"/>
              <a:ea typeface="Times New Roman" panose="02020603050405020304" pitchFamily="18" charset="0"/>
            </a:endParaRPr>
          </a:p>
          <a:p>
            <a:pPr marL="0" indent="0" algn="just">
              <a:spcAft>
                <a:spcPts val="0"/>
              </a:spcAft>
              <a:buNone/>
            </a:pP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Từ</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hồi</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về</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thành</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phố</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quen</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ánh</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điện</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cửa</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gương</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vầng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trăng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đi</a:t>
            </a:r>
            <a:r>
              <a:rPr lang="en-US" sz="2000" i="1" dirty="0">
                <a:solidFill>
                  <a:srgbClr val="000000"/>
                </a:solidFill>
                <a:latin typeface="Times New Roman" panose="02020603050405020304" pitchFamily="18" charset="0"/>
                <a:ea typeface="Times New Roman" panose="02020603050405020304" pitchFamily="18" charset="0"/>
              </a:rPr>
              <a:t> qua </a:t>
            </a:r>
            <a:r>
              <a:rPr lang="en-US" sz="2000" i="1" dirty="0" err="1">
                <a:solidFill>
                  <a:srgbClr val="000000"/>
                </a:solidFill>
                <a:latin typeface="Times New Roman" panose="02020603050405020304" pitchFamily="18" charset="0"/>
                <a:ea typeface="Times New Roman" panose="02020603050405020304" pitchFamily="18" charset="0"/>
              </a:rPr>
              <a:t>ngõ</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nh</a:t>
            </a:r>
            <a:r>
              <a:rPr lang="vi-VN" sz="2000" i="1" dirty="0">
                <a:solidFill>
                  <a:srgbClr val="000000"/>
                </a:solidFill>
                <a:latin typeface="Times New Roman" panose="02020603050405020304" pitchFamily="18" charset="0"/>
                <a:ea typeface="Times New Roman" panose="02020603050405020304" pitchFamily="18" charset="0"/>
              </a:rPr>
              <a:t>ư người dưng qua đường</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dirty="0">
                <a:solidFill>
                  <a:srgbClr val="000000"/>
                </a:solidFill>
                <a:latin typeface="Times New Roman" panose="02020603050405020304" pitchFamily="18"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a:p>
            <a:endParaRPr lang="en-US" sz="1600" dirty="0"/>
          </a:p>
        </p:txBody>
      </p:sp>
      <p:sp>
        <p:nvSpPr>
          <p:cNvPr id="7" name="Content Placeholder 6"/>
          <p:cNvSpPr>
            <a:spLocks noGrp="1"/>
          </p:cNvSpPr>
          <p:nvPr>
            <p:ph sz="half" idx="2"/>
          </p:nvPr>
        </p:nvSpPr>
        <p:spPr>
          <a:xfrm>
            <a:off x="5449957" y="874643"/>
            <a:ext cx="5903843" cy="5302320"/>
          </a:xfrm>
        </p:spPr>
        <p:txBody>
          <a:bodyPr>
            <a:noAutofit/>
          </a:bodyPr>
          <a:lstStyle/>
          <a:p>
            <a:pPr marL="0" indent="0" algn="just">
              <a:spcAft>
                <a:spcPts val="0"/>
              </a:spcAft>
              <a:buNone/>
            </a:pPr>
            <a:r>
              <a:rPr lang="en-US" sz="2000" i="1" dirty="0" err="1" smtClean="0">
                <a:solidFill>
                  <a:srgbClr val="000000"/>
                </a:solidFill>
                <a:latin typeface="Times New Roman" panose="02020603050405020304" pitchFamily="18" charset="0"/>
                <a:ea typeface="Times New Roman" panose="02020603050405020304" pitchFamily="18" charset="0"/>
              </a:rPr>
              <a:t>Thình</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lình</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đèn</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điện</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tắt</a:t>
            </a:r>
            <a:endParaRPr lang="en-US" sz="2000" dirty="0" smtClean="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smtClean="0">
                <a:solidFill>
                  <a:srgbClr val="000000"/>
                </a:solidFill>
                <a:latin typeface="Times New Roman" panose="02020603050405020304" pitchFamily="18" charset="0"/>
                <a:ea typeface="Times New Roman" panose="02020603050405020304" pitchFamily="18" charset="0"/>
              </a:rPr>
              <a:t>phòng</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buyn-đinh</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tối</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om</a:t>
            </a:r>
            <a:endParaRPr lang="en-US" sz="2000" i="1" dirty="0" smtClean="0">
              <a:solidFill>
                <a:srgbClr val="000000"/>
              </a:solidFill>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smtClean="0">
                <a:solidFill>
                  <a:srgbClr val="000000"/>
                </a:solidFill>
                <a:latin typeface="Times New Roman" panose="02020603050405020304" pitchFamily="18" charset="0"/>
                <a:ea typeface="Times New Roman" panose="02020603050405020304" pitchFamily="18" charset="0"/>
              </a:rPr>
              <a:t>vội</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bật</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tung</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cửa</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sổ</a:t>
            </a:r>
            <a:endParaRPr lang="en-US" sz="2000" dirty="0" smtClean="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smtClean="0">
                <a:solidFill>
                  <a:srgbClr val="000000"/>
                </a:solidFill>
                <a:latin typeface="Times New Roman" panose="02020603050405020304" pitchFamily="18" charset="0"/>
                <a:ea typeface="Times New Roman" panose="02020603050405020304" pitchFamily="18" charset="0"/>
              </a:rPr>
              <a:t>đột</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ngột</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vầng</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trăng</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smtClean="0">
                <a:solidFill>
                  <a:srgbClr val="000000"/>
                </a:solidFill>
                <a:latin typeface="Times New Roman" panose="02020603050405020304" pitchFamily="18" charset="0"/>
                <a:ea typeface="Times New Roman" panose="02020603050405020304" pitchFamily="18" charset="0"/>
              </a:rPr>
              <a:t>tròn</a:t>
            </a:r>
            <a:endParaRPr lang="en-US" sz="2000" dirty="0" smtClean="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smtClean="0">
                <a:solidFill>
                  <a:srgbClr val="000000"/>
                </a:solidFill>
                <a:latin typeface="Times New Roman" panose="02020603050405020304" pitchFamily="18" charset="0"/>
                <a:ea typeface="Times New Roman" panose="02020603050405020304" pitchFamily="18" charset="0"/>
              </a:rPr>
              <a:t>Ngửa</a:t>
            </a:r>
            <a:r>
              <a:rPr lang="en-US" sz="2000" i="1" dirty="0" smtClean="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mặt</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lên</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nhìn</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mặt</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có</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cái</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gì</a:t>
            </a:r>
            <a:r>
              <a:rPr lang="en-US" sz="2000" i="1" dirty="0">
                <a:solidFill>
                  <a:srgbClr val="000000"/>
                </a:solidFill>
                <a:latin typeface="Times New Roman" panose="02020603050405020304" pitchFamily="18" charset="0"/>
                <a:ea typeface="Times New Roman" panose="02020603050405020304" pitchFamily="18" charset="0"/>
              </a:rPr>
              <a:t> r</a:t>
            </a:r>
            <a:r>
              <a:rPr lang="vi-VN" sz="2000" i="1" dirty="0">
                <a:solidFill>
                  <a:srgbClr val="000000"/>
                </a:solidFill>
                <a:latin typeface="Times New Roman" panose="02020603050405020304" pitchFamily="18" charset="0"/>
                <a:ea typeface="Times New Roman" panose="02020603050405020304" pitchFamily="18" charset="0"/>
              </a:rPr>
              <a:t>ưng rưng</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nh</a:t>
            </a:r>
            <a:r>
              <a:rPr lang="vi-VN" sz="2000" i="1" dirty="0">
                <a:solidFill>
                  <a:srgbClr val="000000"/>
                </a:solidFill>
                <a:latin typeface="Times New Roman" panose="02020603050405020304" pitchFamily="18" charset="0"/>
                <a:ea typeface="Times New Roman" panose="02020603050405020304" pitchFamily="18" charset="0"/>
              </a:rPr>
              <a:t>ư là đồng là bể</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nh</a:t>
            </a:r>
            <a:r>
              <a:rPr lang="vi-VN" sz="2000" i="1" dirty="0">
                <a:solidFill>
                  <a:srgbClr val="000000"/>
                </a:solidFill>
                <a:latin typeface="Times New Roman" panose="02020603050405020304" pitchFamily="18" charset="0"/>
                <a:ea typeface="Times New Roman" panose="02020603050405020304" pitchFamily="18" charset="0"/>
              </a:rPr>
              <a:t>ư là sông là rừng</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Trăng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cứ</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tròn</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vành</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vạnh</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dirty="0">
                <a:solidFill>
                  <a:srgbClr val="000000"/>
                </a:solidFill>
                <a:latin typeface="Times New Roman" panose="02020603050405020304" pitchFamily="18"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kể</a:t>
            </a:r>
            <a:r>
              <a:rPr lang="en-US" sz="2000" i="1" dirty="0">
                <a:solidFill>
                  <a:srgbClr val="000000"/>
                </a:solidFill>
                <a:latin typeface="Times New Roman" panose="02020603050405020304" pitchFamily="18" charset="0"/>
                <a:ea typeface="Times New Roman" panose="02020603050405020304" pitchFamily="18" charset="0"/>
              </a:rPr>
              <a:t> chi </a:t>
            </a:r>
            <a:r>
              <a:rPr lang="en-US" sz="2000" i="1" dirty="0" err="1">
                <a:solidFill>
                  <a:srgbClr val="000000"/>
                </a:solidFill>
                <a:latin typeface="Times New Roman" panose="02020603050405020304" pitchFamily="18" charset="0"/>
                <a:ea typeface="Times New Roman" panose="02020603050405020304" pitchFamily="18" charset="0"/>
              </a:rPr>
              <a:t>ng</a:t>
            </a:r>
            <a:r>
              <a:rPr lang="vi-VN" sz="2000" i="1" dirty="0">
                <a:solidFill>
                  <a:srgbClr val="000000"/>
                </a:solidFill>
                <a:latin typeface="Times New Roman" panose="02020603050405020304" pitchFamily="18" charset="0"/>
                <a:ea typeface="Times New Roman" panose="02020603050405020304" pitchFamily="18" charset="0"/>
              </a:rPr>
              <a:t>ười vô t</a:t>
            </a:r>
            <a:r>
              <a:rPr lang="en-US" sz="2000" i="1" dirty="0" err="1">
                <a:solidFill>
                  <a:srgbClr val="000000"/>
                </a:solidFill>
                <a:latin typeface="Times New Roman" panose="02020603050405020304" pitchFamily="18" charset="0"/>
                <a:ea typeface="Times New Roman" panose="02020603050405020304" pitchFamily="18" charset="0"/>
              </a:rPr>
              <a:t>ình</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ánh</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trăng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im</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phăng</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phắc</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i="1" dirty="0" err="1">
                <a:solidFill>
                  <a:srgbClr val="000000"/>
                </a:solidFill>
                <a:latin typeface="Times New Roman" panose="02020603050405020304" pitchFamily="18" charset="0"/>
                <a:ea typeface="Times New Roman" panose="02020603050405020304" pitchFamily="18" charset="0"/>
              </a:rPr>
              <a:t>đủ</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cho</a:t>
            </a:r>
            <a:r>
              <a:rPr lang="en-US" sz="2000" i="1" dirty="0">
                <a:solidFill>
                  <a:srgbClr val="000000"/>
                </a:solidFill>
                <a:latin typeface="Times New Roman" panose="02020603050405020304" pitchFamily="18" charset="0"/>
                <a:ea typeface="Times New Roman" panose="02020603050405020304" pitchFamily="18" charset="0"/>
              </a:rPr>
              <a:t> ta </a:t>
            </a:r>
            <a:r>
              <a:rPr lang="en-US" sz="2000" i="1" dirty="0" err="1">
                <a:solidFill>
                  <a:srgbClr val="000000"/>
                </a:solidFill>
                <a:latin typeface="Times New Roman" panose="02020603050405020304" pitchFamily="18" charset="0"/>
                <a:ea typeface="Times New Roman" panose="02020603050405020304" pitchFamily="18" charset="0"/>
              </a:rPr>
              <a:t>giật</a:t>
            </a:r>
            <a:r>
              <a:rPr lang="en-US" sz="2000" i="1" dirty="0">
                <a:solidFill>
                  <a:srgbClr val="000000"/>
                </a:solidFill>
                <a:latin typeface="Times New Roman" panose="02020603050405020304" pitchFamily="18" charset="0"/>
                <a:ea typeface="Times New Roman" panose="02020603050405020304" pitchFamily="18" charset="0"/>
              </a:rPr>
              <a:t> </a:t>
            </a:r>
            <a:r>
              <a:rPr lang="en-US" sz="2000" i="1" dirty="0" err="1">
                <a:solidFill>
                  <a:srgbClr val="000000"/>
                </a:solidFill>
                <a:latin typeface="Times New Roman" panose="02020603050405020304" pitchFamily="18" charset="0"/>
                <a:ea typeface="Times New Roman" panose="02020603050405020304" pitchFamily="18" charset="0"/>
              </a:rPr>
              <a:t>mình</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dirty="0">
                <a:solidFill>
                  <a:srgbClr val="000000"/>
                </a:solidFill>
                <a:latin typeface="Times New Roman" panose="02020603050405020304" pitchFamily="18" charset="0"/>
                <a:ea typeface="Times New Roman" panose="02020603050405020304" pitchFamily="18" charset="0"/>
              </a:rPr>
              <a:t> </a:t>
            </a:r>
            <a:r>
              <a:rPr lang="en-US" sz="2000" dirty="0" smtClean="0">
                <a:solidFill>
                  <a:srgbClr val="000000"/>
                </a:solidFill>
                <a:latin typeface="Times New Roman" panose="02020603050405020304" pitchFamily="18" charset="0"/>
                <a:ea typeface="Times New Roman" panose="02020603050405020304" pitchFamily="18" charset="0"/>
              </a:rPr>
              <a:t>TP</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Hồ</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Chí</a:t>
            </a:r>
            <a:r>
              <a:rPr lang="en-US" sz="2000" dirty="0">
                <a:solidFill>
                  <a:srgbClr val="000000"/>
                </a:solidFill>
                <a:latin typeface="Times New Roman" panose="02020603050405020304" pitchFamily="18" charset="0"/>
                <a:ea typeface="Times New Roman" panose="02020603050405020304" pitchFamily="18" charset="0"/>
              </a:rPr>
              <a:t> Minh, 1978</a:t>
            </a:r>
            <a:endParaRPr lang="en-US" sz="2000" dirty="0">
              <a:latin typeface="Times New Roman" panose="02020603050405020304" pitchFamily="18" charset="0"/>
              <a:ea typeface="Times New Roman" panose="02020603050405020304" pitchFamily="18" charset="0"/>
            </a:endParaRPr>
          </a:p>
          <a:p>
            <a:pPr marL="0" indent="0" algn="just">
              <a:spcAft>
                <a:spcPts val="0"/>
              </a:spcAft>
              <a:buNone/>
            </a:pPr>
            <a:r>
              <a:rPr lang="en-US" sz="2000" dirty="0">
                <a:solidFill>
                  <a:srgbClr val="000000"/>
                </a:solidFill>
                <a:latin typeface="Times New Roman" panose="02020603050405020304" pitchFamily="18" charset="0"/>
                <a:ea typeface="Times New Roman" panose="02020603050405020304" pitchFamily="18" charset="0"/>
              </a:rPr>
              <a:t>(</a:t>
            </a:r>
            <a:r>
              <a:rPr lang="en-US" sz="2000" dirty="0" err="1">
                <a:solidFill>
                  <a:srgbClr val="000000"/>
                </a:solidFill>
                <a:latin typeface="Times New Roman" panose="02020603050405020304" pitchFamily="18" charset="0"/>
                <a:ea typeface="Times New Roman" panose="02020603050405020304" pitchFamily="18" charset="0"/>
              </a:rPr>
              <a:t>Ngữ</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văn</a:t>
            </a:r>
            <a:r>
              <a:rPr lang="en-US" sz="2000" dirty="0">
                <a:solidFill>
                  <a:srgbClr val="000000"/>
                </a:solidFill>
                <a:latin typeface="Times New Roman" panose="02020603050405020304" pitchFamily="18" charset="0"/>
                <a:ea typeface="Times New Roman" panose="02020603050405020304" pitchFamily="18" charset="0"/>
              </a:rPr>
              <a:t> 9, </a:t>
            </a:r>
            <a:r>
              <a:rPr lang="en-US" sz="2000" dirty="0" err="1">
                <a:solidFill>
                  <a:srgbClr val="000000"/>
                </a:solidFill>
                <a:latin typeface="Times New Roman" panose="02020603050405020304" pitchFamily="18" charset="0"/>
                <a:ea typeface="Times New Roman" panose="02020603050405020304" pitchFamily="18" charset="0"/>
              </a:rPr>
              <a:t>Tập</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một</a:t>
            </a:r>
            <a:r>
              <a:rPr lang="en-US" sz="2000" dirty="0">
                <a:solidFill>
                  <a:srgbClr val="000000"/>
                </a:solidFill>
                <a:latin typeface="Times New Roman" panose="02020603050405020304" pitchFamily="18" charset="0"/>
                <a:ea typeface="Times New Roman" panose="02020603050405020304" pitchFamily="18" charset="0"/>
              </a:rPr>
              <a:t>, NXBGD 2005, </a:t>
            </a:r>
            <a:r>
              <a:rPr lang="en-US" sz="2000" dirty="0" err="1">
                <a:solidFill>
                  <a:srgbClr val="000000"/>
                </a:solidFill>
                <a:latin typeface="Times New Roman" panose="02020603050405020304" pitchFamily="18" charset="0"/>
                <a:ea typeface="Times New Roman" panose="02020603050405020304" pitchFamily="18" charset="0"/>
              </a:rPr>
              <a:t>trang</a:t>
            </a:r>
            <a:r>
              <a:rPr lang="en-US" sz="2000" dirty="0">
                <a:solidFill>
                  <a:srgbClr val="000000"/>
                </a:solidFill>
                <a:latin typeface="Times New Roman" panose="02020603050405020304" pitchFamily="18" charset="0"/>
                <a:ea typeface="Times New Roman" panose="02020603050405020304" pitchFamily="18" charset="0"/>
              </a:rPr>
              <a:t> 155-156)</a:t>
            </a:r>
            <a:endParaRPr lang="en-US" sz="2000" dirty="0"/>
          </a:p>
        </p:txBody>
      </p:sp>
    </p:spTree>
    <p:extLst>
      <p:ext uri="{BB962C8B-B14F-4D97-AF65-F5344CB8AC3E}">
        <p14:creationId xmlns:p14="http://schemas.microsoft.com/office/powerpoint/2010/main" val="848079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571303"/>
          </a:xfrm>
          <a:prstGeom prst="rect">
            <a:avLst/>
          </a:prstGeom>
          <a:solidFill>
            <a:schemeClr val="accent2">
              <a:lumMod val="20000"/>
              <a:lumOff val="80000"/>
            </a:schemeClr>
          </a:solidFill>
        </p:spPr>
        <p:txBody>
          <a:bodyPr wrap="square">
            <a:spAutoFit/>
          </a:bodyPr>
          <a:lstStyle/>
          <a:p>
            <a:endParaRPr lang="en-US" sz="5400" b="1" u="sng" dirty="0" smtClean="0">
              <a:effectLst/>
              <a:latin typeface="Times New Roman" panose="02020603050405020304" pitchFamily="18" charset="0"/>
              <a:ea typeface="Calibri" panose="020F0502020204030204" pitchFamily="34" charset="0"/>
            </a:endParaRPr>
          </a:p>
          <a:p>
            <a:r>
              <a:rPr lang="en-US" sz="5400" b="1" u="sng" dirty="0" smtClean="0">
                <a:effectLst/>
                <a:latin typeface="Times New Roman" panose="02020603050405020304" pitchFamily="18" charset="0"/>
                <a:ea typeface="Calibri" panose="020F0502020204030204" pitchFamily="34" charset="0"/>
              </a:rPr>
              <a:t>1.Khái </a:t>
            </a:r>
            <a:r>
              <a:rPr lang="en-US" sz="5400" b="1" u="sng" dirty="0" err="1" smtClean="0">
                <a:effectLst/>
                <a:latin typeface="Times New Roman" panose="02020603050405020304" pitchFamily="18" charset="0"/>
                <a:ea typeface="Calibri" panose="020F0502020204030204" pitchFamily="34" charset="0"/>
              </a:rPr>
              <a:t>niệm</a:t>
            </a:r>
            <a:r>
              <a:rPr lang="en-US" sz="5400" b="1" u="sng" dirty="0" smtClean="0">
                <a:effectLst/>
                <a:latin typeface="Times New Roman" panose="02020603050405020304" pitchFamily="18" charset="0"/>
                <a:ea typeface="Calibri" panose="020F0502020204030204" pitchFamily="34" charset="0"/>
              </a:rPr>
              <a:t>: </a:t>
            </a:r>
          </a:p>
          <a:p>
            <a:pPr algn="just"/>
            <a:r>
              <a:rPr lang="pl-PL" sz="5400" dirty="0" smtClean="0">
                <a:effectLst/>
                <a:latin typeface="Times New Roman" panose="02020603050405020304" pitchFamily="18" charset="0"/>
                <a:ea typeface="Calibri" panose="020F0502020204030204" pitchFamily="34" charset="0"/>
              </a:rPr>
              <a:t>Nghi luận về một đoạn thơ, bài thơ là trình bày nhận xét, đánh giá của mình về nội dung và nghệ thuật của đoạn thơ, bài thơ ấy</a:t>
            </a:r>
            <a:endParaRPr lang="en-US" sz="5400" dirty="0" smtClean="0">
              <a:effectLst/>
              <a:latin typeface="Times New Roman" panose="02020603050405020304" pitchFamily="18" charset="0"/>
              <a:ea typeface="Calibri" panose="020F0502020204030204" pitchFamily="34" charset="0"/>
            </a:endParaRPr>
          </a:p>
          <a:p>
            <a:pPr algn="just"/>
            <a:endParaRPr lang="en-US" sz="5400" dirty="0">
              <a:latin typeface="Times New Roman" panose="02020603050405020304" pitchFamily="18" charset="0"/>
            </a:endParaRPr>
          </a:p>
          <a:p>
            <a:pPr algn="just"/>
            <a:endParaRPr lang="en-US" sz="5400" dirty="0" smtClean="0">
              <a:latin typeface="Times New Roman" panose="02020603050405020304" pitchFamily="18" charset="0"/>
            </a:endParaRPr>
          </a:p>
          <a:p>
            <a:pPr algn="just"/>
            <a:endParaRPr lang="en-US" sz="5400" dirty="0">
              <a:latin typeface="Times New Roman" panose="02020603050405020304" pitchFamily="18" charset="0"/>
            </a:endParaRPr>
          </a:p>
          <a:p>
            <a:pPr algn="just"/>
            <a:endParaRPr lang="en-US" sz="5400" dirty="0"/>
          </a:p>
        </p:txBody>
      </p:sp>
    </p:spTree>
    <p:extLst>
      <p:ext uri="{BB962C8B-B14F-4D97-AF65-F5344CB8AC3E}">
        <p14:creationId xmlns:p14="http://schemas.microsoft.com/office/powerpoint/2010/main" val="411464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4087273"/>
          </a:xfrm>
          <a:prstGeom prst="rect">
            <a:avLst/>
          </a:prstGeom>
          <a:solidFill>
            <a:schemeClr val="accent2">
              <a:lumMod val="20000"/>
              <a:lumOff val="80000"/>
            </a:schemeClr>
          </a:solidFill>
        </p:spPr>
        <p:txBody>
          <a:bodyPr wrap="square">
            <a:spAutoFit/>
          </a:bodyPr>
          <a:lstStyle/>
          <a:p>
            <a:pPr>
              <a:lnSpc>
                <a:spcPct val="115000"/>
              </a:lnSpc>
              <a:spcAft>
                <a:spcPts val="1000"/>
              </a:spcAft>
            </a:pPr>
            <a:r>
              <a:rPr lang="en-US" sz="3400" b="1" u="sng" dirty="0" smtClean="0">
                <a:effectLst/>
                <a:latin typeface="Times New Roman" panose="02020603050405020304" pitchFamily="18" charset="0"/>
                <a:ea typeface="Calibri" panose="020F0502020204030204" pitchFamily="34" charset="0"/>
              </a:rPr>
              <a:t>2. </a:t>
            </a:r>
            <a:r>
              <a:rPr lang="en-US" sz="3400" b="1" u="sng" dirty="0" err="1" smtClean="0">
                <a:effectLst/>
                <a:latin typeface="Times New Roman" panose="02020603050405020304" pitchFamily="18" charset="0"/>
                <a:ea typeface="Calibri" panose="020F0502020204030204" pitchFamily="34" charset="0"/>
              </a:rPr>
              <a:t>Đặc</a:t>
            </a:r>
            <a:r>
              <a:rPr lang="en-US" sz="3400" b="1" u="sng" dirty="0" smtClean="0">
                <a:effectLst/>
                <a:latin typeface="Times New Roman" panose="02020603050405020304" pitchFamily="18" charset="0"/>
                <a:ea typeface="Calibri" panose="020F0502020204030204" pitchFamily="34" charset="0"/>
              </a:rPr>
              <a:t> </a:t>
            </a:r>
            <a:r>
              <a:rPr lang="en-US" sz="3400" b="1" u="sng" dirty="0" err="1" smtClean="0">
                <a:effectLst/>
                <a:latin typeface="Times New Roman" panose="02020603050405020304" pitchFamily="18" charset="0"/>
                <a:ea typeface="Calibri" panose="020F0502020204030204" pitchFamily="34" charset="0"/>
              </a:rPr>
              <a:t>điểm</a:t>
            </a:r>
            <a:endParaRPr lang="en-US" sz="3400" b="1" u="sng" dirty="0" smtClean="0">
              <a:effectLst/>
              <a:latin typeface="Times New Roman" panose="02020603050405020304" pitchFamily="18" charset="0"/>
              <a:ea typeface="Calibri" panose="020F0502020204030204" pitchFamily="34" charset="0"/>
            </a:endParaRPr>
          </a:p>
          <a:p>
            <a:pPr>
              <a:lnSpc>
                <a:spcPct val="115000"/>
              </a:lnSpc>
              <a:spcAft>
                <a:spcPts val="1000"/>
              </a:spcAft>
            </a:pP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Dạng</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bài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phân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tích</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toàn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bộ</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bài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thơ</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Người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ra</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đề</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ra</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thường</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lựa</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chọn</a:t>
            </a:r>
            <a:r>
              <a:rPr lang="en-US" sz="3400"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những</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khía</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cạnh</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nổi</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bật</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của</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bài</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thơ</a:t>
            </a:r>
            <a:r>
              <a:rPr lang="en-US" sz="3400" dirty="0" smtClean="0">
                <a:effectLst/>
                <a:latin typeface="Times New Roman" panose="02020603050405020304" pitchFamily="18" charset="0"/>
                <a:ea typeface="Calibri" panose="020F0502020204030204" pitchFamily="34" charset="0"/>
              </a:rPr>
              <a:t>.</a:t>
            </a:r>
          </a:p>
          <a:p>
            <a:pPr>
              <a:lnSpc>
                <a:spcPct val="115000"/>
              </a:lnSpc>
              <a:spcAft>
                <a:spcPts val="1000"/>
              </a:spcAft>
            </a:pPr>
            <a:r>
              <a:rPr lang="en-US" sz="3400" dirty="0" smtClean="0">
                <a:effectLst/>
                <a:latin typeface="Times New Roman" panose="02020603050405020304" pitchFamily="18" charset="0"/>
                <a:ea typeface="Calibri" panose="020F0502020204030204" pitchFamily="34" charset="0"/>
              </a:rPr>
              <a:t>VD: </a:t>
            </a:r>
            <a:r>
              <a:rPr lang="en-US" sz="3400" dirty="0" err="1" smtClean="0">
                <a:effectLst/>
                <a:latin typeface="Times New Roman" panose="02020603050405020304" pitchFamily="18" charset="0"/>
                <a:ea typeface="Calibri" panose="020F0502020204030204" pitchFamily="34" charset="0"/>
              </a:rPr>
              <a:t>Phân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tích</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hình</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ảnh</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người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lính</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trong</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bài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thơ</a:t>
            </a:r>
            <a:r>
              <a:rPr lang="en-US" sz="3400" dirty="0" smtClean="0">
                <a:effectLst/>
                <a:latin typeface="Times New Roman" panose="02020603050405020304" pitchFamily="18" charset="0"/>
                <a:ea typeface="Calibri" panose="020F0502020204030204" pitchFamily="34" charset="0"/>
              </a:rPr>
              <a:t> “ </a:t>
            </a:r>
            <a:r>
              <a:rPr lang="en-US" sz="3400" dirty="0" err="1" smtClean="0">
                <a:effectLst/>
                <a:latin typeface="Times New Roman" panose="02020603050405020304" pitchFamily="18" charset="0"/>
                <a:ea typeface="Calibri" panose="020F0502020204030204" pitchFamily="34" charset="0"/>
              </a:rPr>
              <a:t>Đồng</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chí</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của</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Chính</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Hữu</a:t>
            </a:r>
            <a:endParaRPr lang="en-US" sz="3400" dirty="0" smtClean="0">
              <a:effectLst/>
              <a:latin typeface="Times New Roman" panose="02020603050405020304" pitchFamily="18" charset="0"/>
              <a:ea typeface="Calibri" panose="020F0502020204030204" pitchFamily="34" charset="0"/>
            </a:endParaRPr>
          </a:p>
          <a:p>
            <a:pPr>
              <a:lnSpc>
                <a:spcPct val="115000"/>
              </a:lnSpc>
              <a:spcAft>
                <a:spcPts val="1000"/>
              </a:spcAft>
            </a:pPr>
            <a:endParaRPr lang="en-US" sz="3400" dirty="0">
              <a:effectLst/>
              <a:latin typeface="Times New Roman" panose="02020603050405020304" pitchFamily="18" charset="0"/>
              <a:ea typeface="Calibri" panose="020F0502020204030204" pitchFamily="34" charset="0"/>
            </a:endParaRPr>
          </a:p>
        </p:txBody>
      </p:sp>
      <p:sp>
        <p:nvSpPr>
          <p:cNvPr id="5" name="Rectangle 4"/>
          <p:cNvSpPr/>
          <p:nvPr/>
        </p:nvSpPr>
        <p:spPr>
          <a:xfrm>
            <a:off x="42930" y="3483198"/>
            <a:ext cx="12149070" cy="3959033"/>
          </a:xfrm>
          <a:prstGeom prst="rect">
            <a:avLst/>
          </a:prstGeom>
          <a:solidFill>
            <a:srgbClr val="FFFF00"/>
          </a:solidFill>
        </p:spPr>
        <p:txBody>
          <a:bodyPr wrap="square">
            <a:spAutoFit/>
          </a:bodyPr>
          <a:lstStyle/>
          <a:p>
            <a:pPr>
              <a:lnSpc>
                <a:spcPct val="115000"/>
              </a:lnSpc>
              <a:spcAft>
                <a:spcPts val="1000"/>
              </a:spcAft>
            </a:pP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Dạng</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bài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phân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tích</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một</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đoạn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thơ</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Người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ra</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đề</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sẽ</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lựa</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chọn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một</a:t>
            </a:r>
            <a:r>
              <a:rPr lang="en-US" sz="3400"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đoạn</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thơ</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đặc</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sắc</a:t>
            </a:r>
            <a:r>
              <a:rPr lang="en-US" sz="3400" b="1" dirty="0" smtClean="0">
                <a:effectLst/>
                <a:latin typeface="Times New Roman" panose="02020603050405020304" pitchFamily="18" charset="0"/>
                <a:ea typeface="Calibri" panose="020F0502020204030204" pitchFamily="34" charset="0"/>
              </a:rPr>
              <a:t> </a:t>
            </a:r>
            <a:r>
              <a:rPr lang="en-US" sz="3400" b="1" dirty="0" err="1" smtClean="0">
                <a:effectLst/>
                <a:latin typeface="Times New Roman" panose="02020603050405020304" pitchFamily="18" charset="0"/>
                <a:ea typeface="Calibri" panose="020F0502020204030204" pitchFamily="34" charset="0"/>
              </a:rPr>
              <a:t>nhất</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trong</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một</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bài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thơ</a:t>
            </a:r>
            <a:r>
              <a:rPr lang="en-US" sz="3400" dirty="0" smtClean="0">
                <a:effectLst/>
                <a:latin typeface="Times New Roman" panose="02020603050405020304" pitchFamily="18" charset="0"/>
                <a:ea typeface="Calibri" panose="020F0502020204030204" pitchFamily="34" charset="0"/>
              </a:rPr>
              <a:t>.</a:t>
            </a:r>
          </a:p>
          <a:p>
            <a:pPr algn="just">
              <a:lnSpc>
                <a:spcPct val="115000"/>
              </a:lnSpc>
              <a:spcAft>
                <a:spcPts val="1000"/>
              </a:spcAft>
            </a:pPr>
            <a:r>
              <a:rPr lang="en-US" sz="3400" dirty="0" smtClean="0">
                <a:effectLst/>
                <a:latin typeface="Times New Roman" panose="02020603050405020304" pitchFamily="18" charset="0"/>
                <a:ea typeface="Calibri" panose="020F0502020204030204" pitchFamily="34" charset="0"/>
              </a:rPr>
              <a:t>VD: </a:t>
            </a:r>
            <a:r>
              <a:rPr lang="en-US" sz="3400" dirty="0" err="1" smtClean="0">
                <a:effectLst/>
                <a:latin typeface="Times New Roman" panose="02020603050405020304" pitchFamily="18" charset="0"/>
                <a:ea typeface="Calibri" panose="020F0502020204030204" pitchFamily="34" charset="0"/>
              </a:rPr>
              <a:t>Em</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hãy</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viết</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đoạn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văn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nêu</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cảm</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nhận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của</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mình</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về</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khổ</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thơ</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đầu</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tiên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trong</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bài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thơ</a:t>
            </a:r>
            <a:r>
              <a:rPr lang="en-US" sz="3400" dirty="0" smtClean="0">
                <a:effectLst/>
                <a:latin typeface="Times New Roman" panose="02020603050405020304" pitchFamily="18" charset="0"/>
                <a:ea typeface="Calibri" panose="020F0502020204030204" pitchFamily="34" charset="0"/>
              </a:rPr>
              <a:t> “ </a:t>
            </a:r>
            <a:r>
              <a:rPr lang="en-US" sz="3400" i="1" dirty="0" smtClean="0">
                <a:effectLst/>
                <a:latin typeface="Times New Roman" panose="02020603050405020304" pitchFamily="18" charset="0"/>
                <a:ea typeface="Calibri" panose="020F0502020204030204" pitchFamily="34" charset="0"/>
              </a:rPr>
              <a:t>Sang </a:t>
            </a:r>
            <a:r>
              <a:rPr lang="en-US" sz="3400" i="1" dirty="0" err="1" smtClean="0">
                <a:effectLst/>
                <a:latin typeface="Times New Roman" panose="02020603050405020304" pitchFamily="18" charset="0"/>
                <a:ea typeface="Calibri" panose="020F0502020204030204" pitchFamily="34" charset="0"/>
              </a:rPr>
              <a:t>thu</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Hữu</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Thỉnh</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để</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thấy</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được</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một</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tâm</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hồn</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đặc</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biệt</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tinh</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tế</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khi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trước</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thời</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khắc</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giao</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mùa</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từ</a:t>
            </a:r>
            <a:r>
              <a:rPr lang="en-US" sz="3400" dirty="0" smtClean="0">
                <a:effectLst/>
                <a:latin typeface="Times New Roman" panose="02020603050405020304" pitchFamily="18" charset="0"/>
                <a:ea typeface="Calibri" panose="020F0502020204030204" pitchFamily="34" charset="0"/>
              </a:rPr>
              <a:t> </a:t>
            </a:r>
            <a:r>
              <a:rPr lang="en-US" sz="3400" dirty="0" err="1" smtClean="0">
                <a:effectLst/>
                <a:latin typeface="Times New Roman" panose="02020603050405020304" pitchFamily="18" charset="0"/>
                <a:ea typeface="Calibri" panose="020F0502020204030204" pitchFamily="34" charset="0"/>
              </a:rPr>
              <a:t>hạ</a:t>
            </a:r>
            <a:r>
              <a:rPr lang="en-US" sz="3400" dirty="0" smtClean="0">
                <a:effectLst/>
                <a:latin typeface="Times New Roman" panose="02020603050405020304" pitchFamily="18" charset="0"/>
                <a:ea typeface="Calibri" panose="020F0502020204030204" pitchFamily="34" charset="0"/>
              </a:rPr>
              <a:t> sang </a:t>
            </a:r>
            <a:r>
              <a:rPr lang="en-US" sz="3400" dirty="0" err="1" smtClean="0">
                <a:effectLst/>
                <a:latin typeface="Times New Roman" panose="02020603050405020304" pitchFamily="18" charset="0"/>
                <a:ea typeface="Calibri" panose="020F0502020204030204" pitchFamily="34" charset="0"/>
              </a:rPr>
              <a:t>thu</a:t>
            </a:r>
            <a:r>
              <a:rPr lang="en-US" sz="3400" dirty="0" smtClean="0">
                <a:effectLst/>
                <a:latin typeface="Times New Roman" panose="02020603050405020304" pitchFamily="18" charset="0"/>
                <a:ea typeface="Calibri" panose="020F0502020204030204" pitchFamily="34" charset="0"/>
              </a:rPr>
              <a:t>.</a:t>
            </a:r>
          </a:p>
          <a:p>
            <a:pPr>
              <a:lnSpc>
                <a:spcPct val="115000"/>
              </a:lnSpc>
              <a:spcAft>
                <a:spcPts val="1000"/>
              </a:spcAft>
            </a:pPr>
            <a:endParaRPr lang="en-US" sz="3400" dirty="0" smtClean="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6542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circle(in)">
                                      <p:cBhvr>
                                        <p:cTn id="21"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chemeClr val="accent1">
              <a:lumMod val="40000"/>
              <a:lumOff val="60000"/>
            </a:schemeClr>
          </a:solidFill>
        </p:spPr>
        <p:txBody>
          <a:bodyPr>
            <a:noAutofit/>
          </a:bodyPr>
          <a:lstStyle/>
          <a:p>
            <a:pPr marL="0" indent="0" algn="just">
              <a:buNone/>
            </a:pP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Dạng</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bài</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phân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tích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một</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hình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ảnh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trong</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đoạn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thơ</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bài</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thơ</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Hình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ảnh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được</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lựa</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chọn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phải</a:t>
            </a:r>
            <a:r>
              <a:rPr lang="en-US" sz="4800"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giàu</a:t>
            </a:r>
            <a:r>
              <a:rPr lang="en-US" sz="4800" b="1" dirty="0">
                <a:latin typeface="Times New Roman" panose="02020603050405020304" pitchFamily="18" charset="0"/>
                <a:cs typeface="Times New Roman" panose="02020603050405020304" pitchFamily="18" charset="0"/>
              </a:rPr>
              <a:t> ý </a:t>
            </a:r>
            <a:r>
              <a:rPr lang="en-US" sz="4800" b="1" dirty="0" err="1">
                <a:latin typeface="Times New Roman" panose="02020603050405020304" pitchFamily="18" charset="0"/>
                <a:cs typeface="Times New Roman" panose="02020603050405020304" pitchFamily="18" charset="0"/>
              </a:rPr>
              <a:t>nghĩa</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biểu</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tượng</a:t>
            </a:r>
            <a:r>
              <a:rPr lang="en-US" sz="4800" b="1" dirty="0">
                <a:latin typeface="Times New Roman" panose="02020603050405020304" pitchFamily="18" charset="0"/>
                <a:cs typeface="Times New Roman" panose="02020603050405020304" pitchFamily="18" charset="0"/>
              </a:rPr>
              <a:t>.</a:t>
            </a:r>
            <a:endParaRPr lang="en-US" sz="4800" dirty="0">
              <a:latin typeface="Times New Roman" panose="02020603050405020304" pitchFamily="18" charset="0"/>
              <a:cs typeface="Times New Roman" panose="02020603050405020304" pitchFamily="18" charset="0"/>
            </a:endParaRPr>
          </a:p>
          <a:p>
            <a:pPr marL="0" indent="0" algn="just">
              <a:buNone/>
            </a:pPr>
            <a:r>
              <a:rPr lang="en-US" sz="4800" dirty="0">
                <a:latin typeface="Times New Roman" panose="02020603050405020304" pitchFamily="18" charset="0"/>
                <a:cs typeface="Times New Roman" panose="02020603050405020304" pitchFamily="18" charset="0"/>
              </a:rPr>
              <a:t>VD: Ba </a:t>
            </a:r>
            <a:r>
              <a:rPr lang="en-US" sz="4800" dirty="0" err="1">
                <a:latin typeface="Times New Roman" panose="02020603050405020304" pitchFamily="18" charset="0"/>
                <a:cs typeface="Times New Roman" panose="02020603050405020304" pitchFamily="18" charset="0"/>
              </a:rPr>
              <a:t>câu</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kết</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trong</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bài</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thơ</a:t>
            </a:r>
            <a:r>
              <a:rPr lang="en-US" sz="4800" dirty="0">
                <a:latin typeface="Times New Roman" panose="02020603050405020304" pitchFamily="18" charset="0"/>
                <a:cs typeface="Times New Roman" panose="02020603050405020304" pitchFamily="18" charset="0"/>
              </a:rPr>
              <a:t> “ </a:t>
            </a:r>
            <a:r>
              <a:rPr lang="en-US" sz="4800" i="1" dirty="0" err="1">
                <a:latin typeface="Times New Roman" panose="02020603050405020304" pitchFamily="18" charset="0"/>
                <a:cs typeface="Times New Roman" panose="02020603050405020304" pitchFamily="18" charset="0"/>
              </a:rPr>
              <a:t>Đồng</a:t>
            </a:r>
            <a:r>
              <a:rPr lang="en-US" sz="4800" i="1" dirty="0">
                <a:latin typeface="Times New Roman" panose="02020603050405020304" pitchFamily="18" charset="0"/>
                <a:cs typeface="Times New Roman" panose="02020603050405020304" pitchFamily="18" charset="0"/>
              </a:rPr>
              <a:t> </a:t>
            </a:r>
            <a:r>
              <a:rPr lang="en-US" sz="4800" i="1" dirty="0" err="1">
                <a:latin typeface="Times New Roman" panose="02020603050405020304" pitchFamily="18" charset="0"/>
                <a:cs typeface="Times New Roman" panose="02020603050405020304" pitchFamily="18" charset="0"/>
              </a:rPr>
              <a:t>chí</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của</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nhà</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thơ</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Chính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Hữu</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với</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hình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ảnh</a:t>
            </a:r>
            <a:r>
              <a:rPr lang="en-US" sz="4800" dirty="0">
                <a:latin typeface="Times New Roman" panose="02020603050405020304" pitchFamily="18" charset="0"/>
                <a:cs typeface="Times New Roman" panose="02020603050405020304" pitchFamily="18" charset="0"/>
              </a:rPr>
              <a:t> “ </a:t>
            </a:r>
            <a:r>
              <a:rPr lang="en-US" sz="4800" i="1" dirty="0" err="1">
                <a:latin typeface="Times New Roman" panose="02020603050405020304" pitchFamily="18" charset="0"/>
                <a:cs typeface="Times New Roman" panose="02020603050405020304" pitchFamily="18" charset="0"/>
              </a:rPr>
              <a:t>Đầu</a:t>
            </a:r>
            <a:r>
              <a:rPr lang="en-US" sz="4800" i="1" dirty="0">
                <a:latin typeface="Times New Roman" panose="02020603050405020304" pitchFamily="18" charset="0"/>
                <a:cs typeface="Times New Roman" panose="02020603050405020304" pitchFamily="18" charset="0"/>
              </a:rPr>
              <a:t> </a:t>
            </a:r>
            <a:r>
              <a:rPr lang="en-US" sz="4800" i="1" dirty="0" err="1">
                <a:latin typeface="Times New Roman" panose="02020603050405020304" pitchFamily="18" charset="0"/>
                <a:cs typeface="Times New Roman" panose="02020603050405020304" pitchFamily="18" charset="0"/>
              </a:rPr>
              <a:t>súng</a:t>
            </a:r>
            <a:r>
              <a:rPr lang="en-US" sz="4800" i="1" dirty="0">
                <a:latin typeface="Times New Roman" panose="02020603050405020304" pitchFamily="18" charset="0"/>
                <a:cs typeface="Times New Roman" panose="02020603050405020304" pitchFamily="18" charset="0"/>
              </a:rPr>
              <a:t> </a:t>
            </a:r>
            <a:r>
              <a:rPr lang="en-US" sz="4800" i="1" dirty="0" err="1">
                <a:latin typeface="Times New Roman" panose="02020603050405020304" pitchFamily="18" charset="0"/>
                <a:cs typeface="Times New Roman" panose="02020603050405020304" pitchFamily="18" charset="0"/>
              </a:rPr>
              <a:t>trăng</a:t>
            </a:r>
            <a:r>
              <a:rPr lang="en-US" sz="4800" i="1" dirty="0">
                <a:latin typeface="Times New Roman" panose="02020603050405020304" pitchFamily="18" charset="0"/>
                <a:cs typeface="Times New Roman" panose="02020603050405020304" pitchFamily="18" charset="0"/>
              </a:rPr>
              <a:t> </a:t>
            </a:r>
            <a:r>
              <a:rPr lang="en-US" sz="4800" i="1" dirty="0" err="1">
                <a:latin typeface="Times New Roman" panose="02020603050405020304" pitchFamily="18" charset="0"/>
                <a:cs typeface="Times New Roman" panose="02020603050405020304" pitchFamily="18" charset="0"/>
              </a:rPr>
              <a:t>treo</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là</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một</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bức</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tranh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đẹp</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về</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tình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đồng</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chí</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là</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biểu</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tượng</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đẹp</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về</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cuộc</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đời</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người</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chiến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sĩ</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Em</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hãy</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viết</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một</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đoạn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văn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ngắn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khoảng</a:t>
            </a:r>
            <a:r>
              <a:rPr lang="en-US" sz="4800" dirty="0">
                <a:latin typeface="Times New Roman" panose="02020603050405020304" pitchFamily="18" charset="0"/>
                <a:cs typeface="Times New Roman" panose="02020603050405020304" pitchFamily="18" charset="0"/>
              </a:rPr>
              <a:t> 12 </a:t>
            </a:r>
            <a:r>
              <a:rPr lang="en-US" sz="4800" dirty="0" err="1">
                <a:latin typeface="Times New Roman" panose="02020603050405020304" pitchFamily="18" charset="0"/>
                <a:cs typeface="Times New Roman" panose="02020603050405020304" pitchFamily="18" charset="0"/>
              </a:rPr>
              <a:t>câu</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phân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tích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hình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ảnh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đặc</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sắc</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đó</a:t>
            </a:r>
            <a:r>
              <a:rPr lang="en-US" sz="4800" dirty="0" smtClean="0">
                <a:latin typeface="Times New Roman" panose="02020603050405020304" pitchFamily="18" charset="0"/>
                <a:cs typeface="Times New Roman" panose="02020603050405020304" pitchFamily="18" charset="0"/>
              </a:rPr>
              <a:t>.</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42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990440"/>
          </a:xfrm>
          <a:prstGeom prst="rect">
            <a:avLst/>
          </a:prstGeom>
          <a:solidFill>
            <a:schemeClr val="accent4">
              <a:lumMod val="20000"/>
              <a:lumOff val="80000"/>
            </a:schemeClr>
          </a:solidFill>
        </p:spPr>
        <p:txBody>
          <a:bodyPr wrap="square">
            <a:spAutoFit/>
          </a:bodyPr>
          <a:lstStyle/>
          <a:p>
            <a:pPr>
              <a:lnSpc>
                <a:spcPct val="115000"/>
              </a:lnSpc>
              <a:spcAft>
                <a:spcPts val="1000"/>
              </a:spcAft>
            </a:pP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Đối</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với</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dạng</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đề</a:t>
            </a:r>
            <a:r>
              <a:rPr lang="en-US" sz="2400" b="1" dirty="0" smtClean="0">
                <a:effectLst/>
                <a:latin typeface="Times New Roman" panose="02020603050405020304" pitchFamily="18" charset="0"/>
                <a:ea typeface="Calibri" panose="020F0502020204030204" pitchFamily="34" charset="0"/>
              </a:rPr>
              <a:t> so </a:t>
            </a:r>
            <a:r>
              <a:rPr lang="en-US" sz="2400" b="1" dirty="0" err="1" smtClean="0">
                <a:effectLst/>
                <a:latin typeface="Times New Roman" panose="02020603050405020304" pitchFamily="18" charset="0"/>
                <a:ea typeface="Calibri" panose="020F0502020204030204" pitchFamily="34" charset="0"/>
              </a:rPr>
              <a:t>sánh</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giữa</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hai</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đoạn</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thơ</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bài</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thơ</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Hai</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ngữ</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liệu</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được</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lựa</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chọn</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phải</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có</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nét</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tương</a:t>
            </a:r>
            <a:r>
              <a:rPr lang="en-US" sz="2400" b="1" dirty="0" smtClean="0">
                <a:effectLst/>
                <a:latin typeface="Times New Roman" panose="02020603050405020304" pitchFamily="18" charset="0"/>
                <a:ea typeface="Calibri" panose="020F0502020204030204" pitchFamily="34" charset="0"/>
              </a:rPr>
              <a:t> </a:t>
            </a:r>
            <a:r>
              <a:rPr lang="en-US" sz="2400" b="1" dirty="0" err="1" smtClean="0">
                <a:effectLst/>
                <a:latin typeface="Times New Roman" panose="02020603050405020304" pitchFamily="18" charset="0"/>
                <a:ea typeface="Calibri" panose="020F0502020204030204" pitchFamily="34" charset="0"/>
              </a:rPr>
              <a:t>đồng</a:t>
            </a:r>
            <a:r>
              <a:rPr lang="en-US" sz="2400" b="1" dirty="0" smtClean="0">
                <a:effectLst/>
                <a:latin typeface="Times New Roman" panose="02020603050405020304" pitchFamily="18" charset="0"/>
                <a:ea typeface="Calibri" panose="020F0502020204030204" pitchFamily="34" charset="0"/>
              </a:rPr>
              <a:t>.</a:t>
            </a:r>
          </a:p>
          <a:p>
            <a:pPr>
              <a:lnSpc>
                <a:spcPct val="115000"/>
              </a:lnSpc>
              <a:spcAft>
                <a:spcPts val="1000"/>
              </a:spcAft>
            </a:pPr>
            <a:r>
              <a:rPr lang="en-US" sz="2400" dirty="0" smtClean="0">
                <a:effectLst/>
                <a:latin typeface="Times New Roman" panose="02020603050405020304" pitchFamily="18" charset="0"/>
                <a:ea typeface="Calibri" panose="020F0502020204030204" pitchFamily="34" charset="0"/>
              </a:rPr>
              <a:t>VD: </a:t>
            </a:r>
            <a:r>
              <a:rPr lang="en-US" sz="2400" dirty="0" err="1" smtClean="0">
                <a:effectLst/>
                <a:latin typeface="Times New Roman" panose="02020603050405020304" pitchFamily="18" charset="0"/>
                <a:ea typeface="Calibri" panose="020F0502020204030204" pitchFamily="34" charset="0"/>
              </a:rPr>
              <a:t>Trong</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bài</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thơ</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Mùa</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xuân</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nho</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nhỏ</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Thạn</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Hải</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có</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viết</a:t>
            </a:r>
            <a:r>
              <a:rPr lang="en-US" sz="2400" dirty="0" smtClean="0">
                <a:effectLst/>
                <a:latin typeface="Times New Roman" panose="02020603050405020304" pitchFamily="18" charset="0"/>
                <a:ea typeface="Calibri" panose="020F0502020204030204" pitchFamily="34" charset="0"/>
              </a:rPr>
              <a:t>:</a:t>
            </a:r>
          </a:p>
          <a:p>
            <a:pPr algn="ctr">
              <a:lnSpc>
                <a:spcPct val="115000"/>
              </a:lnSpc>
              <a:spcAft>
                <a:spcPts val="1000"/>
              </a:spcAft>
            </a:pPr>
            <a:r>
              <a:rPr lang="en-US" sz="2400" dirty="0" smtClean="0">
                <a:effectLst/>
                <a:latin typeface="Times New Roman" panose="02020603050405020304" pitchFamily="18" charset="0"/>
                <a:ea typeface="Calibri" panose="020F0502020204030204" pitchFamily="34" charset="0"/>
              </a:rPr>
              <a:t> </a:t>
            </a:r>
            <a:r>
              <a:rPr lang="en-US" sz="2400" i="1" dirty="0" smtClean="0">
                <a:effectLst/>
                <a:latin typeface="Times New Roman" panose="02020603050405020304" pitchFamily="18" charset="0"/>
                <a:ea typeface="Calibri" panose="020F0502020204030204" pitchFamily="34" charset="0"/>
              </a:rPr>
              <a:t>Ta </a:t>
            </a:r>
            <a:r>
              <a:rPr lang="en-US" sz="2400" i="1" dirty="0" err="1" smtClean="0">
                <a:effectLst/>
                <a:latin typeface="Times New Roman" panose="02020603050405020304" pitchFamily="18" charset="0"/>
                <a:ea typeface="Calibri" panose="020F0502020204030204" pitchFamily="34" charset="0"/>
              </a:rPr>
              <a:t>làm</a:t>
            </a:r>
            <a:r>
              <a:rPr lang="en-US" sz="2400" i="1" dirty="0" smtClean="0">
                <a:effectLst/>
                <a:latin typeface="Times New Roman" panose="02020603050405020304" pitchFamily="18" charset="0"/>
                <a:ea typeface="Calibri" panose="020F0502020204030204" pitchFamily="34" charset="0"/>
              </a:rPr>
              <a:t> con </a:t>
            </a:r>
            <a:r>
              <a:rPr lang="en-US" sz="2400" i="1" dirty="0" err="1" smtClean="0">
                <a:effectLst/>
                <a:latin typeface="Times New Roman" panose="02020603050405020304" pitchFamily="18" charset="0"/>
                <a:ea typeface="Calibri" panose="020F0502020204030204" pitchFamily="34" charset="0"/>
              </a:rPr>
              <a:t>chim</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hót</a:t>
            </a:r>
            <a:endParaRPr lang="en-US" sz="2400" i="1" dirty="0" smtClean="0">
              <a:effectLst/>
              <a:latin typeface="Times New Roman" panose="02020603050405020304" pitchFamily="18" charset="0"/>
              <a:ea typeface="Calibri" panose="020F0502020204030204" pitchFamily="34" charset="0"/>
            </a:endParaRPr>
          </a:p>
          <a:p>
            <a:pPr algn="ctr">
              <a:lnSpc>
                <a:spcPct val="115000"/>
              </a:lnSpc>
              <a:spcAft>
                <a:spcPts val="1000"/>
              </a:spcAft>
            </a:pPr>
            <a:r>
              <a:rPr lang="en-US" sz="2400" i="1" dirty="0" smtClean="0">
                <a:effectLst/>
                <a:latin typeface="Times New Roman" panose="02020603050405020304" pitchFamily="18" charset="0"/>
                <a:ea typeface="Calibri" panose="020F0502020204030204" pitchFamily="34" charset="0"/>
              </a:rPr>
              <a:t>Ta </a:t>
            </a:r>
            <a:r>
              <a:rPr lang="en-US" sz="2400" i="1" dirty="0" err="1" smtClean="0">
                <a:effectLst/>
                <a:latin typeface="Times New Roman" panose="02020603050405020304" pitchFamily="18" charset="0"/>
                <a:ea typeface="Calibri" panose="020F0502020204030204" pitchFamily="34" charset="0"/>
              </a:rPr>
              <a:t>làm</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một</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cành</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hoa</a:t>
            </a:r>
            <a:endParaRPr lang="en-US" sz="2400" i="1" dirty="0" smtClean="0">
              <a:effectLst/>
              <a:latin typeface="Times New Roman" panose="02020603050405020304" pitchFamily="18" charset="0"/>
              <a:ea typeface="Calibri" panose="020F0502020204030204" pitchFamily="34" charset="0"/>
            </a:endParaRPr>
          </a:p>
          <a:p>
            <a:pPr algn="ctr">
              <a:lnSpc>
                <a:spcPct val="115000"/>
              </a:lnSpc>
              <a:spcAft>
                <a:spcPts val="1000"/>
              </a:spcAft>
            </a:pPr>
            <a:r>
              <a:rPr lang="en-US" sz="2400" i="1" dirty="0" smtClean="0">
                <a:effectLst/>
                <a:latin typeface="Times New Roman" panose="02020603050405020304" pitchFamily="18" charset="0"/>
                <a:ea typeface="Calibri" panose="020F0502020204030204" pitchFamily="34" charset="0"/>
              </a:rPr>
              <a:t>Ta </a:t>
            </a:r>
            <a:r>
              <a:rPr lang="en-US" sz="2400" i="1" dirty="0" err="1" smtClean="0">
                <a:effectLst/>
                <a:latin typeface="Times New Roman" panose="02020603050405020304" pitchFamily="18" charset="0"/>
                <a:ea typeface="Calibri" panose="020F0502020204030204" pitchFamily="34" charset="0"/>
              </a:rPr>
              <a:t>nhập</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vào</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hòa</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ca</a:t>
            </a:r>
            <a:endParaRPr lang="en-US" sz="2400" i="1" dirty="0" smtClean="0">
              <a:effectLst/>
              <a:latin typeface="Times New Roman" panose="02020603050405020304" pitchFamily="18" charset="0"/>
              <a:ea typeface="Calibri" panose="020F0502020204030204" pitchFamily="34" charset="0"/>
            </a:endParaRPr>
          </a:p>
          <a:p>
            <a:pPr algn="ctr">
              <a:lnSpc>
                <a:spcPct val="115000"/>
              </a:lnSpc>
              <a:spcAft>
                <a:spcPts val="1000"/>
              </a:spcAft>
            </a:pPr>
            <a:r>
              <a:rPr lang="en-US" sz="2400" i="1" dirty="0" err="1" smtClean="0">
                <a:effectLst/>
                <a:latin typeface="Times New Roman" panose="02020603050405020304" pitchFamily="18" charset="0"/>
                <a:ea typeface="Calibri" panose="020F0502020204030204" pitchFamily="34" charset="0"/>
              </a:rPr>
              <a:t>Một</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nốt</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trầm</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xao</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xuyến</a:t>
            </a:r>
            <a:r>
              <a:rPr lang="en-US" sz="2400" i="1" dirty="0" smtClean="0">
                <a:effectLst/>
                <a:latin typeface="Times New Roman" panose="02020603050405020304" pitchFamily="18" charset="0"/>
                <a:ea typeface="Calibri" panose="020F0502020204030204" pitchFamily="34" charset="0"/>
              </a:rPr>
              <a:t>.</a:t>
            </a:r>
          </a:p>
          <a:p>
            <a:pPr>
              <a:lnSpc>
                <a:spcPct val="115000"/>
              </a:lnSpc>
              <a:spcAft>
                <a:spcPts val="1000"/>
              </a:spcAft>
            </a:pPr>
            <a:r>
              <a:rPr lang="en-US" sz="2400" dirty="0" err="1" smtClean="0">
                <a:effectLst/>
                <a:latin typeface="Times New Roman" panose="02020603050405020304" pitchFamily="18" charset="0"/>
                <a:ea typeface="Calibri" panose="020F0502020204030204" pitchFamily="34" charset="0"/>
              </a:rPr>
              <a:t>Có</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những</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điểm</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gặp</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gỡ</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trong</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tư</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tưởng</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với</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nhà</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thơ</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Tố</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Hữu</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trong</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bài</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Một</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khúc</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ca</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xuân</a:t>
            </a:r>
            <a:r>
              <a:rPr lang="en-US" sz="2400" dirty="0" smtClean="0">
                <a:effectLst/>
                <a:latin typeface="Times New Roman" panose="02020603050405020304" pitchFamily="18" charset="0"/>
                <a:ea typeface="Calibri" panose="020F0502020204030204" pitchFamily="34" charset="0"/>
              </a:rPr>
              <a:t>:</a:t>
            </a:r>
          </a:p>
          <a:p>
            <a:pPr algn="ctr">
              <a:lnSpc>
                <a:spcPct val="115000"/>
              </a:lnSpc>
              <a:spcAft>
                <a:spcPts val="1000"/>
              </a:spcAft>
            </a:pPr>
            <a:r>
              <a:rPr lang="en-US" sz="2400" i="1" dirty="0" err="1" smtClean="0">
                <a:effectLst/>
                <a:latin typeface="Times New Roman" panose="02020603050405020304" pitchFamily="18" charset="0"/>
                <a:ea typeface="Calibri" panose="020F0502020204030204" pitchFamily="34" charset="0"/>
              </a:rPr>
              <a:t>Nếu</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là</a:t>
            </a:r>
            <a:r>
              <a:rPr lang="en-US" sz="2400" i="1" dirty="0" smtClean="0">
                <a:effectLst/>
                <a:latin typeface="Times New Roman" panose="02020603050405020304" pitchFamily="18" charset="0"/>
                <a:ea typeface="Calibri" panose="020F0502020204030204" pitchFamily="34" charset="0"/>
              </a:rPr>
              <a:t> con </a:t>
            </a:r>
            <a:r>
              <a:rPr lang="en-US" sz="2400" i="1" dirty="0" err="1" smtClean="0">
                <a:effectLst/>
                <a:latin typeface="Times New Roman" panose="02020603050405020304" pitchFamily="18" charset="0"/>
                <a:ea typeface="Calibri" panose="020F0502020204030204" pitchFamily="34" charset="0"/>
              </a:rPr>
              <a:t>chim</a:t>
            </a:r>
            <a:r>
              <a:rPr lang="en-US" sz="2400" i="1" dirty="0" smtClean="0">
                <a:effectLst/>
                <a:latin typeface="Times New Roman" panose="02020603050405020304" pitchFamily="18" charset="0"/>
                <a:ea typeface="Calibri" panose="020F0502020204030204" pitchFamily="34" charset="0"/>
              </a:rPr>
              <a:t> , </a:t>
            </a:r>
            <a:r>
              <a:rPr lang="en-US" sz="2400" i="1" dirty="0" err="1" smtClean="0">
                <a:effectLst/>
                <a:latin typeface="Times New Roman" panose="02020603050405020304" pitchFamily="18" charset="0"/>
                <a:ea typeface="Calibri" panose="020F0502020204030204" pitchFamily="34" charset="0"/>
              </a:rPr>
              <a:t>chiếc</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lá</a:t>
            </a:r>
            <a:endParaRPr lang="en-US" sz="2400" i="1" dirty="0" smtClean="0">
              <a:effectLst/>
              <a:latin typeface="Times New Roman" panose="02020603050405020304" pitchFamily="18" charset="0"/>
              <a:ea typeface="Calibri" panose="020F0502020204030204" pitchFamily="34" charset="0"/>
            </a:endParaRPr>
          </a:p>
          <a:p>
            <a:pPr algn="ctr">
              <a:lnSpc>
                <a:spcPct val="115000"/>
              </a:lnSpc>
              <a:spcAft>
                <a:spcPts val="1000"/>
              </a:spcAft>
            </a:pPr>
            <a:r>
              <a:rPr lang="en-US" sz="2400" i="1" dirty="0" err="1" smtClean="0">
                <a:effectLst/>
                <a:latin typeface="Times New Roman" panose="02020603050405020304" pitchFamily="18" charset="0"/>
                <a:ea typeface="Calibri" panose="020F0502020204030204" pitchFamily="34" charset="0"/>
              </a:rPr>
              <a:t>Thì</a:t>
            </a:r>
            <a:r>
              <a:rPr lang="en-US" sz="2400" i="1" dirty="0" smtClean="0">
                <a:effectLst/>
                <a:latin typeface="Times New Roman" panose="02020603050405020304" pitchFamily="18" charset="0"/>
                <a:ea typeface="Calibri" panose="020F0502020204030204" pitchFamily="34" charset="0"/>
              </a:rPr>
              <a:t> con </a:t>
            </a:r>
            <a:r>
              <a:rPr lang="en-US" sz="2400" i="1" dirty="0" err="1" smtClean="0">
                <a:effectLst/>
                <a:latin typeface="Times New Roman" panose="02020603050405020304" pitchFamily="18" charset="0"/>
                <a:ea typeface="Calibri" panose="020F0502020204030204" pitchFamily="34" charset="0"/>
              </a:rPr>
              <a:t>chim</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phải</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hót</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chiếc</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lá</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phải</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xanh</a:t>
            </a:r>
            <a:endParaRPr lang="en-US" sz="2400" i="1" dirty="0" smtClean="0">
              <a:effectLst/>
              <a:latin typeface="Times New Roman" panose="02020603050405020304" pitchFamily="18" charset="0"/>
              <a:ea typeface="Calibri" panose="020F0502020204030204" pitchFamily="34" charset="0"/>
            </a:endParaRPr>
          </a:p>
          <a:p>
            <a:pPr algn="ctr">
              <a:lnSpc>
                <a:spcPct val="115000"/>
              </a:lnSpc>
              <a:spcAft>
                <a:spcPts val="1000"/>
              </a:spcAft>
            </a:pPr>
            <a:r>
              <a:rPr lang="en-US" sz="2400" i="1" dirty="0" err="1" smtClean="0">
                <a:effectLst/>
                <a:latin typeface="Times New Roman" panose="02020603050405020304" pitchFamily="18" charset="0"/>
                <a:ea typeface="Calibri" panose="020F0502020204030204" pitchFamily="34" charset="0"/>
              </a:rPr>
              <a:t>Lẽ</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nào</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vay</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mà</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không</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có</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trả</a:t>
            </a:r>
            <a:endParaRPr lang="en-US" sz="2400" i="1" dirty="0" smtClean="0">
              <a:effectLst/>
              <a:latin typeface="Times New Roman" panose="02020603050405020304" pitchFamily="18" charset="0"/>
              <a:ea typeface="Calibri" panose="020F0502020204030204" pitchFamily="34" charset="0"/>
            </a:endParaRPr>
          </a:p>
          <a:p>
            <a:pPr algn="ctr">
              <a:lnSpc>
                <a:spcPct val="115000"/>
              </a:lnSpc>
              <a:spcAft>
                <a:spcPts val="1000"/>
              </a:spcAft>
            </a:pPr>
            <a:r>
              <a:rPr lang="en-US" sz="2400" i="1" dirty="0" err="1" smtClean="0">
                <a:effectLst/>
                <a:latin typeface="Times New Roman" panose="02020603050405020304" pitchFamily="18" charset="0"/>
                <a:ea typeface="Calibri" panose="020F0502020204030204" pitchFamily="34" charset="0"/>
              </a:rPr>
              <a:t>Sống</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là</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cho</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đâu</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chỉ</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nhận</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riêng</a:t>
            </a:r>
            <a:r>
              <a:rPr lang="en-US" sz="2400" i="1" dirty="0" smtClean="0">
                <a:effectLst/>
                <a:latin typeface="Times New Roman" panose="02020603050405020304" pitchFamily="18" charset="0"/>
                <a:ea typeface="Calibri" panose="020F0502020204030204" pitchFamily="34" charset="0"/>
              </a:rPr>
              <a:t> </a:t>
            </a:r>
            <a:r>
              <a:rPr lang="en-US" sz="2400" i="1" dirty="0" err="1" smtClean="0">
                <a:effectLst/>
                <a:latin typeface="Times New Roman" panose="02020603050405020304" pitchFamily="18" charset="0"/>
                <a:ea typeface="Calibri" panose="020F0502020204030204" pitchFamily="34" charset="0"/>
              </a:rPr>
              <a:t>mình</a:t>
            </a:r>
            <a:r>
              <a:rPr lang="en-US" sz="2400" i="1" dirty="0" smtClean="0">
                <a:effectLst/>
                <a:latin typeface="Times New Roman" panose="02020603050405020304" pitchFamily="18" charset="0"/>
                <a:ea typeface="Calibri" panose="020F0502020204030204" pitchFamily="34" charset="0"/>
              </a:rPr>
              <a:t>?</a:t>
            </a:r>
          </a:p>
          <a:p>
            <a:pPr>
              <a:lnSpc>
                <a:spcPct val="115000"/>
              </a:lnSpc>
              <a:spcAft>
                <a:spcPts val="1000"/>
              </a:spcAft>
            </a:pPr>
            <a:r>
              <a:rPr lang="en-US" sz="2400" dirty="0" err="1" smtClean="0">
                <a:effectLst/>
                <a:latin typeface="Times New Roman" panose="02020603050405020304" pitchFamily="18" charset="0"/>
                <a:ea typeface="Calibri" panose="020F0502020204030204" pitchFamily="34" charset="0"/>
              </a:rPr>
              <a:t>Em</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hãy</a:t>
            </a:r>
            <a:r>
              <a:rPr lang="en-US" sz="2400" dirty="0" smtClean="0">
                <a:effectLst/>
                <a:latin typeface="Times New Roman" panose="02020603050405020304" pitchFamily="18" charset="0"/>
                <a:ea typeface="Calibri" panose="020F0502020204030204" pitchFamily="34" charset="0"/>
              </a:rPr>
              <a:t> so </a:t>
            </a:r>
            <a:r>
              <a:rPr lang="en-US" sz="2400" dirty="0" err="1" smtClean="0">
                <a:effectLst/>
                <a:latin typeface="Times New Roman" panose="02020603050405020304" pitchFamily="18" charset="0"/>
                <a:ea typeface="Calibri" panose="020F0502020204030204" pitchFamily="34" charset="0"/>
              </a:rPr>
              <a:t>sánh</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hai</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khổ</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thơ</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trên</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để</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thấy</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được</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điểm</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gặp</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gỡ</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của</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hai</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nhà</a:t>
            </a:r>
            <a:r>
              <a:rPr lang="en-US" sz="2400" dirty="0" smtClean="0">
                <a:effectLst/>
                <a:latin typeface="Times New Roman" panose="02020603050405020304" pitchFamily="18" charset="0"/>
                <a:ea typeface="Calibri" panose="020F0502020204030204" pitchFamily="34" charset="0"/>
              </a:rPr>
              <a:t> </a:t>
            </a:r>
            <a:r>
              <a:rPr lang="en-US" sz="2400" dirty="0" err="1" smtClean="0">
                <a:effectLst/>
                <a:latin typeface="Times New Roman" panose="02020603050405020304" pitchFamily="18" charset="0"/>
                <a:ea typeface="Calibri" panose="020F0502020204030204" pitchFamily="34" charset="0"/>
              </a:rPr>
              <a:t>thơ</a:t>
            </a:r>
            <a:r>
              <a:rPr lang="en-US" sz="2400" dirty="0" smtClean="0">
                <a:effectLst/>
                <a:latin typeface="Times New Roman" panose="02020603050405020304" pitchFamily="18" charset="0"/>
                <a:ea typeface="Calibri" panose="020F0502020204030204" pitchFamily="34" charset="0"/>
              </a:rPr>
              <a:t>.</a:t>
            </a:r>
            <a:endParaRPr lang="en-US" sz="2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2940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circle(in)">
                                      <p:cBhvr>
                                        <p:cTn id="14" dur="2000"/>
                                        <p:tgtEl>
                                          <p:spTgt spid="4">
                                            <p:txEl>
                                              <p:pRg st="1" end="1"/>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ircle(in)">
                                      <p:cBhvr>
                                        <p:cTn id="17" dur="2000"/>
                                        <p:tgtEl>
                                          <p:spTgt spid="4">
                                            <p:txEl>
                                              <p:pRg st="2" end="2"/>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circle(in)">
                                      <p:cBhvr>
                                        <p:cTn id="20" dur="2000"/>
                                        <p:tgtEl>
                                          <p:spTgt spid="4">
                                            <p:txEl>
                                              <p:pRg st="3" end="3"/>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circle(in)">
                                      <p:cBhvr>
                                        <p:cTn id="23" dur="2000"/>
                                        <p:tgtEl>
                                          <p:spTgt spid="4">
                                            <p:txEl>
                                              <p:pRg st="4" end="4"/>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circle(in)">
                                      <p:cBhvr>
                                        <p:cTn id="26" dur="2000"/>
                                        <p:tgtEl>
                                          <p:spTgt spid="4">
                                            <p:txEl>
                                              <p:pRg st="5" end="5"/>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circle(in)">
                                      <p:cBhvr>
                                        <p:cTn id="29" dur="2000"/>
                                        <p:tgtEl>
                                          <p:spTgt spid="4">
                                            <p:txEl>
                                              <p:pRg st="6" end="6"/>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circle(in)">
                                      <p:cBhvr>
                                        <p:cTn id="32" dur="2000"/>
                                        <p:tgtEl>
                                          <p:spTgt spid="4">
                                            <p:txEl>
                                              <p:pRg st="7" end="7"/>
                                            </p:txEl>
                                          </p:spTgt>
                                        </p:tgtEl>
                                      </p:cBhvr>
                                    </p:animEffect>
                                  </p:childTnLst>
                                </p:cTn>
                              </p:par>
                              <p:par>
                                <p:cTn id="33" presetID="6" presetClass="entr" presetSubtype="16" fill="hold"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circle(in)">
                                      <p:cBhvr>
                                        <p:cTn id="35" dur="2000"/>
                                        <p:tgtEl>
                                          <p:spTgt spid="4">
                                            <p:txEl>
                                              <p:pRg st="8" end="8"/>
                                            </p:txEl>
                                          </p:spTgt>
                                        </p:tgtEl>
                                      </p:cBhvr>
                                    </p:animEffect>
                                  </p:childTnLst>
                                </p:cTn>
                              </p:par>
                              <p:par>
                                <p:cTn id="36" presetID="6" presetClass="entr" presetSubtype="16" fill="hold" nodeType="withEffect">
                                  <p:stCondLst>
                                    <p:cond delay="0"/>
                                  </p:stCondLst>
                                  <p:childTnLst>
                                    <p:set>
                                      <p:cBhvr>
                                        <p:cTn id="37" dur="1" fill="hold">
                                          <p:stCondLst>
                                            <p:cond delay="0"/>
                                          </p:stCondLst>
                                        </p:cTn>
                                        <p:tgtEl>
                                          <p:spTgt spid="4">
                                            <p:txEl>
                                              <p:pRg st="9" end="9"/>
                                            </p:txEl>
                                          </p:spTgt>
                                        </p:tgtEl>
                                        <p:attrNameLst>
                                          <p:attrName>style.visibility</p:attrName>
                                        </p:attrNameLst>
                                      </p:cBhvr>
                                      <p:to>
                                        <p:strVal val="visible"/>
                                      </p:to>
                                    </p:set>
                                    <p:animEffect transition="in" filter="circle(in)">
                                      <p:cBhvr>
                                        <p:cTn id="38" dur="2000"/>
                                        <p:tgtEl>
                                          <p:spTgt spid="4">
                                            <p:txEl>
                                              <p:pRg st="9" end="9"/>
                                            </p:txEl>
                                          </p:spTgt>
                                        </p:tgtEl>
                                      </p:cBhvr>
                                    </p:animEffect>
                                  </p:childTnLst>
                                </p:cTn>
                              </p:par>
                              <p:par>
                                <p:cTn id="39" presetID="6" presetClass="entr" presetSubtype="16" fill="hold" nodeType="withEffect">
                                  <p:stCondLst>
                                    <p:cond delay="0"/>
                                  </p:stCondLst>
                                  <p:childTnLst>
                                    <p:set>
                                      <p:cBhvr>
                                        <p:cTn id="40" dur="1" fill="hold">
                                          <p:stCondLst>
                                            <p:cond delay="0"/>
                                          </p:stCondLst>
                                        </p:cTn>
                                        <p:tgtEl>
                                          <p:spTgt spid="4">
                                            <p:txEl>
                                              <p:pRg st="10" end="10"/>
                                            </p:txEl>
                                          </p:spTgt>
                                        </p:tgtEl>
                                        <p:attrNameLst>
                                          <p:attrName>style.visibility</p:attrName>
                                        </p:attrNameLst>
                                      </p:cBhvr>
                                      <p:to>
                                        <p:strVal val="visible"/>
                                      </p:to>
                                    </p:set>
                                    <p:animEffect transition="in" filter="circle(in)">
                                      <p:cBhvr>
                                        <p:cTn id="41" dur="2000"/>
                                        <p:tgtEl>
                                          <p:spTgt spid="4">
                                            <p:txEl>
                                              <p:pRg st="10" end="10"/>
                                            </p:txEl>
                                          </p:spTgt>
                                        </p:tgtEl>
                                      </p:cBhvr>
                                    </p:animEffect>
                                  </p:childTnLst>
                                </p:cTn>
                              </p:par>
                              <p:par>
                                <p:cTn id="42" presetID="6" presetClass="entr" presetSubtype="16" fill="hold" nodeType="withEffect">
                                  <p:stCondLst>
                                    <p:cond delay="0"/>
                                  </p:stCondLst>
                                  <p:childTnLst>
                                    <p:set>
                                      <p:cBhvr>
                                        <p:cTn id="43" dur="1" fill="hold">
                                          <p:stCondLst>
                                            <p:cond delay="0"/>
                                          </p:stCondLst>
                                        </p:cTn>
                                        <p:tgtEl>
                                          <p:spTgt spid="4">
                                            <p:txEl>
                                              <p:pRg st="11" end="11"/>
                                            </p:txEl>
                                          </p:spTgt>
                                        </p:tgtEl>
                                        <p:attrNameLst>
                                          <p:attrName>style.visibility</p:attrName>
                                        </p:attrNameLst>
                                      </p:cBhvr>
                                      <p:to>
                                        <p:strVal val="visible"/>
                                      </p:to>
                                    </p:set>
                                    <p:animEffect transition="in" filter="circle(in)">
                                      <p:cBhvr>
                                        <p:cTn id="44" dur="20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637" y="25759"/>
            <a:ext cx="12080384" cy="7078861"/>
          </a:xfrm>
          <a:prstGeom prst="rect">
            <a:avLst/>
          </a:prstGeom>
          <a:solidFill>
            <a:schemeClr val="accent4">
              <a:lumMod val="40000"/>
              <a:lumOff val="60000"/>
            </a:schemeClr>
          </a:solidFill>
        </p:spPr>
        <p:txBody>
          <a:bodyPr wrap="square">
            <a:spAutoFit/>
          </a:bodyPr>
          <a:lstStyle/>
          <a:p>
            <a:pPr algn="just">
              <a:lnSpc>
                <a:spcPct val="115000"/>
              </a:lnSpc>
              <a:spcBef>
                <a:spcPts val="600"/>
              </a:spcBef>
              <a:spcAft>
                <a:spcPts val="1000"/>
              </a:spcAft>
            </a:pPr>
            <a:r>
              <a:rPr lang="pl-PL" sz="36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pl-PL" sz="3200" b="1" i="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 Mở bài:</a:t>
            </a:r>
            <a:endParaRPr lang="en-US" sz="3200"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600"/>
              </a:spcBef>
              <a:spcAft>
                <a:spcPts val="1000"/>
              </a:spcAft>
              <a:buFontTx/>
              <a:buChar char="-"/>
            </a:pPr>
            <a:r>
              <a:rPr lang="pl-PL" sz="3600"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Giới thiệu ngắn gọn những nét chính về tác giả</a:t>
            </a:r>
            <a:r>
              <a:rPr lang="en-US" sz="3600"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a:t>
            </a:r>
            <a:r>
              <a:rPr lang="vi-VN" sz="3600" b="1" dirty="0">
                <a:latin typeface="Times New Roman" panose="02020603050405020304" pitchFamily="18" charset="0"/>
                <a:cs typeface="Times New Roman" panose="02020603050405020304" pitchFamily="18" charset="0"/>
              </a:rPr>
              <a:t>tên tuổi, bút danh, vị trí trong nền văn học, chủ đề sáng tác, phong cách sáng tác, những đóng góp của tác giả đối với phong trào văn học, giai đoạn văn học và nền văn học dân </a:t>
            </a:r>
            <a:r>
              <a:rPr lang="vi-VN" sz="3600" b="1" dirty="0" smtClean="0">
                <a:latin typeface="Times New Roman" panose="02020603050405020304" pitchFamily="18" charset="0"/>
                <a:cs typeface="Times New Roman" panose="02020603050405020304" pitchFamily="18" charset="0"/>
              </a:rPr>
              <a:t>tộc</a:t>
            </a:r>
            <a:r>
              <a:rPr lang="en-US" sz="3600" b="1" dirty="0" smtClean="0">
                <a:latin typeface="Times New Roman" panose="02020603050405020304" pitchFamily="18" charset="0"/>
                <a:cs typeface="Times New Roman" panose="02020603050405020304" pitchFamily="18" charset="0"/>
              </a:rPr>
              <a:t>) </a:t>
            </a:r>
            <a:endPar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15000"/>
              </a:lnSpc>
              <a:spcBef>
                <a:spcPts val="600"/>
              </a:spcBef>
              <a:spcAft>
                <a:spcPts val="1000"/>
              </a:spcAft>
              <a:buFontTx/>
              <a:buChar char="-"/>
            </a:pPr>
            <a:r>
              <a:rPr lang="en-US" sz="3600" u="sng"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Giới</a:t>
            </a:r>
            <a:r>
              <a:rPr lang="en-US" sz="3600" u="sng"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u="sng"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thiệu</a:t>
            </a:r>
            <a:r>
              <a:rPr lang="en-US" sz="3600" u="sng"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pl-PL" sz="3600"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tác phẩm</a:t>
            </a:r>
            <a:r>
              <a:rPr lang="en-US" sz="3600"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dirty="0" smtClean="0">
                <a:latin typeface="Times New Roman" panose="02020603050405020304" pitchFamily="18" charset="0"/>
                <a:cs typeface="Times New Roman" panose="02020603050405020304" pitchFamily="18" charset="0"/>
              </a:rPr>
              <a:t>hoàn </a:t>
            </a:r>
            <a:r>
              <a:rPr lang="vi-VN" sz="3600" b="1" dirty="0">
                <a:latin typeface="Times New Roman" panose="02020603050405020304" pitchFamily="18" charset="0"/>
                <a:cs typeface="Times New Roman" panose="02020603050405020304" pitchFamily="18" charset="0"/>
              </a:rPr>
              <a:t>cảnh xuất xứ, đại ý, nội dung chính của đoạn thơ/bài </a:t>
            </a:r>
            <a:r>
              <a:rPr lang="vi-VN" sz="3600" b="1" dirty="0" smtClean="0">
                <a:latin typeface="Times New Roman" panose="02020603050405020304" pitchFamily="18" charset="0"/>
                <a:cs typeface="Times New Roman" panose="02020603050405020304" pitchFamily="18" charset="0"/>
              </a:rPr>
              <a:t>thơ</a:t>
            </a:r>
            <a:r>
              <a:rPr lang="en-US" sz="3600" b="1" dirty="0" smtClean="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a:p>
            <a:pPr marL="342900" indent="-342900" algn="just">
              <a:lnSpc>
                <a:spcPct val="115000"/>
              </a:lnSpc>
              <a:spcBef>
                <a:spcPts val="600"/>
              </a:spcBef>
              <a:spcAft>
                <a:spcPts val="1000"/>
              </a:spcAft>
              <a:buFontTx/>
              <a:buChar char="-"/>
            </a:pPr>
            <a:r>
              <a:rPr lang="pl-PL" sz="3200"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Giới thiệu vấn đề cần nghị luận và trích dẫn</a:t>
            </a:r>
            <a:r>
              <a:rPr lang="en-US" sz="3200"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l-PL" sz="32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pl-PL" sz="3200" b="1" dirty="0" smtClean="0">
                <a:effectLst/>
                <a:latin typeface="Times New Roman" panose="02020603050405020304" pitchFamily="18" charset="0"/>
                <a:ea typeface="Calibri" panose="020F0502020204030204" pitchFamily="34" charset="0"/>
                <a:cs typeface="Times New Roman" panose="02020603050405020304" pitchFamily="18" charset="0"/>
              </a:rPr>
              <a:t>nguyên văn khổ thơ</a:t>
            </a:r>
            <a:r>
              <a:rPr lang="en-US" sz="3200" b="1" dirty="0" smtClean="0">
                <a:latin typeface="Times New Roman" panose="02020603050405020304" pitchFamily="18" charset="0"/>
                <a:ea typeface="Calibri" panose="020F0502020204030204" pitchFamily="34" charset="0"/>
                <a:cs typeface="Times New Roman" panose="02020603050405020304" pitchFamily="18" charset="0"/>
              </a:rPr>
              <a:t>,</a:t>
            </a:r>
            <a:r>
              <a:rPr lang="pl-PL" sz="3200" b="1" dirty="0" smtClean="0">
                <a:effectLst/>
                <a:latin typeface="Times New Roman" panose="02020603050405020304" pitchFamily="18" charset="0"/>
                <a:ea typeface="Calibri" panose="020F0502020204030204" pitchFamily="34" charset="0"/>
                <a:cs typeface="Times New Roman" panose="02020603050405020304" pitchFamily="18" charset="0"/>
              </a:rPr>
              <a:t>đoạn thơ nếu đoạn thơ dài thì chỉ cần chép hai câu đầu rồi dùng dấu chấm lửng và chép đến hai câu thơ cuối</a:t>
            </a:r>
            <a:endParaRPr lang="en-US" sz="1200" i="1" dirty="0" smtClean="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710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3004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indent="114300" algn="just">
              <a:lnSpc>
                <a:spcPct val="115000"/>
              </a:lnSpc>
              <a:spcBef>
                <a:spcPts val="600"/>
              </a:spcBef>
              <a:spcAft>
                <a:spcPts val="1000"/>
              </a:spcAft>
            </a:pPr>
            <a:r>
              <a:rPr lang="pl-PL" sz="2000" b="1" i="1" u="sng" dirty="0">
                <a:solidFill>
                  <a:srgbClr val="FF0000"/>
                </a:solidFill>
                <a:latin typeface="Times New Roman" panose="02020603050405020304" pitchFamily="18" charset="0"/>
                <a:ea typeface="Calibri" panose="020F0502020204030204" pitchFamily="34" charset="0"/>
              </a:rPr>
              <a:t>2. Thân bài</a:t>
            </a:r>
            <a:r>
              <a:rPr lang="pl-PL" sz="2000" b="1" i="1" u="sng" dirty="0" smtClean="0">
                <a:solidFill>
                  <a:srgbClr val="FF0000"/>
                </a:solidFill>
                <a:latin typeface="Times New Roman" panose="02020603050405020304" pitchFamily="18" charset="0"/>
                <a:ea typeface="Calibri" panose="020F0502020204030204" pitchFamily="34" charset="0"/>
              </a:rPr>
              <a:t>:</a:t>
            </a:r>
            <a:endParaRPr lang="en-US" sz="2000" b="1" i="1" u="sng" dirty="0" smtClean="0">
              <a:solidFill>
                <a:srgbClr val="FF0000"/>
              </a:solidFill>
              <a:latin typeface="Times New Roman" panose="02020603050405020304" pitchFamily="18" charset="0"/>
              <a:ea typeface="Calibri" panose="020F0502020204030204" pitchFamily="34" charset="0"/>
            </a:endParaRPr>
          </a:p>
          <a:p>
            <a:pPr algn="just" fontAlgn="base"/>
            <a:r>
              <a:rPr lang="en-US" sz="2000" b="1" dirty="0" smtClean="0">
                <a:solidFill>
                  <a:srgbClr val="FF0000"/>
                </a:solidFill>
                <a:latin typeface="Times New Roman" panose="02020603050405020304" pitchFamily="18" charset="0"/>
                <a:cs typeface="Times New Roman" panose="02020603050405020304" pitchFamily="18" charset="0"/>
              </a:rPr>
              <a:t>a</a:t>
            </a:r>
            <a:r>
              <a:rPr lang="en-US" sz="2000" dirty="0" smtClean="0">
                <a:latin typeface="Times New Roman" panose="02020603050405020304" pitchFamily="18" charset="0"/>
                <a:cs typeface="Times New Roman" panose="02020603050405020304" pitchFamily="18" charset="0"/>
              </a:rPr>
              <a:t>. </a:t>
            </a:r>
            <a:r>
              <a:rPr lang="vi-VN" sz="2000" b="1" dirty="0" smtClean="0">
                <a:solidFill>
                  <a:srgbClr val="FF0000"/>
                </a:solidFill>
                <a:latin typeface="Times New Roman" panose="02020603050405020304" pitchFamily="18" charset="0"/>
                <a:cs typeface="Times New Roman" panose="02020603050405020304" pitchFamily="18" charset="0"/>
              </a:rPr>
              <a:t>Khái </a:t>
            </a:r>
            <a:r>
              <a:rPr lang="vi-VN" sz="2000" b="1" dirty="0">
                <a:solidFill>
                  <a:srgbClr val="FF0000"/>
                </a:solidFill>
                <a:latin typeface="Times New Roman" panose="02020603050405020304" pitchFamily="18" charset="0"/>
                <a:cs typeface="Times New Roman" panose="02020603050405020304" pitchFamily="18" charset="0"/>
              </a:rPr>
              <a:t>quát về vị trí trích đoạn hoặc bố cục, mạch cảm xúc chủ đạo của khổ thơ, bài thơ</a:t>
            </a:r>
          </a:p>
          <a:p>
            <a:pPr algn="just" fontAlgn="base"/>
            <a:r>
              <a:rPr lang="en-US" sz="2000" b="1" dirty="0" smtClean="0">
                <a:solidFill>
                  <a:srgbClr val="FF0000"/>
                </a:solidFill>
                <a:latin typeface="Times New Roman" panose="02020603050405020304" pitchFamily="18" charset="0"/>
                <a:cs typeface="Times New Roman" panose="02020603050405020304" pitchFamily="18" charset="0"/>
              </a:rPr>
              <a:t>b</a:t>
            </a:r>
            <a:r>
              <a:rPr lang="en-US" sz="2000" dirty="0" smtClean="0">
                <a:solidFill>
                  <a:srgbClr val="FF0000"/>
                </a:solidFill>
                <a:latin typeface="Times New Roman" panose="02020603050405020304" pitchFamily="18" charset="0"/>
                <a:cs typeface="Times New Roman" panose="02020603050405020304" pitchFamily="18" charset="0"/>
              </a:rPr>
              <a:t>. </a:t>
            </a:r>
            <a:r>
              <a:rPr lang="vi-VN" sz="2000" b="1" dirty="0" smtClean="0">
                <a:solidFill>
                  <a:srgbClr val="FF0000"/>
                </a:solidFill>
                <a:latin typeface="Times New Roman" panose="02020603050405020304" pitchFamily="18" charset="0"/>
                <a:cs typeface="Times New Roman" panose="02020603050405020304" pitchFamily="18" charset="0"/>
              </a:rPr>
              <a:t>Phân </a:t>
            </a:r>
            <a:r>
              <a:rPr lang="vi-VN" sz="2000" b="1" dirty="0">
                <a:solidFill>
                  <a:srgbClr val="FF0000"/>
                </a:solidFill>
                <a:latin typeface="Times New Roman" panose="02020603050405020304" pitchFamily="18" charset="0"/>
                <a:cs typeface="Times New Roman" panose="02020603050405020304" pitchFamily="18" charset="0"/>
              </a:rPr>
              <a:t>tích bài thơ/đoạn thơ</a:t>
            </a:r>
            <a:r>
              <a:rPr lang="vi-VN" sz="2000" dirty="0">
                <a:latin typeface="Times New Roman" panose="02020603050405020304" pitchFamily="18" charset="0"/>
                <a:cs typeface="Times New Roman" panose="02020603050405020304" pitchFamily="18" charset="0"/>
              </a:rPr>
              <a:t>: </a:t>
            </a:r>
            <a:r>
              <a:rPr lang="vi-VN" sz="2000" b="1" dirty="0">
                <a:solidFill>
                  <a:schemeClr val="accent1"/>
                </a:solidFill>
                <a:latin typeface="Times New Roman" panose="02020603050405020304" pitchFamily="18" charset="0"/>
                <a:cs typeface="Times New Roman" panose="02020603050405020304" pitchFamily="18" charset="0"/>
              </a:rPr>
              <a:t>trích thơ rồi lần lượt phân tích những từ ngữ, hình ảnh, biện pháp tu từ, v.v. trong từng câu thơ, giải mã đúng từ ngữ, hình ảnh đó để giúp người đọc cảm thấy được những cái hay, cái đặc sắc về nội dung, nghệ thuật </a:t>
            </a:r>
            <a:r>
              <a:rPr lang="vi-VN" sz="2000" b="1" dirty="0" smtClean="0">
                <a:solidFill>
                  <a:schemeClr val="accent1"/>
                </a:solidFill>
                <a:latin typeface="Times New Roman" panose="02020603050405020304" pitchFamily="18" charset="0"/>
                <a:cs typeface="Times New Roman" panose="02020603050405020304" pitchFamily="18" charset="0"/>
              </a:rPr>
              <a:t>c</a:t>
            </a:r>
            <a:r>
              <a:rPr lang="en-US" sz="2000" b="1" dirty="0" err="1" smtClean="0">
                <a:solidFill>
                  <a:schemeClr val="accent1"/>
                </a:solidFill>
                <a:latin typeface="Times New Roman" panose="02020603050405020304" pitchFamily="18" charset="0"/>
                <a:cs typeface="Times New Roman" panose="02020603050405020304" pitchFamily="18" charset="0"/>
              </a:rPr>
              <a:t>ủa</a:t>
            </a:r>
            <a:r>
              <a:rPr lang="vi-VN" sz="2000" b="1" dirty="0" smtClean="0">
                <a:solidFill>
                  <a:schemeClr val="accent1"/>
                </a:solidFill>
                <a:latin typeface="Times New Roman" panose="02020603050405020304" pitchFamily="18" charset="0"/>
                <a:cs typeface="Times New Roman" panose="02020603050405020304" pitchFamily="18" charset="0"/>
              </a:rPr>
              <a:t> </a:t>
            </a:r>
            <a:r>
              <a:rPr lang="vi-VN" sz="2000" b="1" dirty="0">
                <a:solidFill>
                  <a:schemeClr val="accent1"/>
                </a:solidFill>
                <a:latin typeface="Times New Roman" panose="02020603050405020304" pitchFamily="18" charset="0"/>
                <a:cs typeface="Times New Roman" panose="02020603050405020304" pitchFamily="18" charset="0"/>
              </a:rPr>
              <a:t>bài thơ.</a:t>
            </a:r>
            <a:r>
              <a:rPr lang="vi-VN" sz="2000" dirty="0">
                <a:solidFill>
                  <a:schemeClr val="accent1"/>
                </a:solidFill>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t>
            </a:r>
            <a:r>
              <a:rPr lang="vi-VN" sz="2000" b="1" dirty="0" smtClean="0">
                <a:latin typeface="Times New Roman" panose="02020603050405020304" pitchFamily="18" charset="0"/>
                <a:cs typeface="Times New Roman" panose="02020603050405020304" pitchFamily="18" charset="0"/>
              </a:rPr>
              <a:t>Lưu ý: nên phân tích từ nghệ thuật đến nội dung, khi phân tích phải dựa vào từ ngữ có trong bài thơ, hoàn cảnh ra đời, phong cách sáng tác của tác giả để tránh suy diễn miên man, không chính xác</a:t>
            </a:r>
            <a:r>
              <a:rPr lang="en-US" sz="2000" b="1" dirty="0" smtClean="0">
                <a:latin typeface="Times New Roman" panose="02020603050405020304" pitchFamily="18" charset="0"/>
                <a:cs typeface="Times New Roman" panose="02020603050405020304" pitchFamily="18" charset="0"/>
              </a:rPr>
              <a:t>)  </a:t>
            </a:r>
            <a:endParaRPr lang="vi-VN" sz="2000" b="1" dirty="0">
              <a:latin typeface="Times New Roman" panose="02020603050405020304" pitchFamily="18" charset="0"/>
              <a:cs typeface="Times New Roman" panose="02020603050405020304" pitchFamily="18" charset="0"/>
            </a:endParaRPr>
          </a:p>
          <a:p>
            <a:pPr fontAlgn="base"/>
            <a:r>
              <a:rPr lang="en-US" sz="2000" b="1" u="sng" dirty="0" smtClean="0">
                <a:solidFill>
                  <a:srgbClr val="FF0000"/>
                </a:solidFill>
                <a:latin typeface="Times New Roman" panose="02020603050405020304" pitchFamily="18" charset="0"/>
                <a:cs typeface="Times New Roman" panose="02020603050405020304" pitchFamily="18" charset="0"/>
              </a:rPr>
              <a:t>+ </a:t>
            </a:r>
            <a:r>
              <a:rPr lang="vi-VN" sz="2000" b="1" u="sng" dirty="0" smtClean="0">
                <a:solidFill>
                  <a:srgbClr val="FF0000"/>
                </a:solidFill>
                <a:latin typeface="Times New Roman" panose="02020603050405020304" pitchFamily="18" charset="0"/>
                <a:cs typeface="Times New Roman" panose="02020603050405020304" pitchFamily="18" charset="0"/>
              </a:rPr>
              <a:t>Phân </a:t>
            </a:r>
            <a:r>
              <a:rPr lang="vi-VN" sz="2000" b="1" u="sng" dirty="0">
                <a:solidFill>
                  <a:srgbClr val="FF0000"/>
                </a:solidFill>
                <a:latin typeface="Times New Roman" panose="02020603050405020304" pitchFamily="18" charset="0"/>
                <a:cs typeface="Times New Roman" panose="02020603050405020304" pitchFamily="18" charset="0"/>
              </a:rPr>
              <a:t>tích khổ thơ thứ nhất:</a:t>
            </a:r>
          </a:p>
          <a:p>
            <a:pPr marL="342900" indent="-342900" fontAlgn="base">
              <a:buFont typeface="Wingdings" panose="05000000000000000000" pitchFamily="2" charset="2"/>
              <a:buChar char="Ø"/>
            </a:pPr>
            <a:r>
              <a:rPr lang="vi-VN" sz="2000" b="1" dirty="0">
                <a:latin typeface="Times New Roman" panose="02020603050405020304" pitchFamily="18" charset="0"/>
                <a:cs typeface="Times New Roman" panose="02020603050405020304" pitchFamily="18" charset="0"/>
              </a:rPr>
              <a:t>Nêu nội dung chính của khổ thơ thứ </a:t>
            </a:r>
            <a:r>
              <a:rPr lang="vi-VN" sz="2000" b="1" dirty="0" smtClean="0">
                <a:latin typeface="Times New Roman" panose="02020603050405020304" pitchFamily="18" charset="0"/>
                <a:cs typeface="Times New Roman" panose="02020603050405020304" pitchFamily="18" charset="0"/>
              </a:rPr>
              <a:t>nhất</a:t>
            </a:r>
            <a:r>
              <a:rPr lang="en-US" sz="2000" b="1"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a:t>
            </a:r>
            <a:r>
              <a:rPr lang="vi-VN" sz="2000" b="1" dirty="0" smtClean="0">
                <a:latin typeface="Times New Roman" panose="02020603050405020304" pitchFamily="18" charset="0"/>
                <a:cs typeface="Times New Roman" panose="02020603050405020304" pitchFamily="18" charset="0"/>
              </a:rPr>
              <a:t>Trích </a:t>
            </a:r>
            <a:r>
              <a:rPr lang="vi-VN" sz="2000" b="1" dirty="0">
                <a:latin typeface="Times New Roman" panose="02020603050405020304" pitchFamily="18" charset="0"/>
                <a:cs typeface="Times New Roman" panose="02020603050405020304" pitchFamily="18" charset="0"/>
              </a:rPr>
              <a:t>thơ</a:t>
            </a:r>
            <a:r>
              <a:rPr lang="vi-VN" sz="2000" dirty="0">
                <a:latin typeface="Times New Roman" panose="02020603050405020304" pitchFamily="18" charset="0"/>
                <a:cs typeface="Times New Roman" panose="02020603050405020304" pitchFamily="18" charset="0"/>
              </a:rPr>
              <a:t>)</a:t>
            </a:r>
          </a:p>
          <a:p>
            <a:pPr marL="342900" indent="-342900" algn="just" fontAlgn="base">
              <a:buFont typeface="Wingdings" panose="05000000000000000000" pitchFamily="2" charset="2"/>
              <a:buChar char="Ø"/>
            </a:pPr>
            <a:r>
              <a:rPr lang="vi-VN" sz="2000" b="1" dirty="0">
                <a:latin typeface="Times New Roman" panose="02020603050405020304" pitchFamily="18" charset="0"/>
                <a:cs typeface="Times New Roman" panose="02020603050405020304" pitchFamily="18" charset="0"/>
              </a:rPr>
              <a:t>Áp dụng các thủ pháp phân tích thơ để phân tích những hình ảnh, từ ngữ, biện pháp nghệ thuật tu từ, nhịp điệu</a:t>
            </a:r>
            <a:r>
              <a:rPr lang="vi-VN" sz="2000" dirty="0">
                <a:latin typeface="Times New Roman" panose="02020603050405020304" pitchFamily="18" charset="0"/>
                <a:cs typeface="Times New Roman" panose="02020603050405020304" pitchFamily="18" charset="0"/>
              </a:rPr>
              <a:t>, v.v. trong từng câu thơ; giải mã những từ ngữ, hình ảnh đó có ý nghĩa gì, nó hay, đặc sắc ở chỗ nào.</a:t>
            </a:r>
          </a:p>
          <a:p>
            <a:pPr marL="342900" indent="-342900" fontAlgn="base">
              <a:buFont typeface="Wingdings" panose="05000000000000000000" pitchFamily="2" charset="2"/>
              <a:buChar char="Ø"/>
            </a:pPr>
            <a:r>
              <a:rPr lang="en-US" sz="2000" b="1" dirty="0" err="1" smtClean="0">
                <a:latin typeface="Times New Roman" panose="02020603050405020304" pitchFamily="18" charset="0"/>
                <a:cs typeface="Times New Roman" panose="02020603050405020304" pitchFamily="18" charset="0"/>
              </a:rPr>
              <a:t>Dùng</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câu</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văn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dẫn</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c</a:t>
            </a:r>
            <a:r>
              <a:rPr lang="vi-VN" sz="2000" b="1" dirty="0" smtClean="0">
                <a:latin typeface="Times New Roman" panose="02020603050405020304" pitchFamily="18" charset="0"/>
                <a:cs typeface="Times New Roman" panose="02020603050405020304" pitchFamily="18" charset="0"/>
              </a:rPr>
              <a:t>huyển </a:t>
            </a:r>
            <a:r>
              <a:rPr lang="vi-VN" sz="2000" b="1" dirty="0">
                <a:latin typeface="Times New Roman" panose="02020603050405020304" pitchFamily="18" charset="0"/>
                <a:cs typeface="Times New Roman" panose="02020603050405020304" pitchFamily="18" charset="0"/>
              </a:rPr>
              <a:t>sang khổ thứ hai.</a:t>
            </a:r>
          </a:p>
          <a:p>
            <a:pPr fontAlgn="base"/>
            <a:r>
              <a:rPr lang="en-US" sz="2000" dirty="0" smtClean="0">
                <a:solidFill>
                  <a:srgbClr val="FF0000"/>
                </a:solidFill>
                <a:latin typeface="Times New Roman" panose="02020603050405020304" pitchFamily="18" charset="0"/>
                <a:cs typeface="Times New Roman" panose="02020603050405020304" pitchFamily="18" charset="0"/>
              </a:rPr>
              <a:t>+ </a:t>
            </a:r>
            <a:r>
              <a:rPr lang="vi-VN" sz="2000" b="1" u="sng" dirty="0" smtClean="0">
                <a:solidFill>
                  <a:srgbClr val="FF0000"/>
                </a:solidFill>
                <a:latin typeface="Times New Roman" panose="02020603050405020304" pitchFamily="18" charset="0"/>
                <a:cs typeface="Times New Roman" panose="02020603050405020304" pitchFamily="18" charset="0"/>
              </a:rPr>
              <a:t>Phân </a:t>
            </a:r>
            <a:r>
              <a:rPr lang="vi-VN" sz="2000" b="1" u="sng" dirty="0">
                <a:solidFill>
                  <a:srgbClr val="FF0000"/>
                </a:solidFill>
                <a:latin typeface="Times New Roman" panose="02020603050405020304" pitchFamily="18" charset="0"/>
                <a:cs typeface="Times New Roman" panose="02020603050405020304" pitchFamily="18" charset="0"/>
              </a:rPr>
              <a:t>tích khổ thơ thứ hai:</a:t>
            </a:r>
          </a:p>
          <a:p>
            <a:pPr marL="342900" indent="-342900" fontAlgn="base">
              <a:buFont typeface="Wingdings" panose="05000000000000000000" pitchFamily="2" charset="2"/>
              <a:buChar char="Ø"/>
            </a:pPr>
            <a:r>
              <a:rPr lang="vi-VN" sz="2000" b="1" dirty="0">
                <a:latin typeface="Times New Roman" panose="02020603050405020304" pitchFamily="18" charset="0"/>
                <a:cs typeface="Times New Roman" panose="02020603050405020304" pitchFamily="18" charset="0"/>
              </a:rPr>
              <a:t>Cách làm bốn bước tương tự khổ thứ nhất.</a:t>
            </a:r>
          </a:p>
          <a:p>
            <a:pPr marL="342900" indent="-342900" fontAlgn="base">
              <a:buFont typeface="Wingdings" panose="05000000000000000000" pitchFamily="2" charset="2"/>
              <a:buChar char="Ø"/>
            </a:pPr>
            <a:r>
              <a:rPr lang="vi-VN" sz="2000" b="1" dirty="0">
                <a:latin typeface="Times New Roman" panose="02020603050405020304" pitchFamily="18" charset="0"/>
                <a:cs typeface="Times New Roman" panose="02020603050405020304" pitchFamily="18" charset="0"/>
              </a:rPr>
              <a:t>Rồi cứ tiếp tục như thế đến hết bài.</a:t>
            </a:r>
          </a:p>
          <a:p>
            <a:pPr algn="just" fontAlgn="base"/>
            <a:r>
              <a:rPr lang="vi-VN" sz="2000" b="1" dirty="0">
                <a:solidFill>
                  <a:srgbClr val="FF0000"/>
                </a:solidFill>
                <a:latin typeface="Times New Roman" panose="02020603050405020304" pitchFamily="18" charset="0"/>
                <a:cs typeface="Times New Roman" panose="02020603050405020304" pitchFamily="18" charset="0"/>
              </a:rPr>
              <a:t>(lưu ý: đôi khi có thể phân tích hai khổ thơ cùng một lúc nếu hai khổ thơ cùng một ý nghĩa)</a:t>
            </a:r>
          </a:p>
          <a:p>
            <a:pPr fontAlgn="base"/>
            <a:r>
              <a:rPr lang="en-US" sz="2000" b="1" u="sng" dirty="0" smtClean="0">
                <a:solidFill>
                  <a:srgbClr val="FF0000"/>
                </a:solidFill>
                <a:latin typeface="Times New Roman" panose="02020603050405020304" pitchFamily="18" charset="0"/>
                <a:cs typeface="Times New Roman" panose="02020603050405020304" pitchFamily="18" charset="0"/>
              </a:rPr>
              <a:t>+  </a:t>
            </a:r>
            <a:r>
              <a:rPr lang="vi-VN" sz="2000" b="1" u="sng" dirty="0" smtClean="0">
                <a:solidFill>
                  <a:srgbClr val="FF0000"/>
                </a:solidFill>
                <a:latin typeface="Times New Roman" panose="02020603050405020304" pitchFamily="18" charset="0"/>
                <a:cs typeface="Times New Roman" panose="02020603050405020304" pitchFamily="18" charset="0"/>
              </a:rPr>
              <a:t>Nhận </a:t>
            </a:r>
            <a:r>
              <a:rPr lang="vi-VN" sz="2000" b="1" u="sng" dirty="0">
                <a:solidFill>
                  <a:srgbClr val="FF0000"/>
                </a:solidFill>
                <a:latin typeface="Times New Roman" panose="02020603050405020304" pitchFamily="18" charset="0"/>
                <a:cs typeface="Times New Roman" panose="02020603050405020304" pitchFamily="18" charset="0"/>
              </a:rPr>
              <a:t>xét đánh giá bài thơ</a:t>
            </a:r>
            <a:r>
              <a:rPr lang="vi-VN" sz="2000" b="1" dirty="0" smtClean="0">
                <a:solidFill>
                  <a:srgbClr val="FF0000"/>
                </a:solidFill>
                <a:latin typeface="Times New Roman" panose="02020603050405020304" pitchFamily="18" charset="0"/>
                <a:cs typeface="Times New Roman" panose="02020603050405020304" pitchFamily="18" charset="0"/>
              </a:rPr>
              <a:t>:</a:t>
            </a:r>
            <a:r>
              <a:rPr lang="en-US" sz="2000" b="1" dirty="0" smtClean="0">
                <a:solidFill>
                  <a:schemeClr val="tx1"/>
                </a:solidFill>
                <a:latin typeface="Times New Roman" panose="02020603050405020304" pitchFamily="18" charset="0"/>
                <a:cs typeface="Times New Roman" panose="02020603050405020304" pitchFamily="18" charset="0"/>
              </a:rPr>
              <a:t> ( </a:t>
            </a:r>
            <a:r>
              <a:rPr lang="en-US" sz="2000" b="1" dirty="0" err="1" smtClean="0">
                <a:solidFill>
                  <a:schemeClr val="tx1"/>
                </a:solidFill>
                <a:latin typeface="Times New Roman" panose="02020603050405020304" pitchFamily="18" charset="0"/>
                <a:cs typeface="Times New Roman" panose="02020603050405020304" pitchFamily="18" charset="0"/>
              </a:rPr>
              <a:t>chủ</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err="1" smtClean="0">
                <a:solidFill>
                  <a:schemeClr val="tx1"/>
                </a:solidFill>
                <a:latin typeface="Times New Roman" panose="02020603050405020304" pitchFamily="18" charset="0"/>
                <a:cs typeface="Times New Roman" panose="02020603050405020304" pitchFamily="18" charset="0"/>
              </a:rPr>
              <a:t>yếu</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err="1" smtClean="0">
                <a:solidFill>
                  <a:schemeClr val="tx1"/>
                </a:solidFill>
                <a:latin typeface="Times New Roman" panose="02020603050405020304" pitchFamily="18" charset="0"/>
                <a:cs typeface="Times New Roman" panose="02020603050405020304" pitchFamily="18" charset="0"/>
              </a:rPr>
              <a:t>về</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err="1" smtClean="0">
                <a:solidFill>
                  <a:schemeClr val="tx1"/>
                </a:solidFill>
                <a:latin typeface="Times New Roman" panose="02020603050405020304" pitchFamily="18" charset="0"/>
                <a:cs typeface="Times New Roman" panose="02020603050405020304" pitchFamily="18" charset="0"/>
              </a:rPr>
              <a:t>nghệ</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err="1" smtClean="0">
                <a:solidFill>
                  <a:schemeClr val="tx1"/>
                </a:solidFill>
                <a:latin typeface="Times New Roman" panose="02020603050405020304" pitchFamily="18" charset="0"/>
                <a:cs typeface="Times New Roman" panose="02020603050405020304" pitchFamily="18" charset="0"/>
              </a:rPr>
              <a:t>thuật</a:t>
            </a:r>
            <a:r>
              <a:rPr lang="en-US" sz="2000" b="1" dirty="0" smtClean="0">
                <a:solidFill>
                  <a:schemeClr val="tx1"/>
                </a:solidFill>
                <a:latin typeface="Times New Roman" panose="02020603050405020304" pitchFamily="18" charset="0"/>
                <a:cs typeface="Times New Roman" panose="02020603050405020304" pitchFamily="18" charset="0"/>
              </a:rPr>
              <a:t>) </a:t>
            </a:r>
            <a:endParaRPr lang="vi-VN" sz="2000" b="1" dirty="0">
              <a:solidFill>
                <a:schemeClr val="tx1"/>
              </a:solidFill>
              <a:latin typeface="Times New Roman" panose="02020603050405020304" pitchFamily="18" charset="0"/>
              <a:cs typeface="Times New Roman" panose="02020603050405020304" pitchFamily="18" charset="0"/>
            </a:endParaRPr>
          </a:p>
          <a:p>
            <a:pPr marL="342900" indent="-342900" fontAlgn="base">
              <a:buFont typeface="Wingdings" panose="05000000000000000000" pitchFamily="2" charset="2"/>
              <a:buChar char="Ø"/>
            </a:pPr>
            <a:r>
              <a:rPr lang="vi-VN" sz="2000" b="1" dirty="0">
                <a:latin typeface="Times New Roman" panose="02020603050405020304" pitchFamily="18" charset="0"/>
                <a:cs typeface="Times New Roman" panose="02020603050405020304" pitchFamily="18" charset="0"/>
              </a:rPr>
              <a:t>Đánh giá về nội dung, tư tưởng của bài thơ</a:t>
            </a:r>
            <a:r>
              <a:rPr lang="vi-VN" sz="2000" dirty="0">
                <a:latin typeface="Times New Roman" panose="02020603050405020304" pitchFamily="18" charset="0"/>
                <a:cs typeface="Times New Roman" panose="02020603050405020304" pitchFamily="18" charset="0"/>
              </a:rPr>
              <a:t>. (</a:t>
            </a:r>
            <a:r>
              <a:rPr lang="vi-VN" sz="2000" b="1" i="1" dirty="0">
                <a:solidFill>
                  <a:srgbClr val="FF0000"/>
                </a:solidFill>
                <a:latin typeface="Times New Roman" panose="02020603050405020304" pitchFamily="18" charset="0"/>
                <a:cs typeface="Times New Roman" panose="02020603050405020304" pitchFamily="18" charset="0"/>
              </a:rPr>
              <a:t>Nét đặc sắc về </a:t>
            </a:r>
            <a:r>
              <a:rPr lang="en-US" sz="2000" b="1" i="1" dirty="0" smtClean="0">
                <a:solidFill>
                  <a:srgbClr val="FF0000"/>
                </a:solidFill>
                <a:latin typeface="Times New Roman" panose="02020603050405020304" pitchFamily="18" charset="0"/>
                <a:cs typeface="Times New Roman" panose="02020603050405020304" pitchFamily="18" charset="0"/>
              </a:rPr>
              <a:t>ND </a:t>
            </a:r>
            <a:r>
              <a:rPr lang="vi-VN" sz="2000" b="1" i="1" dirty="0" smtClean="0">
                <a:solidFill>
                  <a:srgbClr val="FF0000"/>
                </a:solidFill>
                <a:latin typeface="Times New Roman" panose="02020603050405020304" pitchFamily="18" charset="0"/>
                <a:cs typeface="Times New Roman" panose="02020603050405020304" pitchFamily="18" charset="0"/>
              </a:rPr>
              <a:t>của </a:t>
            </a:r>
            <a:r>
              <a:rPr lang="vi-VN" sz="2000" b="1" i="1" dirty="0">
                <a:solidFill>
                  <a:srgbClr val="FF0000"/>
                </a:solidFill>
                <a:latin typeface="Times New Roman" panose="02020603050405020304" pitchFamily="18" charset="0"/>
                <a:cs typeface="Times New Roman" panose="02020603050405020304" pitchFamily="18" charset="0"/>
              </a:rPr>
              <a:t>bài thơ là gì? Thành công/hạn chế</a:t>
            </a:r>
            <a:r>
              <a:rPr lang="vi-VN" sz="2000" dirty="0">
                <a:solidFill>
                  <a:srgbClr val="FF0000"/>
                </a:solidFill>
                <a:latin typeface="Times New Roman" panose="02020603050405020304" pitchFamily="18" charset="0"/>
                <a:cs typeface="Times New Roman" panose="02020603050405020304" pitchFamily="18" charset="0"/>
              </a:rPr>
              <a:t>?)</a:t>
            </a:r>
          </a:p>
          <a:p>
            <a:pPr marL="342900" indent="-342900" fontAlgn="base">
              <a:buFont typeface="Wingdings" panose="05000000000000000000" pitchFamily="2" charset="2"/>
              <a:buChar char="Ø"/>
            </a:pPr>
            <a:r>
              <a:rPr lang="vi-VN" sz="2000" b="1" dirty="0">
                <a:latin typeface="Times New Roman" panose="02020603050405020304" pitchFamily="18" charset="0"/>
                <a:cs typeface="Times New Roman" panose="02020603050405020304" pitchFamily="18" charset="0"/>
              </a:rPr>
              <a:t>Đánh giá về nghệ thuật</a:t>
            </a:r>
            <a:r>
              <a:rPr lang="vi-VN" sz="2000" dirty="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a:t>
            </a:r>
            <a:r>
              <a:rPr lang="en-US" sz="2000" b="1" i="1" dirty="0" err="1" smtClean="0">
                <a:solidFill>
                  <a:srgbClr val="FF0000"/>
                </a:solidFill>
                <a:latin typeface="Times New Roman" panose="02020603050405020304" pitchFamily="18" charset="0"/>
                <a:cs typeface="Times New Roman" panose="02020603050405020304" pitchFamily="18" charset="0"/>
              </a:rPr>
              <a:t>những</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err="1" smtClean="0">
                <a:solidFill>
                  <a:srgbClr val="FF0000"/>
                </a:solidFill>
                <a:latin typeface="Times New Roman" panose="02020603050405020304" pitchFamily="18" charset="0"/>
                <a:cs typeface="Times New Roman" panose="02020603050405020304" pitchFamily="18" charset="0"/>
              </a:rPr>
              <a:t>nghệ</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err="1" smtClean="0">
                <a:solidFill>
                  <a:srgbClr val="FF0000"/>
                </a:solidFill>
                <a:latin typeface="Times New Roman" panose="02020603050405020304" pitchFamily="18" charset="0"/>
                <a:cs typeface="Times New Roman" panose="02020603050405020304" pitchFamily="18" charset="0"/>
              </a:rPr>
              <a:t>thuật</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err="1" smtClean="0">
                <a:solidFill>
                  <a:srgbClr val="FF0000"/>
                </a:solidFill>
                <a:latin typeface="Times New Roman" panose="02020603050405020304" pitchFamily="18" charset="0"/>
                <a:cs typeface="Times New Roman" panose="02020603050405020304" pitchFamily="18" charset="0"/>
              </a:rPr>
              <a:t>sử</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err="1" smtClean="0">
                <a:solidFill>
                  <a:srgbClr val="FF0000"/>
                </a:solidFill>
                <a:latin typeface="Times New Roman" panose="02020603050405020304" pitchFamily="18" charset="0"/>
                <a:cs typeface="Times New Roman" panose="02020603050405020304" pitchFamily="18" charset="0"/>
              </a:rPr>
              <a:t>dụng</a:t>
            </a:r>
            <a:r>
              <a:rPr lang="en-US" sz="2000" b="1" i="1" dirty="0" smtClean="0">
                <a:solidFill>
                  <a:srgbClr val="FF0000"/>
                </a:solidFill>
                <a:latin typeface="Times New Roman" panose="02020603050405020304" pitchFamily="18" charset="0"/>
                <a:cs typeface="Times New Roman" panose="02020603050405020304" pitchFamily="18" charset="0"/>
              </a:rPr>
              <a:t> </a:t>
            </a:r>
            <a:r>
              <a:rPr lang="en-US" sz="2000" b="1" i="1" dirty="0">
                <a:solidFill>
                  <a:srgbClr val="FF0000"/>
                </a:solidFill>
                <a:latin typeface="Times New Roman" panose="02020603050405020304" pitchFamily="18" charset="0"/>
                <a:cs typeface="Times New Roman" panose="02020603050405020304" pitchFamily="18" charset="0"/>
              </a:rPr>
              <a:t>t</a:t>
            </a:r>
            <a:r>
              <a:rPr lang="vi-VN" sz="2000" b="1" i="1" dirty="0" smtClean="0">
                <a:solidFill>
                  <a:srgbClr val="FF0000"/>
                </a:solidFill>
                <a:latin typeface="Times New Roman" panose="02020603050405020304" pitchFamily="18" charset="0"/>
                <a:cs typeface="Times New Roman" panose="02020603050405020304" pitchFamily="18" charset="0"/>
              </a:rPr>
              <a:t>hành </a:t>
            </a:r>
            <a:r>
              <a:rPr lang="vi-VN" sz="2000" b="1" i="1" dirty="0">
                <a:solidFill>
                  <a:srgbClr val="FF0000"/>
                </a:solidFill>
                <a:latin typeface="Times New Roman" panose="02020603050405020304" pitchFamily="18" charset="0"/>
                <a:cs typeface="Times New Roman" panose="02020603050405020304" pitchFamily="18" charset="0"/>
              </a:rPr>
              <a:t>công/hạn chế</a:t>
            </a:r>
            <a:r>
              <a:rPr lang="vi-VN" sz="2000" dirty="0">
                <a:solidFill>
                  <a:srgbClr val="FF0000"/>
                </a:solidFill>
                <a:latin typeface="Times New Roman" panose="02020603050405020304" pitchFamily="18" charset="0"/>
                <a:cs typeface="Times New Roman" panose="02020603050405020304" pitchFamily="18" charset="0"/>
              </a:rPr>
              <a:t>?)</a:t>
            </a:r>
          </a:p>
          <a:p>
            <a:pPr marL="342900" indent="-342900" algn="just" fontAlgn="base">
              <a:buFont typeface="Wingdings" panose="05000000000000000000" pitchFamily="2" charset="2"/>
              <a:buChar char="Ø"/>
            </a:pPr>
            <a:r>
              <a:rPr lang="vi-VN" sz="2000" b="1" dirty="0">
                <a:latin typeface="Times New Roman" panose="02020603050405020304" pitchFamily="18" charset="0"/>
                <a:cs typeface="Times New Roman" panose="02020603050405020304" pitchFamily="18" charset="0"/>
              </a:rPr>
              <a:t>Đánh giá về tác giả</a:t>
            </a:r>
            <a:r>
              <a:rPr lang="vi-VN" sz="2000" dirty="0">
                <a:latin typeface="Times New Roman" panose="02020603050405020304" pitchFamily="18" charset="0"/>
                <a:cs typeface="Times New Roman" panose="02020603050405020304" pitchFamily="18" charset="0"/>
              </a:rPr>
              <a:t>. (</a:t>
            </a:r>
            <a:r>
              <a:rPr lang="vi-VN" sz="2000" b="1" i="1" dirty="0">
                <a:solidFill>
                  <a:srgbClr val="FF0000"/>
                </a:solidFill>
                <a:latin typeface="Times New Roman" panose="02020603050405020304" pitchFamily="18" charset="0"/>
                <a:cs typeface="Times New Roman" panose="02020603050405020304" pitchFamily="18" charset="0"/>
              </a:rPr>
              <a:t>Qua bài thơ em thấy tác giả là người như thế nào; có thể nói thêm những đặc điểm về phong cách nghệ thuật và đóng góp của nhà thơ trên văn đàn lúc bấy giờ</a:t>
            </a:r>
            <a:r>
              <a:rPr lang="vi-VN" sz="2000" dirty="0" smtClean="0">
                <a:solidFill>
                  <a:srgbClr val="FF0000"/>
                </a:solidFill>
                <a:latin typeface="Times New Roman" panose="02020603050405020304" pitchFamily="18" charset="0"/>
                <a:cs typeface="Times New Roman" panose="02020603050405020304" pitchFamily="18" charset="0"/>
              </a:rPr>
              <a:t>).</a:t>
            </a:r>
            <a:endParaRPr lang="vi-VN"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655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fade">
                                      <p:cBhvr>
                                        <p:cTn id="33" dur="1000"/>
                                        <p:tgtEl>
                                          <p:spTgt spid="4">
                                            <p:txEl>
                                              <p:pRg st="4" end="4"/>
                                            </p:txEl>
                                          </p:spTgt>
                                        </p:tgtEl>
                                      </p:cBhvr>
                                    </p:animEffect>
                                    <p:anim calcmode="lin" valueType="num">
                                      <p:cBhvr>
                                        <p:cTn id="3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4">
                                            <p:txEl>
                                              <p:pRg st="5" end="5"/>
                                            </p:txEl>
                                          </p:spTgt>
                                        </p:tgtEl>
                                        <p:attrNameLst>
                                          <p:attrName>style.visibility</p:attrName>
                                        </p:attrNameLst>
                                      </p:cBhvr>
                                      <p:to>
                                        <p:strVal val="visible"/>
                                      </p:to>
                                    </p:set>
                                    <p:animEffect transition="in" filter="fade">
                                      <p:cBhvr>
                                        <p:cTn id="38" dur="1000"/>
                                        <p:tgtEl>
                                          <p:spTgt spid="4">
                                            <p:txEl>
                                              <p:pRg st="5" end="5"/>
                                            </p:txEl>
                                          </p:spTgt>
                                        </p:tgtEl>
                                      </p:cBhvr>
                                    </p:animEffect>
                                    <p:anim calcmode="lin" valueType="num">
                                      <p:cBhvr>
                                        <p:cTn id="3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Effect transition="in" filter="fade">
                                      <p:cBhvr>
                                        <p:cTn id="43" dur="1000"/>
                                        <p:tgtEl>
                                          <p:spTgt spid="4">
                                            <p:txEl>
                                              <p:pRg st="6" end="6"/>
                                            </p:txEl>
                                          </p:spTgt>
                                        </p:tgtEl>
                                      </p:cBhvr>
                                    </p:animEffect>
                                    <p:anim calcmode="lin" valueType="num">
                                      <p:cBhvr>
                                        <p:cTn id="44"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4">
                                            <p:txEl>
                                              <p:pRg st="7" end="7"/>
                                            </p:txEl>
                                          </p:spTgt>
                                        </p:tgtEl>
                                        <p:attrNameLst>
                                          <p:attrName>style.visibility</p:attrName>
                                        </p:attrNameLst>
                                      </p:cBhvr>
                                      <p:to>
                                        <p:strVal val="visible"/>
                                      </p:to>
                                    </p:set>
                                    <p:animEffect transition="in" filter="fade">
                                      <p:cBhvr>
                                        <p:cTn id="50" dur="1000"/>
                                        <p:tgtEl>
                                          <p:spTgt spid="4">
                                            <p:txEl>
                                              <p:pRg st="7" end="7"/>
                                            </p:txEl>
                                          </p:spTgt>
                                        </p:tgtEl>
                                      </p:cBhvr>
                                    </p:animEffect>
                                    <p:anim calcmode="lin" valueType="num">
                                      <p:cBhvr>
                                        <p:cTn id="51"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7" end="7"/>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Effect transition="in" filter="fade">
                                      <p:cBhvr>
                                        <p:cTn id="55" dur="1000"/>
                                        <p:tgtEl>
                                          <p:spTgt spid="4">
                                            <p:txEl>
                                              <p:pRg st="8" end="8"/>
                                            </p:txEl>
                                          </p:spTgt>
                                        </p:tgtEl>
                                      </p:cBhvr>
                                    </p:animEffect>
                                    <p:anim calcmode="lin" valueType="num">
                                      <p:cBhvr>
                                        <p:cTn id="56"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8" end="8"/>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
                                            <p:txEl>
                                              <p:pRg st="9" end="9"/>
                                            </p:txEl>
                                          </p:spTgt>
                                        </p:tgtEl>
                                        <p:attrNameLst>
                                          <p:attrName>style.visibility</p:attrName>
                                        </p:attrNameLst>
                                      </p:cBhvr>
                                      <p:to>
                                        <p:strVal val="visible"/>
                                      </p:to>
                                    </p:set>
                                    <p:animEffect transition="in" filter="fade">
                                      <p:cBhvr>
                                        <p:cTn id="60" dur="1000"/>
                                        <p:tgtEl>
                                          <p:spTgt spid="4">
                                            <p:txEl>
                                              <p:pRg st="9" end="9"/>
                                            </p:txEl>
                                          </p:spTgt>
                                        </p:tgtEl>
                                      </p:cBhvr>
                                    </p:animEffect>
                                    <p:anim calcmode="lin" valueType="num">
                                      <p:cBhvr>
                                        <p:cTn id="61"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9" end="9"/>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4">
                                            <p:txEl>
                                              <p:pRg st="10" end="10"/>
                                            </p:txEl>
                                          </p:spTgt>
                                        </p:tgtEl>
                                        <p:attrNameLst>
                                          <p:attrName>style.visibility</p:attrName>
                                        </p:attrNameLst>
                                      </p:cBhvr>
                                      <p:to>
                                        <p:strVal val="visible"/>
                                      </p:to>
                                    </p:set>
                                    <p:animEffect transition="in" filter="fade">
                                      <p:cBhvr>
                                        <p:cTn id="65" dur="1000"/>
                                        <p:tgtEl>
                                          <p:spTgt spid="4">
                                            <p:txEl>
                                              <p:pRg st="10" end="10"/>
                                            </p:txEl>
                                          </p:spTgt>
                                        </p:tgtEl>
                                      </p:cBhvr>
                                    </p:animEffect>
                                    <p:anim calcmode="lin" valueType="num">
                                      <p:cBhvr>
                                        <p:cTn id="66"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67"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nodeType="clickEffect">
                                  <p:stCondLst>
                                    <p:cond delay="0"/>
                                  </p:stCondLst>
                                  <p:childTnLst>
                                    <p:set>
                                      <p:cBhvr>
                                        <p:cTn id="71" dur="1" fill="hold">
                                          <p:stCondLst>
                                            <p:cond delay="0"/>
                                          </p:stCondLst>
                                        </p:cTn>
                                        <p:tgtEl>
                                          <p:spTgt spid="4">
                                            <p:txEl>
                                              <p:pRg st="11" end="11"/>
                                            </p:txEl>
                                          </p:spTgt>
                                        </p:tgtEl>
                                        <p:attrNameLst>
                                          <p:attrName>style.visibility</p:attrName>
                                        </p:attrNameLst>
                                      </p:cBhvr>
                                      <p:to>
                                        <p:strVal val="visible"/>
                                      </p:to>
                                    </p:set>
                                    <p:animEffect transition="in" filter="fade">
                                      <p:cBhvr>
                                        <p:cTn id="72" dur="1000"/>
                                        <p:tgtEl>
                                          <p:spTgt spid="4">
                                            <p:txEl>
                                              <p:pRg st="11" end="11"/>
                                            </p:txEl>
                                          </p:spTgt>
                                        </p:tgtEl>
                                      </p:cBhvr>
                                    </p:animEffect>
                                    <p:anim calcmode="lin" valueType="num">
                                      <p:cBhvr>
                                        <p:cTn id="7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74"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4">
                                            <p:txEl>
                                              <p:pRg st="12" end="12"/>
                                            </p:txEl>
                                          </p:spTgt>
                                        </p:tgtEl>
                                        <p:attrNameLst>
                                          <p:attrName>style.visibility</p:attrName>
                                        </p:attrNameLst>
                                      </p:cBhvr>
                                      <p:to>
                                        <p:strVal val="visible"/>
                                      </p:to>
                                    </p:set>
                                    <p:animEffect transition="in" filter="fade">
                                      <p:cBhvr>
                                        <p:cTn id="77" dur="1000"/>
                                        <p:tgtEl>
                                          <p:spTgt spid="4">
                                            <p:txEl>
                                              <p:pRg st="12" end="12"/>
                                            </p:txEl>
                                          </p:spTgt>
                                        </p:tgtEl>
                                      </p:cBhvr>
                                    </p:animEffect>
                                    <p:anim calcmode="lin" valueType="num">
                                      <p:cBhvr>
                                        <p:cTn id="78"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80" presetID="42" presetClass="entr" presetSubtype="0" fill="hold" nodeType="withEffect">
                                  <p:stCondLst>
                                    <p:cond delay="0"/>
                                  </p:stCondLst>
                                  <p:childTnLst>
                                    <p:set>
                                      <p:cBhvr>
                                        <p:cTn id="81" dur="1" fill="hold">
                                          <p:stCondLst>
                                            <p:cond delay="0"/>
                                          </p:stCondLst>
                                        </p:cTn>
                                        <p:tgtEl>
                                          <p:spTgt spid="4">
                                            <p:txEl>
                                              <p:pRg st="13" end="13"/>
                                            </p:txEl>
                                          </p:spTgt>
                                        </p:tgtEl>
                                        <p:attrNameLst>
                                          <p:attrName>style.visibility</p:attrName>
                                        </p:attrNameLst>
                                      </p:cBhvr>
                                      <p:to>
                                        <p:strVal val="visible"/>
                                      </p:to>
                                    </p:set>
                                    <p:animEffect transition="in" filter="fade">
                                      <p:cBhvr>
                                        <p:cTn id="82" dur="1000"/>
                                        <p:tgtEl>
                                          <p:spTgt spid="4">
                                            <p:txEl>
                                              <p:pRg st="13" end="13"/>
                                            </p:txEl>
                                          </p:spTgt>
                                        </p:tgtEl>
                                      </p:cBhvr>
                                    </p:animEffect>
                                    <p:anim calcmode="lin" valueType="num">
                                      <p:cBhvr>
                                        <p:cTn id="83"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84"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85" presetID="42" presetClass="entr" presetSubtype="0" fill="hold" nodeType="withEffect">
                                  <p:stCondLst>
                                    <p:cond delay="0"/>
                                  </p:stCondLst>
                                  <p:childTnLst>
                                    <p:set>
                                      <p:cBhvr>
                                        <p:cTn id="86" dur="1" fill="hold">
                                          <p:stCondLst>
                                            <p:cond delay="0"/>
                                          </p:stCondLst>
                                        </p:cTn>
                                        <p:tgtEl>
                                          <p:spTgt spid="4">
                                            <p:txEl>
                                              <p:pRg st="14" end="14"/>
                                            </p:txEl>
                                          </p:spTgt>
                                        </p:tgtEl>
                                        <p:attrNameLst>
                                          <p:attrName>style.visibility</p:attrName>
                                        </p:attrNameLst>
                                      </p:cBhvr>
                                      <p:to>
                                        <p:strVal val="visible"/>
                                      </p:to>
                                    </p:set>
                                    <p:animEffect transition="in" filter="fade">
                                      <p:cBhvr>
                                        <p:cTn id="87" dur="1000"/>
                                        <p:tgtEl>
                                          <p:spTgt spid="4">
                                            <p:txEl>
                                              <p:pRg st="14" end="14"/>
                                            </p:txEl>
                                          </p:spTgt>
                                        </p:tgtEl>
                                      </p:cBhvr>
                                    </p:animEffect>
                                    <p:anim calcmode="lin" valueType="num">
                                      <p:cBhvr>
                                        <p:cTn id="88"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89"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920918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indent="114300" algn="just">
              <a:lnSpc>
                <a:spcPct val="115000"/>
              </a:lnSpc>
              <a:spcBef>
                <a:spcPts val="600"/>
              </a:spcBef>
              <a:spcAft>
                <a:spcPts val="1000"/>
              </a:spcAft>
            </a:pPr>
            <a:r>
              <a:rPr lang="pl-PL" dirty="0">
                <a:latin typeface="Times New Roman" panose="02020603050405020304" pitchFamily="18" charset="0"/>
                <a:ea typeface="Calibri" panose="020F0502020204030204" pitchFamily="34" charset="0"/>
              </a:rPr>
              <a:t> </a:t>
            </a:r>
            <a:endParaRPr lang="en-US" sz="5400" b="1" i="1" dirty="0">
              <a:latin typeface="Times New Roman" panose="02020603050405020304" pitchFamily="18" charset="0"/>
              <a:ea typeface="Calibri" panose="020F0502020204030204" pitchFamily="34" charset="0"/>
            </a:endParaRPr>
          </a:p>
          <a:p>
            <a:pPr indent="114300" algn="just">
              <a:lnSpc>
                <a:spcPct val="115000"/>
              </a:lnSpc>
              <a:spcBef>
                <a:spcPts val="600"/>
              </a:spcBef>
              <a:spcAft>
                <a:spcPts val="1000"/>
              </a:spcAft>
            </a:pPr>
            <a:r>
              <a:rPr lang="pl-PL" sz="5400" b="1" u="sng" dirty="0" smtClean="0">
                <a:solidFill>
                  <a:srgbClr val="FF0000"/>
                </a:solidFill>
                <a:latin typeface="Times New Roman" panose="02020603050405020304" pitchFamily="18" charset="0"/>
                <a:ea typeface="Calibri" panose="020F0502020204030204" pitchFamily="34" charset="0"/>
              </a:rPr>
              <a:t>3</a:t>
            </a:r>
            <a:r>
              <a:rPr lang="pl-PL" sz="5400" b="1" u="sng" dirty="0">
                <a:solidFill>
                  <a:srgbClr val="FF0000"/>
                </a:solidFill>
                <a:latin typeface="Times New Roman" panose="02020603050405020304" pitchFamily="18" charset="0"/>
                <a:ea typeface="Calibri" panose="020F0502020204030204" pitchFamily="34" charset="0"/>
              </a:rPr>
              <a:t>. Kết bài: </a:t>
            </a:r>
            <a:endParaRPr lang="en-US" sz="5400" b="1" u="sng" dirty="0" smtClean="0">
              <a:solidFill>
                <a:srgbClr val="FF0000"/>
              </a:solidFill>
              <a:latin typeface="Times New Roman" panose="02020603050405020304" pitchFamily="18" charset="0"/>
              <a:ea typeface="Calibri" panose="020F0502020204030204" pitchFamily="34" charset="0"/>
            </a:endParaRPr>
          </a:p>
          <a:p>
            <a:pPr algn="just" fontAlgn="base"/>
            <a:r>
              <a:rPr lang="en-US" sz="5400" dirty="0" smtClean="0"/>
              <a:t>- </a:t>
            </a:r>
            <a:r>
              <a:rPr lang="vi-VN" sz="5400" dirty="0" smtClean="0">
                <a:latin typeface="Times New Roman" panose="02020603050405020304" pitchFamily="18" charset="0"/>
                <a:cs typeface="Times New Roman" panose="02020603050405020304" pitchFamily="18" charset="0"/>
              </a:rPr>
              <a:t>Khẳng </a:t>
            </a:r>
            <a:r>
              <a:rPr lang="vi-VN" sz="5400" dirty="0">
                <a:latin typeface="Times New Roman" panose="02020603050405020304" pitchFamily="18" charset="0"/>
                <a:cs typeface="Times New Roman" panose="02020603050405020304" pitchFamily="18" charset="0"/>
              </a:rPr>
              <a:t>định lại toàn bộ gia trị về nội dung, nghệ thuật của bài thơ</a:t>
            </a:r>
            <a:r>
              <a:rPr lang="vi-VN" sz="5400" dirty="0" smtClean="0">
                <a:latin typeface="Times New Roman" panose="02020603050405020304" pitchFamily="18" charset="0"/>
                <a:cs typeface="Times New Roman" panose="02020603050405020304" pitchFamily="18" charset="0"/>
              </a:rPr>
              <a:t>.</a:t>
            </a:r>
            <a:endParaRPr lang="vi-VN" sz="5400" dirty="0">
              <a:latin typeface="Times New Roman" panose="02020603050405020304" pitchFamily="18" charset="0"/>
              <a:cs typeface="Times New Roman" panose="02020603050405020304" pitchFamily="18" charset="0"/>
            </a:endParaRPr>
          </a:p>
          <a:p>
            <a:pPr algn="just" fontAlgn="base"/>
            <a:r>
              <a:rPr lang="en-US" sz="5400" dirty="0" smtClean="0">
                <a:latin typeface="Times New Roman" panose="02020603050405020304" pitchFamily="18" charset="0"/>
                <a:cs typeface="Times New Roman" panose="02020603050405020304" pitchFamily="18" charset="0"/>
              </a:rPr>
              <a:t>- </a:t>
            </a:r>
            <a:r>
              <a:rPr lang="vi-VN" sz="5400" dirty="0" smtClean="0">
                <a:latin typeface="Times New Roman" panose="02020603050405020304" pitchFamily="18" charset="0"/>
                <a:cs typeface="Times New Roman" panose="02020603050405020304" pitchFamily="18" charset="0"/>
              </a:rPr>
              <a:t>Liên </a:t>
            </a:r>
            <a:r>
              <a:rPr lang="vi-VN" sz="5400" dirty="0">
                <a:latin typeface="Times New Roman" panose="02020603050405020304" pitchFamily="18" charset="0"/>
                <a:cs typeface="Times New Roman" panose="02020603050405020304" pitchFamily="18" charset="0"/>
              </a:rPr>
              <a:t>hệ bản thân (nếu có).</a:t>
            </a:r>
          </a:p>
          <a:p>
            <a:r>
              <a:rPr lang="vi-VN" sz="5400" dirty="0"/>
              <a:t/>
            </a:r>
            <a:br>
              <a:rPr lang="vi-VN" sz="5400" dirty="0"/>
            </a:br>
            <a:endParaRPr lang="en-US" sz="5400" dirty="0">
              <a:effectLst/>
              <a:latin typeface="Times New Roman" panose="02020603050405020304" pitchFamily="18" charset="0"/>
              <a:ea typeface="Calibri" panose="020F0502020204030204" pitchFamily="34" charset="0"/>
            </a:endParaRPr>
          </a:p>
          <a:p>
            <a:pPr indent="114300" algn="just">
              <a:lnSpc>
                <a:spcPct val="115000"/>
              </a:lnSpc>
              <a:spcBef>
                <a:spcPts val="600"/>
              </a:spcBef>
              <a:spcAft>
                <a:spcPts val="1000"/>
              </a:spcAft>
            </a:pPr>
            <a:endParaRPr lang="en-US" sz="5400" dirty="0" smtClean="0">
              <a:latin typeface="Times New Roman" panose="02020603050405020304" pitchFamily="18" charset="0"/>
              <a:ea typeface="Calibri" panose="020F0502020204030204" pitchFamily="34" charset="0"/>
            </a:endParaRPr>
          </a:p>
          <a:p>
            <a:pPr indent="114300" algn="just">
              <a:lnSpc>
                <a:spcPct val="115000"/>
              </a:lnSpc>
              <a:spcBef>
                <a:spcPts val="600"/>
              </a:spcBef>
              <a:spcAft>
                <a:spcPts val="1000"/>
              </a:spcAft>
            </a:pPr>
            <a:endParaRPr lang="en-US" sz="5400" dirty="0">
              <a:effectLst/>
              <a:latin typeface="Times New Roman" panose="02020603050405020304" pitchFamily="18" charset="0"/>
              <a:ea typeface="Calibri" panose="020F0502020204030204" pitchFamily="34" charset="0"/>
            </a:endParaRPr>
          </a:p>
          <a:p>
            <a:pPr indent="114300" algn="just">
              <a:lnSpc>
                <a:spcPct val="115000"/>
              </a:lnSpc>
              <a:spcBef>
                <a:spcPts val="600"/>
              </a:spcBef>
              <a:spcAft>
                <a:spcPts val="1000"/>
              </a:spcAft>
            </a:pPr>
            <a:endParaRPr lang="en-US" sz="5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4357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1000"/>
                                        <p:tgtEl>
                                          <p:spTgt spid="4">
                                            <p:txEl>
                                              <p:pRg st="3" end="3"/>
                                            </p:txEl>
                                          </p:spTgt>
                                        </p:tgtEl>
                                      </p:cBhvr>
                                    </p:animEffect>
                                    <p:anim calcmode="lin" valueType="num">
                                      <p:cBhvr>
                                        <p:cTn id="2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nl-NL" sz="3600" b="1" dirty="0">
                <a:latin typeface="Times New Roman" panose="02020603050405020304" pitchFamily="18" charset="0"/>
                <a:cs typeface="Times New Roman" panose="02020603050405020304" pitchFamily="18" charset="0"/>
              </a:rPr>
              <a:t>Đề bài: </a:t>
            </a:r>
            <a:r>
              <a:rPr lang="pl-PL" sz="3600" b="1" dirty="0">
                <a:latin typeface="Times New Roman" panose="02020603050405020304" pitchFamily="18" charset="0"/>
                <a:cs typeface="Times New Roman" panose="02020603050405020304" pitchFamily="18" charset="0"/>
              </a:rPr>
              <a:t>Nêu cảm nhận của em về ước nguyện cống hiến của tác giả được thể hiện trong đoạn thơ sau:</a:t>
            </a:r>
            <a:endParaRPr lang="en-US" sz="3600" dirty="0">
              <a:latin typeface="Times New Roman" panose="02020603050405020304" pitchFamily="18" charset="0"/>
              <a:cs typeface="Times New Roman" panose="02020603050405020304" pitchFamily="18" charset="0"/>
            </a:endParaRPr>
          </a:p>
          <a:p>
            <a:pPr marL="0" indent="0" algn="ctr">
              <a:buNone/>
            </a:pPr>
            <a:r>
              <a:rPr lang="pl-PL" sz="3600" b="1" i="1" dirty="0">
                <a:latin typeface="Times New Roman" panose="02020603050405020304" pitchFamily="18" charset="0"/>
                <a:cs typeface="Times New Roman" panose="02020603050405020304" pitchFamily="18" charset="0"/>
              </a:rPr>
              <a:t>Ta làm con chim hót</a:t>
            </a:r>
            <a:endParaRPr lang="en-US" sz="3600" dirty="0">
              <a:latin typeface="Times New Roman" panose="02020603050405020304" pitchFamily="18" charset="0"/>
              <a:cs typeface="Times New Roman" panose="02020603050405020304" pitchFamily="18" charset="0"/>
            </a:endParaRPr>
          </a:p>
          <a:p>
            <a:pPr marL="0" indent="0" algn="ctr">
              <a:buNone/>
            </a:pPr>
            <a:r>
              <a:rPr lang="pl-PL" sz="3600" b="1" i="1" dirty="0">
                <a:latin typeface="Times New Roman" panose="02020603050405020304" pitchFamily="18" charset="0"/>
                <a:cs typeface="Times New Roman" panose="02020603050405020304" pitchFamily="18" charset="0"/>
              </a:rPr>
              <a:t>Ta làm một nhành hoa</a:t>
            </a:r>
            <a:endParaRPr lang="en-US" sz="3600" dirty="0">
              <a:latin typeface="Times New Roman" panose="02020603050405020304" pitchFamily="18" charset="0"/>
              <a:cs typeface="Times New Roman" panose="02020603050405020304" pitchFamily="18" charset="0"/>
            </a:endParaRPr>
          </a:p>
          <a:p>
            <a:pPr marL="0" indent="0" algn="ctr">
              <a:buNone/>
            </a:pPr>
            <a:r>
              <a:rPr lang="pl-PL" sz="3600" b="1" i="1" dirty="0">
                <a:latin typeface="Times New Roman" panose="02020603050405020304" pitchFamily="18" charset="0"/>
                <a:cs typeface="Times New Roman" panose="02020603050405020304" pitchFamily="18" charset="0"/>
              </a:rPr>
              <a:t>Ta nhập vào hòa ca</a:t>
            </a:r>
            <a:endParaRPr lang="en-US" sz="3600" dirty="0">
              <a:latin typeface="Times New Roman" panose="02020603050405020304" pitchFamily="18" charset="0"/>
              <a:cs typeface="Times New Roman" panose="02020603050405020304" pitchFamily="18" charset="0"/>
            </a:endParaRPr>
          </a:p>
          <a:p>
            <a:pPr marL="0" indent="0" algn="ctr">
              <a:buNone/>
            </a:pPr>
            <a:r>
              <a:rPr lang="pl-PL" sz="3600" b="1" i="1" dirty="0">
                <a:latin typeface="Times New Roman" panose="02020603050405020304" pitchFamily="18" charset="0"/>
                <a:cs typeface="Times New Roman" panose="02020603050405020304" pitchFamily="18" charset="0"/>
              </a:rPr>
              <a:t>Một nốt trầm xao xuyến</a:t>
            </a:r>
            <a:endParaRPr lang="en-US" sz="3600" dirty="0">
              <a:latin typeface="Times New Roman" panose="02020603050405020304" pitchFamily="18" charset="0"/>
              <a:cs typeface="Times New Roman" panose="02020603050405020304" pitchFamily="18" charset="0"/>
            </a:endParaRPr>
          </a:p>
          <a:p>
            <a:pPr marL="0" indent="0" algn="ctr">
              <a:buNone/>
            </a:pPr>
            <a:r>
              <a:rPr lang="pl-PL" sz="3600" b="1" i="1" dirty="0">
                <a:latin typeface="Times New Roman" panose="02020603050405020304" pitchFamily="18" charset="0"/>
                <a:cs typeface="Times New Roman" panose="02020603050405020304" pitchFamily="18" charset="0"/>
              </a:rPr>
              <a:t>Một mùa xuân nho nhỏ</a:t>
            </a:r>
            <a:endParaRPr lang="en-US" sz="3600" dirty="0">
              <a:latin typeface="Times New Roman" panose="02020603050405020304" pitchFamily="18" charset="0"/>
              <a:cs typeface="Times New Roman" panose="02020603050405020304" pitchFamily="18" charset="0"/>
            </a:endParaRPr>
          </a:p>
          <a:p>
            <a:pPr marL="0" indent="0" algn="ctr">
              <a:buNone/>
            </a:pPr>
            <a:r>
              <a:rPr lang="pl-PL" sz="3600" b="1" i="1" dirty="0">
                <a:latin typeface="Times New Roman" panose="02020603050405020304" pitchFamily="18" charset="0"/>
                <a:cs typeface="Times New Roman" panose="02020603050405020304" pitchFamily="18" charset="0"/>
              </a:rPr>
              <a:t>Lặng lẽ dâng cho đời</a:t>
            </a:r>
            <a:endParaRPr lang="en-US" sz="3600" dirty="0">
              <a:latin typeface="Times New Roman" panose="02020603050405020304" pitchFamily="18" charset="0"/>
              <a:cs typeface="Times New Roman" panose="02020603050405020304" pitchFamily="18" charset="0"/>
            </a:endParaRPr>
          </a:p>
          <a:p>
            <a:pPr marL="0" indent="0" algn="ctr">
              <a:buNone/>
            </a:pPr>
            <a:r>
              <a:rPr lang="pl-PL" sz="3600" b="1" i="1" dirty="0">
                <a:latin typeface="Times New Roman" panose="02020603050405020304" pitchFamily="18" charset="0"/>
                <a:cs typeface="Times New Roman" panose="02020603050405020304" pitchFamily="18" charset="0"/>
              </a:rPr>
              <a:t>Dù là tuổi hai mươi</a:t>
            </a:r>
            <a:endParaRPr lang="en-US" sz="3600" dirty="0">
              <a:latin typeface="Times New Roman" panose="02020603050405020304" pitchFamily="18" charset="0"/>
              <a:cs typeface="Times New Roman" panose="02020603050405020304" pitchFamily="18" charset="0"/>
            </a:endParaRPr>
          </a:p>
          <a:p>
            <a:pPr marL="0" indent="0" algn="ctr">
              <a:buNone/>
            </a:pPr>
            <a:r>
              <a:rPr lang="pl-PL" sz="3600" b="1" i="1" dirty="0">
                <a:latin typeface="Times New Roman" panose="02020603050405020304" pitchFamily="18" charset="0"/>
                <a:cs typeface="Times New Roman" panose="02020603050405020304" pitchFamily="18" charset="0"/>
              </a:rPr>
              <a:t>Dù là khi tóc bạc</a:t>
            </a:r>
            <a:r>
              <a:rPr lang="pl-PL" sz="3600" b="1" i="1"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marL="0" indent="0" algn="ctr">
              <a:buNone/>
            </a:pPr>
            <a:r>
              <a:rPr lang="pl-PL" sz="3600" b="1" dirty="0">
                <a:latin typeface="Times New Roman" panose="02020603050405020304" pitchFamily="18" charset="0"/>
                <a:cs typeface="Times New Roman" panose="02020603050405020304" pitchFamily="18" charset="0"/>
              </a:rPr>
              <a:t>(  Mùa xuân nho nhỏ- Thanh Hải)</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0002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TotalTime>
  <Words>1387</Words>
  <Application>Microsoft Office PowerPoint</Application>
  <PresentationFormat>Widescreen</PresentationFormat>
  <Paragraphs>130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21</cp:revision>
  <dcterms:created xsi:type="dcterms:W3CDTF">2020-06-05T00:50:51Z</dcterms:created>
  <dcterms:modified xsi:type="dcterms:W3CDTF">2020-06-06T08:33:42Z</dcterms:modified>
</cp:coreProperties>
</file>