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271" r:id="rId3"/>
    <p:sldId id="581" r:id="rId5"/>
    <p:sldId id="302" r:id="rId6"/>
    <p:sldId id="279" r:id="rId7"/>
    <p:sldId id="361" r:id="rId8"/>
    <p:sldId id="614" r:id="rId9"/>
    <p:sldId id="582" r:id="rId10"/>
    <p:sldId id="615" r:id="rId11"/>
    <p:sldId id="596" r:id="rId12"/>
    <p:sldId id="616" r:id="rId13"/>
    <p:sldId id="597" r:id="rId14"/>
    <p:sldId id="598" r:id="rId15"/>
    <p:sldId id="617" r:id="rId16"/>
    <p:sldId id="599" r:id="rId17"/>
    <p:sldId id="618" r:id="rId18"/>
    <p:sldId id="619" r:id="rId19"/>
    <p:sldId id="620" r:id="rId20"/>
    <p:sldId id="621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DA"/>
    <a:srgbClr val="D0BFFF"/>
    <a:srgbClr val="FFE9BD"/>
    <a:srgbClr val="DFCCFB"/>
    <a:srgbClr val="FF1F1F"/>
    <a:srgbClr val="24FF1F"/>
    <a:srgbClr val="F16649"/>
    <a:srgbClr val="0070C0"/>
    <a:srgbClr val="E8F6F8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64" y="108"/>
      </p:cViewPr>
      <p:guideLst>
        <p:guide orient="horz" pos="16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  <p:pic>
        <p:nvPicPr>
          <p:cNvPr id="4" name="Picture 3" descr="humanoid-8043450_1280"/>
          <p:cNvPicPr>
            <a:picLocks noChangeAspect="1"/>
          </p:cNvPicPr>
          <p:nvPr/>
        </p:nvPicPr>
        <p:blipFill>
          <a:blip r:embed="rId2"/>
          <a:srcRect b="63150"/>
          <a:stretch>
            <a:fillRect/>
          </a:stretch>
        </p:blipFill>
        <p:spPr>
          <a:xfrm flipH="1">
            <a:off x="-8558530" y="-5198110"/>
            <a:ext cx="8253095" cy="1990725"/>
          </a:xfrm>
          <a:prstGeom prst="rect">
            <a:avLst/>
          </a:prstGeom>
        </p:spPr>
      </p:pic>
      <p:pic>
        <p:nvPicPr>
          <p:cNvPr id="6" name="Picture 5" descr="ai-generated-7832243_19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2700" y="6858000"/>
            <a:ext cx="2159000" cy="32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04340" y="34290"/>
            <a:ext cx="98786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 b="1">
                <a:solidFill>
                  <a:schemeClr val="bg1"/>
                </a:solidFill>
                <a:sym typeface="+mn-ea"/>
              </a:rPr>
              <a:t>Superlative adjectives: short adjectives</a:t>
            </a:r>
            <a:endParaRPr lang="en-US" sz="4400" b="1" dirty="0">
              <a:solidFill>
                <a:schemeClr val="bg1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Content Placeholder 1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958975"/>
            <a:ext cx="11684000" cy="489839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845" y="1340485"/>
            <a:ext cx="5268595" cy="1348105"/>
          </a:xfrm>
          <a:prstGeom prst="rect">
            <a:avLst/>
          </a:prstGeom>
        </p:spPr>
      </p:pic>
      <p:sp>
        <p:nvSpPr>
          <p:cNvPr id="4" name="Rectangle 1"/>
          <p:cNvSpPr/>
          <p:nvPr/>
        </p:nvSpPr>
        <p:spPr>
          <a:xfrm>
            <a:off x="732155" y="2522855"/>
            <a:ext cx="10851515" cy="101473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3000"/>
              <a:t>We use superlative adjectives to compare three or more people or things.</a:t>
            </a:r>
            <a:endParaRPr lang="en-US" sz="3000"/>
          </a:p>
        </p:txBody>
      </p:sp>
      <p:sp>
        <p:nvSpPr>
          <p:cNvPr id="5" name="TextBox 12"/>
          <p:cNvSpPr txBox="1"/>
          <p:nvPr/>
        </p:nvSpPr>
        <p:spPr>
          <a:xfrm>
            <a:off x="254635" y="3387090"/>
            <a:ext cx="17176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>
                <a:solidFill>
                  <a:srgbClr val="0070C0"/>
                </a:solidFill>
              </a:rPr>
              <a:t>Example:</a:t>
            </a:r>
            <a:endParaRPr lang="en-US" sz="3000" b="1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980" y="3946525"/>
            <a:ext cx="49752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/>
              <a:t>- Tom is </a:t>
            </a:r>
            <a:r>
              <a:rPr lang="en-US" sz="3000" b="1" u="sng"/>
              <a:t>the tallest </a:t>
            </a:r>
            <a:r>
              <a:rPr lang="en-US" sz="3000"/>
              <a:t>in his class.</a:t>
            </a:r>
            <a:endParaRPr lang="en-US" sz="3000"/>
          </a:p>
        </p:txBody>
      </p:sp>
      <p:sp>
        <p:nvSpPr>
          <p:cNvPr id="15" name="TextBox 14"/>
          <p:cNvSpPr txBox="1"/>
          <p:nvPr/>
        </p:nvSpPr>
        <p:spPr>
          <a:xfrm>
            <a:off x="5002530" y="3966210"/>
            <a:ext cx="62020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/>
              <a:t>- This is </a:t>
            </a:r>
            <a:r>
              <a:rPr lang="en-US" sz="3000" b="1" u="sng"/>
              <a:t>the biggest</a:t>
            </a:r>
            <a:r>
              <a:rPr lang="en-US" sz="3000"/>
              <a:t> of the three bags.</a:t>
            </a:r>
            <a:endParaRPr lang="en-US" sz="3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1"/>
          <a:stretch>
            <a:fillRect/>
          </a:stretch>
        </p:blipFill>
        <p:spPr>
          <a:xfrm>
            <a:off x="368300" y="4334510"/>
            <a:ext cx="3052445" cy="24098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4196715"/>
            <a:ext cx="4274185" cy="2710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61440" y="1177290"/>
            <a:ext cx="10932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Write the superlative form of the adjectives in the table below.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340100" y="1600200"/>
          <a:ext cx="5684520" cy="5181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44140"/>
                <a:gridCol w="3040380"/>
              </a:tblGrid>
              <a:tr h="518160">
                <a:tc>
                  <a:txBody>
                    <a:bodyPr/>
                    <a:p>
                      <a:pPr algn="ctr"/>
                      <a:r>
                        <a:rPr lang="en-US" sz="2800" dirty="0"/>
                        <a:t>Adjectives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en-US" sz="2800" dirty="0"/>
                        <a:t>Superlative</a:t>
                      </a:r>
                      <a:r>
                        <a:rPr lang="en-US" sz="2800" baseline="0" dirty="0"/>
                        <a:t> form</a:t>
                      </a:r>
                      <a:endParaRPr lang="en-US" sz="2800" dirty="0"/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p>
                      <a:pPr algn="ctr"/>
                      <a:r>
                        <a:rPr lang="en-US" sz="2800" dirty="0"/>
                        <a:t>fast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p>
                      <a:endParaRPr lang="en-US" sz="2800"/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p>
                      <a:pPr algn="ctr"/>
                      <a:r>
                        <a:rPr lang="en-US" sz="2800" dirty="0"/>
                        <a:t>tall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p>
                      <a:endParaRPr lang="en-US" sz="2800" dirty="0"/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p>
                      <a:pPr algn="ctr"/>
                      <a:r>
                        <a:rPr lang="en-US" sz="2800" dirty="0"/>
                        <a:t>noisy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p>
                      <a:endParaRPr lang="en-US" sz="2800"/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p>
                      <a:pPr algn="ctr"/>
                      <a:r>
                        <a:rPr lang="en-US" sz="2800" dirty="0"/>
                        <a:t>nice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p>
                      <a:endParaRPr lang="en-US" sz="2800"/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p>
                      <a:pPr algn="ctr"/>
                      <a:r>
                        <a:rPr lang="en-US" sz="2800" dirty="0"/>
                        <a:t>hot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p>
                      <a:endParaRPr lang="en-US" sz="2800" dirty="0"/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p>
                      <a:pPr algn="ctr"/>
                      <a:r>
                        <a:rPr lang="en-US" sz="2800"/>
                        <a:t>light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p>
                      <a:endParaRPr lang="en-US" sz="2800" dirty="0"/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p>
                      <a:pPr algn="ctr"/>
                      <a:r>
                        <a:rPr lang="en-US" sz="2800"/>
                        <a:t>quiet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p>
                      <a:endParaRPr lang="en-US" sz="2800" dirty="0"/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p>
                      <a:pPr algn="ctr"/>
                      <a:r>
                        <a:rPr lang="en-US" sz="2800"/>
                        <a:t>heavy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p>
                      <a:endParaRPr lang="en-US" sz="2800" dirty="0"/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p>
                      <a:pPr algn="ctr"/>
                      <a:r>
                        <a:rPr lang="en-US" sz="2800"/>
                        <a:t>large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p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4"/>
          <p:cNvSpPr txBox="1"/>
          <p:nvPr/>
        </p:nvSpPr>
        <p:spPr>
          <a:xfrm>
            <a:off x="6858000" y="2059305"/>
            <a:ext cx="1512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dirty="0">
                <a:solidFill>
                  <a:srgbClr val="00B050"/>
                </a:solidFill>
              </a:rPr>
              <a:t>fastest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5460" y="2612390"/>
            <a:ext cx="1412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dirty="0">
                <a:solidFill>
                  <a:srgbClr val="00B050"/>
                </a:solidFill>
              </a:rPr>
              <a:t>tallest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6774180" y="3128010"/>
            <a:ext cx="1718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dirty="0">
                <a:solidFill>
                  <a:srgbClr val="00B050"/>
                </a:solidFill>
              </a:rPr>
              <a:t>noisiest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6901815" y="3679825"/>
            <a:ext cx="1376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dirty="0">
                <a:solidFill>
                  <a:srgbClr val="00B050"/>
                </a:solidFill>
              </a:rPr>
              <a:t>nicest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6840220" y="4210050"/>
            <a:ext cx="1622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dirty="0">
                <a:solidFill>
                  <a:srgbClr val="00B050"/>
                </a:solidFill>
              </a:rPr>
              <a:t>hottest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6858000" y="4740910"/>
            <a:ext cx="1654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dirty="0">
                <a:solidFill>
                  <a:srgbClr val="00B050"/>
                </a:solidFill>
              </a:rPr>
              <a:t>lightest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TextBox 16"/>
          <p:cNvSpPr txBox="1"/>
          <p:nvPr/>
        </p:nvSpPr>
        <p:spPr>
          <a:xfrm>
            <a:off x="6825615" y="5281930"/>
            <a:ext cx="1810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dirty="0">
                <a:solidFill>
                  <a:srgbClr val="00B050"/>
                </a:solidFill>
              </a:rPr>
              <a:t>quietest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6846570" y="5823585"/>
            <a:ext cx="1841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dirty="0">
                <a:solidFill>
                  <a:srgbClr val="00B050"/>
                </a:solidFill>
              </a:rPr>
              <a:t>heaviest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0" name="TextBox 18"/>
          <p:cNvSpPr txBox="1"/>
          <p:nvPr/>
        </p:nvSpPr>
        <p:spPr>
          <a:xfrm>
            <a:off x="6932930" y="6372225"/>
            <a:ext cx="1528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dirty="0">
                <a:solidFill>
                  <a:srgbClr val="00B050"/>
                </a:solidFill>
              </a:rPr>
              <a:t>largest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12700"/>
            <a:ext cx="12192000" cy="1083309"/>
            <a:chOff x="7620" y="-7620"/>
            <a:chExt cx="12192000" cy="1083309"/>
          </a:xfrm>
        </p:grpSpPr>
        <p:sp>
          <p:nvSpPr>
            <p:cNvPr id="2" name="Round Single Corner Rectangle 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3" name="Round Single Corner Rectangle 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5" name="Round Single Corner Rectangle 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45" y="208280"/>
            <a:ext cx="47415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FOCUS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/>
          <p:cNvPicPr>
            <a:picLocks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024890"/>
            <a:ext cx="774700" cy="84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6970" y="808990"/>
            <a:ext cx="106787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Complete the following sentences with superlative form of the adjectives in brackets. </a:t>
            </a:r>
            <a:r>
              <a:rPr lang="en-US" sz="2800" b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is an example.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" y="835660"/>
            <a:ext cx="885190" cy="8775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4460" y="1761490"/>
            <a:ext cx="7829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>
                <a:solidFill>
                  <a:srgbClr val="0070C0"/>
                </a:solidFill>
              </a:rPr>
              <a:t>1.</a:t>
            </a:r>
            <a:endParaRPr lang="en-US" sz="3000" b="1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440" y="1755140"/>
            <a:ext cx="90900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dirty="0"/>
              <a:t>Bonbon can move 10 tons; it’s the </a:t>
            </a:r>
            <a:r>
              <a:rPr lang="en-US" sz="3000" b="1" dirty="0">
                <a:solidFill>
                  <a:srgbClr val="00B050"/>
                </a:solidFill>
              </a:rPr>
              <a:t>strongest</a:t>
            </a:r>
            <a:r>
              <a:rPr lang="en-US" sz="3000" dirty="0"/>
              <a:t> of all. (strong)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460" y="2630805"/>
            <a:ext cx="7829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>
                <a:solidFill>
                  <a:srgbClr val="0070C0"/>
                </a:solidFill>
              </a:rPr>
              <a:t>2.</a:t>
            </a:r>
            <a:endParaRPr lang="en-US" sz="3000" b="1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4460" y="3632200"/>
            <a:ext cx="7829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>
                <a:solidFill>
                  <a:srgbClr val="0070C0"/>
                </a:solidFill>
              </a:rPr>
              <a:t>3.</a:t>
            </a:r>
            <a:endParaRPr lang="en-US" sz="3000" b="1">
              <a:solidFill>
                <a:srgbClr val="0070C0"/>
              </a:solidFill>
            </a:endParaRPr>
          </a:p>
        </p:txBody>
      </p:sp>
      <p:sp>
        <p:nvSpPr>
          <p:cNvPr id="6" name="TextBox 22"/>
          <p:cNvSpPr txBox="1"/>
          <p:nvPr/>
        </p:nvSpPr>
        <p:spPr>
          <a:xfrm>
            <a:off x="599440" y="3623310"/>
            <a:ext cx="89935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dirty="0"/>
              <a:t>He is the</a:t>
            </a:r>
            <a:endParaRPr lang="en-US" sz="3000" dirty="0"/>
          </a:p>
          <a:p>
            <a:r>
              <a:rPr lang="en-US" sz="3000" dirty="0"/>
              <a:t>he is about 1.8 m tall. (tall)</a:t>
            </a:r>
            <a:endParaRPr lang="en-US" sz="3000" dirty="0"/>
          </a:p>
        </p:txBody>
      </p:sp>
      <p:sp>
        <p:nvSpPr>
          <p:cNvPr id="8" name="TextBox 23"/>
          <p:cNvSpPr txBox="1"/>
          <p:nvPr/>
        </p:nvSpPr>
        <p:spPr>
          <a:xfrm>
            <a:off x="124460" y="4635500"/>
            <a:ext cx="7829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>
                <a:solidFill>
                  <a:srgbClr val="0070C0"/>
                </a:solidFill>
              </a:rPr>
              <a:t>4.</a:t>
            </a:r>
            <a:endParaRPr lang="en-US" sz="3000" b="1">
              <a:solidFill>
                <a:srgbClr val="0070C0"/>
              </a:solidFill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599440" y="4626610"/>
            <a:ext cx="87268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dirty="0"/>
              <a:t>This is the </a:t>
            </a:r>
            <a:endParaRPr lang="en-US" sz="3000" dirty="0"/>
          </a:p>
          <a:p>
            <a:r>
              <a:rPr lang="en-US" sz="3000" dirty="0"/>
              <a:t>we can put it in our bag. (small)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4460" y="5659755"/>
            <a:ext cx="7829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>
                <a:solidFill>
                  <a:srgbClr val="0070C0"/>
                </a:solidFill>
              </a:rPr>
              <a:t>5.</a:t>
            </a:r>
            <a:endParaRPr lang="en-US" sz="3000" b="1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440" y="5659755"/>
            <a:ext cx="92348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dirty="0"/>
              <a:t>This robot is only 200 dollars. </a:t>
            </a:r>
            <a:endParaRPr lang="en-US" sz="3000" dirty="0"/>
          </a:p>
          <a:p>
            <a:r>
              <a:rPr lang="en-US" sz="3000" dirty="0"/>
              <a:t>It’s the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9440" y="2639695"/>
            <a:ext cx="96526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dirty="0"/>
              <a:t>This robot can understand all of what we say. It’s the</a:t>
            </a:r>
            <a:endParaRPr lang="en-US" sz="3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942704" y="2911001"/>
            <a:ext cx="3441860" cy="4045219"/>
            <a:chOff x="5975739" y="3079401"/>
            <a:chExt cx="3073707" cy="3612529"/>
          </a:xfrm>
        </p:grpSpPr>
        <p:sp>
          <p:nvSpPr>
            <p:cNvPr id="11" name="Oval 10"/>
            <p:cNvSpPr/>
            <p:nvPr/>
          </p:nvSpPr>
          <p:spPr>
            <a:xfrm>
              <a:off x="5975739" y="3079401"/>
              <a:ext cx="3073707" cy="361252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417" y="3400849"/>
              <a:ext cx="2722141" cy="3039637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731520" y="3002915"/>
            <a:ext cx="9596120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3000" dirty="0"/>
              <a:t>_______ in the robot show. (smart)</a:t>
            </a:r>
            <a:endParaRPr lang="en-US" sz="3000" dirty="0"/>
          </a:p>
        </p:txBody>
      </p:sp>
      <p:sp>
        <p:nvSpPr>
          <p:cNvPr id="30" name="TextBox 29"/>
          <p:cNvSpPr txBox="1"/>
          <p:nvPr/>
        </p:nvSpPr>
        <p:spPr>
          <a:xfrm>
            <a:off x="718820" y="3006090"/>
            <a:ext cx="9596120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3000" dirty="0">
                <a:solidFill>
                  <a:srgbClr val="00B050"/>
                </a:solidFill>
              </a:rPr>
              <a:t>smartest</a:t>
            </a:r>
            <a:r>
              <a:rPr lang="en-US" sz="3000" dirty="0"/>
              <a:t> in the robot show. (smart)</a:t>
            </a:r>
            <a:endParaRPr lang="en-US" sz="3000" dirty="0"/>
          </a:p>
        </p:txBody>
      </p:sp>
      <p:sp>
        <p:nvSpPr>
          <p:cNvPr id="31" name="TextBox 30"/>
          <p:cNvSpPr txBox="1"/>
          <p:nvPr/>
        </p:nvSpPr>
        <p:spPr>
          <a:xfrm>
            <a:off x="2100580" y="3623310"/>
            <a:ext cx="5028565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3000" dirty="0"/>
              <a:t>_______ in our class; </a:t>
            </a:r>
            <a:endParaRPr lang="en-US" sz="3000" dirty="0"/>
          </a:p>
        </p:txBody>
      </p:sp>
      <p:sp>
        <p:nvSpPr>
          <p:cNvPr id="32" name="TextBox 31"/>
          <p:cNvSpPr txBox="1"/>
          <p:nvPr/>
        </p:nvSpPr>
        <p:spPr>
          <a:xfrm>
            <a:off x="2132965" y="3629025"/>
            <a:ext cx="5028565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3000" dirty="0">
                <a:solidFill>
                  <a:srgbClr val="00B050"/>
                </a:solidFill>
              </a:rPr>
              <a:t>tallest</a:t>
            </a:r>
            <a:r>
              <a:rPr lang="en-US" sz="3000" dirty="0"/>
              <a:t> in our class; </a:t>
            </a:r>
            <a:endParaRPr lang="en-US" sz="3000" dirty="0"/>
          </a:p>
        </p:txBody>
      </p:sp>
      <p:sp>
        <p:nvSpPr>
          <p:cNvPr id="33" name="TextBox 32"/>
          <p:cNvSpPr txBox="1"/>
          <p:nvPr/>
        </p:nvSpPr>
        <p:spPr>
          <a:xfrm>
            <a:off x="2303145" y="4635500"/>
            <a:ext cx="6160770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3000" dirty="0"/>
              <a:t>_______ of all home robots; </a:t>
            </a:r>
            <a:endParaRPr lang="en-US" sz="3000" dirty="0"/>
          </a:p>
        </p:txBody>
      </p:sp>
      <p:sp>
        <p:nvSpPr>
          <p:cNvPr id="34" name="TextBox 33"/>
          <p:cNvSpPr txBox="1"/>
          <p:nvPr/>
        </p:nvSpPr>
        <p:spPr>
          <a:xfrm>
            <a:off x="2282825" y="4640580"/>
            <a:ext cx="6160770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3000" dirty="0">
                <a:solidFill>
                  <a:srgbClr val="00B050"/>
                </a:solidFill>
              </a:rPr>
              <a:t>smallest</a:t>
            </a:r>
            <a:r>
              <a:rPr lang="en-US" sz="3000" dirty="0"/>
              <a:t> of all home robots; </a:t>
            </a:r>
            <a:endParaRPr lang="en-US" sz="3000" dirty="0"/>
          </a:p>
        </p:txBody>
      </p:sp>
      <p:sp>
        <p:nvSpPr>
          <p:cNvPr id="35" name="TextBox 34"/>
          <p:cNvSpPr txBox="1"/>
          <p:nvPr/>
        </p:nvSpPr>
        <p:spPr>
          <a:xfrm>
            <a:off x="1793240" y="6069330"/>
            <a:ext cx="6417310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3000" dirty="0"/>
              <a:t>_______ in our shop. (cheap)</a:t>
            </a:r>
            <a:endParaRPr lang="en-US" sz="3000" dirty="0"/>
          </a:p>
        </p:txBody>
      </p:sp>
      <p:sp>
        <p:nvSpPr>
          <p:cNvPr id="36" name="TextBox 35"/>
          <p:cNvSpPr txBox="1"/>
          <p:nvPr/>
        </p:nvSpPr>
        <p:spPr>
          <a:xfrm>
            <a:off x="1833880" y="6067425"/>
            <a:ext cx="6417310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3000" dirty="0">
                <a:solidFill>
                  <a:srgbClr val="00B050"/>
                </a:solidFill>
              </a:rPr>
              <a:t>cheapest</a:t>
            </a:r>
            <a:r>
              <a:rPr lang="en-US" sz="3000" dirty="0"/>
              <a:t> in our shop. (cheap)</a:t>
            </a:r>
            <a:endParaRPr lang="en-US" sz="3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7620" y="12700"/>
            <a:ext cx="12192000" cy="796290"/>
            <a:chOff x="7620" y="-7620"/>
            <a:chExt cx="12192000" cy="1083309"/>
          </a:xfrm>
        </p:grpSpPr>
        <p:sp>
          <p:nvSpPr>
            <p:cNvPr id="37" name="Round Single Corner Rectangle 3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40" name="TextBox 14"/>
          <p:cNvSpPr txBox="1"/>
          <p:nvPr/>
        </p:nvSpPr>
        <p:spPr>
          <a:xfrm>
            <a:off x="487045" y="-20320"/>
            <a:ext cx="47415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FOCUS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17040" y="1240790"/>
            <a:ext cx="98786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Complete the following sentences with comparative or superlative form of the adjectives in brackets.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" y="1137285"/>
            <a:ext cx="981075" cy="103822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69340" y="2287905"/>
            <a:ext cx="6432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>
                <a:solidFill>
                  <a:srgbClr val="0070C0"/>
                </a:solidFill>
              </a:rPr>
              <a:t>1.</a:t>
            </a:r>
            <a:endParaRPr lang="en-US" sz="3000" b="1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44320" y="2281555"/>
            <a:ext cx="38544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dirty="0"/>
              <a:t>My brother’s room is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02360" y="3104515"/>
            <a:ext cx="6432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>
                <a:solidFill>
                  <a:srgbClr val="0070C0"/>
                </a:solidFill>
              </a:rPr>
              <a:t>2.</a:t>
            </a:r>
            <a:endParaRPr lang="en-US" sz="3000" b="1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16330" y="3983990"/>
            <a:ext cx="6432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>
                <a:solidFill>
                  <a:srgbClr val="0070C0"/>
                </a:solidFill>
              </a:rPr>
              <a:t>3.</a:t>
            </a:r>
            <a:endParaRPr lang="en-US" sz="3000" b="1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91310" y="3975100"/>
            <a:ext cx="37909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dirty="0"/>
              <a:t>Travelling by plane is</a:t>
            </a:r>
            <a:endParaRPr lang="en-US" sz="3000" dirty="0"/>
          </a:p>
        </p:txBody>
      </p:sp>
      <p:sp>
        <p:nvSpPr>
          <p:cNvPr id="43" name="TextBox 42"/>
          <p:cNvSpPr txBox="1"/>
          <p:nvPr/>
        </p:nvSpPr>
        <p:spPr>
          <a:xfrm>
            <a:off x="1124585" y="4871085"/>
            <a:ext cx="6432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>
                <a:solidFill>
                  <a:srgbClr val="0070C0"/>
                </a:solidFill>
              </a:rPr>
              <a:t>4.</a:t>
            </a:r>
            <a:endParaRPr lang="en-US" sz="3000" b="1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99565" y="4862830"/>
            <a:ext cx="24218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dirty="0"/>
              <a:t>Who is the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91565" y="5774055"/>
            <a:ext cx="6432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>
                <a:solidFill>
                  <a:srgbClr val="0070C0"/>
                </a:solidFill>
              </a:rPr>
              <a:t>5.</a:t>
            </a:r>
            <a:endParaRPr lang="en-US" sz="3000" b="1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66545" y="5774055"/>
            <a:ext cx="307848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dirty="0"/>
              <a:t>I think dogs are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77340" y="3113405"/>
            <a:ext cx="88011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dirty="0"/>
              <a:t>The</a:t>
            </a:r>
            <a:endParaRPr lang="en-US" sz="3000" dirty="0"/>
          </a:p>
        </p:txBody>
      </p:sp>
      <p:sp>
        <p:nvSpPr>
          <p:cNvPr id="14" name="TextBox 17"/>
          <p:cNvSpPr txBox="1"/>
          <p:nvPr/>
        </p:nvSpPr>
        <p:spPr>
          <a:xfrm>
            <a:off x="4909820" y="2276475"/>
            <a:ext cx="4800600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3000" dirty="0"/>
              <a:t>_______ than mine. (tidy)</a:t>
            </a:r>
            <a:endParaRPr lang="en-US" sz="3000" dirty="0"/>
          </a:p>
        </p:txBody>
      </p:sp>
      <p:sp>
        <p:nvSpPr>
          <p:cNvPr id="15" name="TextBox 18"/>
          <p:cNvSpPr txBox="1"/>
          <p:nvPr/>
        </p:nvSpPr>
        <p:spPr>
          <a:xfrm>
            <a:off x="4909820" y="2285365"/>
            <a:ext cx="4800600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3000" dirty="0">
                <a:solidFill>
                  <a:srgbClr val="00B050"/>
                </a:solidFill>
              </a:rPr>
              <a:t>tidier</a:t>
            </a:r>
            <a:r>
              <a:rPr lang="en-US" sz="3000" dirty="0"/>
              <a:t> than mine. (tidy)</a:t>
            </a:r>
            <a:endParaRPr lang="en-US" sz="3000" dirty="0"/>
          </a:p>
        </p:txBody>
      </p:sp>
      <p:sp>
        <p:nvSpPr>
          <p:cNvPr id="16" name="TextBox 20"/>
          <p:cNvSpPr txBox="1"/>
          <p:nvPr/>
        </p:nvSpPr>
        <p:spPr>
          <a:xfrm>
            <a:off x="2299970" y="3104515"/>
            <a:ext cx="10459720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3000" dirty="0"/>
              <a:t>_______ desert of all is the Sahara and it’s in Africa. (hot)</a:t>
            </a:r>
            <a:endParaRPr lang="en-US" sz="3000" dirty="0"/>
          </a:p>
        </p:txBody>
      </p:sp>
      <p:sp>
        <p:nvSpPr>
          <p:cNvPr id="17" name="TextBox 21"/>
          <p:cNvSpPr txBox="1"/>
          <p:nvPr/>
        </p:nvSpPr>
        <p:spPr>
          <a:xfrm>
            <a:off x="2309495" y="3112770"/>
            <a:ext cx="10459720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3000" dirty="0">
                <a:solidFill>
                  <a:srgbClr val="00B050"/>
                </a:solidFill>
              </a:rPr>
              <a:t>hottest</a:t>
            </a:r>
            <a:r>
              <a:rPr lang="en-US" sz="3000" dirty="0"/>
              <a:t> desert of all is the Sahara and it’s in Africa. (hot)</a:t>
            </a:r>
            <a:endParaRPr lang="en-US" sz="3000" dirty="0"/>
          </a:p>
        </p:txBody>
      </p:sp>
      <p:sp>
        <p:nvSpPr>
          <p:cNvPr id="37" name="TextBox 23"/>
          <p:cNvSpPr txBox="1"/>
          <p:nvPr/>
        </p:nvSpPr>
        <p:spPr>
          <a:xfrm>
            <a:off x="4935220" y="3979545"/>
            <a:ext cx="6405880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3000" dirty="0"/>
              <a:t>_______ than going by car. (fast)</a:t>
            </a:r>
            <a:endParaRPr lang="en-US" sz="3000" dirty="0"/>
          </a:p>
        </p:txBody>
      </p:sp>
      <p:sp>
        <p:nvSpPr>
          <p:cNvPr id="48" name="TextBox 24"/>
          <p:cNvSpPr txBox="1"/>
          <p:nvPr/>
        </p:nvSpPr>
        <p:spPr>
          <a:xfrm>
            <a:off x="4945380" y="3977005"/>
            <a:ext cx="6405880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3000" dirty="0">
                <a:solidFill>
                  <a:srgbClr val="00B050"/>
                </a:solidFill>
              </a:rPr>
              <a:t>faster</a:t>
            </a:r>
            <a:r>
              <a:rPr lang="en-US" sz="3000" dirty="0"/>
              <a:t> than going by car. (fast)</a:t>
            </a:r>
            <a:endParaRPr lang="en-US" sz="3000" dirty="0"/>
          </a:p>
        </p:txBody>
      </p:sp>
      <p:sp>
        <p:nvSpPr>
          <p:cNvPr id="49" name="TextBox 26"/>
          <p:cNvSpPr txBox="1"/>
          <p:nvPr/>
        </p:nvSpPr>
        <p:spPr>
          <a:xfrm>
            <a:off x="3397250" y="4864100"/>
            <a:ext cx="6405880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3000" dirty="0"/>
              <a:t>_______ in your family? (tall)</a:t>
            </a:r>
            <a:endParaRPr lang="en-US" sz="3000" dirty="0"/>
          </a:p>
        </p:txBody>
      </p:sp>
      <p:sp>
        <p:nvSpPr>
          <p:cNvPr id="50" name="TextBox 27"/>
          <p:cNvSpPr txBox="1"/>
          <p:nvPr/>
        </p:nvSpPr>
        <p:spPr>
          <a:xfrm>
            <a:off x="3425825" y="4868545"/>
            <a:ext cx="4773295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3000" dirty="0">
                <a:solidFill>
                  <a:srgbClr val="00B050"/>
                </a:solidFill>
              </a:rPr>
              <a:t>tallest</a:t>
            </a:r>
            <a:r>
              <a:rPr lang="en-US" sz="3000" dirty="0"/>
              <a:t> in your family? (tall)</a:t>
            </a:r>
            <a:endParaRPr lang="en-US" sz="3000" dirty="0"/>
          </a:p>
        </p:txBody>
      </p:sp>
      <p:sp>
        <p:nvSpPr>
          <p:cNvPr id="51" name="TextBox 29"/>
          <p:cNvSpPr txBox="1"/>
          <p:nvPr/>
        </p:nvSpPr>
        <p:spPr>
          <a:xfrm>
            <a:off x="4110990" y="5767070"/>
            <a:ext cx="5132070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3000" dirty="0"/>
              <a:t>_______ than cats. (smart)</a:t>
            </a:r>
            <a:endParaRPr lang="en-US" sz="3000" dirty="0"/>
          </a:p>
        </p:txBody>
      </p:sp>
      <p:sp>
        <p:nvSpPr>
          <p:cNvPr id="52" name="TextBox 30"/>
          <p:cNvSpPr txBox="1"/>
          <p:nvPr/>
        </p:nvSpPr>
        <p:spPr>
          <a:xfrm>
            <a:off x="4139565" y="5771515"/>
            <a:ext cx="5132070" cy="5530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3000" dirty="0">
                <a:solidFill>
                  <a:srgbClr val="00B050"/>
                </a:solidFill>
              </a:rPr>
              <a:t>smarter</a:t>
            </a:r>
            <a:r>
              <a:rPr lang="en-US" sz="3000" dirty="0"/>
              <a:t> than cats. (smart)</a:t>
            </a:r>
            <a:endParaRPr lang="en-US" sz="30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74" y="8198390"/>
            <a:ext cx="2359583" cy="412723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8252" y="1681385"/>
            <a:ext cx="3648922" cy="412394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034" y="1135285"/>
            <a:ext cx="2251853" cy="4123944"/>
          </a:xfrm>
          <a:prstGeom prst="rect">
            <a:avLst/>
          </a:prstGeom>
        </p:spPr>
      </p:pic>
      <p:sp>
        <p:nvSpPr>
          <p:cNvPr id="56" name="Rounded Rectangle 55"/>
          <p:cNvSpPr/>
          <p:nvPr/>
        </p:nvSpPr>
        <p:spPr>
          <a:xfrm>
            <a:off x="6495117" y="8080075"/>
            <a:ext cx="1630496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M10</a:t>
            </a:r>
            <a:endParaRPr lang="en-US" sz="4200" b="1"/>
          </a:p>
        </p:txBody>
      </p:sp>
      <p:sp>
        <p:nvSpPr>
          <p:cNvPr id="57" name="Rounded Rectangle 56"/>
          <p:cNvSpPr/>
          <p:nvPr/>
        </p:nvSpPr>
        <p:spPr>
          <a:xfrm>
            <a:off x="-4709039" y="1276632"/>
            <a:ext cx="1630496" cy="572877"/>
          </a:xfrm>
          <a:prstGeom prst="roundRect">
            <a:avLst/>
          </a:prstGeom>
          <a:solidFill>
            <a:srgbClr val="ED1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H9</a:t>
            </a:r>
            <a:endParaRPr lang="en-US" sz="4200" b="1"/>
          </a:p>
        </p:txBody>
      </p:sp>
      <p:sp>
        <p:nvSpPr>
          <p:cNvPr id="58" name="Rounded Rectangle 57"/>
          <p:cNvSpPr/>
          <p:nvPr/>
        </p:nvSpPr>
        <p:spPr>
          <a:xfrm>
            <a:off x="6622117" y="8207076"/>
            <a:ext cx="1630496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M10</a:t>
            </a:r>
            <a:endParaRPr lang="en-US" sz="4200" b="1"/>
          </a:p>
        </p:txBody>
      </p:sp>
      <p:sp>
        <p:nvSpPr>
          <p:cNvPr id="59" name="Rounded Rectangle 58"/>
          <p:cNvSpPr/>
          <p:nvPr/>
        </p:nvSpPr>
        <p:spPr>
          <a:xfrm>
            <a:off x="17443712" y="444093"/>
            <a:ext cx="1630496" cy="572877"/>
          </a:xfrm>
          <a:prstGeom prst="roundRect">
            <a:avLst/>
          </a:prstGeom>
          <a:solidFill>
            <a:srgbClr val="DF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A3</a:t>
            </a:r>
            <a:endParaRPr lang="en-US" sz="4200" b="1"/>
          </a:p>
        </p:txBody>
      </p:sp>
      <p:grpSp>
        <p:nvGrpSpPr>
          <p:cNvPr id="19" name="Group 18"/>
          <p:cNvGrpSpPr/>
          <p:nvPr/>
        </p:nvGrpSpPr>
        <p:grpSpPr>
          <a:xfrm>
            <a:off x="7620" y="1270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8" name="TextBox 14"/>
          <p:cNvSpPr txBox="1"/>
          <p:nvPr/>
        </p:nvSpPr>
        <p:spPr>
          <a:xfrm>
            <a:off x="487045" y="208280"/>
            <a:ext cx="47415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FOCUS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37" grpId="0"/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1270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8" name="Round Single Corner Rectangle 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45" y="208280"/>
            <a:ext cx="47415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FOCUS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675" y="974090"/>
            <a:ext cx="114026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Work in pairs. Look at the information of the three robots: M10, H9, and A3 and talk about each of them, using superlative adjectives.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978535"/>
            <a:ext cx="793115" cy="816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94" y="2577370"/>
            <a:ext cx="2359583" cy="4127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83" y="2577370"/>
            <a:ext cx="3648922" cy="4123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34" y="2577370"/>
            <a:ext cx="2251853" cy="412394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172037" y="2459055"/>
            <a:ext cx="1630496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200" b="1"/>
              <a:t>M10</a:t>
            </a:r>
            <a:endParaRPr lang="en-US" sz="4200" b="1"/>
          </a:p>
        </p:txBody>
      </p:sp>
      <p:sp>
        <p:nvSpPr>
          <p:cNvPr id="49" name="Rounded Rectangle 48"/>
          <p:cNvSpPr/>
          <p:nvPr/>
        </p:nvSpPr>
        <p:spPr>
          <a:xfrm>
            <a:off x="5299196" y="2172617"/>
            <a:ext cx="1630496" cy="572877"/>
          </a:xfrm>
          <a:prstGeom prst="roundRect">
            <a:avLst/>
          </a:prstGeom>
          <a:solidFill>
            <a:srgbClr val="ED1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200" b="1"/>
              <a:t>H9</a:t>
            </a:r>
            <a:endParaRPr lang="en-US" sz="4200" b="1"/>
          </a:p>
        </p:txBody>
      </p:sp>
      <p:sp>
        <p:nvSpPr>
          <p:cNvPr id="51" name="Rounded Rectangle 50"/>
          <p:cNvSpPr/>
          <p:nvPr/>
        </p:nvSpPr>
        <p:spPr>
          <a:xfrm>
            <a:off x="8566412" y="1886178"/>
            <a:ext cx="1630496" cy="572877"/>
          </a:xfrm>
          <a:prstGeom prst="roundRect">
            <a:avLst/>
          </a:prstGeom>
          <a:solidFill>
            <a:srgbClr val="DF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200" b="1"/>
              <a:t>A3</a:t>
            </a:r>
            <a:endParaRPr lang="en-US" sz="42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1685925"/>
            <a:ext cx="10515600" cy="1325563"/>
          </a:xfrm>
        </p:spPr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5" y="4784725"/>
            <a:ext cx="998220" cy="174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80" y="4795520"/>
            <a:ext cx="1544320" cy="1746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60" y="4823460"/>
            <a:ext cx="953135" cy="174625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88340" y="4542790"/>
            <a:ext cx="1015365" cy="356870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/>
              <a:t>M10</a:t>
            </a:r>
            <a:endParaRPr lang="en-US" sz="2800" b="1"/>
          </a:p>
        </p:txBody>
      </p:sp>
      <p:sp>
        <p:nvSpPr>
          <p:cNvPr id="49" name="Rounded Rectangle 48"/>
          <p:cNvSpPr/>
          <p:nvPr/>
        </p:nvSpPr>
        <p:spPr>
          <a:xfrm>
            <a:off x="1820545" y="4533265"/>
            <a:ext cx="1015365" cy="356870"/>
          </a:xfrm>
          <a:prstGeom prst="roundRect">
            <a:avLst/>
          </a:prstGeom>
          <a:solidFill>
            <a:srgbClr val="ED1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/>
              <a:t>H9</a:t>
            </a:r>
            <a:endParaRPr lang="en-US" sz="2800" b="1"/>
          </a:p>
        </p:txBody>
      </p:sp>
      <p:sp>
        <p:nvSpPr>
          <p:cNvPr id="51" name="Rounded Rectangle 50"/>
          <p:cNvSpPr/>
          <p:nvPr/>
        </p:nvSpPr>
        <p:spPr>
          <a:xfrm>
            <a:off x="2952750" y="4533265"/>
            <a:ext cx="1015365" cy="356870"/>
          </a:xfrm>
          <a:prstGeom prst="roundRect">
            <a:avLst/>
          </a:prstGeom>
          <a:solidFill>
            <a:srgbClr val="DF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/>
              <a:t>A3</a:t>
            </a:r>
            <a:endParaRPr lang="en-US" sz="2800" b="1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838200" y="1406525"/>
          <a:ext cx="10518140" cy="21560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29535"/>
                <a:gridCol w="2629535"/>
                <a:gridCol w="2629535"/>
                <a:gridCol w="2629535"/>
              </a:tblGrid>
              <a:tr h="431212">
                <a:tc>
                  <a:txBody>
                    <a:bodyPr/>
                    <a:p>
                      <a:endParaRPr lang="en-US" sz="2800"/>
                    </a:p>
                  </a:txBody>
                  <a:tcPr>
                    <a:solidFill>
                      <a:srgbClr val="6087CE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800"/>
                        <a:t>M10</a:t>
                      </a:r>
                      <a:endParaRPr lang="en-US" sz="2800"/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800"/>
                        <a:t>H9</a:t>
                      </a:r>
                      <a:endParaRPr lang="en-US" sz="2800"/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800"/>
                        <a:t>A3</a:t>
                      </a:r>
                      <a:endParaRPr lang="en-US" sz="2800"/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</a:tr>
              <a:tr h="431212">
                <a:tc>
                  <a:txBody>
                    <a:bodyPr/>
                    <a:p>
                      <a:pPr algn="ctr"/>
                      <a:r>
                        <a:rPr lang="en-US" sz="2800" b="1"/>
                        <a:t>Age</a:t>
                      </a:r>
                      <a:endParaRPr lang="en-US" sz="2800" b="1"/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800"/>
                        <a:t>5</a:t>
                      </a:r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800"/>
                        <a:t>7</a:t>
                      </a:r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800"/>
                        <a:t>10</a:t>
                      </a:r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1212">
                <a:tc>
                  <a:txBody>
                    <a:bodyPr/>
                    <a:p>
                      <a:pPr algn="ctr"/>
                      <a:r>
                        <a:rPr lang="en-US" sz="2800" b="1"/>
                        <a:t>Weight</a:t>
                      </a:r>
                      <a:endParaRPr lang="en-US" sz="2800" b="1"/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800"/>
                        <a:t>20 kg</a:t>
                      </a:r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800"/>
                        <a:t>45 kg</a:t>
                      </a:r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800"/>
                        <a:t>50 kg</a:t>
                      </a:r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1212">
                <a:tc>
                  <a:txBody>
                    <a:bodyPr/>
                    <a:p>
                      <a:pPr algn="ctr"/>
                      <a:r>
                        <a:rPr lang="en-US" sz="2800" b="1"/>
                        <a:t>Height</a:t>
                      </a:r>
                      <a:endParaRPr lang="en-US" sz="2800" b="1"/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800"/>
                        <a:t>80 cm</a:t>
                      </a:r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800"/>
                        <a:t>120 cm</a:t>
                      </a:r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800"/>
                        <a:t>150 cm</a:t>
                      </a:r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1212">
                <a:tc>
                  <a:txBody>
                    <a:bodyPr/>
                    <a:p>
                      <a:pPr algn="ctr"/>
                      <a:r>
                        <a:rPr lang="en-US" sz="2800" b="1"/>
                        <a:t>Price</a:t>
                      </a:r>
                      <a:endParaRPr lang="en-US" sz="2800" b="1"/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800"/>
                        <a:t>$1.800</a:t>
                      </a:r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800"/>
                        <a:t>$1.000</a:t>
                      </a:r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800"/>
                        <a:t>$1.500</a:t>
                      </a:r>
                      <a:endParaRPr lang="en-US" sz="2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1"/>
          <p:cNvSpPr txBox="1"/>
          <p:nvPr/>
        </p:nvSpPr>
        <p:spPr>
          <a:xfrm>
            <a:off x="4538690" y="4468726"/>
            <a:ext cx="17611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>
                <a:solidFill>
                  <a:srgbClr val="0070C0"/>
                </a:solidFill>
              </a:rPr>
              <a:t>Example:</a:t>
            </a:r>
            <a:endParaRPr lang="en-US" sz="3000" b="1">
              <a:solidFill>
                <a:srgbClr val="0070C0"/>
              </a:solidFill>
            </a:endParaRPr>
          </a:p>
        </p:txBody>
      </p:sp>
      <p:sp>
        <p:nvSpPr>
          <p:cNvPr id="15" name="Rectangle 12"/>
          <p:cNvSpPr/>
          <p:nvPr/>
        </p:nvSpPr>
        <p:spPr>
          <a:xfrm>
            <a:off x="4657564" y="4835958"/>
            <a:ext cx="6083315" cy="19380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3000" b="1" i="1"/>
              <a:t>A:  </a:t>
            </a:r>
            <a:r>
              <a:rPr lang="en-US" sz="3000"/>
              <a:t>A3 is the tallest of the three robots.</a:t>
            </a:r>
            <a:endParaRPr lang="en-US" sz="3000"/>
          </a:p>
          <a:p>
            <a:r>
              <a:rPr lang="en-US" sz="3000" b="1" i="1"/>
              <a:t>B:  </a:t>
            </a:r>
            <a:r>
              <a:rPr lang="en-US" sz="3000"/>
              <a:t>M10 is the youngest of the three robots.</a:t>
            </a:r>
            <a:endParaRPr lang="en-US" sz="3000"/>
          </a:p>
          <a:p>
            <a:r>
              <a:rPr lang="en-US" sz="3000" i="1"/>
              <a:t>…</a:t>
            </a:r>
            <a:endParaRPr lang="en-US" sz="3000" i="1"/>
          </a:p>
        </p:txBody>
      </p:sp>
      <p:grpSp>
        <p:nvGrpSpPr>
          <p:cNvPr id="19" name="Group 18"/>
          <p:cNvGrpSpPr/>
          <p:nvPr/>
        </p:nvGrpSpPr>
        <p:grpSpPr>
          <a:xfrm>
            <a:off x="7620" y="12700"/>
            <a:ext cx="12192000" cy="1083309"/>
            <a:chOff x="7620" y="-7620"/>
            <a:chExt cx="12192000" cy="1083309"/>
          </a:xfrm>
        </p:grpSpPr>
        <p:sp>
          <p:nvSpPr>
            <p:cNvPr id="2" name="Round Single Corner Rectangle 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3" name="Round Single Corner Rectangle 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8" name="TextBox 14"/>
          <p:cNvSpPr txBox="1"/>
          <p:nvPr/>
        </p:nvSpPr>
        <p:spPr>
          <a:xfrm>
            <a:off x="487045" y="208280"/>
            <a:ext cx="47415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FOCUS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04440" y="2038985"/>
            <a:ext cx="2043430" cy="61785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GRAMMAR FOCUS</a:t>
            </a:r>
            <a:endParaRPr lang="en-US" alt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1500" y="3693795"/>
            <a:ext cx="2234565" cy="60134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PRACTICE</a:t>
            </a:r>
            <a:endParaRPr lang="en-US" alt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065" y="944880"/>
            <a:ext cx="6205855" cy="45529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Sentence racing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430" y="1588135"/>
            <a:ext cx="6207760" cy="134112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Superlative adjectives: short adjectives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the superlative form of the adjectives in the table. (p. 61)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>
            <a:off x="2424430" y="1289050"/>
            <a:ext cx="1101725" cy="74993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1689100" y="2348230"/>
            <a:ext cx="815340" cy="134556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806065" y="3928110"/>
            <a:ext cx="864870" cy="76771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890" y="251460"/>
            <a:ext cx="4926965" cy="625475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79545" y="302895"/>
            <a:ext cx="4469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Content Placeholder 4" descr="magnifying-glass-1374389_1280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 flipH="1" flipV="1">
            <a:off x="-4025265" y="7454265"/>
            <a:ext cx="284480" cy="149860"/>
          </a:xfrm>
          <a:prstGeom prst="rect">
            <a:avLst/>
          </a:prstGeom>
        </p:spPr>
      </p:pic>
      <p:sp>
        <p:nvSpPr>
          <p:cNvPr id="3" name="Rectangle 21"/>
          <p:cNvSpPr/>
          <p:nvPr/>
        </p:nvSpPr>
        <p:spPr>
          <a:xfrm>
            <a:off x="5219065" y="3117215"/>
            <a:ext cx="6207125" cy="151511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2 + 3: Complete the sentences with comparative or superlative form of the adjectives. (p. 61 + 62)</a:t>
            </a:r>
            <a:endParaRPr lang="en-US" dirty="0">
              <a:solidFill>
                <a:schemeClr val="tx1"/>
              </a:solidFill>
              <a:sym typeface="+mn-ea"/>
            </a:endParaRP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4: Work in pairs. Look at the information of three robots: M10, H9 and A3 and talk about each of them, using superlative adjectives. (p. 62)</a:t>
            </a:r>
            <a:endParaRPr lang="en-US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03170" y="4777740"/>
            <a:ext cx="2234565" cy="60134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PRODUCTION</a:t>
            </a:r>
            <a:endParaRPr lang="en-US" altLang="en-GB" b="1" dirty="0">
              <a:solidFill>
                <a:schemeClr val="bg1"/>
              </a:solidFill>
            </a:endParaRPr>
          </a:p>
        </p:txBody>
      </p:sp>
      <p:sp>
        <p:nvSpPr>
          <p:cNvPr id="6" name="Rectangle 21"/>
          <p:cNvSpPr/>
          <p:nvPr/>
        </p:nvSpPr>
        <p:spPr>
          <a:xfrm>
            <a:off x="5238115" y="4912995"/>
            <a:ext cx="6207125" cy="49530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Game: Find someone who…</a:t>
            </a:r>
            <a:endParaRPr lang="en-US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60140" y="1395730"/>
            <a:ext cx="49955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Find someone who…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344930"/>
            <a:ext cx="821055" cy="77406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40" y="1340485"/>
            <a:ext cx="2476500" cy="723900"/>
          </a:xfrm>
          <a:prstGeom prst="rect">
            <a:avLst/>
          </a:prstGeom>
        </p:spPr>
      </p:pic>
      <p:sp>
        <p:nvSpPr>
          <p:cNvPr id="13" name="TextBox 11"/>
          <p:cNvSpPr txBox="1"/>
          <p:nvPr/>
        </p:nvSpPr>
        <p:spPr>
          <a:xfrm>
            <a:off x="1638935" y="2186305"/>
            <a:ext cx="93205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your partner to find in your class someone who is</a:t>
            </a:r>
            <a:endParaRPr lang="en-US" sz="30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1556703" y="3367030"/>
            <a:ext cx="2634616" cy="2861310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3000"/>
              <a:t>the tallest</a:t>
            </a:r>
            <a:endParaRPr lang="en-US" sz="3000"/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3000"/>
              <a:t>the oldest</a:t>
            </a:r>
            <a:endParaRPr lang="en-US" sz="3000"/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3000"/>
              <a:t>the smartest</a:t>
            </a:r>
            <a:endParaRPr lang="en-US" sz="3000"/>
          </a:p>
        </p:txBody>
      </p:sp>
      <p:sp>
        <p:nvSpPr>
          <p:cNvPr id="16" name="Rectangle 8"/>
          <p:cNvSpPr/>
          <p:nvPr/>
        </p:nvSpPr>
        <p:spPr>
          <a:xfrm>
            <a:off x="5277233" y="3367029"/>
            <a:ext cx="2634616" cy="2861310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3000"/>
              <a:t>the shortest</a:t>
            </a:r>
            <a:endParaRPr lang="en-US" sz="3000"/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3000"/>
              <a:t>the biggest</a:t>
            </a:r>
            <a:endParaRPr lang="en-US" sz="3000"/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3000"/>
              <a:t>the smallest</a:t>
            </a:r>
            <a:endParaRPr lang="en-US" sz="3000"/>
          </a:p>
        </p:txBody>
      </p:sp>
      <p:pic>
        <p:nvPicPr>
          <p:cNvPr id="17" name="Picture 16" descr="magnifying-glass-1374389_12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685" y="3051175"/>
            <a:ext cx="2303780" cy="121348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620" y="12700"/>
            <a:ext cx="12192000" cy="1083309"/>
            <a:chOff x="7620" y="-7620"/>
            <a:chExt cx="12192000" cy="1083309"/>
          </a:xfrm>
        </p:grpSpPr>
        <p:sp>
          <p:nvSpPr>
            <p:cNvPr id="2" name="Round Single Corner Rectangle 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3" name="Round Single Corner Rectangle 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6" name="TextBox 14"/>
          <p:cNvSpPr txBox="1"/>
          <p:nvPr/>
        </p:nvSpPr>
        <p:spPr>
          <a:xfrm>
            <a:off x="487045" y="208280"/>
            <a:ext cx="47415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183 0 C 0.0455442 0 0.0947776 0.056 0.0947776 0.125 C 0.0947776 0.194 0.0455442 0.25 -0.0151183 0.25 C -0.0757808 0.25 -0.125014 0.194 -0.125014 0.125 C -0.125014 0.056 -0.0757808 0 -0.0151183 0 Z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04440" y="2038985"/>
            <a:ext cx="2043430" cy="61785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GRAMMAR FOCUS</a:t>
            </a:r>
            <a:endParaRPr lang="en-US" alt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1500" y="3693795"/>
            <a:ext cx="2234565" cy="60134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PRACTICE</a:t>
            </a:r>
            <a:endParaRPr lang="en-US" alt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065" y="944880"/>
            <a:ext cx="6205855" cy="45529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Sentence racing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430" y="1588135"/>
            <a:ext cx="6207760" cy="134112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Superlative adjectives: short adjectives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the superlative form of the adjectives in the table. (p. 61)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>
            <a:off x="2424430" y="1289050"/>
            <a:ext cx="1101725" cy="74993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1689100" y="2348230"/>
            <a:ext cx="815340" cy="134556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806065" y="3928110"/>
            <a:ext cx="864870" cy="76771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1371" y="5914239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8430" y="5861685"/>
            <a:ext cx="6206490" cy="65659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890" y="251460"/>
            <a:ext cx="4926965" cy="625475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79545" y="302895"/>
            <a:ext cx="4469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Content Placeholder 4" descr="magnifying-glass-1374389_1280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 flipH="1" flipV="1">
            <a:off x="-4025265" y="7454265"/>
            <a:ext cx="284480" cy="149860"/>
          </a:xfrm>
          <a:prstGeom prst="rect">
            <a:avLst/>
          </a:prstGeom>
        </p:spPr>
      </p:pic>
      <p:sp>
        <p:nvSpPr>
          <p:cNvPr id="3" name="Rectangle 21"/>
          <p:cNvSpPr/>
          <p:nvPr/>
        </p:nvSpPr>
        <p:spPr>
          <a:xfrm>
            <a:off x="5219065" y="3117215"/>
            <a:ext cx="6207125" cy="151511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2 + 3: Complete the sentences with comparative or superlative form of the adjectives. (p. 61 + 62)</a:t>
            </a:r>
            <a:endParaRPr lang="en-US" dirty="0">
              <a:solidFill>
                <a:schemeClr val="tx1"/>
              </a:solidFill>
              <a:sym typeface="+mn-ea"/>
            </a:endParaRP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4: Work in pairs. Look at the information of three robots: M10, H9 and A3 and talk about each of them, using superlative adjectives. (p. 62)</a:t>
            </a:r>
            <a:endParaRPr lang="en-US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03170" y="4777740"/>
            <a:ext cx="2234565" cy="60134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PRODUCTION</a:t>
            </a:r>
            <a:endParaRPr lang="en-US" altLang="en-GB" b="1" dirty="0">
              <a:solidFill>
                <a:schemeClr val="bg1"/>
              </a:solidFill>
            </a:endParaRPr>
          </a:p>
        </p:txBody>
      </p:sp>
      <p:sp>
        <p:nvSpPr>
          <p:cNvPr id="6" name="Rectangle 21"/>
          <p:cNvSpPr/>
          <p:nvPr/>
        </p:nvSpPr>
        <p:spPr>
          <a:xfrm>
            <a:off x="5238115" y="4912995"/>
            <a:ext cx="6207125" cy="49530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Game: Find someone who…</a:t>
            </a:r>
            <a:endParaRPr lang="en-US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7" name="Curved Connector 6"/>
          <p:cNvCxnSpPr>
            <a:endCxn id="27" idx="0"/>
          </p:cNvCxnSpPr>
          <p:nvPr/>
        </p:nvCxnSpPr>
        <p:spPr>
          <a:xfrm rot="10800000" flipV="1">
            <a:off x="1489075" y="5011420"/>
            <a:ext cx="913130" cy="90233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095661"/>
            <a:ext cx="1144562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 Use superlative adjectives: short adjectives correctly..</a:t>
            </a: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195" y="1188085"/>
            <a:ext cx="2689860" cy="18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6"/>
          <p:cNvSpPr/>
          <p:nvPr/>
        </p:nvSpPr>
        <p:spPr>
          <a:xfrm>
            <a:off x="-77470" y="1938020"/>
            <a:ext cx="12369800" cy="4902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4" name="Picture 3" descr="humanoid-8043450_1280"/>
          <p:cNvPicPr>
            <a:picLocks noChangeAspect="1"/>
          </p:cNvPicPr>
          <p:nvPr/>
        </p:nvPicPr>
        <p:blipFill>
          <a:blip r:embed="rId1"/>
          <a:srcRect b="63150"/>
          <a:stretch>
            <a:fillRect/>
          </a:stretch>
        </p:blipFill>
        <p:spPr>
          <a:xfrm flipH="1">
            <a:off x="-6525895" y="-2175510"/>
            <a:ext cx="19225895" cy="4636770"/>
          </a:xfrm>
          <a:prstGeom prst="rect">
            <a:avLst/>
          </a:prstGeom>
        </p:spPr>
      </p:pic>
      <p:pic>
        <p:nvPicPr>
          <p:cNvPr id="6" name="Picture 5" descr="ai-generated-7832243_19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335" y="3119755"/>
            <a:ext cx="5029200" cy="754443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1943735"/>
            <a:ext cx="12426950" cy="1604010"/>
            <a:chOff x="7620" y="-7620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86605" y="2028190"/>
            <a:ext cx="842010" cy="838200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2" name="TextBox 39"/>
          <p:cNvSpPr txBox="1"/>
          <p:nvPr/>
        </p:nvSpPr>
        <p:spPr>
          <a:xfrm>
            <a:off x="2768600" y="2036445"/>
            <a:ext cx="18180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42956" y="2028204"/>
            <a:ext cx="652110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 b="1" smtClean="0">
                <a:solidFill>
                  <a:schemeClr val="bg1"/>
                </a:solidFill>
                <a:latin typeface="Myriad Pro" pitchFamily="34" charset="0"/>
              </a:rPr>
              <a:t>ROBOTS</a:t>
            </a:r>
            <a:endParaRPr lang="en-US" sz="5400" b="1" smtClean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1480" y="2002790"/>
            <a:ext cx="1521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63875" y="3155950"/>
            <a:ext cx="1075690" cy="1093470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4" name="Rounded Rectangle 33"/>
          <p:cNvSpPr/>
          <p:nvPr/>
        </p:nvSpPr>
        <p:spPr>
          <a:xfrm>
            <a:off x="4050665" y="3145790"/>
            <a:ext cx="5259070" cy="1128395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TextBox 35"/>
          <p:cNvSpPr txBox="1"/>
          <p:nvPr/>
        </p:nvSpPr>
        <p:spPr>
          <a:xfrm>
            <a:off x="4116691" y="3417431"/>
            <a:ext cx="539526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chemeClr val="bg1"/>
                </a:solidFill>
              </a:rPr>
              <a:t>LESSON 3: A CLOSER LOOK 2 </a:t>
            </a:r>
            <a:endParaRPr lang="en-US" sz="2800" b="1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945" y="2327275"/>
            <a:ext cx="112096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/>
              <a:t>Write the answers of exercise 2 and 3 on your notebooks.</a:t>
            </a: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65" y="4203700"/>
            <a:ext cx="2216150" cy="221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charset="0"/>
              </a:rPr>
              <a:t>Website: </a:t>
            </a:r>
            <a:r>
              <a:rPr lang="en-GB" sz="2000" b="1" i="1" dirty="0" err="1">
                <a:latin typeface="Calibri" panose="020F050202020403020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charset="0"/>
              </a:rPr>
              <a:t>Fanpage</a:t>
            </a:r>
            <a:r>
              <a:rPr lang="en-GB" sz="2000" b="1" dirty="0">
                <a:latin typeface="Calibri" panose="020F0502020204030204" charset="0"/>
              </a:rPr>
              <a:t>: </a:t>
            </a:r>
            <a:r>
              <a:rPr lang="en-GB" sz="2000" b="1" i="1" dirty="0" err="1">
                <a:latin typeface="Calibri" panose="020F0502020204030204" charset="0"/>
              </a:rPr>
              <a:t>facebook.com</a:t>
            </a:r>
            <a:r>
              <a:rPr lang="en-GB" sz="2000" b="1" i="1" dirty="0">
                <a:latin typeface="Calibri" panose="020F0502020204030204" charset="0"/>
              </a:rPr>
              <a:t>/</a:t>
            </a:r>
            <a:r>
              <a:rPr lang="en-GB" sz="2000" b="1" i="1" dirty="0" err="1">
                <a:latin typeface="Calibri" panose="020F0502020204030204" charset="0"/>
              </a:rPr>
              <a:t>www.tienganhglobalsuccess.vn</a:t>
            </a:r>
            <a:r>
              <a:rPr lang="en-GB" sz="2000" b="1" i="1" dirty="0">
                <a:latin typeface="Calibri" panose="020F0502020204030204" charset="0"/>
              </a:rPr>
              <a:t>/</a:t>
            </a: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04440" y="2038985"/>
            <a:ext cx="2043430" cy="61785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GRAMMAR FOCUS</a:t>
            </a:r>
            <a:endParaRPr lang="en-US" alt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1500" y="3693795"/>
            <a:ext cx="2234565" cy="60134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PRACTICE</a:t>
            </a:r>
            <a:endParaRPr lang="en-US" alt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065" y="944880"/>
            <a:ext cx="6205855" cy="45529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Sentence racing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430" y="1588135"/>
            <a:ext cx="6207760" cy="134112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Superlative adjectives: short adjectives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the superlative form of the adjectives in the table. (p. 61)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>
            <a:off x="2424430" y="1289050"/>
            <a:ext cx="1101725" cy="74993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1689100" y="2348230"/>
            <a:ext cx="815340" cy="134556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806065" y="3928110"/>
            <a:ext cx="864870" cy="76771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1371" y="5914239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8430" y="5861685"/>
            <a:ext cx="6206490" cy="65659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890" y="251460"/>
            <a:ext cx="4926965" cy="625475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79545" y="302895"/>
            <a:ext cx="4469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Content Placeholder 4" descr="magnifying-glass-1374389_1280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 flipH="1" flipV="1">
            <a:off x="-4025265" y="7454265"/>
            <a:ext cx="284480" cy="149860"/>
          </a:xfrm>
          <a:prstGeom prst="rect">
            <a:avLst/>
          </a:prstGeom>
        </p:spPr>
      </p:pic>
      <p:sp>
        <p:nvSpPr>
          <p:cNvPr id="3" name="Rectangle 21"/>
          <p:cNvSpPr/>
          <p:nvPr/>
        </p:nvSpPr>
        <p:spPr>
          <a:xfrm>
            <a:off x="5219065" y="3117215"/>
            <a:ext cx="6207125" cy="151511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2 + 3: Complete the sentences with comparative or superlative form of the adjectives. (p. 61 + 62)</a:t>
            </a:r>
            <a:endParaRPr lang="en-US" dirty="0">
              <a:solidFill>
                <a:schemeClr val="tx1"/>
              </a:solidFill>
              <a:sym typeface="+mn-ea"/>
            </a:endParaRP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4: Work in pairs. Look at the information of three robots: M10, H9 and A3 and talk about each of them, using superlative adjectives. (p. 62)</a:t>
            </a:r>
            <a:endParaRPr lang="en-US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03170" y="4777740"/>
            <a:ext cx="2234565" cy="60134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PRODUCTION</a:t>
            </a:r>
            <a:endParaRPr lang="en-US" altLang="en-GB" b="1" dirty="0">
              <a:solidFill>
                <a:schemeClr val="bg1"/>
              </a:solidFill>
            </a:endParaRPr>
          </a:p>
        </p:txBody>
      </p:sp>
      <p:sp>
        <p:nvSpPr>
          <p:cNvPr id="6" name="Rectangle 21"/>
          <p:cNvSpPr/>
          <p:nvPr/>
        </p:nvSpPr>
        <p:spPr>
          <a:xfrm>
            <a:off x="5238115" y="4912995"/>
            <a:ext cx="6207125" cy="49530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Game: Find someone who…</a:t>
            </a:r>
            <a:endParaRPr lang="en-US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7" name="Curved Connector 6"/>
          <p:cNvCxnSpPr>
            <a:endCxn id="27" idx="0"/>
          </p:cNvCxnSpPr>
          <p:nvPr/>
        </p:nvCxnSpPr>
        <p:spPr>
          <a:xfrm rot="10800000" flipV="1">
            <a:off x="1489075" y="5011420"/>
            <a:ext cx="913130" cy="90233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9780" y="1691005"/>
            <a:ext cx="84270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 RACING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Content Placeholder 2" descr="gear-750_51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56685" y="2586990"/>
            <a:ext cx="3557270" cy="3851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3486150" y="1209040"/>
            <a:ext cx="8326755" cy="49390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>
              <a:lnSpc>
                <a:spcPct val="100000"/>
              </a:lnSpc>
            </a:pPr>
            <a:r>
              <a:rPr lang="en-US" sz="3500" dirty="0"/>
              <a:t>- Work in groups</a:t>
            </a:r>
            <a:endParaRPr lang="en-US" sz="3500" dirty="0"/>
          </a:p>
          <a:p>
            <a:pPr algn="just">
              <a:lnSpc>
                <a:spcPct val="100000"/>
              </a:lnSpc>
            </a:pPr>
            <a:r>
              <a:rPr lang="en-US" sz="3500" dirty="0"/>
              <a:t>- There is a set of word cards which contains superlative adjectives of short adjectives to each group. </a:t>
            </a:r>
            <a:endParaRPr lang="en-US" sz="3500" dirty="0"/>
          </a:p>
          <a:p>
            <a:pPr algn="just">
              <a:lnSpc>
                <a:spcPct val="100000"/>
              </a:lnSpc>
            </a:pPr>
            <a:r>
              <a:rPr lang="en-US" sz="3500" dirty="0"/>
              <a:t>- You  have to work in groups to create as many correct sentences from the word cards as possible.</a:t>
            </a:r>
            <a:endParaRPr lang="en-US" sz="3500" dirty="0"/>
          </a:p>
          <a:p>
            <a:pPr algn="just">
              <a:lnSpc>
                <a:spcPct val="100000"/>
              </a:lnSpc>
            </a:pPr>
            <a:r>
              <a:rPr lang="en-US" sz="3500" dirty="0"/>
              <a:t>- The group with the most correct sentences will be the winner.</a:t>
            </a:r>
            <a:endParaRPr lang="en-US" sz="3500" dirty="0"/>
          </a:p>
        </p:txBody>
      </p:sp>
      <p:pic>
        <p:nvPicPr>
          <p:cNvPr id="4" name="Content Placeholder 2" descr="gear-750_51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7045" y="2191385"/>
            <a:ext cx="2736850" cy="2962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1362710" y="1985010"/>
            <a:ext cx="7992745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>
              <a:lnSpc>
                <a:spcPct val="100000"/>
              </a:lnSpc>
            </a:pPr>
            <a:r>
              <a:rPr lang="en-US" sz="4800" b="1" dirty="0">
                <a:solidFill>
                  <a:schemeClr val="accent1"/>
                </a:solidFill>
              </a:rPr>
              <a:t>Example: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" name="TextBox 20"/>
          <p:cNvSpPr txBox="1"/>
          <p:nvPr/>
        </p:nvSpPr>
        <p:spPr>
          <a:xfrm>
            <a:off x="2073910" y="2644775"/>
            <a:ext cx="8780145" cy="156845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>
              <a:lnSpc>
                <a:spcPct val="100000"/>
              </a:lnSpc>
            </a:pPr>
            <a:r>
              <a:rPr lang="en-US" sz="4800" dirty="0">
                <a:solidFill>
                  <a:schemeClr val="tx1"/>
                </a:solidFill>
              </a:rPr>
              <a:t>.................... is the tallest in my class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 descr="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90800" y="1073150"/>
            <a:ext cx="7628255" cy="5721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04440" y="2038985"/>
            <a:ext cx="2043430" cy="61785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bg1"/>
                </a:solidFill>
              </a:rPr>
              <a:t>GRAMMAR FOCUS</a:t>
            </a:r>
            <a:endParaRPr lang="en-US" alt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065" y="944880"/>
            <a:ext cx="6205855" cy="45529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Sentence racing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430" y="1588135"/>
            <a:ext cx="6207760" cy="134112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Superlative adjectives: short adjectives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the superlative form of the adjectives in the table. (p. 61)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>
            <a:off x="2424430" y="1289050"/>
            <a:ext cx="1101725" cy="74993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890" y="251460"/>
            <a:ext cx="4926965" cy="625475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79545" y="302895"/>
            <a:ext cx="4469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Content Placeholder 4" descr="magnifying-glass-1374389_1280"/>
          <p:cNvPicPr>
            <a:picLocks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 flipH="1" flipV="1">
            <a:off x="-4025265" y="7454265"/>
            <a:ext cx="284480" cy="149860"/>
          </a:xfrm>
          <a:prstGeom prst="rect">
            <a:avLst/>
          </a:prstGeom>
        </p:spPr>
      </p:pic>
      <p:pic>
        <p:nvPicPr>
          <p:cNvPr id="2" name="Content Placeholder 6" descr="robot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8305800"/>
            <a:ext cx="690880" cy="690880"/>
          </a:xfrm>
          <a:prstGeom prst="rect">
            <a:avLst/>
          </a:prstGeom>
        </p:spPr>
      </p:pic>
      <p:pic>
        <p:nvPicPr>
          <p:cNvPr id="8" name="Content Placeholder 6" descr="robot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100" y="8001635"/>
            <a:ext cx="969645" cy="969645"/>
          </a:xfrm>
          <a:prstGeom prst="rect">
            <a:avLst/>
          </a:prstGeom>
        </p:spPr>
      </p:pic>
      <p:pic>
        <p:nvPicPr>
          <p:cNvPr id="9" name="Content Placeholder 6" descr="robot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9700" y="8231505"/>
            <a:ext cx="752475" cy="752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04340" y="34290"/>
            <a:ext cx="98786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 b="1">
                <a:solidFill>
                  <a:schemeClr val="bg1"/>
                </a:solidFill>
                <a:sym typeface="+mn-ea"/>
              </a:rPr>
              <a:t>Superlative adjectives: short adjectives</a:t>
            </a:r>
            <a:endParaRPr lang="en-US" sz="4400" b="1" dirty="0">
              <a:solidFill>
                <a:schemeClr val="bg1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Content Placeholder 6" descr="robot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22600" y="3908425"/>
            <a:ext cx="2345055" cy="2345055"/>
          </a:xfrm>
          <a:prstGeom prst="rect">
            <a:avLst/>
          </a:prstGeom>
        </p:spPr>
      </p:pic>
      <p:pic>
        <p:nvPicPr>
          <p:cNvPr id="10" name="Content Placeholder 6" descr="robot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4100" y="2935605"/>
            <a:ext cx="3292475" cy="3292475"/>
          </a:xfrm>
          <a:prstGeom prst="rect">
            <a:avLst/>
          </a:prstGeom>
        </p:spPr>
      </p:pic>
      <p:pic>
        <p:nvPicPr>
          <p:cNvPr id="11" name="Content Placeholder 6" descr="robot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2700" y="3684905"/>
            <a:ext cx="2555875" cy="2555875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5538470" y="1123315"/>
            <a:ext cx="5194300" cy="1778000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000">
                <a:solidFill>
                  <a:schemeClr val="tx1"/>
                </a:solidFill>
              </a:rPr>
              <a:t>I‘m </a:t>
            </a:r>
            <a:r>
              <a:rPr lang="en-US" sz="3000" b="1" u="sng">
                <a:solidFill>
                  <a:schemeClr val="tx1"/>
                </a:solidFill>
              </a:rPr>
              <a:t>the</a:t>
            </a:r>
            <a:r>
              <a:rPr lang="en-US" sz="3000">
                <a:solidFill>
                  <a:schemeClr val="tx1"/>
                </a:solidFill>
              </a:rPr>
              <a:t> </a:t>
            </a:r>
            <a:r>
              <a:rPr lang="en-US" sz="3000" b="1" u="sng">
                <a:solidFill>
                  <a:schemeClr val="tx1"/>
                </a:solidFill>
              </a:rPr>
              <a:t>TALLEST</a:t>
            </a:r>
            <a:endParaRPr lang="en-US" sz="3000" b="1" u="sng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4510</Words>
  <PresentationFormat>Widescreen</PresentationFormat>
  <Paragraphs>366</Paragraphs>
  <Slides>21</Slides>
  <Notes>14</Notes>
  <HiddenSlides>0</HiddenSlides>
  <MMClips>5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SimSun</vt:lpstr>
      <vt:lpstr>Wingdings</vt:lpstr>
      <vt:lpstr>Myriad Pro</vt:lpstr>
      <vt:lpstr>Segoe Print</vt:lpstr>
      <vt:lpstr>Adobe Gothic Std B</vt:lpstr>
      <vt:lpstr>Yu Gothic UI Semibold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2020-12-09T02:04:00Z</dcterms:created>
  <dcterms:modified xsi:type="dcterms:W3CDTF">2023-08-23T08:49:47Z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34E725EDDD44491A85D35F0DB378D6AA</vt:lpwstr>
  </property>
  <property fmtid="{D5CDD505-2E9C-101B-9397-08002B2CF9AE}" pid="3" name="KSOProductBuildVer">
    <vt:lpwstr>1033-11.2.0.11537</vt:lpwstr>
  </property>
</Properties>
</file>