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75" r:id="rId3"/>
    <p:sldId id="268" r:id="rId4"/>
    <p:sldId id="276" r:id="rId5"/>
    <p:sldId id="277" r:id="rId6"/>
    <p:sldId id="291" r:id="rId7"/>
    <p:sldId id="292" r:id="rId8"/>
    <p:sldId id="293" r:id="rId9"/>
    <p:sldId id="294" r:id="rId10"/>
    <p:sldId id="295" r:id="rId11"/>
    <p:sldId id="278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4" r:id="rId20"/>
    <p:sldId id="311" r:id="rId21"/>
    <p:sldId id="303" r:id="rId22"/>
    <p:sldId id="307" r:id="rId23"/>
    <p:sldId id="309" r:id="rId24"/>
    <p:sldId id="285" r:id="rId25"/>
    <p:sldId id="308" r:id="rId26"/>
    <p:sldId id="286" r:id="rId27"/>
    <p:sldId id="287" r:id="rId28"/>
    <p:sldId id="288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4336"/>
    <a:srgbClr val="B13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971" autoAdjust="0"/>
  </p:normalViewPr>
  <p:slideViewPr>
    <p:cSldViewPr snapToGrid="0">
      <p:cViewPr>
        <p:scale>
          <a:sx n="13" d="100"/>
          <a:sy n="13" d="100"/>
        </p:scale>
        <p:origin x="540" y="1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9F350083-2F5D-7393-50D5-B76D9F48B43F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692CAD05-9FDE-9A5C-93B6-6A6A9FCE1601}"/>
              </a:ext>
            </a:extLst>
          </p:cNvPr>
          <p:cNvSpPr txBox="1"/>
          <p:nvPr userDrawn="1"/>
        </p:nvSpPr>
        <p:spPr>
          <a:xfrm>
            <a:off x="11052501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5e</a:t>
            </a:r>
          </a:p>
        </p:txBody>
      </p:sp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5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0B5B216A-4A71-F508-6728-033244BA54C4}"/>
              </a:ext>
            </a:extLst>
          </p:cNvPr>
          <p:cNvSpPr txBox="1"/>
          <p:nvPr userDrawn="1"/>
        </p:nvSpPr>
        <p:spPr>
          <a:xfrm>
            <a:off x="11052501" y="2"/>
            <a:ext cx="101181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5e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8/3/2023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096" y="-236538"/>
            <a:ext cx="13054191" cy="73310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A15701-A5A7-49BC-9449-C5C23784A3A1}"/>
              </a:ext>
            </a:extLst>
          </p:cNvPr>
          <p:cNvSpPr/>
          <p:nvPr/>
        </p:nvSpPr>
        <p:spPr>
          <a:xfrm>
            <a:off x="5623961" y="203976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itchFamily="34" charset="0"/>
              </a:rPr>
              <a:t>Unit 5: London Was Great!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Calibri" pitchFamily="34" charset="0"/>
              </a:rPr>
              <a:t>Lesson 5e: Grammar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  <a:latin typeface="Calibri" pitchFamily="34" charset="0"/>
              </a:rPr>
              <a:t>Page 94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B483A4-402D-47A2-BBF2-80E226414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96" y="619125"/>
            <a:ext cx="11332577" cy="47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76852"/>
      </p:ext>
    </p:extLst>
  </p:cSld>
  <p:clrMapOvr>
    <a:masterClrMapping/>
  </p:clrMapOvr>
  <p:transition spd="med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ED8F5F-F39F-48F2-8B7B-A1B65AF07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67" y="626644"/>
            <a:ext cx="9981449" cy="52468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4EC7F8-1E94-49E6-AD9E-49481C95F4FD}"/>
              </a:ext>
            </a:extLst>
          </p:cNvPr>
          <p:cNvSpPr/>
          <p:nvPr/>
        </p:nvSpPr>
        <p:spPr>
          <a:xfrm>
            <a:off x="4923143" y="2153471"/>
            <a:ext cx="6002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Peter play basketball? No, he didn’t.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1890D-051D-4F77-80F4-5BAC194C8285}"/>
              </a:ext>
            </a:extLst>
          </p:cNvPr>
          <p:cNvSpPr/>
          <p:nvPr/>
        </p:nvSpPr>
        <p:spPr>
          <a:xfrm>
            <a:off x="4908047" y="2654482"/>
            <a:ext cx="58523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Peter meet his friends? Yes, he did.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47C17E-9F75-483F-BD79-6B64C215EDBB}"/>
              </a:ext>
            </a:extLst>
          </p:cNvPr>
          <p:cNvSpPr/>
          <p:nvPr/>
        </p:nvSpPr>
        <p:spPr>
          <a:xfrm>
            <a:off x="4899572" y="3177650"/>
            <a:ext cx="52750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Peter watch a film? Yes, he did.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6E924-0FE9-42D5-A621-D86840A2DF8C}"/>
              </a:ext>
            </a:extLst>
          </p:cNvPr>
          <p:cNvSpPr/>
          <p:nvPr/>
        </p:nvSpPr>
        <p:spPr>
          <a:xfrm>
            <a:off x="4857456" y="3712263"/>
            <a:ext cx="5953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Peter listen to music? No, he didn’t.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E51DE3-6225-485D-AD7A-A2F47EBB8D2E}"/>
              </a:ext>
            </a:extLst>
          </p:cNvPr>
          <p:cNvSpPr/>
          <p:nvPr/>
        </p:nvSpPr>
        <p:spPr>
          <a:xfrm>
            <a:off x="4857456" y="4235483"/>
            <a:ext cx="5891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Peter go to the park? No, he didn’t.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7B43C4-0FF2-4BB9-888F-B2AD88BEAC9D}"/>
              </a:ext>
            </a:extLst>
          </p:cNvPr>
          <p:cNvSpPr/>
          <p:nvPr/>
        </p:nvSpPr>
        <p:spPr>
          <a:xfrm>
            <a:off x="4857456" y="4792863"/>
            <a:ext cx="512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Peter chat online? Yes, he did.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2C95CF-5CD0-481A-B6A9-571F3AB2ABDD}"/>
              </a:ext>
            </a:extLst>
          </p:cNvPr>
          <p:cNvSpPr/>
          <p:nvPr/>
        </p:nvSpPr>
        <p:spPr>
          <a:xfrm>
            <a:off x="4857456" y="5316083"/>
            <a:ext cx="550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Peter go to bed late? Yes, he did.</a:t>
            </a:r>
          </a:p>
        </p:txBody>
      </p:sp>
    </p:spTree>
    <p:extLst>
      <p:ext uri="{BB962C8B-B14F-4D97-AF65-F5344CB8AC3E}">
        <p14:creationId xmlns:p14="http://schemas.microsoft.com/office/powerpoint/2010/main" val="10661817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A8B4A3-FFD2-40F1-A97D-738781AF5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5" y="1299411"/>
            <a:ext cx="6422103" cy="49715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DC07E2-4DF8-4D80-9C81-B53B81E8D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41" y="2594367"/>
            <a:ext cx="5856664" cy="36766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ADD237-087A-488B-B6E0-D132870CFE11}"/>
              </a:ext>
            </a:extLst>
          </p:cNvPr>
          <p:cNvSpPr/>
          <p:nvPr/>
        </p:nvSpPr>
        <p:spPr>
          <a:xfrm>
            <a:off x="8215714" y="587015"/>
            <a:ext cx="3676955" cy="7945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Extra-practice</a:t>
            </a:r>
          </a:p>
          <a:p>
            <a:pPr algn="ctr"/>
            <a:r>
              <a:rPr lang="en-US" sz="2800" dirty="0"/>
              <a:t>WB-P. 48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8BA7C-44AC-4D03-9A4D-266F2B1824A3}"/>
              </a:ext>
            </a:extLst>
          </p:cNvPr>
          <p:cNvSpPr/>
          <p:nvPr/>
        </p:nvSpPr>
        <p:spPr>
          <a:xfrm>
            <a:off x="1241352" y="404887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Mary play football?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No, she didn’t.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CDE469-4A66-4C9B-A847-4C9CF12B0695}"/>
              </a:ext>
            </a:extLst>
          </p:cNvPr>
          <p:cNvSpPr/>
          <p:nvPr/>
        </p:nvSpPr>
        <p:spPr>
          <a:xfrm>
            <a:off x="1241352" y="525711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you eat fast food?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Yes, I did.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16B33-94B0-4AAD-B49E-AFCFD9452074}"/>
              </a:ext>
            </a:extLst>
          </p:cNvPr>
          <p:cNvSpPr/>
          <p:nvPr/>
        </p:nvSpPr>
        <p:spPr>
          <a:xfrm>
            <a:off x="6757736" y="288117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they go to the museum?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Yes, they did.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9EE249-BEA9-4762-9A90-5BCB9B3A4527}"/>
              </a:ext>
            </a:extLst>
          </p:cNvPr>
          <p:cNvSpPr/>
          <p:nvPr/>
        </p:nvSpPr>
        <p:spPr>
          <a:xfrm>
            <a:off x="6757736" y="410271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Sam do his homework?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No, he didn’t.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A91668-FFB0-4882-A449-9FAC01E3D672}"/>
              </a:ext>
            </a:extLst>
          </p:cNvPr>
          <p:cNvSpPr/>
          <p:nvPr/>
        </p:nvSpPr>
        <p:spPr>
          <a:xfrm>
            <a:off x="6757736" y="531288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Did we hang out in the park?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No, we didn’t.</a:t>
            </a:r>
          </a:p>
        </p:txBody>
      </p:sp>
    </p:spTree>
    <p:extLst>
      <p:ext uri="{BB962C8B-B14F-4D97-AF65-F5344CB8AC3E}">
        <p14:creationId xmlns:p14="http://schemas.microsoft.com/office/powerpoint/2010/main" val="182717279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263CE-2D4F-49A8-A6F0-45538C0EC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089" y="638174"/>
            <a:ext cx="8481603" cy="486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09479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0CA44F-5A4B-4604-B12C-A4509F55EA9E}"/>
              </a:ext>
            </a:extLst>
          </p:cNvPr>
          <p:cNvSpPr/>
          <p:nvPr/>
        </p:nvSpPr>
        <p:spPr>
          <a:xfrm>
            <a:off x="417094" y="503237"/>
            <a:ext cx="1135781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2 . your mum/go to work/yesterday?</a:t>
            </a:r>
          </a:p>
          <a:p>
            <a:r>
              <a:rPr lang="en-US" sz="3000" dirty="0">
                <a:solidFill>
                  <a:srgbClr val="FF0000"/>
                </a:solidFill>
              </a:rPr>
              <a:t>Did your mum go to work yesterday? Yes, she did./No, she didn’t. </a:t>
            </a:r>
          </a:p>
          <a:p>
            <a:r>
              <a:rPr lang="en-US" sz="3000" dirty="0"/>
              <a:t>3. teacher/give you lots of homework/last week?</a:t>
            </a:r>
          </a:p>
          <a:p>
            <a:r>
              <a:rPr lang="en-US" sz="3000" dirty="0">
                <a:solidFill>
                  <a:srgbClr val="FF0000"/>
                </a:solidFill>
              </a:rPr>
              <a:t>Did your teacher give you lots of homework last week? Yes, he/she did./No, he/she didn’t. </a:t>
            </a:r>
          </a:p>
          <a:p>
            <a:r>
              <a:rPr lang="en-US" sz="3000" dirty="0"/>
              <a:t>4. you/go on holiday/last summer?</a:t>
            </a:r>
          </a:p>
          <a:p>
            <a:r>
              <a:rPr lang="en-US" sz="3000" dirty="0">
                <a:solidFill>
                  <a:srgbClr val="FF0000"/>
                </a:solidFill>
              </a:rPr>
              <a:t>Did you go on holiday last summer? Yes, I did./ No, I didn’t. </a:t>
            </a:r>
          </a:p>
          <a:p>
            <a:r>
              <a:rPr lang="en-US" sz="3000" dirty="0"/>
              <a:t>5. your best friend/call you/last night?</a:t>
            </a:r>
          </a:p>
          <a:p>
            <a:r>
              <a:rPr lang="en-US" sz="3000" dirty="0">
                <a:solidFill>
                  <a:srgbClr val="FF0000"/>
                </a:solidFill>
              </a:rPr>
              <a:t>Did your best friend call you last night? Yes, he/she did./No, he/she didn’t. </a:t>
            </a:r>
          </a:p>
          <a:p>
            <a:r>
              <a:rPr lang="en-US" sz="3000" dirty="0"/>
              <a:t>6. your dad/drive you to school/this morning?</a:t>
            </a:r>
          </a:p>
          <a:p>
            <a:r>
              <a:rPr lang="en-US" sz="3000" dirty="0">
                <a:solidFill>
                  <a:srgbClr val="FF0000"/>
                </a:solidFill>
              </a:rPr>
              <a:t>Did your dad drive you to school this morning? Yes, he did./No, he didn’t. </a:t>
            </a:r>
          </a:p>
        </p:txBody>
      </p:sp>
    </p:spTree>
    <p:extLst>
      <p:ext uri="{BB962C8B-B14F-4D97-AF65-F5344CB8AC3E}">
        <p14:creationId xmlns:p14="http://schemas.microsoft.com/office/powerpoint/2010/main" val="28070689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92E1E3-4DCF-4F5B-9D6E-D67CFD668DE7}"/>
              </a:ext>
            </a:extLst>
          </p:cNvPr>
          <p:cNvSpPr/>
          <p:nvPr/>
        </p:nvSpPr>
        <p:spPr>
          <a:xfrm>
            <a:off x="3416968" y="49097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Past Simple (question words)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7656F7-6425-4966-8042-434E7B8AA9B0}"/>
              </a:ext>
            </a:extLst>
          </p:cNvPr>
          <p:cNvSpPr/>
          <p:nvPr/>
        </p:nvSpPr>
        <p:spPr>
          <a:xfrm>
            <a:off x="478231" y="1145124"/>
            <a:ext cx="47175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Why</a:t>
            </a:r>
            <a:r>
              <a:rPr lang="en-US" sz="3000" dirty="0">
                <a:solidFill>
                  <a:srgbClr val="000000"/>
                </a:solidFill>
              </a:rPr>
              <a:t> did you go to the party?</a:t>
            </a:r>
            <a:endParaRPr lang="en-US" sz="3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7391CC-D89F-4D37-BE53-3629F73DE8B7}"/>
              </a:ext>
            </a:extLst>
          </p:cNvPr>
          <p:cNvSpPr/>
          <p:nvPr/>
        </p:nvSpPr>
        <p:spPr>
          <a:xfrm>
            <a:off x="526357" y="1894167"/>
            <a:ext cx="34242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Who</a:t>
            </a:r>
            <a:r>
              <a:rPr lang="en-US" sz="3000" dirty="0">
                <a:solidFill>
                  <a:srgbClr val="000000"/>
                </a:solidFill>
              </a:rPr>
              <a:t> did you talk to?</a:t>
            </a:r>
            <a:endParaRPr lang="en-US" sz="3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837FAD-F4A4-4D0D-8AD4-48CAA6D1418D}"/>
              </a:ext>
            </a:extLst>
          </p:cNvPr>
          <p:cNvSpPr/>
          <p:nvPr/>
        </p:nvSpPr>
        <p:spPr>
          <a:xfrm>
            <a:off x="478231" y="2648381"/>
            <a:ext cx="59230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What</a:t>
            </a:r>
            <a:r>
              <a:rPr lang="en-US" sz="3000" dirty="0">
                <a:solidFill>
                  <a:srgbClr val="000000"/>
                </a:solidFill>
              </a:rPr>
              <a:t> time did you get up yesterday?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AA7F1-6229-4DA3-B6DB-1B60D6E4A65C}"/>
              </a:ext>
            </a:extLst>
          </p:cNvPr>
          <p:cNvSpPr/>
          <p:nvPr/>
        </p:nvSpPr>
        <p:spPr>
          <a:xfrm>
            <a:off x="478231" y="3514010"/>
            <a:ext cx="46465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Where</a:t>
            </a:r>
            <a:r>
              <a:rPr lang="en-US" sz="3000" dirty="0">
                <a:solidFill>
                  <a:srgbClr val="000000"/>
                </a:solidFill>
              </a:rPr>
              <a:t> did you go last night?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B058E-7854-4CFC-B76F-B9D615758ED0}"/>
              </a:ext>
            </a:extLst>
          </p:cNvPr>
          <p:cNvSpPr/>
          <p:nvPr/>
        </p:nvSpPr>
        <p:spPr>
          <a:xfrm>
            <a:off x="526357" y="4379639"/>
            <a:ext cx="59862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What</a:t>
            </a:r>
            <a:r>
              <a:rPr lang="en-US" sz="3000" dirty="0">
                <a:solidFill>
                  <a:srgbClr val="000000"/>
                </a:solidFill>
              </a:rPr>
              <a:t> did you watch on TV last night?</a:t>
            </a:r>
            <a:endParaRPr lang="en-US" sz="3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E644ED-27CE-48E8-883B-FC886EA6CC87}"/>
              </a:ext>
            </a:extLst>
          </p:cNvPr>
          <p:cNvSpPr/>
          <p:nvPr/>
        </p:nvSpPr>
        <p:spPr>
          <a:xfrm>
            <a:off x="526357" y="5229635"/>
            <a:ext cx="44151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When </a:t>
            </a:r>
            <a:r>
              <a:rPr lang="en-US" sz="3000" dirty="0">
                <a:solidFill>
                  <a:srgbClr val="000000"/>
                </a:solidFill>
              </a:rPr>
              <a:t>did you see the film?</a:t>
            </a:r>
            <a:endParaRPr lang="en-US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F12AC-AEE4-47CA-89DA-EF64A19F62A2}"/>
              </a:ext>
            </a:extLst>
          </p:cNvPr>
          <p:cNvSpPr txBox="1"/>
          <p:nvPr/>
        </p:nvSpPr>
        <p:spPr>
          <a:xfrm>
            <a:off x="7267074" y="1699122"/>
            <a:ext cx="3379771" cy="2123658"/>
          </a:xfrm>
          <a:prstGeom prst="rect">
            <a:avLst/>
          </a:prstGeom>
          <a:noFill/>
          <a:ln>
            <a:solidFill>
              <a:srgbClr val="BE433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</a:rPr>
              <a:t>Question word + did + S + V-inf</a:t>
            </a:r>
          </a:p>
        </p:txBody>
      </p:sp>
    </p:spTree>
    <p:extLst>
      <p:ext uri="{BB962C8B-B14F-4D97-AF65-F5344CB8AC3E}">
        <p14:creationId xmlns:p14="http://schemas.microsoft.com/office/powerpoint/2010/main" val="145613843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2D737-E398-452E-A457-334F6296E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123" y="520786"/>
            <a:ext cx="4002004" cy="581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34123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9D2E37-49D3-4565-9CB1-9A4590066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099"/>
            <a:ext cx="11966983" cy="52289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8D9B10-C564-4F0D-855B-D4CCCE66A72D}"/>
              </a:ext>
            </a:extLst>
          </p:cNvPr>
          <p:cNvSpPr/>
          <p:nvPr/>
        </p:nvSpPr>
        <p:spPr>
          <a:xfrm>
            <a:off x="8019366" y="2362018"/>
            <a:ext cx="38949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Where did he go last night?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EBA03A6-5848-473E-82E7-40E639C5CE8C}"/>
              </a:ext>
            </a:extLst>
          </p:cNvPr>
          <p:cNvSpPr/>
          <p:nvPr/>
        </p:nvSpPr>
        <p:spPr>
          <a:xfrm>
            <a:off x="6583598" y="2920311"/>
            <a:ext cx="4266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Who did Ann meet yesterday?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662C5-2F36-449F-B06C-04A61825D28C}"/>
              </a:ext>
            </a:extLst>
          </p:cNvPr>
          <p:cNvSpPr/>
          <p:nvPr/>
        </p:nvSpPr>
        <p:spPr>
          <a:xfrm>
            <a:off x="8731322" y="3482940"/>
            <a:ext cx="300665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Why did he call Bob?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578AF2-809A-4F12-A4F7-F3FBFD51A2D2}"/>
              </a:ext>
            </a:extLst>
          </p:cNvPr>
          <p:cNvSpPr/>
          <p:nvPr/>
        </p:nvSpPr>
        <p:spPr>
          <a:xfrm>
            <a:off x="7751097" y="4030189"/>
            <a:ext cx="409958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What time did the film start?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7B1CA8-AD97-47B5-8C94-7B7437C18D22}"/>
              </a:ext>
            </a:extLst>
          </p:cNvPr>
          <p:cNvSpPr/>
          <p:nvPr/>
        </p:nvSpPr>
        <p:spPr>
          <a:xfrm>
            <a:off x="6849141" y="4606277"/>
            <a:ext cx="43897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How did you go to the cinema?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07FF51-CC56-4CA8-BB61-57B2F2B9E1BA}"/>
              </a:ext>
            </a:extLst>
          </p:cNvPr>
          <p:cNvSpPr/>
          <p:nvPr/>
        </p:nvSpPr>
        <p:spPr>
          <a:xfrm>
            <a:off x="5343825" y="5140067"/>
            <a:ext cx="301063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What did they wear?</a:t>
            </a:r>
          </a:p>
        </p:txBody>
      </p:sp>
    </p:spTree>
    <p:extLst>
      <p:ext uri="{BB962C8B-B14F-4D97-AF65-F5344CB8AC3E}">
        <p14:creationId xmlns:p14="http://schemas.microsoft.com/office/powerpoint/2010/main" val="1280658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84E9B-831C-4086-8655-788057237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574"/>
            <a:ext cx="6096000" cy="46907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171239-605D-4925-ABB5-3E30E78A5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710" y="1487850"/>
            <a:ext cx="5867399" cy="36458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CC1958-1373-43E0-84D8-582D31DD182B}"/>
              </a:ext>
            </a:extLst>
          </p:cNvPr>
          <p:cNvSpPr/>
          <p:nvPr/>
        </p:nvSpPr>
        <p:spPr>
          <a:xfrm>
            <a:off x="9369192" y="472650"/>
            <a:ext cx="2462749" cy="8146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Extra-practice</a:t>
            </a:r>
          </a:p>
          <a:p>
            <a:pPr algn="ctr"/>
            <a:r>
              <a:rPr lang="en-US" sz="2400" dirty="0"/>
              <a:t>WB-P.48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976691-20CD-4364-869C-DA5FD0B17A13}"/>
              </a:ext>
            </a:extLst>
          </p:cNvPr>
          <p:cNvSpPr/>
          <p:nvPr/>
        </p:nvSpPr>
        <p:spPr>
          <a:xfrm>
            <a:off x="1964593" y="2377327"/>
            <a:ext cx="10595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stayed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9E7EE1-0D4A-49B2-93B0-BF8B68C80F11}"/>
              </a:ext>
            </a:extLst>
          </p:cNvPr>
          <p:cNvSpPr/>
          <p:nvPr/>
        </p:nvSpPr>
        <p:spPr>
          <a:xfrm>
            <a:off x="1643746" y="2721025"/>
            <a:ext cx="13408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watched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6F0201-8647-4A6B-A23D-8C7B9A5B30E2}"/>
              </a:ext>
            </a:extLst>
          </p:cNvPr>
          <p:cNvSpPr/>
          <p:nvPr/>
        </p:nvSpPr>
        <p:spPr>
          <a:xfrm>
            <a:off x="1498866" y="3182690"/>
            <a:ext cx="196835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Did you wear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1AAA24-76E4-43EE-BEFD-550D80FE54F1}"/>
              </a:ext>
            </a:extLst>
          </p:cNvPr>
          <p:cNvSpPr/>
          <p:nvPr/>
        </p:nvSpPr>
        <p:spPr>
          <a:xfrm>
            <a:off x="2282917" y="3890576"/>
            <a:ext cx="709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03F83-C6F9-4A25-9D4F-797C071EC57F}"/>
              </a:ext>
            </a:extLst>
          </p:cNvPr>
          <p:cNvSpPr/>
          <p:nvPr/>
        </p:nvSpPr>
        <p:spPr>
          <a:xfrm>
            <a:off x="1321029" y="4339137"/>
            <a:ext cx="19862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Did Jim enjoy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D0695B-6DC4-413C-A024-5E1AD6DC0DFA}"/>
              </a:ext>
            </a:extLst>
          </p:cNvPr>
          <p:cNvSpPr/>
          <p:nvPr/>
        </p:nvSpPr>
        <p:spPr>
          <a:xfrm>
            <a:off x="2933106" y="5059527"/>
            <a:ext cx="71134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saw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34EBC1-DF26-4B3D-8110-54C01CF31110}"/>
              </a:ext>
            </a:extLst>
          </p:cNvPr>
          <p:cNvSpPr/>
          <p:nvPr/>
        </p:nvSpPr>
        <p:spPr>
          <a:xfrm>
            <a:off x="7333122" y="1487850"/>
            <a:ext cx="20360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Did they cook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0A11F-9E03-478E-8CF3-F90D6C7CA449}"/>
              </a:ext>
            </a:extLst>
          </p:cNvPr>
          <p:cNvSpPr/>
          <p:nvPr/>
        </p:nvSpPr>
        <p:spPr>
          <a:xfrm>
            <a:off x="8221292" y="2228582"/>
            <a:ext cx="262425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didn’t want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D3A05D-492D-4619-938B-D6265769015E}"/>
              </a:ext>
            </a:extLst>
          </p:cNvPr>
          <p:cNvSpPr/>
          <p:nvPr/>
        </p:nvSpPr>
        <p:spPr>
          <a:xfrm>
            <a:off x="9186210" y="2629626"/>
            <a:ext cx="6944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6E0301-B1BE-42A1-94F6-874713577204}"/>
              </a:ext>
            </a:extLst>
          </p:cNvPr>
          <p:cNvSpPr/>
          <p:nvPr/>
        </p:nvSpPr>
        <p:spPr>
          <a:xfrm>
            <a:off x="7232022" y="3516950"/>
            <a:ext cx="186512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Did you take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A20433-BAF8-4616-A7BF-C5D7CDA2D157}"/>
              </a:ext>
            </a:extLst>
          </p:cNvPr>
          <p:cNvSpPr/>
          <p:nvPr/>
        </p:nvSpPr>
        <p:spPr>
          <a:xfrm>
            <a:off x="7850636" y="4260870"/>
            <a:ext cx="100104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baked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3E41F1-C637-4B9C-9E20-7114DBD0CCD7}"/>
              </a:ext>
            </a:extLst>
          </p:cNvPr>
          <p:cNvSpPr/>
          <p:nvPr/>
        </p:nvSpPr>
        <p:spPr>
          <a:xfrm>
            <a:off x="8108841" y="4642940"/>
            <a:ext cx="6279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got</a:t>
            </a:r>
          </a:p>
        </p:txBody>
      </p:sp>
    </p:spTree>
    <p:extLst>
      <p:ext uri="{BB962C8B-B14F-4D97-AF65-F5344CB8AC3E}">
        <p14:creationId xmlns:p14="http://schemas.microsoft.com/office/powerpoint/2010/main" val="41009943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83029" y="177496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86137" y="2785783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4799" y="3830351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83029" y="4874919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4799" y="658404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053" y="464001"/>
            <a:ext cx="417459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AE065-9F41-445C-AAA9-1B4122F11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9411"/>
            <a:ext cx="6623098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452E155-0498-4BCD-A674-B1E48FB46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915" y="1171035"/>
            <a:ext cx="5568902" cy="51911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1A890E-2AE6-41F4-B65D-1171BA11F3E7}"/>
              </a:ext>
            </a:extLst>
          </p:cNvPr>
          <p:cNvSpPr/>
          <p:nvPr/>
        </p:nvSpPr>
        <p:spPr>
          <a:xfrm>
            <a:off x="288758" y="587014"/>
            <a:ext cx="1764631" cy="60010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Extra-practice</a:t>
            </a:r>
          </a:p>
          <a:p>
            <a:pPr algn="ctr"/>
            <a:r>
              <a:rPr lang="en-US" dirty="0"/>
              <a:t>GB-P. 71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95D2F-59C1-4BC2-9AA6-125A50644DAC}"/>
              </a:ext>
            </a:extLst>
          </p:cNvPr>
          <p:cNvSpPr/>
          <p:nvPr/>
        </p:nvSpPr>
        <p:spPr>
          <a:xfrm>
            <a:off x="3504636" y="2967335"/>
            <a:ext cx="7099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was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08646-507E-4A3C-91A1-52C29692FFF0}"/>
              </a:ext>
            </a:extLst>
          </p:cNvPr>
          <p:cNvSpPr/>
          <p:nvPr/>
        </p:nvSpPr>
        <p:spPr>
          <a:xfrm>
            <a:off x="2867667" y="3329494"/>
            <a:ext cx="6369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left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C0D91A-648A-4A7F-B286-7774DE02B600}"/>
              </a:ext>
            </a:extLst>
          </p:cNvPr>
          <p:cNvSpPr/>
          <p:nvPr/>
        </p:nvSpPr>
        <p:spPr>
          <a:xfrm>
            <a:off x="2279557" y="3821937"/>
            <a:ext cx="17500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Did you see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E0E9E0-5A54-4D0E-B3C2-B84A35AE853F}"/>
              </a:ext>
            </a:extLst>
          </p:cNvPr>
          <p:cNvSpPr/>
          <p:nvPr/>
        </p:nvSpPr>
        <p:spPr>
          <a:xfrm>
            <a:off x="2965877" y="4565901"/>
            <a:ext cx="6279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got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EB896-1D86-446D-8131-530AB325B257}"/>
              </a:ext>
            </a:extLst>
          </p:cNvPr>
          <p:cNvSpPr/>
          <p:nvPr/>
        </p:nvSpPr>
        <p:spPr>
          <a:xfrm>
            <a:off x="4214574" y="4924859"/>
            <a:ext cx="125707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decided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EC32FE-08B2-4036-AC80-3BB67099B410}"/>
              </a:ext>
            </a:extLst>
          </p:cNvPr>
          <p:cNvSpPr/>
          <p:nvPr/>
        </p:nvSpPr>
        <p:spPr>
          <a:xfrm>
            <a:off x="8353627" y="1097353"/>
            <a:ext cx="240527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didn’t Will come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E5289E-D465-4052-B0BD-AB974576FEAC}"/>
              </a:ext>
            </a:extLst>
          </p:cNvPr>
          <p:cNvSpPr/>
          <p:nvPr/>
        </p:nvSpPr>
        <p:spPr>
          <a:xfrm>
            <a:off x="8070270" y="1804282"/>
            <a:ext cx="6944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had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1CD384-12F3-46FA-B1A2-C0B653A3C9F9}"/>
              </a:ext>
            </a:extLst>
          </p:cNvPr>
          <p:cNvSpPr/>
          <p:nvPr/>
        </p:nvSpPr>
        <p:spPr>
          <a:xfrm>
            <a:off x="9024249" y="2130631"/>
            <a:ext cx="10595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stayed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BBA6FA-3D04-44F3-BF45-D6CF6EDE29BD}"/>
              </a:ext>
            </a:extLst>
          </p:cNvPr>
          <p:cNvSpPr/>
          <p:nvPr/>
        </p:nvSpPr>
        <p:spPr>
          <a:xfrm>
            <a:off x="8353627" y="2566888"/>
            <a:ext cx="190282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did you cook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E8C062-46AA-4E37-AF28-81FBC2A88E78}"/>
              </a:ext>
            </a:extLst>
          </p:cNvPr>
          <p:cNvSpPr/>
          <p:nvPr/>
        </p:nvSpPr>
        <p:spPr>
          <a:xfrm>
            <a:off x="8009392" y="3329494"/>
            <a:ext cx="169873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didn’t have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DAE889-8B97-482B-B904-878BE56060C4}"/>
              </a:ext>
            </a:extLst>
          </p:cNvPr>
          <p:cNvSpPr/>
          <p:nvPr/>
        </p:nvSpPr>
        <p:spPr>
          <a:xfrm>
            <a:off x="9355880" y="3649397"/>
            <a:ext cx="1265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ordered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DC41D3-0F6E-4D30-B316-2FD92E6505A3}"/>
              </a:ext>
            </a:extLst>
          </p:cNvPr>
          <p:cNvSpPr/>
          <p:nvPr/>
        </p:nvSpPr>
        <p:spPr>
          <a:xfrm>
            <a:off x="7828526" y="4455184"/>
            <a:ext cx="179017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Did you buy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A200E7-D6C9-40C8-9D20-A41EAA5385A2}"/>
              </a:ext>
            </a:extLst>
          </p:cNvPr>
          <p:cNvSpPr/>
          <p:nvPr/>
        </p:nvSpPr>
        <p:spPr>
          <a:xfrm>
            <a:off x="8380083" y="5167076"/>
            <a:ext cx="158408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didn’t find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0B0A2-6DE5-4DFA-8846-593A7D25F801}"/>
              </a:ext>
            </a:extLst>
          </p:cNvPr>
          <p:cNvSpPr/>
          <p:nvPr/>
        </p:nvSpPr>
        <p:spPr>
          <a:xfrm>
            <a:off x="9926680" y="5514425"/>
            <a:ext cx="11514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bought</a:t>
            </a:r>
          </a:p>
        </p:txBody>
      </p:sp>
    </p:spTree>
    <p:extLst>
      <p:ext uri="{BB962C8B-B14F-4D97-AF65-F5344CB8AC3E}">
        <p14:creationId xmlns:p14="http://schemas.microsoft.com/office/powerpoint/2010/main" val="87851798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4FEABB-6D4A-4C4B-B34B-87F8C2292816}"/>
              </a:ext>
            </a:extLst>
          </p:cNvPr>
          <p:cNvSpPr txBox="1"/>
          <p:nvPr/>
        </p:nvSpPr>
        <p:spPr>
          <a:xfrm>
            <a:off x="3850105" y="565028"/>
            <a:ext cx="591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Answer the questions: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B096C-12E8-418B-B3F1-E74FAEAF6845}"/>
              </a:ext>
            </a:extLst>
          </p:cNvPr>
          <p:cNvSpPr txBox="1"/>
          <p:nvPr/>
        </p:nvSpPr>
        <p:spPr>
          <a:xfrm>
            <a:off x="727108" y="1328959"/>
            <a:ext cx="107377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 Where did you on your last holiday?</a:t>
            </a:r>
          </a:p>
          <a:p>
            <a:pPr marL="342900" indent="-342900">
              <a:buAutoNum type="arabicPeriod"/>
            </a:pPr>
            <a:r>
              <a:rPr lang="en-US" sz="3600" dirty="0"/>
              <a:t> What did you play yesterday evening?</a:t>
            </a:r>
          </a:p>
          <a:p>
            <a:pPr marL="342900" indent="-342900">
              <a:buAutoNum type="arabicPeriod"/>
            </a:pPr>
            <a:r>
              <a:rPr lang="en-US" sz="3600" dirty="0"/>
              <a:t> Did you watch a film last night?</a:t>
            </a:r>
          </a:p>
          <a:p>
            <a:pPr marL="342900" indent="-342900">
              <a:buAutoNum type="arabicPeriod"/>
            </a:pPr>
            <a:r>
              <a:rPr lang="en-US" sz="3600" dirty="0"/>
              <a:t> How did your mother go to work yesterday?</a:t>
            </a:r>
          </a:p>
          <a:p>
            <a:r>
              <a:rPr lang="en-US" sz="3600" dirty="0"/>
              <a:t>5. What did you do for your last birthday?</a:t>
            </a:r>
          </a:p>
          <a:p>
            <a:r>
              <a:rPr lang="en-US" sz="3600" dirty="0"/>
              <a:t>6. Did you eat ice cream when you were a child?</a:t>
            </a:r>
          </a:p>
          <a:p>
            <a:r>
              <a:rPr lang="en-US" sz="3600" dirty="0"/>
              <a:t>7. Did you have a lot of friends when you were a child?</a:t>
            </a:r>
          </a:p>
          <a:p>
            <a:r>
              <a:rPr lang="en-US" sz="3600" dirty="0"/>
              <a:t>8. Who taught you to ride a bike?</a:t>
            </a:r>
          </a:p>
          <a:p>
            <a:pPr marL="342900" indent="-342900"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77578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50D37B-D42B-4DF4-8D4B-E8DBED94318F}"/>
              </a:ext>
            </a:extLst>
          </p:cNvPr>
          <p:cNvSpPr txBox="1"/>
          <p:nvPr/>
        </p:nvSpPr>
        <p:spPr>
          <a:xfrm>
            <a:off x="374316" y="417095"/>
            <a:ext cx="10940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Find someone who ………. by asking questions using Past Simple.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FEE3CA7-8F52-4182-AF88-55DD1648B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239494"/>
              </p:ext>
            </p:extLst>
          </p:nvPr>
        </p:nvGraphicFramePr>
        <p:xfrm>
          <a:off x="0" y="1001870"/>
          <a:ext cx="9384632" cy="532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8463">
                  <a:extLst>
                    <a:ext uri="{9D8B030D-6E8A-4147-A177-3AD203B41FA5}">
                      <a16:colId xmlns:a16="http://schemas.microsoft.com/office/drawing/2014/main" val="3061217460"/>
                    </a:ext>
                  </a:extLst>
                </a:gridCol>
                <a:gridCol w="1989221">
                  <a:extLst>
                    <a:ext uri="{9D8B030D-6E8A-4147-A177-3AD203B41FA5}">
                      <a16:colId xmlns:a16="http://schemas.microsoft.com/office/drawing/2014/main" val="3212554301"/>
                    </a:ext>
                  </a:extLst>
                </a:gridCol>
                <a:gridCol w="2646948">
                  <a:extLst>
                    <a:ext uri="{9D8B030D-6E8A-4147-A177-3AD203B41FA5}">
                      <a16:colId xmlns:a16="http://schemas.microsoft.com/office/drawing/2014/main" val="1462743464"/>
                    </a:ext>
                  </a:extLst>
                </a:gridCol>
              </a:tblGrid>
              <a:tr h="943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 …..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More information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924818"/>
                  </a:ext>
                </a:extLst>
              </a:tr>
              <a:tr h="6863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watched TV yesterday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Cartoon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4148887"/>
                  </a:ext>
                </a:extLst>
              </a:tr>
              <a:tr h="6863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had lunch at home yesterday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6644713"/>
                  </a:ext>
                </a:extLst>
              </a:tr>
              <a:tr h="8793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got up before 6.am. this morning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122449"/>
                  </a:ext>
                </a:extLst>
              </a:tr>
              <a:tr h="6863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went shopping last week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473334"/>
                  </a:ext>
                </a:extLst>
              </a:tr>
              <a:tr h="6863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ate pizza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081932"/>
                  </a:ext>
                </a:extLst>
              </a:tr>
              <a:tr h="6863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took photos last week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52627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BE27CD0-7EF7-4885-8D94-7FE84500483C}"/>
              </a:ext>
            </a:extLst>
          </p:cNvPr>
          <p:cNvSpPr txBox="1"/>
          <p:nvPr/>
        </p:nvSpPr>
        <p:spPr>
          <a:xfrm>
            <a:off x="9514974" y="1832908"/>
            <a:ext cx="27913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- Did you watch TV yesterday?</a:t>
            </a:r>
          </a:p>
          <a:p>
            <a:r>
              <a:rPr lang="en-US" sz="3000" dirty="0">
                <a:solidFill>
                  <a:srgbClr val="FF0000"/>
                </a:solidFill>
              </a:rPr>
              <a:t>- What did you watch?</a:t>
            </a:r>
          </a:p>
        </p:txBody>
      </p:sp>
    </p:spTree>
    <p:extLst>
      <p:ext uri="{BB962C8B-B14F-4D97-AF65-F5344CB8AC3E}">
        <p14:creationId xmlns:p14="http://schemas.microsoft.com/office/powerpoint/2010/main" val="3959521939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229273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002E7A-15B8-40B6-AFD7-CBE8534B74DE}"/>
              </a:ext>
            </a:extLst>
          </p:cNvPr>
          <p:cNvSpPr txBox="1"/>
          <p:nvPr/>
        </p:nvSpPr>
        <p:spPr>
          <a:xfrm>
            <a:off x="753979" y="824665"/>
            <a:ext cx="103792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0070C0"/>
                </a:solidFill>
              </a:rPr>
              <a:t>Write about 40-50 words about activities that you did when you were a child. </a:t>
            </a:r>
          </a:p>
          <a:p>
            <a:r>
              <a:rPr lang="en-US" sz="3000" dirty="0">
                <a:solidFill>
                  <a:srgbClr val="0070C0"/>
                </a:solidFill>
              </a:rPr>
              <a:t>There are some verbs you may want to use: </a:t>
            </a:r>
            <a:r>
              <a:rPr lang="en-US" sz="3000" i="1" dirty="0">
                <a:solidFill>
                  <a:srgbClr val="0070C0"/>
                </a:solidFill>
              </a:rPr>
              <a:t>ride, play, eat, read, listen, have…..</a:t>
            </a:r>
          </a:p>
          <a:p>
            <a:endParaRPr lang="en-US" sz="3000" dirty="0"/>
          </a:p>
          <a:p>
            <a:r>
              <a:rPr lang="en-US" sz="3000" dirty="0"/>
              <a:t>My name is Tuan. I was born in 2011. When I was a child, I went to a school near my house. After school, I went home and had dinner with my family. Then, I played games with friends near my house. We also ate ice cream. In the evening, I watched TV for 15 minutes. I didn’t have homework. At the weekend, my dad took me to the zoo. I saw lots of animals there.</a:t>
            </a:r>
          </a:p>
        </p:txBody>
      </p:sp>
    </p:spTree>
    <p:extLst>
      <p:ext uri="{BB962C8B-B14F-4D97-AF65-F5344CB8AC3E}">
        <p14:creationId xmlns:p14="http://schemas.microsoft.com/office/powerpoint/2010/main" val="178064408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663020" y="1914660"/>
            <a:ext cx="7812450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Learn and </a:t>
            </a:r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the Past Simple (interrogative/short answers) and question words.</a:t>
            </a: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242595" y="1394107"/>
            <a:ext cx="11872029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grammar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>
                <a:solidFill>
                  <a:srgbClr val="0070C0"/>
                </a:solidFill>
              </a:rPr>
              <a:t>TA 6 Right on WB </a:t>
            </a:r>
            <a:r>
              <a:rPr lang="en-US" sz="3600" i="1" dirty="0">
                <a:solidFill>
                  <a:srgbClr val="0070C0"/>
                </a:solidFill>
              </a:rPr>
              <a:t>(p. 48).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600" b="1" i="1" dirty="0">
                <a:solidFill>
                  <a:srgbClr val="0070C0"/>
                </a:solidFill>
              </a:rPr>
              <a:t>TA 6 Right on Notebook</a:t>
            </a:r>
            <a:r>
              <a:rPr lang="en-US" sz="3600" i="1" dirty="0">
                <a:solidFill>
                  <a:srgbClr val="0070C0"/>
                </a:solidFill>
              </a:rPr>
              <a:t> (p. 50).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(p. 95 SB).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8"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8152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582" y="1541893"/>
            <a:ext cx="10832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learn and </a:t>
            </a: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the Past Simple (interrogative/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short answers) and question words.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6B9A4A-AC98-4536-9D46-6770C48548D1}"/>
              </a:ext>
            </a:extLst>
          </p:cNvPr>
          <p:cNvSpPr txBox="1"/>
          <p:nvPr/>
        </p:nvSpPr>
        <p:spPr>
          <a:xfrm>
            <a:off x="967740" y="561875"/>
            <a:ext cx="10416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Which word has the underlined part pronounced differently from the others?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1BD528-6283-4F59-8D1D-332339F367D4}"/>
              </a:ext>
            </a:extLst>
          </p:cNvPr>
          <p:cNvSpPr txBox="1"/>
          <p:nvPr/>
        </p:nvSpPr>
        <p:spPr>
          <a:xfrm>
            <a:off x="160422" y="1876926"/>
            <a:ext cx="12031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dirty="0"/>
              <a:t>a. excit</a:t>
            </a:r>
            <a:r>
              <a:rPr lang="en-US" sz="3000" u="sng" dirty="0"/>
              <a:t>i</a:t>
            </a:r>
            <a:r>
              <a:rPr lang="en-US" sz="3000" dirty="0"/>
              <a:t>ng                b. relax</a:t>
            </a:r>
            <a:r>
              <a:rPr lang="en-US" sz="3000" u="sng" dirty="0"/>
              <a:t>i</a:t>
            </a:r>
            <a:r>
              <a:rPr lang="en-US" sz="3000" dirty="0"/>
              <a:t>ng                c. v</a:t>
            </a:r>
            <a:r>
              <a:rPr lang="en-US" sz="3000" u="sng" dirty="0"/>
              <a:t>i</a:t>
            </a:r>
            <a:r>
              <a:rPr lang="en-US" sz="3000" dirty="0"/>
              <a:t>tamin               d. arr</a:t>
            </a:r>
            <a:r>
              <a:rPr lang="en-US" sz="3000" u="sng" dirty="0"/>
              <a:t>i</a:t>
            </a:r>
            <a:r>
              <a:rPr lang="en-US" sz="3000" dirty="0"/>
              <a:t>ve</a:t>
            </a:r>
          </a:p>
          <a:p>
            <a:pPr marL="342900" indent="-342900">
              <a:buAutoNum type="arabicPeriod"/>
            </a:pPr>
            <a:r>
              <a:rPr lang="en-US" sz="3000" dirty="0"/>
              <a:t>a. sc</a:t>
            </a:r>
            <a:r>
              <a:rPr lang="en-US" sz="3000" u="sng" dirty="0"/>
              <a:t>a</a:t>
            </a:r>
            <a:r>
              <a:rPr lang="en-US" sz="3000" dirty="0"/>
              <a:t>rf                     b. f</a:t>
            </a:r>
            <a:r>
              <a:rPr lang="en-US" sz="3000" u="sng" dirty="0"/>
              <a:t>a</a:t>
            </a:r>
            <a:r>
              <a:rPr lang="en-US" sz="3000" dirty="0"/>
              <a:t>t                          c. f</a:t>
            </a:r>
            <a:r>
              <a:rPr lang="en-US" sz="3000" u="sng" dirty="0"/>
              <a:t>a</a:t>
            </a:r>
            <a:r>
              <a:rPr lang="en-US" sz="3000" dirty="0"/>
              <a:t>st                     d. c</a:t>
            </a:r>
            <a:r>
              <a:rPr lang="en-US" sz="3000" u="sng" dirty="0"/>
              <a:t>a</a:t>
            </a:r>
            <a:r>
              <a:rPr lang="en-US" sz="3000" dirty="0"/>
              <a:t>rt</a:t>
            </a:r>
          </a:p>
          <a:p>
            <a:pPr marL="342900" indent="-342900">
              <a:buAutoNum type="arabicPeriod"/>
            </a:pPr>
            <a:r>
              <a:rPr lang="en-US" sz="3000" dirty="0"/>
              <a:t>a. exp</a:t>
            </a:r>
            <a:r>
              <a:rPr lang="en-US" sz="3000" u="sng" dirty="0"/>
              <a:t>e</a:t>
            </a:r>
            <a:r>
              <a:rPr lang="en-US" sz="3000" dirty="0"/>
              <a:t>nsive            b. wat</a:t>
            </a:r>
            <a:r>
              <a:rPr lang="en-US" sz="3000" u="sng" dirty="0"/>
              <a:t>e</a:t>
            </a:r>
            <a:r>
              <a:rPr lang="en-US" sz="3000" dirty="0"/>
              <a:t>rfall               c. c</a:t>
            </a:r>
            <a:r>
              <a:rPr lang="en-US" sz="3000" u="sng" dirty="0"/>
              <a:t>e</a:t>
            </a:r>
            <a:r>
              <a:rPr lang="en-US" sz="3000" dirty="0"/>
              <a:t>lebrate           d. att</a:t>
            </a:r>
            <a:r>
              <a:rPr lang="en-US" sz="3000" u="sng" dirty="0"/>
              <a:t>e</a:t>
            </a:r>
            <a:r>
              <a:rPr lang="en-US" sz="3000" dirty="0"/>
              <a:t>nd</a:t>
            </a:r>
          </a:p>
          <a:p>
            <a:pPr marL="342900" indent="-342900">
              <a:buAutoNum type="arabicPeriod"/>
            </a:pPr>
            <a:r>
              <a:rPr lang="en-US" sz="3000" dirty="0"/>
              <a:t>a. lov</a:t>
            </a:r>
            <a:r>
              <a:rPr lang="en-US" sz="3000" u="sng" dirty="0"/>
              <a:t>ed</a:t>
            </a:r>
            <a:r>
              <a:rPr lang="en-US" sz="3000" dirty="0"/>
              <a:t>                    b. rain</a:t>
            </a:r>
            <a:r>
              <a:rPr lang="en-US" sz="3000" u="sng" dirty="0"/>
              <a:t>ed</a:t>
            </a:r>
            <a:r>
              <a:rPr lang="en-US" sz="3000" dirty="0"/>
              <a:t>                   c. wash</a:t>
            </a:r>
            <a:r>
              <a:rPr lang="en-US" sz="3000" u="sng" dirty="0"/>
              <a:t>ed</a:t>
            </a:r>
            <a:r>
              <a:rPr lang="en-US" sz="3000" dirty="0"/>
              <a:t>              d. plann</a:t>
            </a:r>
            <a:r>
              <a:rPr lang="en-US" sz="3000" u="sng" dirty="0"/>
              <a:t>ed</a:t>
            </a:r>
          </a:p>
          <a:p>
            <a:pPr marL="342900" indent="-342900">
              <a:buAutoNum type="arabicPeriod"/>
            </a:pPr>
            <a:r>
              <a:rPr lang="en-US" sz="3000" dirty="0"/>
              <a:t>a. need</a:t>
            </a:r>
            <a:r>
              <a:rPr lang="en-US" sz="3000" u="sng" dirty="0"/>
              <a:t>ed</a:t>
            </a:r>
            <a:r>
              <a:rPr lang="en-US" sz="3000" dirty="0"/>
              <a:t>                 b. stopp</a:t>
            </a:r>
            <a:r>
              <a:rPr lang="en-US" sz="3000" u="sng" dirty="0"/>
              <a:t>ed</a:t>
            </a:r>
            <a:r>
              <a:rPr lang="en-US" sz="3000" dirty="0"/>
              <a:t>               c. finish</a:t>
            </a:r>
            <a:r>
              <a:rPr lang="en-US" sz="3000" u="sng" dirty="0"/>
              <a:t>ed</a:t>
            </a:r>
            <a:r>
              <a:rPr lang="en-US" sz="3000" dirty="0"/>
              <a:t>             d. check</a:t>
            </a:r>
            <a:r>
              <a:rPr lang="en-US" sz="3000" u="sng" dirty="0"/>
              <a:t>ed</a:t>
            </a:r>
            <a:r>
              <a:rPr lang="en-US" sz="3000" dirty="0"/>
              <a:t>  </a:t>
            </a:r>
          </a:p>
          <a:p>
            <a:pPr marL="342900" indent="-342900">
              <a:buAutoNum type="arabicPeriod"/>
            </a:pPr>
            <a:r>
              <a:rPr lang="en-US" sz="3000" dirty="0"/>
              <a:t>a. wait</a:t>
            </a:r>
            <a:r>
              <a:rPr lang="en-US" sz="3000" u="sng" dirty="0"/>
              <a:t>ed</a:t>
            </a:r>
            <a:r>
              <a:rPr lang="en-US" sz="3000" dirty="0"/>
              <a:t>                  b. post</a:t>
            </a:r>
            <a:r>
              <a:rPr lang="en-US" sz="3000" u="sng" dirty="0"/>
              <a:t>ed</a:t>
            </a:r>
            <a:r>
              <a:rPr lang="en-US" sz="3000" dirty="0"/>
              <a:t>                  c. end</a:t>
            </a:r>
            <a:r>
              <a:rPr lang="en-US" sz="3000" u="sng" dirty="0"/>
              <a:t>ed</a:t>
            </a:r>
            <a:r>
              <a:rPr lang="en-US" sz="3000" dirty="0"/>
              <a:t>                d. us</a:t>
            </a:r>
            <a:r>
              <a:rPr lang="en-US" sz="3000" u="sng" dirty="0"/>
              <a:t>ed</a:t>
            </a:r>
          </a:p>
        </p:txBody>
      </p:sp>
    </p:spTree>
    <p:extLst>
      <p:ext uri="{BB962C8B-B14F-4D97-AF65-F5344CB8AC3E}">
        <p14:creationId xmlns:p14="http://schemas.microsoft.com/office/powerpoint/2010/main" val="1081142163"/>
      </p:ext>
    </p:extLst>
  </p:cSld>
  <p:clrMapOvr>
    <a:masterClrMapping/>
  </p:clrMapOvr>
  <p:transition spd="med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7C8AA0-37E8-4031-9960-9361A4B24020}"/>
              </a:ext>
            </a:extLst>
          </p:cNvPr>
          <p:cNvSpPr/>
          <p:nvPr/>
        </p:nvSpPr>
        <p:spPr>
          <a:xfrm>
            <a:off x="0" y="1674674"/>
            <a:ext cx="120476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 a. excit</a:t>
            </a:r>
            <a:r>
              <a:rPr lang="en-US" sz="3200" u="sng" dirty="0"/>
              <a:t>i</a:t>
            </a:r>
            <a:r>
              <a:rPr lang="en-US" sz="3200" dirty="0"/>
              <a:t>ng                b. relax</a:t>
            </a:r>
            <a:r>
              <a:rPr lang="en-US" sz="3200" u="sng" dirty="0"/>
              <a:t>i</a:t>
            </a:r>
            <a:r>
              <a:rPr lang="en-US" sz="3200" dirty="0"/>
              <a:t>ng                c. v</a:t>
            </a:r>
            <a:r>
              <a:rPr lang="en-US" sz="3200" u="sng" dirty="0"/>
              <a:t>i</a:t>
            </a:r>
            <a:r>
              <a:rPr lang="en-US" sz="3200" dirty="0"/>
              <a:t>tamin               d. arr</a:t>
            </a:r>
            <a:r>
              <a:rPr lang="en-US" sz="3200" u="sng" dirty="0"/>
              <a:t>i</a:t>
            </a:r>
            <a:r>
              <a:rPr lang="en-US" sz="3200" dirty="0"/>
              <a:t>ve</a:t>
            </a:r>
          </a:p>
          <a:p>
            <a:r>
              <a:rPr lang="en-US" sz="3200" dirty="0"/>
              <a:t>    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ɪkˈsaɪtɪŋ</a:t>
            </a:r>
            <a:r>
              <a:rPr lang="en-US" sz="3200" dirty="0">
                <a:solidFill>
                  <a:srgbClr val="FF0000"/>
                </a:solidFill>
              </a:rPr>
              <a:t>/                 /</a:t>
            </a:r>
            <a:r>
              <a:rPr lang="en-US" sz="3200" dirty="0" err="1">
                <a:solidFill>
                  <a:srgbClr val="FF0000"/>
                </a:solidFill>
              </a:rPr>
              <a:t>rɪˈlæksɪŋ</a:t>
            </a:r>
            <a:r>
              <a:rPr lang="en-US" sz="3200" dirty="0">
                <a:solidFill>
                  <a:srgbClr val="FF0000"/>
                </a:solidFill>
              </a:rPr>
              <a:t>/                  /ˈ</a:t>
            </a:r>
            <a:r>
              <a:rPr lang="en-US" sz="3200" dirty="0" err="1">
                <a:solidFill>
                  <a:srgbClr val="FF0000"/>
                </a:solidFill>
              </a:rPr>
              <a:t>vɪtəmɪn</a:t>
            </a:r>
            <a:r>
              <a:rPr lang="en-US" sz="3200" dirty="0">
                <a:solidFill>
                  <a:srgbClr val="FF0000"/>
                </a:solidFill>
              </a:rPr>
              <a:t>/              /</a:t>
            </a:r>
            <a:r>
              <a:rPr lang="en-US" sz="3200" dirty="0" err="1">
                <a:solidFill>
                  <a:srgbClr val="FF0000"/>
                </a:solidFill>
              </a:rPr>
              <a:t>əˈraɪv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endParaRPr lang="en-US" sz="4800" dirty="0">
              <a:solidFill>
                <a:srgbClr val="FF0000"/>
              </a:solidFill>
            </a:endParaRPr>
          </a:p>
          <a:p>
            <a:r>
              <a:rPr lang="en-US" sz="3200" dirty="0"/>
              <a:t>2. a. sc</a:t>
            </a:r>
            <a:r>
              <a:rPr lang="en-US" sz="3200" u="sng" dirty="0"/>
              <a:t>a</a:t>
            </a:r>
            <a:r>
              <a:rPr lang="en-US" sz="3200" dirty="0"/>
              <a:t>rf                     b. f</a:t>
            </a:r>
            <a:r>
              <a:rPr lang="en-US" sz="3200" u="sng" dirty="0"/>
              <a:t>a</a:t>
            </a:r>
            <a:r>
              <a:rPr lang="en-US" sz="3200" dirty="0"/>
              <a:t>t                          c. f</a:t>
            </a:r>
            <a:r>
              <a:rPr lang="en-US" sz="3200" u="sng" dirty="0"/>
              <a:t>a</a:t>
            </a:r>
            <a:r>
              <a:rPr lang="en-US" sz="3200" dirty="0"/>
              <a:t>st                     d. c</a:t>
            </a:r>
            <a:r>
              <a:rPr lang="en-US" sz="3200" u="sng" dirty="0"/>
              <a:t>a</a:t>
            </a:r>
            <a:r>
              <a:rPr lang="en-US" sz="3200" dirty="0"/>
              <a:t>rt</a:t>
            </a:r>
          </a:p>
          <a:p>
            <a:r>
              <a:rPr lang="en-US" dirty="0"/>
              <a:t>         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r>
              <a:rPr lang="en-US" sz="3200" dirty="0" err="1">
                <a:solidFill>
                  <a:srgbClr val="FF0000"/>
                </a:solidFill>
              </a:rPr>
              <a:t>skɑːf</a:t>
            </a:r>
            <a:r>
              <a:rPr lang="en-US" sz="3200" dirty="0">
                <a:solidFill>
                  <a:srgbClr val="FF0000"/>
                </a:solidFill>
              </a:rPr>
              <a:t>/                      /</a:t>
            </a:r>
            <a:r>
              <a:rPr lang="en-US" sz="3200" dirty="0" err="1">
                <a:solidFill>
                  <a:srgbClr val="FF0000"/>
                </a:solidFill>
              </a:rPr>
              <a:t>fæt</a:t>
            </a:r>
            <a:r>
              <a:rPr lang="en-US" sz="3200" dirty="0">
                <a:solidFill>
                  <a:srgbClr val="FF0000"/>
                </a:solidFill>
              </a:rPr>
              <a:t>/                           /</a:t>
            </a:r>
            <a:r>
              <a:rPr lang="en-US" sz="3200" dirty="0" err="1">
                <a:solidFill>
                  <a:srgbClr val="FF0000"/>
                </a:solidFill>
              </a:rPr>
              <a:t>fɑːst</a:t>
            </a:r>
            <a:r>
              <a:rPr lang="en-US" sz="3200" dirty="0">
                <a:solidFill>
                  <a:srgbClr val="FF0000"/>
                </a:solidFill>
              </a:rPr>
              <a:t>/                      /</a:t>
            </a:r>
            <a:r>
              <a:rPr lang="en-US" sz="3200" dirty="0" err="1">
                <a:solidFill>
                  <a:srgbClr val="FF0000"/>
                </a:solidFill>
              </a:rPr>
              <a:t>kɑːt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endParaRPr lang="en-US" sz="4800" dirty="0">
              <a:solidFill>
                <a:srgbClr val="FF0000"/>
              </a:solidFill>
            </a:endParaRPr>
          </a:p>
          <a:p>
            <a:r>
              <a:rPr lang="en-US" sz="3200" dirty="0"/>
              <a:t>3. a. exp</a:t>
            </a:r>
            <a:r>
              <a:rPr lang="en-US" sz="3200" u="sng" dirty="0"/>
              <a:t>e</a:t>
            </a:r>
            <a:r>
              <a:rPr lang="en-US" sz="3200" dirty="0"/>
              <a:t>nsive            b. wat</a:t>
            </a:r>
            <a:r>
              <a:rPr lang="en-US" sz="3200" u="sng" dirty="0"/>
              <a:t>e</a:t>
            </a:r>
            <a:r>
              <a:rPr lang="en-US" sz="3200" dirty="0"/>
              <a:t>rfall               c. c</a:t>
            </a:r>
            <a:r>
              <a:rPr lang="en-US" sz="3200" u="sng" dirty="0"/>
              <a:t>e</a:t>
            </a:r>
            <a:r>
              <a:rPr lang="en-US" sz="3200" dirty="0"/>
              <a:t>lebrate           d. att</a:t>
            </a:r>
            <a:r>
              <a:rPr lang="en-US" sz="3200" u="sng" dirty="0"/>
              <a:t>e</a:t>
            </a:r>
            <a:r>
              <a:rPr lang="en-US" sz="3200" dirty="0"/>
              <a:t>nd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  /</a:t>
            </a:r>
            <a:r>
              <a:rPr lang="en-US" sz="3200" dirty="0" err="1">
                <a:solidFill>
                  <a:srgbClr val="FF0000"/>
                </a:solidFill>
              </a:rPr>
              <a:t>ɪkˈspensɪv</a:t>
            </a:r>
            <a:r>
              <a:rPr lang="en-US" sz="3200" dirty="0">
                <a:solidFill>
                  <a:srgbClr val="FF0000"/>
                </a:solidFill>
              </a:rPr>
              <a:t>/              /ˈ</a:t>
            </a:r>
            <a:r>
              <a:rPr lang="en-US" sz="3200" dirty="0" err="1">
                <a:solidFill>
                  <a:srgbClr val="FF0000"/>
                </a:solidFill>
              </a:rPr>
              <a:t>wɔːtəfɔːl</a:t>
            </a:r>
            <a:r>
              <a:rPr lang="en-US" sz="3200" dirty="0">
                <a:solidFill>
                  <a:srgbClr val="FF0000"/>
                </a:solidFill>
              </a:rPr>
              <a:t>/                 /ˈ</a:t>
            </a:r>
            <a:r>
              <a:rPr lang="en-US" sz="3200" dirty="0" err="1">
                <a:solidFill>
                  <a:srgbClr val="FF0000"/>
                </a:solidFill>
              </a:rPr>
              <a:t>seləbreɪt</a:t>
            </a:r>
            <a:r>
              <a:rPr lang="en-US" sz="3200" dirty="0">
                <a:solidFill>
                  <a:srgbClr val="FF0000"/>
                </a:solidFill>
              </a:rPr>
              <a:t>/            /</a:t>
            </a:r>
            <a:r>
              <a:rPr lang="en-US" sz="3200" dirty="0" err="1">
                <a:solidFill>
                  <a:srgbClr val="FF0000"/>
                </a:solidFill>
              </a:rPr>
              <a:t>əˈtend</a:t>
            </a:r>
            <a:r>
              <a:rPr lang="en-US" sz="3200" dirty="0">
                <a:solidFill>
                  <a:srgbClr val="FF0000"/>
                </a:solidFill>
              </a:rPr>
              <a:t>/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3DD4494-2E9D-4503-89C4-EFB11B031DA6}"/>
              </a:ext>
            </a:extLst>
          </p:cNvPr>
          <p:cNvSpPr/>
          <p:nvPr/>
        </p:nvSpPr>
        <p:spPr>
          <a:xfrm>
            <a:off x="9636093" y="1674674"/>
            <a:ext cx="1816768" cy="565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91A6F7A-CD03-4642-9010-A105F6752985}"/>
              </a:ext>
            </a:extLst>
          </p:cNvPr>
          <p:cNvSpPr/>
          <p:nvPr/>
        </p:nvSpPr>
        <p:spPr>
          <a:xfrm>
            <a:off x="3152274" y="2757011"/>
            <a:ext cx="2037347" cy="433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E7FDDC9-4B63-4D50-A7AA-658AF4445A0F}"/>
              </a:ext>
            </a:extLst>
          </p:cNvPr>
          <p:cNvSpPr/>
          <p:nvPr/>
        </p:nvSpPr>
        <p:spPr>
          <a:xfrm>
            <a:off x="3382880" y="3667854"/>
            <a:ext cx="2332120" cy="5155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558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A1194A-C1CB-4799-8ECD-6048F9F4394F}"/>
              </a:ext>
            </a:extLst>
          </p:cNvPr>
          <p:cNvSpPr/>
          <p:nvPr/>
        </p:nvSpPr>
        <p:spPr>
          <a:xfrm>
            <a:off x="128336" y="1859340"/>
            <a:ext cx="116626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4. a. lov</a:t>
            </a:r>
            <a:r>
              <a:rPr lang="en-US" sz="3200" u="sng" dirty="0"/>
              <a:t>ed</a:t>
            </a:r>
            <a:r>
              <a:rPr lang="en-US" sz="3200" dirty="0"/>
              <a:t>                    b. rain</a:t>
            </a:r>
            <a:r>
              <a:rPr lang="en-US" sz="3200" u="sng" dirty="0"/>
              <a:t>ed</a:t>
            </a:r>
            <a:r>
              <a:rPr lang="en-US" sz="3200" dirty="0"/>
              <a:t>                   c. wash</a:t>
            </a:r>
            <a:r>
              <a:rPr lang="en-US" sz="3200" u="sng" dirty="0"/>
              <a:t>ed</a:t>
            </a:r>
            <a:r>
              <a:rPr lang="en-US" sz="3200" dirty="0"/>
              <a:t>              d. plann</a:t>
            </a:r>
            <a:r>
              <a:rPr lang="en-US" sz="3200" u="sng" dirty="0"/>
              <a:t>ed</a:t>
            </a:r>
          </a:p>
          <a:p>
            <a:endParaRPr lang="en-US" sz="3200" dirty="0"/>
          </a:p>
          <a:p>
            <a:r>
              <a:rPr lang="en-US" sz="3200" dirty="0"/>
              <a:t>5. a. need</a:t>
            </a:r>
            <a:r>
              <a:rPr lang="en-US" sz="3200" u="sng" dirty="0"/>
              <a:t>ed</a:t>
            </a:r>
            <a:r>
              <a:rPr lang="en-US" sz="3200" dirty="0"/>
              <a:t>                 b. stopp</a:t>
            </a:r>
            <a:r>
              <a:rPr lang="en-US" sz="3200" u="sng" dirty="0"/>
              <a:t>ed</a:t>
            </a:r>
            <a:r>
              <a:rPr lang="en-US" sz="3200" dirty="0"/>
              <a:t>               c. finish</a:t>
            </a:r>
            <a:r>
              <a:rPr lang="en-US" sz="3200" u="sng" dirty="0"/>
              <a:t>ed</a:t>
            </a:r>
            <a:r>
              <a:rPr lang="en-US" sz="3200" dirty="0"/>
              <a:t>             d. check</a:t>
            </a:r>
            <a:r>
              <a:rPr lang="en-US" sz="3200" u="sng" dirty="0"/>
              <a:t>ed</a:t>
            </a:r>
          </a:p>
          <a:p>
            <a:r>
              <a:rPr lang="en-US" sz="3200" dirty="0"/>
              <a:t>  </a:t>
            </a:r>
          </a:p>
          <a:p>
            <a:r>
              <a:rPr lang="en-US" sz="3200" dirty="0"/>
              <a:t>6. a. wait</a:t>
            </a:r>
            <a:r>
              <a:rPr lang="en-US" sz="3200" u="sng" dirty="0"/>
              <a:t>ed</a:t>
            </a:r>
            <a:r>
              <a:rPr lang="en-US" sz="3200" dirty="0"/>
              <a:t>                  b. post</a:t>
            </a:r>
            <a:r>
              <a:rPr lang="en-US" sz="3200" u="sng" dirty="0"/>
              <a:t>ed</a:t>
            </a:r>
            <a:r>
              <a:rPr lang="en-US" sz="3200" dirty="0"/>
              <a:t>                 c. end</a:t>
            </a:r>
            <a:r>
              <a:rPr lang="en-US" sz="3200" u="sng" dirty="0"/>
              <a:t>ed</a:t>
            </a:r>
            <a:r>
              <a:rPr lang="en-US" sz="3200" dirty="0"/>
              <a:t>                 d. us</a:t>
            </a:r>
            <a:r>
              <a:rPr lang="en-US" sz="3200" u="sng" dirty="0"/>
              <a:t>ed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D068A6F-2C62-4C7C-8164-2CF3D590AF06}"/>
              </a:ext>
            </a:extLst>
          </p:cNvPr>
          <p:cNvSpPr/>
          <p:nvPr/>
        </p:nvSpPr>
        <p:spPr>
          <a:xfrm>
            <a:off x="425114" y="2856314"/>
            <a:ext cx="2165684" cy="5726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3F896C-F90F-421D-82C2-3EE40CAE68AB}"/>
              </a:ext>
            </a:extLst>
          </p:cNvPr>
          <p:cNvSpPr/>
          <p:nvPr/>
        </p:nvSpPr>
        <p:spPr>
          <a:xfrm>
            <a:off x="6711414" y="1897272"/>
            <a:ext cx="2037347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47C074-ABF3-463F-82C7-8EBC33479D78}"/>
              </a:ext>
            </a:extLst>
          </p:cNvPr>
          <p:cNvSpPr/>
          <p:nvPr/>
        </p:nvSpPr>
        <p:spPr>
          <a:xfrm>
            <a:off x="9527807" y="3892335"/>
            <a:ext cx="2037347" cy="521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9C50B1-40BF-459B-B461-BAEBEF15BF78}"/>
              </a:ext>
            </a:extLst>
          </p:cNvPr>
          <p:cNvSpPr txBox="1"/>
          <p:nvPr/>
        </p:nvSpPr>
        <p:spPr>
          <a:xfrm>
            <a:off x="1570118" y="4371618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/id/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504CB-89F3-439B-AA3A-8109BA012B70}"/>
              </a:ext>
            </a:extLst>
          </p:cNvPr>
          <p:cNvSpPr txBox="1"/>
          <p:nvPr/>
        </p:nvSpPr>
        <p:spPr>
          <a:xfrm>
            <a:off x="1321267" y="2283957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/d/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C08637-A294-4EF8-874C-3649BD093CF2}"/>
              </a:ext>
            </a:extLst>
          </p:cNvPr>
          <p:cNvSpPr txBox="1"/>
          <p:nvPr/>
        </p:nvSpPr>
        <p:spPr>
          <a:xfrm>
            <a:off x="4690110" y="2284722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/d/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433E4E-EE58-47F4-8A75-40D15F20B21E}"/>
              </a:ext>
            </a:extLst>
          </p:cNvPr>
          <p:cNvSpPr txBox="1"/>
          <p:nvPr/>
        </p:nvSpPr>
        <p:spPr>
          <a:xfrm>
            <a:off x="11085095" y="2298026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/d/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624E87-C6AE-477F-8EA0-0A9529F568F4}"/>
              </a:ext>
            </a:extLst>
          </p:cNvPr>
          <p:cNvSpPr txBox="1"/>
          <p:nvPr/>
        </p:nvSpPr>
        <p:spPr>
          <a:xfrm>
            <a:off x="10451432" y="4384100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/d/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A66CC-E7BE-4660-A219-43227E199184}"/>
              </a:ext>
            </a:extLst>
          </p:cNvPr>
          <p:cNvSpPr txBox="1"/>
          <p:nvPr/>
        </p:nvSpPr>
        <p:spPr>
          <a:xfrm>
            <a:off x="8045117" y="2313294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3C3EBC-4BA5-4C8B-AB62-36407D2D5D2D}"/>
              </a:ext>
            </a:extLst>
          </p:cNvPr>
          <p:cNvSpPr txBox="1"/>
          <p:nvPr/>
        </p:nvSpPr>
        <p:spPr>
          <a:xfrm>
            <a:off x="5053260" y="3263974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C4E985-0C5A-4849-B6BB-3B84CFF82126}"/>
              </a:ext>
            </a:extLst>
          </p:cNvPr>
          <p:cNvSpPr txBox="1"/>
          <p:nvPr/>
        </p:nvSpPr>
        <p:spPr>
          <a:xfrm>
            <a:off x="8029072" y="3263974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324968-D53B-4065-B893-089077558F71}"/>
              </a:ext>
            </a:extLst>
          </p:cNvPr>
          <p:cNvSpPr txBox="1"/>
          <p:nvPr/>
        </p:nvSpPr>
        <p:spPr>
          <a:xfrm>
            <a:off x="11085095" y="3278239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/t/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40523C-285D-40C2-8681-2E09FF7B22AE}"/>
              </a:ext>
            </a:extLst>
          </p:cNvPr>
          <p:cNvSpPr txBox="1"/>
          <p:nvPr/>
        </p:nvSpPr>
        <p:spPr>
          <a:xfrm>
            <a:off x="1628269" y="3352356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/id/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C5D6DB-4A64-4025-8997-906F3BEC9EAF}"/>
              </a:ext>
            </a:extLst>
          </p:cNvPr>
          <p:cNvSpPr txBox="1"/>
          <p:nvPr/>
        </p:nvSpPr>
        <p:spPr>
          <a:xfrm>
            <a:off x="4744451" y="4309149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/id/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307855-F3C1-4F61-8ECD-D2EC782551CC}"/>
              </a:ext>
            </a:extLst>
          </p:cNvPr>
          <p:cNvSpPr txBox="1"/>
          <p:nvPr/>
        </p:nvSpPr>
        <p:spPr>
          <a:xfrm>
            <a:off x="7736304" y="4348729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/id/</a:t>
            </a:r>
          </a:p>
        </p:txBody>
      </p:sp>
    </p:spTree>
    <p:extLst>
      <p:ext uri="{BB962C8B-B14F-4D97-AF65-F5344CB8AC3E}">
        <p14:creationId xmlns:p14="http://schemas.microsoft.com/office/powerpoint/2010/main" val="10876666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B0AC01-8FCB-4E02-84B1-98AF6CF57B6B}"/>
              </a:ext>
            </a:extLst>
          </p:cNvPr>
          <p:cNvSpPr txBox="1"/>
          <p:nvPr/>
        </p:nvSpPr>
        <p:spPr>
          <a:xfrm>
            <a:off x="425718" y="409215"/>
            <a:ext cx="10741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Each student chooses one phrase and makes a sentence using Past Simple.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9BBDB7D-B421-450D-9F98-FE2579F60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17116"/>
              </p:ext>
            </p:extLst>
          </p:nvPr>
        </p:nvGraphicFramePr>
        <p:xfrm>
          <a:off x="1750662" y="1486433"/>
          <a:ext cx="9170736" cy="478389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292684">
                  <a:extLst>
                    <a:ext uri="{9D8B030D-6E8A-4147-A177-3AD203B41FA5}">
                      <a16:colId xmlns:a16="http://schemas.microsoft.com/office/drawing/2014/main" val="3110297631"/>
                    </a:ext>
                  </a:extLst>
                </a:gridCol>
                <a:gridCol w="2292684">
                  <a:extLst>
                    <a:ext uri="{9D8B030D-6E8A-4147-A177-3AD203B41FA5}">
                      <a16:colId xmlns:a16="http://schemas.microsoft.com/office/drawing/2014/main" val="3696290166"/>
                    </a:ext>
                  </a:extLst>
                </a:gridCol>
                <a:gridCol w="2292684">
                  <a:extLst>
                    <a:ext uri="{9D8B030D-6E8A-4147-A177-3AD203B41FA5}">
                      <a16:colId xmlns:a16="http://schemas.microsoft.com/office/drawing/2014/main" val="559172597"/>
                    </a:ext>
                  </a:extLst>
                </a:gridCol>
                <a:gridCol w="2292684">
                  <a:extLst>
                    <a:ext uri="{9D8B030D-6E8A-4147-A177-3AD203B41FA5}">
                      <a16:colId xmlns:a16="http://schemas.microsoft.com/office/drawing/2014/main" val="428223607"/>
                    </a:ext>
                  </a:extLst>
                </a:gridCol>
              </a:tblGrid>
              <a:tr h="1106951"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get a good/ bad mark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sing a song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play football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/>
                        <a:t>read a book</a:t>
                      </a:r>
                      <a:endParaRPr lang="en-US" sz="3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11721"/>
                  </a:ext>
                </a:extLst>
              </a:tr>
              <a:tr h="110695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visit somewhere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take lots of phots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eat at a restaurant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eat fried chicken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994766"/>
                  </a:ext>
                </a:extLst>
              </a:tr>
              <a:tr h="11069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stay at home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play games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help mother with housework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watch TV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0494209"/>
                  </a:ext>
                </a:extLst>
              </a:tr>
              <a:tr h="1106951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do my homework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draw a picture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go to the park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clean my house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685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264580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943ABE-4A90-4058-AA58-3C744EFB63F8}"/>
              </a:ext>
            </a:extLst>
          </p:cNvPr>
          <p:cNvSpPr txBox="1"/>
          <p:nvPr/>
        </p:nvSpPr>
        <p:spPr>
          <a:xfrm>
            <a:off x="834189" y="708459"/>
            <a:ext cx="105236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Teacher asks some students to read aloud their sentences. </a:t>
            </a:r>
          </a:p>
          <a:p>
            <a:r>
              <a:rPr lang="en-US" sz="3200" dirty="0"/>
              <a:t>Teacher elicits that if we want to know more information about friends’ activities in the past, we should ask questions: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20BDE1-E2CF-40C1-A93F-ED7B72734886}"/>
              </a:ext>
            </a:extLst>
          </p:cNvPr>
          <p:cNvSpPr txBox="1"/>
          <p:nvPr/>
        </p:nvSpPr>
        <p:spPr>
          <a:xfrm>
            <a:off x="3576442" y="2788183"/>
            <a:ext cx="8117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Did you watch TV alone?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Why did you stay at home?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What book did you read?</a:t>
            </a:r>
          </a:p>
        </p:txBody>
      </p:sp>
    </p:spTree>
    <p:extLst>
      <p:ext uri="{BB962C8B-B14F-4D97-AF65-F5344CB8AC3E}">
        <p14:creationId xmlns:p14="http://schemas.microsoft.com/office/powerpoint/2010/main" val="14012545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1232</Words>
  <Application>Microsoft Office PowerPoint</Application>
  <PresentationFormat>Widescreen</PresentationFormat>
  <Paragraphs>181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Hien Kim</cp:lastModifiedBy>
  <cp:revision>105</cp:revision>
  <dcterms:created xsi:type="dcterms:W3CDTF">2021-09-24T06:18:33Z</dcterms:created>
  <dcterms:modified xsi:type="dcterms:W3CDTF">2023-08-03T04:01:20Z</dcterms:modified>
</cp:coreProperties>
</file>