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7" r:id="rId3"/>
    <p:sldId id="256" r:id="rId4"/>
    <p:sldId id="258" r:id="rId5"/>
    <p:sldId id="265" r:id="rId6"/>
    <p:sldId id="259" r:id="rId7"/>
    <p:sldId id="275" r:id="rId8"/>
    <p:sldId id="273" r:id="rId9"/>
    <p:sldId id="276" r:id="rId10"/>
    <p:sldId id="277" r:id="rId11"/>
    <p:sldId id="278" r:id="rId12"/>
    <p:sldId id="279" r:id="rId13"/>
    <p:sldId id="281" r:id="rId14"/>
    <p:sldId id="280" r:id="rId15"/>
    <p:sldId id="282" r:id="rId16"/>
    <p:sldId id="283" r:id="rId17"/>
    <p:sldId id="286" r:id="rId18"/>
    <p:sldId id="262" r:id="rId19"/>
    <p:sldId id="284" r:id="rId20"/>
    <p:sldId id="285" r:id="rId21"/>
    <p:sldId id="264" r:id="rId22"/>
    <p:sldId id="272" r:id="rId23"/>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9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sv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101.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6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8.svg"/><Relationship Id="rId55" Type="http://schemas.openxmlformats.org/officeDocument/2006/relationships/image" Target="../media/image54.svg"/><Relationship Id="rId7" Type="http://schemas.openxmlformats.org/officeDocument/2006/relationships/image" Target="../media/image76.svg"/><Relationship Id="rId12"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3.svg"/><Relationship Id="rId5" Type="http://schemas.openxmlformats.org/officeDocument/2006/relationships/image" Target="../media/image19.svg"/><Relationship Id="rId15" Type="http://schemas.openxmlformats.org/officeDocument/2006/relationships/image" Target="../media/image80.svg"/><Relationship Id="rId10" Type="http://schemas.openxmlformats.org/officeDocument/2006/relationships/image" Target="../media/image25.png"/><Relationship Id="rId9" Type="http://schemas.openxmlformats.org/officeDocument/2006/relationships/image" Target="../media/image11.sv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8.svg"/><Relationship Id="rId55" Type="http://schemas.openxmlformats.org/officeDocument/2006/relationships/image" Target="../media/image54.svg"/><Relationship Id="rId7" Type="http://schemas.openxmlformats.org/officeDocument/2006/relationships/image" Target="../media/image76.svg"/><Relationship Id="rId12"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3.svg"/><Relationship Id="rId5" Type="http://schemas.openxmlformats.org/officeDocument/2006/relationships/image" Target="../media/image19.svg"/><Relationship Id="rId15" Type="http://schemas.openxmlformats.org/officeDocument/2006/relationships/image" Target="../media/image80.svg"/><Relationship Id="rId10" Type="http://schemas.openxmlformats.org/officeDocument/2006/relationships/image" Target="../media/image25.png"/><Relationship Id="rId9" Type="http://schemas.openxmlformats.org/officeDocument/2006/relationships/image" Target="../media/image11.sv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12" Type="http://schemas.openxmlformats.org/officeDocument/2006/relationships/image" Target="../media/image2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svg"/><Relationship Id="rId7" Type="http://schemas.openxmlformats.org/officeDocument/2006/relationships/image" Target="../media/image4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1.svg"/><Relationship Id="rId5" Type="http://schemas.openxmlformats.org/officeDocument/2006/relationships/image" Target="../media/image72.svg"/><Relationship Id="rId10" Type="http://schemas.openxmlformats.org/officeDocument/2006/relationships/image" Target="../media/image24.png"/><Relationship Id="rId4" Type="http://schemas.openxmlformats.org/officeDocument/2006/relationships/image" Target="../media/image32.png"/><Relationship Id="rId9" Type="http://schemas.openxmlformats.org/officeDocument/2006/relationships/image" Target="../media/image52.sv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sv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101.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65.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12.png"/><Relationship Id="rId12" Type="http://schemas.openxmlformats.org/officeDocument/2006/relationships/image" Target="../media/image11.svg"/><Relationship Id="rId2" Type="http://schemas.openxmlformats.org/officeDocument/2006/relationships/image" Target="../media/image10.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png"/><Relationship Id="rId15" Type="http://schemas.openxmlformats.org/officeDocument/2006/relationships/image" Target="../media/image16.png"/><Relationship Id="rId10" Type="http://schemas.openxmlformats.org/officeDocument/2006/relationships/image" Target="../media/image9.svg"/><Relationship Id="rId4" Type="http://schemas.openxmlformats.org/officeDocument/2006/relationships/image" Target="../media/image11.png"/><Relationship Id="rId9" Type="http://schemas.openxmlformats.org/officeDocument/2006/relationships/image" Target="../media/image13.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13" Type="http://schemas.openxmlformats.org/officeDocument/2006/relationships/image" Target="../media/image38.svg"/><Relationship Id="rId3" Type="http://schemas.openxmlformats.org/officeDocument/2006/relationships/image" Target="../media/image28.svg"/><Relationship Id="rId12"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34.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8.svg"/><Relationship Id="rId55" Type="http://schemas.openxmlformats.org/officeDocument/2006/relationships/image" Target="../media/image54.svg"/><Relationship Id="rId7" Type="http://schemas.openxmlformats.org/officeDocument/2006/relationships/image" Target="../media/image76.svg"/><Relationship Id="rId12"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3.svg"/><Relationship Id="rId5" Type="http://schemas.openxmlformats.org/officeDocument/2006/relationships/image" Target="../media/image19.svg"/><Relationship Id="rId15" Type="http://schemas.openxmlformats.org/officeDocument/2006/relationships/image" Target="../media/image80.svg"/><Relationship Id="rId10" Type="http://schemas.openxmlformats.org/officeDocument/2006/relationships/image" Target="../media/image25.png"/><Relationship Id="rId9" Type="http://schemas.openxmlformats.org/officeDocument/2006/relationships/image" Target="../media/image11.sv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78.svg"/><Relationship Id="rId55" Type="http://schemas.openxmlformats.org/officeDocument/2006/relationships/image" Target="../media/image54.svg"/><Relationship Id="rId7" Type="http://schemas.openxmlformats.org/officeDocument/2006/relationships/image" Target="../media/image76.svg"/><Relationship Id="rId12"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13.svg"/><Relationship Id="rId5" Type="http://schemas.openxmlformats.org/officeDocument/2006/relationships/image" Target="../media/image19.svg"/><Relationship Id="rId15" Type="http://schemas.openxmlformats.org/officeDocument/2006/relationships/image" Target="../media/image80.svg"/><Relationship Id="rId10" Type="http://schemas.openxmlformats.org/officeDocument/2006/relationships/image" Target="../media/image25.png"/><Relationship Id="rId9" Type="http://schemas.openxmlformats.org/officeDocument/2006/relationships/image" Target="../media/image11.sv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551422" y="1393220"/>
            <a:ext cx="11650546" cy="71281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92211" y="1533411"/>
            <a:ext cx="2227055" cy="1778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646277" y="7967143"/>
            <a:ext cx="5518923" cy="786446"/>
          </a:xfrm>
          <a:prstGeom prst="rect">
            <a:avLst/>
          </a:prstGeom>
        </p:spPr>
      </p:pic>
      <p:sp>
        <p:nvSpPr>
          <p:cNvPr id="6" name="TextBox 6"/>
          <p:cNvSpPr txBox="1"/>
          <p:nvPr/>
        </p:nvSpPr>
        <p:spPr>
          <a:xfrm>
            <a:off x="2651839" y="3751804"/>
            <a:ext cx="13826517" cy="3323987"/>
          </a:xfrm>
          <a:prstGeom prst="rect">
            <a:avLst/>
          </a:prstGeom>
        </p:spPr>
        <p:txBody>
          <a:bodyPr wrap="square" lIns="0" tIns="0" rIns="0" bIns="0" rtlCol="0" anchor="t">
            <a:spAutoFit/>
          </a:bodyPr>
          <a:lstStyle/>
          <a:p>
            <a:pPr algn="ctr">
              <a:lnSpc>
                <a:spcPct val="150000"/>
              </a:lnSpc>
            </a:pPr>
            <a:r>
              <a:rPr lang="vi-VN" sz="7200" b="1" dirty="0" smtClean="0">
                <a:solidFill>
                  <a:srgbClr val="2A2A2A"/>
                </a:solidFill>
              </a:rPr>
              <a:t>CHÀO MỪNG CÁC EM ĐẾN VỚI BÀI HỌC NGÀY HÔM NAY!</a:t>
            </a:r>
            <a:endParaRPr lang="en-US" sz="7200" b="1" dirty="0">
              <a:solidFill>
                <a:srgbClr val="2A2A2A"/>
              </a:solidFill>
            </a:endParaRPr>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6697982" y="1862227"/>
            <a:ext cx="26067251" cy="11925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63366" y="2864433"/>
            <a:ext cx="297270" cy="31351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30016" y="8636583"/>
            <a:ext cx="297270" cy="313514"/>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33366" y="7741233"/>
            <a:ext cx="297270" cy="31351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57116" y="1607133"/>
            <a:ext cx="297270" cy="3135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5" name="TextBox 14"/>
          <p:cNvSpPr txBox="1"/>
          <p:nvPr/>
        </p:nvSpPr>
        <p:spPr>
          <a:xfrm>
            <a:off x="838200" y="723900"/>
            <a:ext cx="12555040" cy="830997"/>
          </a:xfrm>
          <a:prstGeom prst="rect">
            <a:avLst/>
          </a:prstGeom>
          <a:noFill/>
        </p:spPr>
        <p:txBody>
          <a:bodyPr wrap="none" rtlCol="0">
            <a:spAutoFit/>
          </a:bodyPr>
          <a:lstStyle/>
          <a:p>
            <a:r>
              <a:rPr lang="vi-VN" sz="4800" b="1" dirty="0" smtClean="0"/>
              <a:t>II. Nội dung các văn bản nhật dụng đã học</a:t>
            </a:r>
            <a:endParaRPr lang="en-US" sz="4800" b="1" dirty="0"/>
          </a:p>
        </p:txBody>
      </p:sp>
      <p:sp>
        <p:nvSpPr>
          <p:cNvPr id="2" name="Rectangle 1"/>
          <p:cNvSpPr/>
          <p:nvPr/>
        </p:nvSpPr>
        <p:spPr>
          <a:xfrm>
            <a:off x="1447800" y="2581701"/>
            <a:ext cx="15925800" cy="6878806"/>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b="1" dirty="0" smtClean="0">
                <a:solidFill>
                  <a:srgbClr val="000000"/>
                </a:solidFill>
              </a:rPr>
              <a:t>Di </a:t>
            </a:r>
            <a:r>
              <a:rPr lang="vi-VN" sz="4200" b="1" dirty="0">
                <a:solidFill>
                  <a:srgbClr val="000000"/>
                </a:solidFill>
              </a:rPr>
              <a:t>tích </a:t>
            </a:r>
            <a:r>
              <a:rPr lang="vi-VN" sz="4200" b="1" dirty="0" smtClean="0">
                <a:solidFill>
                  <a:srgbClr val="000000"/>
                </a:solidFill>
              </a:rPr>
              <a:t>lịch sử, </a:t>
            </a:r>
            <a:r>
              <a:rPr lang="vi-VN" sz="4200" b="1" dirty="0">
                <a:solidFill>
                  <a:srgbClr val="000000"/>
                </a:solidFill>
              </a:rPr>
              <a:t>danh lam thắng cảnh, sinh hoạt </a:t>
            </a:r>
            <a:r>
              <a:rPr lang="vi-VN" sz="4200" b="1" dirty="0" smtClean="0">
                <a:solidFill>
                  <a:srgbClr val="000000"/>
                </a:solidFill>
              </a:rPr>
              <a:t>văn hóa </a:t>
            </a:r>
            <a:r>
              <a:rPr lang="vi-VN" sz="4200" b="1" dirty="0">
                <a:solidFill>
                  <a:srgbClr val="000000"/>
                </a:solidFill>
              </a:rPr>
              <a:t>trên đất nước </a:t>
            </a:r>
            <a:r>
              <a:rPr lang="vi-VN" sz="4200" b="1" dirty="0" smtClean="0">
                <a:solidFill>
                  <a:srgbClr val="000000"/>
                </a:solidFill>
              </a:rPr>
              <a:t>Việt Nam: </a:t>
            </a:r>
            <a:r>
              <a:rPr lang="vi-VN" sz="4200" i="1" dirty="0">
                <a:solidFill>
                  <a:srgbClr val="000000"/>
                </a:solidFill>
              </a:rPr>
              <a:t>Cầu Long Biên …, Động Phong Nha, Ca Huế trên sông Hương.</a:t>
            </a:r>
          </a:p>
          <a:p>
            <a:pPr marL="571500" indent="-571500" algn="just">
              <a:lnSpc>
                <a:spcPct val="150000"/>
              </a:lnSpc>
              <a:buFont typeface="Wingdings" panose="05000000000000000000" pitchFamily="2" charset="2"/>
              <a:buChar char="Ø"/>
            </a:pPr>
            <a:r>
              <a:rPr lang="vi-VN" sz="4200" b="1" dirty="0" smtClean="0">
                <a:solidFill>
                  <a:srgbClr val="000000"/>
                </a:solidFill>
              </a:rPr>
              <a:t>Vấn </a:t>
            </a:r>
            <a:r>
              <a:rPr lang="vi-VN" sz="4200" b="1" dirty="0">
                <a:solidFill>
                  <a:srgbClr val="000000"/>
                </a:solidFill>
              </a:rPr>
              <a:t>đề quyền con người, quyền trẻ em: </a:t>
            </a:r>
            <a:r>
              <a:rPr lang="vi-VN" sz="4200" i="1" dirty="0">
                <a:solidFill>
                  <a:srgbClr val="000000"/>
                </a:solidFill>
              </a:rPr>
              <a:t>Bức thư của thủ lĩnh da đỏ, Cuộc chia tay</a:t>
            </a:r>
            <a:r>
              <a:rPr lang="vi-VN" sz="4200" i="1" dirty="0" smtClean="0">
                <a:solidFill>
                  <a:srgbClr val="000000"/>
                </a:solidFill>
              </a:rPr>
              <a:t>…</a:t>
            </a:r>
          </a:p>
          <a:p>
            <a:pPr marL="571500" indent="-571500" algn="just">
              <a:lnSpc>
                <a:spcPct val="150000"/>
              </a:lnSpc>
              <a:buFont typeface="Wingdings" panose="05000000000000000000" pitchFamily="2" charset="2"/>
              <a:buChar char="Ø"/>
            </a:pPr>
            <a:r>
              <a:rPr lang="vi-VN" sz="4200" b="1" dirty="0" smtClean="0">
                <a:solidFill>
                  <a:srgbClr val="000000"/>
                </a:solidFill>
              </a:rPr>
              <a:t>Vấn </a:t>
            </a:r>
            <a:r>
              <a:rPr lang="vi-VN" sz="4200" b="1" dirty="0">
                <a:solidFill>
                  <a:srgbClr val="000000"/>
                </a:solidFill>
              </a:rPr>
              <a:t>đề về vai tṛò của nhà trường, vai tṛò của người phụ nữ đối với mỗi </a:t>
            </a:r>
            <a:r>
              <a:rPr lang="vi-VN" sz="4200" b="1" dirty="0" smtClean="0">
                <a:solidFill>
                  <a:srgbClr val="000000"/>
                </a:solidFill>
              </a:rPr>
              <a:t>con người</a:t>
            </a:r>
            <a:r>
              <a:rPr lang="vi-VN" sz="4200" b="1" dirty="0">
                <a:solidFill>
                  <a:srgbClr val="000000"/>
                </a:solidFill>
              </a:rPr>
              <a:t>:</a:t>
            </a:r>
            <a:r>
              <a:rPr lang="vi-VN" sz="4200" dirty="0">
                <a:solidFill>
                  <a:srgbClr val="000000"/>
                </a:solidFill>
              </a:rPr>
              <a:t> </a:t>
            </a:r>
            <a:r>
              <a:rPr lang="vi-VN" sz="4200" i="1" dirty="0">
                <a:solidFill>
                  <a:srgbClr val="000000"/>
                </a:solidFill>
              </a:rPr>
              <a:t>Cổng trường mở ra, Mẹ tôi.</a:t>
            </a:r>
          </a:p>
        </p:txBody>
      </p:sp>
      <p:sp>
        <p:nvSpPr>
          <p:cNvPr id="6" name="TextBox 5"/>
          <p:cNvSpPr txBox="1"/>
          <p:nvPr/>
        </p:nvSpPr>
        <p:spPr>
          <a:xfrm>
            <a:off x="838200" y="1814036"/>
            <a:ext cx="11062644" cy="738664"/>
          </a:xfrm>
          <a:prstGeom prst="rect">
            <a:avLst/>
          </a:prstGeom>
          <a:noFill/>
        </p:spPr>
        <p:txBody>
          <a:bodyPr wrap="none" rtlCol="0">
            <a:spAutoFit/>
          </a:bodyPr>
          <a:lstStyle/>
          <a:p>
            <a:pPr marL="571500" indent="-571500">
              <a:buFont typeface="Wingdings" panose="05000000000000000000" pitchFamily="2" charset="2"/>
              <a:buChar char="q"/>
            </a:pPr>
            <a:r>
              <a:rPr lang="en-US" sz="4200" dirty="0" smtClean="0">
                <a:latin typeface="Arial" panose="020B0604020202020204" pitchFamily="34" charset="0"/>
                <a:cs typeface="Arial" panose="020B0604020202020204" pitchFamily="34" charset="0"/>
              </a:rPr>
              <a:t>Các vấn </a:t>
            </a:r>
            <a:r>
              <a:rPr lang="en-US" sz="4200" dirty="0" err="1" smtClean="0">
                <a:latin typeface="Arial" panose="020B0604020202020204" pitchFamily="34" charset="0"/>
                <a:cs typeface="Arial" panose="020B0604020202020204" pitchFamily="34" charset="0"/>
              </a:rPr>
              <a:t>đề</a:t>
            </a:r>
            <a:r>
              <a:rPr lang="en-US" sz="4200" dirty="0" smtClean="0">
                <a:latin typeface="Arial" panose="020B0604020202020204" pitchFamily="34" charset="0"/>
                <a:cs typeface="Arial" panose="020B0604020202020204" pitchFamily="34" charset="0"/>
              </a:rPr>
              <a:t> văn bản </a:t>
            </a:r>
            <a:r>
              <a:rPr lang="en-US" sz="4200" dirty="0" err="1" smtClean="0">
                <a:latin typeface="Arial" panose="020B0604020202020204" pitchFamily="34" charset="0"/>
                <a:cs typeface="Arial" panose="020B0604020202020204" pitchFamily="34" charset="0"/>
              </a:rPr>
              <a:t>nhật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dụng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đề</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cập</a:t>
            </a:r>
            <a:r>
              <a:rPr lang="en-US" sz="4200" dirty="0" smtClean="0">
                <a:latin typeface="Arial" panose="020B0604020202020204" pitchFamily="34" charset="0"/>
                <a:cs typeface="Arial" panose="020B0604020202020204" pitchFamily="34" charset="0"/>
              </a:rPr>
              <a:t> đến:</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85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5" name="TextBox 14"/>
          <p:cNvSpPr txBox="1"/>
          <p:nvPr/>
        </p:nvSpPr>
        <p:spPr>
          <a:xfrm>
            <a:off x="838200" y="723900"/>
            <a:ext cx="12555040" cy="830997"/>
          </a:xfrm>
          <a:prstGeom prst="rect">
            <a:avLst/>
          </a:prstGeom>
          <a:noFill/>
        </p:spPr>
        <p:txBody>
          <a:bodyPr wrap="none" rtlCol="0">
            <a:spAutoFit/>
          </a:bodyPr>
          <a:lstStyle/>
          <a:p>
            <a:r>
              <a:rPr lang="vi-VN" sz="4800" b="1" dirty="0" smtClean="0"/>
              <a:t>II. Nội dung các văn bản nhật dụng đã học</a:t>
            </a:r>
            <a:endParaRPr lang="en-US" sz="4800" b="1" dirty="0"/>
          </a:p>
        </p:txBody>
      </p:sp>
      <p:sp>
        <p:nvSpPr>
          <p:cNvPr id="2" name="Rectangle 1"/>
          <p:cNvSpPr/>
          <p:nvPr/>
        </p:nvSpPr>
        <p:spPr>
          <a:xfrm>
            <a:off x="1447800" y="2628900"/>
            <a:ext cx="15925800" cy="4939814"/>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b="1" dirty="0" smtClean="0">
                <a:solidFill>
                  <a:srgbClr val="000000"/>
                </a:solidFill>
              </a:rPr>
              <a:t>Tệ </a:t>
            </a:r>
            <a:r>
              <a:rPr lang="vi-VN" sz="4200" b="1" dirty="0">
                <a:solidFill>
                  <a:srgbClr val="000000"/>
                </a:solidFill>
              </a:rPr>
              <a:t>nạn ma túy, thuốc lá: </a:t>
            </a:r>
            <a:r>
              <a:rPr lang="vi-VN" sz="4200" i="1" dirty="0">
                <a:solidFill>
                  <a:srgbClr val="000000"/>
                </a:solidFill>
              </a:rPr>
              <a:t>Ôn dịch thuốc lá</a:t>
            </a:r>
            <a:r>
              <a:rPr lang="vi-VN" sz="4200" i="1" dirty="0" smtClean="0">
                <a:solidFill>
                  <a:srgbClr val="000000"/>
                </a:solidFill>
              </a:rPr>
              <a:t>.</a:t>
            </a:r>
            <a:endParaRPr lang="vi-VN" sz="4200" i="1" dirty="0">
              <a:solidFill>
                <a:srgbClr val="000000"/>
              </a:solidFill>
            </a:endParaRPr>
          </a:p>
          <a:p>
            <a:pPr marL="571500" indent="-571500" algn="just">
              <a:lnSpc>
                <a:spcPct val="150000"/>
              </a:lnSpc>
              <a:buFont typeface="Wingdings" panose="05000000000000000000" pitchFamily="2" charset="2"/>
              <a:buChar char="Ø"/>
            </a:pPr>
            <a:r>
              <a:rPr lang="vi-VN" sz="4200" b="1" dirty="0" smtClean="0">
                <a:solidFill>
                  <a:srgbClr val="000000"/>
                </a:solidFill>
              </a:rPr>
              <a:t>Vấn </a:t>
            </a:r>
            <a:r>
              <a:rPr lang="vi-VN" sz="4200" b="1" dirty="0">
                <a:solidFill>
                  <a:srgbClr val="000000"/>
                </a:solidFill>
              </a:rPr>
              <a:t>đề hội nhập với thế giới và giữ gìn bản sắc dân tộc: </a:t>
            </a:r>
            <a:r>
              <a:rPr lang="vi-VN" sz="4200" i="1" dirty="0">
                <a:solidFill>
                  <a:srgbClr val="000000"/>
                </a:solidFill>
              </a:rPr>
              <a:t>Phong cách Hồ Chí </a:t>
            </a:r>
            <a:r>
              <a:rPr lang="vi-VN" sz="4200" i="1" dirty="0" smtClean="0">
                <a:solidFill>
                  <a:srgbClr val="000000"/>
                </a:solidFill>
              </a:rPr>
              <a:t>Minh</a:t>
            </a:r>
            <a:endParaRPr lang="vi-VN" sz="4200" i="1" dirty="0">
              <a:solidFill>
                <a:srgbClr val="000000"/>
              </a:solidFill>
            </a:endParaRPr>
          </a:p>
          <a:p>
            <a:pPr marL="571500" indent="-571500" algn="just">
              <a:lnSpc>
                <a:spcPct val="150000"/>
              </a:lnSpc>
              <a:buFont typeface="Wingdings" panose="05000000000000000000" pitchFamily="2" charset="2"/>
              <a:buChar char="Ø"/>
            </a:pPr>
            <a:r>
              <a:rPr lang="vi-VN" sz="4200" b="1" dirty="0" smtClean="0">
                <a:solidFill>
                  <a:srgbClr val="000000"/>
                </a:solidFill>
              </a:rPr>
              <a:t>Vấn </a:t>
            </a:r>
            <a:r>
              <a:rPr lang="vi-VN" sz="4200" b="1" dirty="0">
                <a:solidFill>
                  <a:srgbClr val="000000"/>
                </a:solidFill>
              </a:rPr>
              <a:t>đề bảo vệ ḥòa bình, chống chiến tranh: </a:t>
            </a:r>
            <a:r>
              <a:rPr lang="vi-VN" sz="4200" i="1" dirty="0">
                <a:solidFill>
                  <a:srgbClr val="000000"/>
                </a:solidFill>
              </a:rPr>
              <a:t>Đấu tranh cho 1 </a:t>
            </a:r>
            <a:r>
              <a:rPr lang="vi-VN" sz="4200" i="1" dirty="0" smtClean="0">
                <a:solidFill>
                  <a:srgbClr val="000000"/>
                </a:solidFill>
              </a:rPr>
              <a:t>thế giới </a:t>
            </a:r>
            <a:r>
              <a:rPr lang="vi-VN" sz="4200" i="1" dirty="0">
                <a:solidFill>
                  <a:srgbClr val="000000"/>
                </a:solidFill>
              </a:rPr>
              <a:t>ḥòa bình.</a:t>
            </a:r>
          </a:p>
        </p:txBody>
      </p:sp>
      <p:sp>
        <p:nvSpPr>
          <p:cNvPr id="6" name="TextBox 5"/>
          <p:cNvSpPr txBox="1"/>
          <p:nvPr/>
        </p:nvSpPr>
        <p:spPr>
          <a:xfrm>
            <a:off x="815454" y="1789099"/>
            <a:ext cx="11062644" cy="738664"/>
          </a:xfrm>
          <a:prstGeom prst="rect">
            <a:avLst/>
          </a:prstGeom>
          <a:noFill/>
        </p:spPr>
        <p:txBody>
          <a:bodyPr wrap="none" rtlCol="0">
            <a:spAutoFit/>
          </a:bodyPr>
          <a:lstStyle/>
          <a:p>
            <a:pPr marL="571500" indent="-571500">
              <a:buFont typeface="Wingdings" panose="05000000000000000000" pitchFamily="2" charset="2"/>
              <a:buChar char="q"/>
            </a:pPr>
            <a:r>
              <a:rPr lang="en-US" sz="4200" dirty="0" smtClean="0">
                <a:latin typeface="Arial" panose="020B0604020202020204" pitchFamily="34" charset="0"/>
                <a:cs typeface="Arial" panose="020B0604020202020204" pitchFamily="34" charset="0"/>
              </a:rPr>
              <a:t>Các vấn </a:t>
            </a:r>
            <a:r>
              <a:rPr lang="en-US" sz="4200" dirty="0" err="1" smtClean="0">
                <a:latin typeface="Arial" panose="020B0604020202020204" pitchFamily="34" charset="0"/>
                <a:cs typeface="Arial" panose="020B0604020202020204" pitchFamily="34" charset="0"/>
              </a:rPr>
              <a:t>đề</a:t>
            </a:r>
            <a:r>
              <a:rPr lang="en-US" sz="4200" dirty="0" smtClean="0">
                <a:latin typeface="Arial" panose="020B0604020202020204" pitchFamily="34" charset="0"/>
                <a:cs typeface="Arial" panose="020B0604020202020204" pitchFamily="34" charset="0"/>
              </a:rPr>
              <a:t> văn bản </a:t>
            </a:r>
            <a:r>
              <a:rPr lang="en-US" sz="4200" dirty="0" err="1" smtClean="0">
                <a:latin typeface="Arial" panose="020B0604020202020204" pitchFamily="34" charset="0"/>
                <a:cs typeface="Arial" panose="020B0604020202020204" pitchFamily="34" charset="0"/>
              </a:rPr>
              <a:t>nhật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dụng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đề</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cập</a:t>
            </a:r>
            <a:r>
              <a:rPr lang="en-US" sz="4200" dirty="0" smtClean="0">
                <a:latin typeface="Arial" panose="020B0604020202020204" pitchFamily="34" charset="0"/>
                <a:cs typeface="Arial" panose="020B0604020202020204" pitchFamily="34" charset="0"/>
              </a:rPr>
              <a:t> đến:</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4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4" name="TextBox 4"/>
          <p:cNvSpPr txBox="1"/>
          <p:nvPr/>
        </p:nvSpPr>
        <p:spPr>
          <a:xfrm>
            <a:off x="3105523" y="3691627"/>
            <a:ext cx="12076951" cy="3145028"/>
          </a:xfrm>
          <a:prstGeom prst="rect">
            <a:avLst/>
          </a:prstGeom>
        </p:spPr>
        <p:txBody>
          <a:bodyPr wrap="square" lIns="0" tIns="0" rIns="0" bIns="0" rtlCol="0" anchor="t">
            <a:spAutoFit/>
          </a:bodyPr>
          <a:lstStyle/>
          <a:p>
            <a:pPr algn="ctr">
              <a:lnSpc>
                <a:spcPct val="150000"/>
              </a:lnSpc>
            </a:pPr>
            <a:r>
              <a:rPr lang="vi-VN" sz="7200" b="1" dirty="0" smtClean="0">
                <a:solidFill>
                  <a:srgbClr val="2A2A2A"/>
                </a:solidFill>
              </a:rPr>
              <a:t>III. HÌNH THỨC </a:t>
            </a:r>
          </a:p>
          <a:p>
            <a:pPr algn="ctr">
              <a:lnSpc>
                <a:spcPct val="150000"/>
              </a:lnSpc>
            </a:pPr>
            <a:r>
              <a:rPr lang="vi-VN" sz="7200" b="1" dirty="0" smtClean="0">
                <a:solidFill>
                  <a:srgbClr val="2A2A2A"/>
                </a:solidFill>
              </a:rPr>
              <a:t>VĂN BẢN NHẬT DỤNG</a:t>
            </a:r>
            <a:endParaRPr lang="en-US" sz="7200" b="1" dirty="0">
              <a:solidFill>
                <a:srgbClr val="2A2A2A"/>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59216" y="7612307"/>
            <a:ext cx="4769567" cy="67966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7459" y="-2451419"/>
            <a:ext cx="6267258" cy="8086785"/>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04666" y="7785451"/>
            <a:ext cx="477002" cy="50306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789800" y="3168656"/>
            <a:ext cx="477002" cy="503068"/>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19537" y="6384467"/>
            <a:ext cx="477002" cy="5030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954000" y="7128710"/>
            <a:ext cx="7085079" cy="714176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2016">
            <a:off x="14657073" y="1120631"/>
            <a:ext cx="3934583" cy="1352513"/>
          </a:xfrm>
          <a:prstGeom prst="rect">
            <a:avLst/>
          </a:prstGeom>
        </p:spPr>
      </p:pic>
      <p:pic>
        <p:nvPicPr>
          <p:cNvPr id="13"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8094211" y="2072605"/>
            <a:ext cx="2099576" cy="1458251"/>
          </a:xfrm>
          <a:prstGeom prst="rect">
            <a:avLst/>
          </a:prstGeom>
        </p:spPr>
      </p:pic>
    </p:spTree>
    <p:extLst>
      <p:ext uri="{BB962C8B-B14F-4D97-AF65-F5344CB8AC3E}">
        <p14:creationId xmlns:p14="http://schemas.microsoft.com/office/powerpoint/2010/main" val="4139815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5" name="TextBox 14"/>
          <p:cNvSpPr txBox="1"/>
          <p:nvPr/>
        </p:nvSpPr>
        <p:spPr>
          <a:xfrm>
            <a:off x="838200" y="723900"/>
            <a:ext cx="9607117" cy="830997"/>
          </a:xfrm>
          <a:prstGeom prst="rect">
            <a:avLst/>
          </a:prstGeom>
          <a:noFill/>
        </p:spPr>
        <p:txBody>
          <a:bodyPr wrap="none" rtlCol="0">
            <a:spAutoFit/>
          </a:bodyPr>
          <a:lstStyle/>
          <a:p>
            <a:r>
              <a:rPr lang="vi-VN" sz="4800" b="1" dirty="0" smtClean="0"/>
              <a:t>III. Hình thức văn bản nhật dụng</a:t>
            </a:r>
            <a:endParaRPr lang="en-US" sz="4800" b="1" dirty="0"/>
          </a:p>
        </p:txBody>
      </p:sp>
      <p:sp>
        <p:nvSpPr>
          <p:cNvPr id="5" name="Rectangle 4"/>
          <p:cNvSpPr/>
          <p:nvPr/>
        </p:nvSpPr>
        <p:spPr>
          <a:xfrm>
            <a:off x="990600" y="1554897"/>
            <a:ext cx="16383000" cy="4939814"/>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vi-VN" sz="4200" dirty="0">
                <a:solidFill>
                  <a:srgbClr val="000000"/>
                </a:solidFill>
              </a:rPr>
              <a:t> </a:t>
            </a:r>
            <a:r>
              <a:rPr lang="vi-VN" sz="4200" dirty="0" smtClean="0">
                <a:solidFill>
                  <a:srgbClr val="000000"/>
                </a:solidFill>
              </a:rPr>
              <a:t>Phương </a:t>
            </a:r>
            <a:r>
              <a:rPr lang="vi-VN" sz="4200" dirty="0">
                <a:solidFill>
                  <a:srgbClr val="000000"/>
                </a:solidFill>
              </a:rPr>
              <a:t>thức biểu đạt của văn bản nhật dụng khá phong phú, đa dạng (</a:t>
            </a:r>
            <a:r>
              <a:rPr lang="vi-VN" sz="4200" i="1" dirty="0">
                <a:solidFill>
                  <a:srgbClr val="000000"/>
                </a:solidFill>
              </a:rPr>
              <a:t>kết hợp nhiều phương thức biểu đạt trong một văn bản</a:t>
            </a:r>
            <a:r>
              <a:rPr lang="vi-VN" sz="4200" dirty="0" smtClean="0">
                <a:solidFill>
                  <a:srgbClr val="000000"/>
                </a:solidFill>
              </a:rPr>
              <a:t>).</a:t>
            </a:r>
            <a:endParaRPr lang="vi-VN" sz="4200" dirty="0">
              <a:solidFill>
                <a:srgbClr val="000000"/>
              </a:solidFill>
            </a:endParaRPr>
          </a:p>
          <a:p>
            <a:pPr marL="571500" indent="-571500" algn="just">
              <a:lnSpc>
                <a:spcPct val="150000"/>
              </a:lnSpc>
              <a:buFont typeface="Wingdings" panose="05000000000000000000" pitchFamily="2" charset="2"/>
              <a:buChar char="q"/>
            </a:pPr>
            <a:r>
              <a:rPr lang="vi-VN" sz="4200" dirty="0">
                <a:solidFill>
                  <a:srgbClr val="000000"/>
                </a:solidFill>
              </a:rPr>
              <a:t> </a:t>
            </a:r>
            <a:r>
              <a:rPr lang="vi-VN" sz="4200" dirty="0" smtClean="0">
                <a:solidFill>
                  <a:srgbClr val="000000"/>
                </a:solidFill>
              </a:rPr>
              <a:t>Giống </a:t>
            </a:r>
            <a:r>
              <a:rPr lang="vi-VN" sz="4200" dirty="0">
                <a:solidFill>
                  <a:srgbClr val="000000"/>
                </a:solidFill>
              </a:rPr>
              <a:t>như các tác phẩm văn chương, văn bản nhật dụng thường không chỉ dùng một phương thức biểu đạt mà kết hợp nhiều phương thức để tăng tính thuyết phục.</a:t>
            </a:r>
            <a:endParaRPr lang="en-US" sz="4200" dirty="0"/>
          </a:p>
        </p:txBody>
      </p:sp>
    </p:spTree>
    <p:extLst>
      <p:ext uri="{BB962C8B-B14F-4D97-AF65-F5344CB8AC3E}">
        <p14:creationId xmlns:p14="http://schemas.microsoft.com/office/powerpoint/2010/main" val="316601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4" name="TextBox 4"/>
          <p:cNvSpPr txBox="1"/>
          <p:nvPr/>
        </p:nvSpPr>
        <p:spPr>
          <a:xfrm>
            <a:off x="3105523" y="3691627"/>
            <a:ext cx="12076951" cy="3323987"/>
          </a:xfrm>
          <a:prstGeom prst="rect">
            <a:avLst/>
          </a:prstGeom>
        </p:spPr>
        <p:txBody>
          <a:bodyPr wrap="square" lIns="0" tIns="0" rIns="0" bIns="0" rtlCol="0" anchor="t">
            <a:spAutoFit/>
          </a:bodyPr>
          <a:lstStyle/>
          <a:p>
            <a:pPr algn="ctr">
              <a:lnSpc>
                <a:spcPct val="150000"/>
              </a:lnSpc>
            </a:pPr>
            <a:r>
              <a:rPr lang="vi-VN" sz="7200" b="1" dirty="0" smtClean="0">
                <a:solidFill>
                  <a:srgbClr val="2A2A2A"/>
                </a:solidFill>
              </a:rPr>
              <a:t>IV. PHƯƠNG PHÁP HỌC VĂN BẢN NHẬT DỤNG</a:t>
            </a:r>
            <a:endParaRPr lang="en-US" sz="7200" b="1" dirty="0">
              <a:solidFill>
                <a:srgbClr val="2A2A2A"/>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59216" y="7612307"/>
            <a:ext cx="4769567" cy="67966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7459" y="-2451419"/>
            <a:ext cx="6267258" cy="8086785"/>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04666" y="7785451"/>
            <a:ext cx="477002" cy="50306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789800" y="3168656"/>
            <a:ext cx="477002" cy="503068"/>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19537" y="6384467"/>
            <a:ext cx="477002" cy="5030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954000" y="7128710"/>
            <a:ext cx="7085079" cy="714176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2016">
            <a:off x="14657073" y="1120631"/>
            <a:ext cx="3934583" cy="1352513"/>
          </a:xfrm>
          <a:prstGeom prst="rect">
            <a:avLst/>
          </a:prstGeom>
        </p:spPr>
      </p:pic>
      <p:pic>
        <p:nvPicPr>
          <p:cNvPr id="13"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8094211" y="2072605"/>
            <a:ext cx="2099576" cy="1458251"/>
          </a:xfrm>
          <a:prstGeom prst="rect">
            <a:avLst/>
          </a:prstGeom>
        </p:spPr>
      </p:pic>
    </p:spTree>
    <p:extLst>
      <p:ext uri="{BB962C8B-B14F-4D97-AF65-F5344CB8AC3E}">
        <p14:creationId xmlns:p14="http://schemas.microsoft.com/office/powerpoint/2010/main" val="40278265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5" name="TextBox 14"/>
          <p:cNvSpPr txBox="1"/>
          <p:nvPr/>
        </p:nvSpPr>
        <p:spPr>
          <a:xfrm>
            <a:off x="838200" y="723900"/>
            <a:ext cx="12043297" cy="830997"/>
          </a:xfrm>
          <a:prstGeom prst="rect">
            <a:avLst/>
          </a:prstGeom>
          <a:noFill/>
        </p:spPr>
        <p:txBody>
          <a:bodyPr wrap="none" rtlCol="0">
            <a:spAutoFit/>
          </a:bodyPr>
          <a:lstStyle/>
          <a:p>
            <a:r>
              <a:rPr lang="vi-VN" sz="4800" b="1" dirty="0" smtClean="0"/>
              <a:t>IV. Phương pháp học văn bản nhật dụng</a:t>
            </a:r>
            <a:endParaRPr lang="en-US" sz="4800" b="1" dirty="0"/>
          </a:p>
        </p:txBody>
      </p:sp>
      <p:sp>
        <p:nvSpPr>
          <p:cNvPr id="4" name="Cloud Callout 3"/>
          <p:cNvSpPr/>
          <p:nvPr/>
        </p:nvSpPr>
        <p:spPr>
          <a:xfrm>
            <a:off x="5487069" y="1943100"/>
            <a:ext cx="11505531" cy="5029200"/>
          </a:xfrm>
          <a:prstGeom prst="cloudCallout">
            <a:avLst>
              <a:gd name="adj1" fmla="val -48888"/>
              <a:gd name="adj2" fmla="val 44034"/>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i="1" dirty="0" smtClean="0">
                <a:solidFill>
                  <a:srgbClr val="FF0000"/>
                </a:solidFill>
              </a:rPr>
              <a:t>Vậy để </a:t>
            </a:r>
            <a:r>
              <a:rPr lang="vi-VN" sz="4000" i="1" dirty="0">
                <a:solidFill>
                  <a:srgbClr val="FF0000"/>
                </a:solidFill>
              </a:rPr>
              <a:t>học tốt một văn bản nhật dụng, ta phải làm </a:t>
            </a:r>
            <a:r>
              <a:rPr lang="vi-VN" sz="4000" i="1" dirty="0" smtClean="0">
                <a:solidFill>
                  <a:srgbClr val="FF0000"/>
                </a:solidFill>
              </a:rPr>
              <a:t>như thế nào?</a:t>
            </a:r>
            <a:endParaRPr lang="vi-VN" sz="4000" i="1" dirty="0">
              <a:solidFill>
                <a:srgbClr val="FF000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264" r="8929" b="10559"/>
          <a:stretch/>
        </p:blipFill>
        <p:spPr>
          <a:xfrm>
            <a:off x="381000" y="4305300"/>
            <a:ext cx="4795838" cy="6057900"/>
          </a:xfrm>
          <a:prstGeom prst="rect">
            <a:avLst/>
          </a:prstGeom>
        </p:spPr>
      </p:pic>
    </p:spTree>
    <p:extLst>
      <p:ext uri="{BB962C8B-B14F-4D97-AF65-F5344CB8AC3E}">
        <p14:creationId xmlns:p14="http://schemas.microsoft.com/office/powerpoint/2010/main" val="32497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5" name="TextBox 14"/>
          <p:cNvSpPr txBox="1"/>
          <p:nvPr/>
        </p:nvSpPr>
        <p:spPr>
          <a:xfrm>
            <a:off x="838200" y="723900"/>
            <a:ext cx="12043297" cy="830997"/>
          </a:xfrm>
          <a:prstGeom prst="rect">
            <a:avLst/>
          </a:prstGeom>
          <a:noFill/>
        </p:spPr>
        <p:txBody>
          <a:bodyPr wrap="none" rtlCol="0">
            <a:spAutoFit/>
          </a:bodyPr>
          <a:lstStyle/>
          <a:p>
            <a:r>
              <a:rPr lang="vi-VN" sz="4800" b="1" dirty="0" smtClean="0"/>
              <a:t>IV. Phương pháp học văn bản nhật dụng</a:t>
            </a:r>
            <a:endParaRPr lang="en-US" sz="4800" b="1" dirty="0"/>
          </a:p>
        </p:txBody>
      </p:sp>
      <p:sp>
        <p:nvSpPr>
          <p:cNvPr id="2" name="Rectangle 1"/>
          <p:cNvSpPr/>
          <p:nvPr/>
        </p:nvSpPr>
        <p:spPr>
          <a:xfrm>
            <a:off x="1295400" y="1581245"/>
            <a:ext cx="16230600" cy="7648248"/>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pt-BR" sz="4200" dirty="0" smtClean="0">
                <a:latin typeface="Arial" panose="020B0604020202020204" pitchFamily="34" charset="0"/>
                <a:ea typeface="Times New Roman" panose="02020603050405020304" pitchFamily="18" charset="0"/>
                <a:cs typeface="Arial" panose="020B0604020202020204" pitchFamily="34" charset="0"/>
              </a:rPr>
              <a:t>Đọc </a:t>
            </a:r>
            <a:r>
              <a:rPr lang="pt-BR" sz="4200" dirty="0">
                <a:latin typeface="Arial" panose="020B0604020202020204" pitchFamily="34" charset="0"/>
                <a:ea typeface="Times New Roman" panose="02020603050405020304" pitchFamily="18" charset="0"/>
                <a:cs typeface="Arial" panose="020B0604020202020204" pitchFamily="34" charset="0"/>
              </a:rPr>
              <a:t>kĩ văn bản, tìm hiểu chú </a:t>
            </a:r>
            <a:r>
              <a:rPr lang="pt-BR" sz="4200" dirty="0" smtClean="0">
                <a:latin typeface="Arial" panose="020B0604020202020204" pitchFamily="34" charset="0"/>
                <a:ea typeface="Times New Roman" panose="02020603050405020304" pitchFamily="18" charset="0"/>
                <a:cs typeface="Arial" panose="020B0604020202020204" pitchFamily="34" charset="0"/>
              </a:rPr>
              <a:t>thích</a:t>
            </a:r>
            <a:r>
              <a:rPr lang="vi-VN" sz="4200" dirty="0" smtClean="0">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Tx/>
              <a:buChar char="-"/>
            </a:pPr>
            <a:r>
              <a:rPr lang="pt-BR" sz="4200" dirty="0" smtClean="0">
                <a:latin typeface="Arial" panose="020B0604020202020204" pitchFamily="34" charset="0"/>
                <a:ea typeface="Times New Roman" panose="02020603050405020304" pitchFamily="18" charset="0"/>
                <a:cs typeface="Arial" panose="020B0604020202020204" pitchFamily="34" charset="0"/>
              </a:rPr>
              <a:t>Trả </a:t>
            </a:r>
            <a:r>
              <a:rPr lang="pt-BR" sz="4200" dirty="0">
                <a:latin typeface="Arial" panose="020B0604020202020204" pitchFamily="34" charset="0"/>
                <a:ea typeface="Times New Roman" panose="02020603050405020304" pitchFamily="18" charset="0"/>
                <a:cs typeface="Arial" panose="020B0604020202020204" pitchFamily="34" charset="0"/>
              </a:rPr>
              <a:t>lời đầy đủ, chính xác các câu hỏi phần đọc </a:t>
            </a:r>
            <a:r>
              <a:rPr lang="pt-BR" sz="4200" dirty="0" smtClean="0">
                <a:latin typeface="Arial" panose="020B0604020202020204" pitchFamily="34" charset="0"/>
                <a:ea typeface="Times New Roman" panose="02020603050405020304" pitchFamily="18" charset="0"/>
                <a:cs typeface="Arial" panose="020B0604020202020204" pitchFamily="34" charset="0"/>
              </a:rPr>
              <a:t>hiểu</a:t>
            </a:r>
            <a:r>
              <a:rPr lang="vi-VN" sz="4200" dirty="0" smtClean="0">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Tx/>
              <a:buChar char="-"/>
            </a:pPr>
            <a:r>
              <a:rPr lang="pt-BR" sz="4200" dirty="0" smtClean="0">
                <a:latin typeface="Arial" panose="020B0604020202020204" pitchFamily="34" charset="0"/>
                <a:ea typeface="Times New Roman" panose="02020603050405020304" pitchFamily="18" charset="0"/>
                <a:cs typeface="Arial" panose="020B0604020202020204" pitchFamily="34" charset="0"/>
              </a:rPr>
              <a:t>Phân </a:t>
            </a:r>
            <a:r>
              <a:rPr lang="pt-BR" sz="4200" dirty="0">
                <a:latin typeface="Arial" panose="020B0604020202020204" pitchFamily="34" charset="0"/>
                <a:ea typeface="Times New Roman" panose="02020603050405020304" pitchFamily="18" charset="0"/>
                <a:cs typeface="Arial" panose="020B0604020202020204" pitchFamily="34" charset="0"/>
              </a:rPr>
              <a:t>tích đặc điểm thể loại, phân tích các chi tiết cụ thể về hình thức biểu đạt khái quát chủ </a:t>
            </a:r>
            <a:r>
              <a:rPr lang="pt-BR" sz="4200" dirty="0" smtClean="0">
                <a:latin typeface="Arial" panose="020B0604020202020204" pitchFamily="34" charset="0"/>
                <a:ea typeface="Times New Roman" panose="02020603050405020304" pitchFamily="18" charset="0"/>
                <a:cs typeface="Arial" panose="020B0604020202020204" pitchFamily="34" charset="0"/>
              </a:rPr>
              <a:t>đề</a:t>
            </a:r>
            <a:r>
              <a:rPr lang="vi-VN" sz="4200" dirty="0" smtClean="0">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Tx/>
              <a:buChar char="-"/>
            </a:pPr>
            <a:r>
              <a:rPr lang="vi-VN" sz="4200" dirty="0" smtClean="0">
                <a:ea typeface="Times New Roman" panose="02020603050405020304" pitchFamily="18" charset="0"/>
              </a:rPr>
              <a:t>Có </a:t>
            </a:r>
            <a:r>
              <a:rPr lang="vi-VN" sz="4200" dirty="0">
                <a:ea typeface="Times New Roman" panose="02020603050405020304" pitchFamily="18" charset="0"/>
              </a:rPr>
              <a:t>sự liên hệ thực tế.</a:t>
            </a:r>
          </a:p>
          <a:p>
            <a:pPr marL="571500" indent="-571500" algn="just">
              <a:lnSpc>
                <a:spcPct val="150000"/>
              </a:lnSpc>
              <a:spcBef>
                <a:spcPts val="600"/>
              </a:spcBef>
              <a:spcAft>
                <a:spcPts val="600"/>
              </a:spcAft>
              <a:buFontTx/>
              <a:buChar char="-"/>
            </a:pPr>
            <a:r>
              <a:rPr lang="vi-VN" sz="4200" dirty="0" smtClean="0">
                <a:ea typeface="Times New Roman" panose="02020603050405020304" pitchFamily="18" charset="0"/>
              </a:rPr>
              <a:t>Nắm </a:t>
            </a:r>
            <a:r>
              <a:rPr lang="vi-VN" sz="4200" dirty="0">
                <a:ea typeface="Times New Roman" panose="02020603050405020304" pitchFamily="18" charset="0"/>
              </a:rPr>
              <a:t>vững kiến thức các môn học.</a:t>
            </a:r>
          </a:p>
          <a:p>
            <a:pPr marL="571500" indent="-571500" algn="just">
              <a:lnSpc>
                <a:spcPct val="150000"/>
              </a:lnSpc>
              <a:spcBef>
                <a:spcPts val="600"/>
              </a:spcBef>
              <a:spcAft>
                <a:spcPts val="600"/>
              </a:spcAft>
              <a:buFontTx/>
              <a:buChar char="-"/>
            </a:pPr>
            <a:r>
              <a:rPr lang="vi-VN" sz="4200" dirty="0" smtClean="0">
                <a:ea typeface="Times New Roman" panose="02020603050405020304" pitchFamily="18" charset="0"/>
              </a:rPr>
              <a:t>Biết </a:t>
            </a:r>
            <a:r>
              <a:rPr lang="vi-VN" sz="4200" dirty="0">
                <a:ea typeface="Times New Roman" panose="02020603050405020304" pitchFamily="18" charset="0"/>
              </a:rPr>
              <a:t>và sử dụng tốt nhiều phương thức biểu đạt</a:t>
            </a:r>
            <a:r>
              <a:rPr lang="vi-VN" sz="4200" dirty="0" smtClean="0">
                <a:ea typeface="Times New Roman" panose="02020603050405020304" pitchFamily="18" charset="0"/>
              </a:rPr>
              <a:t>.</a:t>
            </a:r>
            <a:endParaRPr lang="vi-VN" sz="4200" dirty="0">
              <a:ea typeface="Times New Roman" panose="02020603050405020304" pitchFamily="18" charset="0"/>
            </a:endParaRPr>
          </a:p>
        </p:txBody>
      </p:sp>
    </p:spTree>
    <p:extLst>
      <p:ext uri="{BB962C8B-B14F-4D97-AF65-F5344CB8AC3E}">
        <p14:creationId xmlns:p14="http://schemas.microsoft.com/office/powerpoint/2010/main" val="32972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7816972" y="1579423"/>
            <a:ext cx="11650546" cy="71281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551422" y="1393220"/>
            <a:ext cx="11650546" cy="7128153"/>
          </a:xfrm>
          <a:prstGeom prst="rect">
            <a:avLst/>
          </a:prstGeom>
        </p:spPr>
      </p:pic>
      <p:sp>
        <p:nvSpPr>
          <p:cNvPr id="4" name="TextBox 4"/>
          <p:cNvSpPr txBox="1"/>
          <p:nvPr/>
        </p:nvSpPr>
        <p:spPr>
          <a:xfrm>
            <a:off x="6324599" y="1409700"/>
            <a:ext cx="4901069" cy="1000125"/>
          </a:xfrm>
          <a:prstGeom prst="rect">
            <a:avLst/>
          </a:prstGeom>
        </p:spPr>
        <p:txBody>
          <a:bodyPr wrap="square" lIns="0" tIns="0" rIns="0" bIns="0" rtlCol="0" anchor="t">
            <a:spAutoFit/>
          </a:bodyPr>
          <a:lstStyle/>
          <a:p>
            <a:pPr algn="ctr">
              <a:lnSpc>
                <a:spcPts val="7500"/>
              </a:lnSpc>
            </a:pPr>
            <a:r>
              <a:rPr lang="vi-VN" sz="6400" b="1" dirty="0" smtClean="0">
                <a:solidFill>
                  <a:srgbClr val="FF0000"/>
                </a:solidFill>
              </a:rPr>
              <a:t>LUYỆN TẬP</a:t>
            </a:r>
            <a:endParaRPr lang="en-US" sz="6400" b="1" dirty="0">
              <a:solidFill>
                <a:srgbClr val="FF0000"/>
              </a:solidFill>
            </a:endParaRPr>
          </a:p>
        </p:txBody>
      </p:sp>
      <p:sp>
        <p:nvSpPr>
          <p:cNvPr id="13" name="Rectangle 12"/>
          <p:cNvSpPr/>
          <p:nvPr/>
        </p:nvSpPr>
        <p:spPr>
          <a:xfrm>
            <a:off x="1447800" y="2705100"/>
            <a:ext cx="15364818" cy="2308324"/>
          </a:xfrm>
          <a:prstGeom prst="rect">
            <a:avLst/>
          </a:prstGeom>
        </p:spPr>
        <p:txBody>
          <a:bodyPr wrap="square">
            <a:spAutoFit/>
          </a:bodyPr>
          <a:lstStyle/>
          <a:p>
            <a:pPr algn="just">
              <a:lnSpc>
                <a:spcPct val="150000"/>
              </a:lnSpc>
              <a:spcBef>
                <a:spcPts val="600"/>
              </a:spcBef>
              <a:spcAft>
                <a:spcPts val="600"/>
              </a:spcAft>
            </a:pPr>
            <a:r>
              <a:rPr lang="vi-VN" sz="4800" b="1" i="1" dirty="0" smtClean="0">
                <a:ea typeface="Times New Roman" panose="02020603050405020304" pitchFamily="18" charset="0"/>
                <a:cs typeface="Arial" panose="020B0604020202020204" pitchFamily="34" charset="0"/>
              </a:rPr>
              <a:t>	Trong các phương </a:t>
            </a:r>
            <a:r>
              <a:rPr lang="vi-VN" sz="4800" b="1" i="1" dirty="0">
                <a:ea typeface="Times New Roman" panose="02020603050405020304" pitchFamily="18" charset="0"/>
                <a:cs typeface="Arial" panose="020B0604020202020204" pitchFamily="34" charset="0"/>
              </a:rPr>
              <a:t>pháp học văn bản </a:t>
            </a:r>
            <a:r>
              <a:rPr lang="vi-VN" sz="4800" b="1" i="1" dirty="0" smtClean="0">
                <a:ea typeface="Times New Roman" panose="02020603050405020304" pitchFamily="18" charset="0"/>
                <a:cs typeface="Arial" panose="020B0604020202020204" pitchFamily="34" charset="0"/>
              </a:rPr>
              <a:t>nhật dụng, phương pháp </a:t>
            </a:r>
            <a:r>
              <a:rPr lang="vi-VN" sz="4800" b="1" i="1" dirty="0">
                <a:ea typeface="Times New Roman" panose="02020603050405020304" pitchFamily="18" charset="0"/>
                <a:cs typeface="Arial" panose="020B0604020202020204" pitchFamily="34" charset="0"/>
              </a:rPr>
              <a:t>nào làm em tâm đắc nhất</a:t>
            </a:r>
            <a:r>
              <a:rPr lang="vi-VN" sz="4800" b="1" i="1" dirty="0" smtClean="0">
                <a:ea typeface="Times New Roman" panose="02020603050405020304" pitchFamily="18" charset="0"/>
                <a:cs typeface="Arial" panose="020B0604020202020204" pitchFamily="34" charset="0"/>
              </a:rPr>
              <a:t>? Vì sao?</a:t>
            </a:r>
            <a:endParaRPr lang="en-US" sz="4800" b="1" i="1"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001" r="14799" b="3600"/>
          <a:stretch/>
        </p:blipFill>
        <p:spPr>
          <a:xfrm>
            <a:off x="13030200" y="5199897"/>
            <a:ext cx="3930258" cy="5028448"/>
          </a:xfrm>
          <a:prstGeom prst="rect">
            <a:avLst/>
          </a:prstGeom>
        </p:spPr>
      </p:pic>
    </p:spTree>
    <p:extLst>
      <p:ext uri="{BB962C8B-B14F-4D97-AF65-F5344CB8AC3E}">
        <p14:creationId xmlns:p14="http://schemas.microsoft.com/office/powerpoint/2010/main" val="266215634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7816972" y="1579423"/>
            <a:ext cx="11650546" cy="71281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551422" y="1393220"/>
            <a:ext cx="11650546" cy="7128153"/>
          </a:xfrm>
          <a:prstGeom prst="rect">
            <a:avLst/>
          </a:prstGeom>
        </p:spPr>
      </p:pic>
      <p:sp>
        <p:nvSpPr>
          <p:cNvPr id="4" name="TextBox 4"/>
          <p:cNvSpPr txBox="1"/>
          <p:nvPr/>
        </p:nvSpPr>
        <p:spPr>
          <a:xfrm>
            <a:off x="6324599" y="1409700"/>
            <a:ext cx="4901069" cy="1000125"/>
          </a:xfrm>
          <a:prstGeom prst="rect">
            <a:avLst/>
          </a:prstGeom>
        </p:spPr>
        <p:txBody>
          <a:bodyPr wrap="square" lIns="0" tIns="0" rIns="0" bIns="0" rtlCol="0" anchor="t">
            <a:spAutoFit/>
          </a:bodyPr>
          <a:lstStyle/>
          <a:p>
            <a:pPr algn="ctr">
              <a:lnSpc>
                <a:spcPts val="7500"/>
              </a:lnSpc>
            </a:pPr>
            <a:r>
              <a:rPr lang="vi-VN" sz="6400" b="1" dirty="0" smtClean="0">
                <a:solidFill>
                  <a:srgbClr val="FF0000"/>
                </a:solidFill>
              </a:rPr>
              <a:t>VẬN DỤNG</a:t>
            </a:r>
            <a:endParaRPr lang="en-US" sz="6400" b="1" dirty="0">
              <a:solidFill>
                <a:srgbClr val="FF0000"/>
              </a:solidFill>
            </a:endParaRPr>
          </a:p>
        </p:txBody>
      </p:sp>
      <p:sp>
        <p:nvSpPr>
          <p:cNvPr id="13" name="Rectangle 12"/>
          <p:cNvSpPr/>
          <p:nvPr/>
        </p:nvSpPr>
        <p:spPr>
          <a:xfrm>
            <a:off x="1840934" y="2705100"/>
            <a:ext cx="13868400" cy="4541308"/>
          </a:xfrm>
          <a:prstGeom prst="rect">
            <a:avLst/>
          </a:prstGeom>
        </p:spPr>
        <p:txBody>
          <a:bodyPr wrap="square">
            <a:spAutoFit/>
          </a:bodyPr>
          <a:lstStyle/>
          <a:p>
            <a:pPr marL="742950" indent="-742950" algn="just">
              <a:lnSpc>
                <a:spcPct val="150000"/>
              </a:lnSpc>
              <a:spcBef>
                <a:spcPts val="600"/>
              </a:spcBef>
              <a:spcAft>
                <a:spcPts val="600"/>
              </a:spcAft>
              <a:buFont typeface="+mj-lt"/>
              <a:buAutoNum type="arabicPeriod"/>
            </a:pPr>
            <a:r>
              <a:rPr lang="pt-BR" sz="4800" dirty="0" smtClean="0">
                <a:latin typeface="Arial" panose="020B0604020202020204" pitchFamily="34" charset="0"/>
                <a:ea typeface="Times New Roman" panose="02020603050405020304" pitchFamily="18" charset="0"/>
                <a:cs typeface="Arial" panose="020B0604020202020204" pitchFamily="34" charset="0"/>
              </a:rPr>
              <a:t>Nêu </a:t>
            </a:r>
            <a:r>
              <a:rPr lang="pt-BR" sz="4800" dirty="0">
                <a:latin typeface="Arial" panose="020B0604020202020204" pitchFamily="34" charset="0"/>
                <a:ea typeface="Times New Roman" panose="02020603050405020304" pitchFamily="18" charset="0"/>
                <a:cs typeface="Arial" panose="020B0604020202020204" pitchFamily="34" charset="0"/>
              </a:rPr>
              <a:t>lợi ích và tiêu cực trong việc bỏ thi tốt nghiệp ở tiểu học và </a:t>
            </a:r>
            <a:r>
              <a:rPr lang="pt-BR" sz="4800" dirty="0" smtClean="0">
                <a:latin typeface="Arial" panose="020B0604020202020204" pitchFamily="34" charset="0"/>
                <a:ea typeface="Times New Roman" panose="02020603050405020304" pitchFamily="18" charset="0"/>
                <a:cs typeface="Arial" panose="020B0604020202020204" pitchFamily="34" charset="0"/>
              </a:rPr>
              <a:t>THCS?</a:t>
            </a:r>
            <a:endParaRPr lang="vi-VN" sz="4800" dirty="0" smtClean="0">
              <a:latin typeface="Arial" panose="020B0604020202020204" pitchFamily="34" charset="0"/>
              <a:ea typeface="Times New Roman" panose="02020603050405020304" pitchFamily="18" charset="0"/>
              <a:cs typeface="Arial" panose="020B0604020202020204" pitchFamily="34" charset="0"/>
            </a:endParaRPr>
          </a:p>
          <a:p>
            <a:pPr marL="742950" indent="-742950" algn="just">
              <a:lnSpc>
                <a:spcPct val="150000"/>
              </a:lnSpc>
              <a:spcBef>
                <a:spcPts val="600"/>
              </a:spcBef>
              <a:spcAft>
                <a:spcPts val="600"/>
              </a:spcAft>
              <a:buFont typeface="+mj-lt"/>
              <a:buAutoNum type="arabicPeriod"/>
            </a:pPr>
            <a:r>
              <a:rPr lang="pt-BR" sz="4800" dirty="0" smtClean="0">
                <a:latin typeface="Arial" panose="020B0604020202020204" pitchFamily="34" charset="0"/>
                <a:ea typeface="Times New Roman" panose="02020603050405020304" pitchFamily="18" charset="0"/>
                <a:cs typeface="Arial" panose="020B0604020202020204" pitchFamily="34" charset="0"/>
              </a:rPr>
              <a:t>Làm </a:t>
            </a:r>
            <a:r>
              <a:rPr lang="pt-BR" sz="4800" dirty="0">
                <a:latin typeface="Arial" panose="020B0604020202020204" pitchFamily="34" charset="0"/>
                <a:ea typeface="Times New Roman" panose="02020603050405020304" pitchFamily="18" charset="0"/>
                <a:cs typeface="Arial" panose="020B0604020202020204" pitchFamily="34" charset="0"/>
              </a:rPr>
              <a:t>thế nào để khắc phục nạn phao </a:t>
            </a:r>
            <a:r>
              <a:rPr lang="pt-BR" sz="4800" dirty="0" smtClean="0">
                <a:latin typeface="Arial" panose="020B0604020202020204" pitchFamily="34" charset="0"/>
                <a:ea typeface="Times New Roman" panose="02020603050405020304" pitchFamily="18" charset="0"/>
                <a:cs typeface="Arial" panose="020B0604020202020204" pitchFamily="34" charset="0"/>
              </a:rPr>
              <a:t>thi</a:t>
            </a:r>
            <a:r>
              <a:rPr lang="vi-VN" sz="4800" dirty="0" smtClean="0">
                <a:latin typeface="Arial" panose="020B0604020202020204" pitchFamily="34" charset="0"/>
                <a:ea typeface="Times New Roman" panose="02020603050405020304" pitchFamily="18" charset="0"/>
                <a:cs typeface="Arial" panose="020B0604020202020204" pitchFamily="34" charset="0"/>
              </a:rPr>
              <a:t> </a:t>
            </a:r>
            <a:r>
              <a:rPr lang="pt-BR" sz="4800" dirty="0" smtClean="0">
                <a:latin typeface="Arial" panose="020B0604020202020204" pitchFamily="34" charset="0"/>
                <a:ea typeface="Times New Roman" panose="02020603050405020304" pitchFamily="18" charset="0"/>
                <a:cs typeface="Arial" panose="020B0604020202020204" pitchFamily="34" charset="0"/>
              </a:rPr>
              <a:t>ở lớp</a:t>
            </a:r>
            <a:r>
              <a:rPr lang="vi-VN" sz="4800" dirty="0" smtClean="0">
                <a:latin typeface="Arial" panose="020B0604020202020204" pitchFamily="34" charset="0"/>
                <a:ea typeface="Times New Roman" panose="02020603050405020304" pitchFamily="18" charset="0"/>
                <a:cs typeface="Arial" panose="020B0604020202020204" pitchFamily="34" charset="0"/>
              </a:rPr>
              <a:t>, </a:t>
            </a:r>
            <a:r>
              <a:rPr lang="pt-BR" sz="4800" dirty="0" smtClean="0">
                <a:latin typeface="Arial" panose="020B0604020202020204" pitchFamily="34" charset="0"/>
                <a:ea typeface="Times New Roman" panose="02020603050405020304" pitchFamily="18" charset="0"/>
                <a:cs typeface="Arial" panose="020B0604020202020204" pitchFamily="34" charset="0"/>
              </a:rPr>
              <a:t>ở </a:t>
            </a:r>
            <a:r>
              <a:rPr lang="pt-BR" sz="4800" dirty="0">
                <a:latin typeface="Arial" panose="020B0604020202020204" pitchFamily="34" charset="0"/>
                <a:ea typeface="Times New Roman" panose="02020603050405020304" pitchFamily="18" charset="0"/>
                <a:cs typeface="Arial" panose="020B0604020202020204" pitchFamily="34" charset="0"/>
              </a:rPr>
              <a:t>trường em?</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7816972" y="1579423"/>
            <a:ext cx="11650546" cy="71281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551422" y="1393220"/>
            <a:ext cx="11650546" cy="7128153"/>
          </a:xfrm>
          <a:prstGeom prst="rect">
            <a:avLst/>
          </a:prstGeom>
        </p:spPr>
      </p:pic>
      <p:sp>
        <p:nvSpPr>
          <p:cNvPr id="13" name="Rectangle 12"/>
          <p:cNvSpPr/>
          <p:nvPr/>
        </p:nvSpPr>
        <p:spPr>
          <a:xfrm>
            <a:off x="1905000" y="723900"/>
            <a:ext cx="2172237" cy="830997"/>
          </a:xfrm>
          <a:prstGeom prst="rect">
            <a:avLst/>
          </a:prstGeom>
        </p:spPr>
        <p:txBody>
          <a:bodyPr wrap="square">
            <a:spAutoFit/>
          </a:bodyPr>
          <a:lstStyle/>
          <a:p>
            <a:pPr algn="just">
              <a:spcBef>
                <a:spcPts val="600"/>
              </a:spcBef>
              <a:spcAft>
                <a:spcPts val="600"/>
              </a:spcAft>
            </a:pPr>
            <a:r>
              <a:rPr lang="vi-VN" sz="4800" b="1" dirty="0" smtClean="0">
                <a:latin typeface="Arial" panose="020B0604020202020204" pitchFamily="34" charset="0"/>
                <a:ea typeface="Times New Roman" panose="02020603050405020304" pitchFamily="18" charset="0"/>
                <a:cs typeface="Arial" panose="020B0604020202020204" pitchFamily="34" charset="0"/>
              </a:rPr>
              <a:t>GỢI Ý:</a:t>
            </a:r>
            <a:endParaRPr lang="en-US" sz="4800"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905000" y="1714500"/>
            <a:ext cx="14782800" cy="7648248"/>
          </a:xfrm>
          <a:prstGeom prst="rect">
            <a:avLst/>
          </a:prstGeom>
        </p:spPr>
        <p:txBody>
          <a:bodyPr wrap="square">
            <a:spAutoFit/>
          </a:bodyPr>
          <a:lstStyle/>
          <a:p>
            <a:pPr algn="just">
              <a:lnSpc>
                <a:spcPct val="150000"/>
              </a:lnSpc>
              <a:spcBef>
                <a:spcPts val="600"/>
              </a:spcBef>
              <a:spcAft>
                <a:spcPts val="600"/>
              </a:spcAft>
            </a:pPr>
            <a:r>
              <a:rPr lang="pt-BR" sz="4200" dirty="0" smtClean="0">
                <a:latin typeface="Arial" panose="020B0604020202020204" pitchFamily="34" charset="0"/>
                <a:ea typeface="Times New Roman" panose="02020603050405020304" pitchFamily="18" charset="0"/>
                <a:cs typeface="Arial" panose="020B0604020202020204" pitchFamily="34" charset="0"/>
              </a:rPr>
              <a:t>1</a:t>
            </a:r>
            <a:r>
              <a:rPr lang="vi-VN" sz="4200" dirty="0" smtClean="0">
                <a:latin typeface="Arial" panose="020B0604020202020204" pitchFamily="34" charset="0"/>
                <a:ea typeface="Times New Roman" panose="02020603050405020304" pitchFamily="18" charset="0"/>
                <a:cs typeface="Arial" panose="020B0604020202020204" pitchFamily="34" charset="0"/>
              </a:rPr>
              <a:t>. </a:t>
            </a:r>
            <a:r>
              <a:rPr lang="pt-BR" sz="4200" b="1" dirty="0" smtClean="0">
                <a:latin typeface="Arial" panose="020B0604020202020204" pitchFamily="34" charset="0"/>
                <a:ea typeface="Times New Roman" panose="02020603050405020304" pitchFamily="18" charset="0"/>
                <a:cs typeface="Arial" panose="020B0604020202020204" pitchFamily="34" charset="0"/>
              </a:rPr>
              <a:t>- </a:t>
            </a:r>
            <a:r>
              <a:rPr lang="pt-BR" sz="4200" b="1" dirty="0">
                <a:latin typeface="Arial" panose="020B0604020202020204" pitchFamily="34" charset="0"/>
                <a:ea typeface="Times New Roman" panose="02020603050405020304" pitchFamily="18" charset="0"/>
                <a:cs typeface="Arial" panose="020B0604020202020204" pitchFamily="34" charset="0"/>
              </a:rPr>
              <a:t>Lợi ích:</a:t>
            </a:r>
            <a:endParaRPr lang="en-US" sz="4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 Xóa bỏ áp lực tinh thần cho </a:t>
            </a:r>
            <a:r>
              <a:rPr lang="vi-VN" sz="4200" dirty="0" smtClean="0">
                <a:latin typeface="Arial" panose="020B0604020202020204" pitchFamily="34" charset="0"/>
                <a:ea typeface="Times New Roman" panose="02020603050405020304" pitchFamily="18" charset="0"/>
                <a:cs typeface="Arial" panose="020B0604020202020204" pitchFamily="34" charset="0"/>
              </a:rPr>
              <a:t>học sinh, giáo viên.</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 Đỡ tốn phí.</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a:t>
            </a:r>
            <a:r>
              <a:rPr lang="pt-BR" sz="4200" b="1" dirty="0">
                <a:latin typeface="Arial" panose="020B0604020202020204" pitchFamily="34" charset="0"/>
                <a:ea typeface="Times New Roman" panose="02020603050405020304" pitchFamily="18" charset="0"/>
                <a:cs typeface="Arial" panose="020B0604020202020204" pitchFamily="34" charset="0"/>
              </a:rPr>
              <a:t>- Tiêu cực:</a:t>
            </a:r>
            <a:endParaRPr lang="en-US" sz="4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a:t>
            </a:r>
            <a:r>
              <a:rPr lang="nb-NO" sz="4200" dirty="0">
                <a:latin typeface="Arial" panose="020B0604020202020204" pitchFamily="34" charset="0"/>
                <a:ea typeface="Times New Roman" panose="02020603050405020304" pitchFamily="18" charset="0"/>
                <a:cs typeface="Arial" panose="020B0604020202020204" pitchFamily="34" charset="0"/>
              </a:rPr>
              <a:t>+ Suy giảm về mặt đạo đức</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b-NO" sz="4200" dirty="0">
                <a:latin typeface="Arial" panose="020B0604020202020204" pitchFamily="34" charset="0"/>
                <a:ea typeface="Times New Roman" panose="02020603050405020304" pitchFamily="18" charset="0"/>
                <a:cs typeface="Arial" panose="020B0604020202020204" pitchFamily="34" charset="0"/>
              </a:rPr>
              <a:t>     + Nếu em nào không có ý thức tự học dẫn đến kết </a:t>
            </a:r>
            <a:r>
              <a:rPr lang="vi-VN" sz="4200" dirty="0" smtClean="0">
                <a:latin typeface="Arial" panose="020B0604020202020204" pitchFamily="34" charset="0"/>
                <a:ea typeface="Times New Roman" panose="02020603050405020304" pitchFamily="18" charset="0"/>
                <a:cs typeface="Arial" panose="020B0604020202020204" pitchFamily="34" charset="0"/>
              </a:rPr>
              <a:t>	</a:t>
            </a:r>
            <a:r>
              <a:rPr lang="nb-NO" sz="4200" dirty="0" smtClean="0">
                <a:latin typeface="Arial" panose="020B0604020202020204" pitchFamily="34" charset="0"/>
                <a:ea typeface="Times New Roman" panose="02020603050405020304" pitchFamily="18" charset="0"/>
                <a:cs typeface="Arial" panose="020B0604020202020204" pitchFamily="34" charset="0"/>
              </a:rPr>
              <a:t>quả </a:t>
            </a:r>
            <a:r>
              <a:rPr lang="vi-VN" sz="4200" dirty="0" smtClean="0">
                <a:latin typeface="Arial" panose="020B0604020202020204" pitchFamily="34" charset="0"/>
                <a:ea typeface="Times New Roman" panose="02020603050405020304" pitchFamily="18" charset="0"/>
                <a:cs typeface="Arial" panose="020B0604020202020204" pitchFamily="34" charset="0"/>
              </a:rPr>
              <a:t>	</a:t>
            </a:r>
            <a:r>
              <a:rPr lang="nb-NO" sz="4200" dirty="0" smtClean="0">
                <a:latin typeface="Arial" panose="020B0604020202020204" pitchFamily="34" charset="0"/>
                <a:ea typeface="Times New Roman" panose="02020603050405020304" pitchFamily="18" charset="0"/>
                <a:cs typeface="Arial" panose="020B0604020202020204" pitchFamily="34" charset="0"/>
              </a:rPr>
              <a:t>học </a:t>
            </a:r>
            <a:r>
              <a:rPr lang="nb-NO" sz="4200" dirty="0">
                <a:latin typeface="Arial" panose="020B0604020202020204" pitchFamily="34" charset="0"/>
                <a:ea typeface="Times New Roman" panose="02020603050405020304" pitchFamily="18" charset="0"/>
                <a:cs typeface="Arial" panose="020B0604020202020204" pitchFamily="34" charset="0"/>
              </a:rPr>
              <a:t>tập không cao, tụt hậu.</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844416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81877" y="1897064"/>
            <a:ext cx="15811500" cy="74577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87627" y="8257489"/>
            <a:ext cx="9599866" cy="1367981"/>
          </a:xfrm>
          <a:prstGeom prst="rect">
            <a:avLst/>
          </a:prstGeom>
        </p:spPr>
      </p:pic>
      <p:sp>
        <p:nvSpPr>
          <p:cNvPr id="6" name="TextBox 6"/>
          <p:cNvSpPr txBox="1"/>
          <p:nvPr/>
        </p:nvSpPr>
        <p:spPr>
          <a:xfrm>
            <a:off x="5095400" y="2775395"/>
            <a:ext cx="8871295" cy="1000125"/>
          </a:xfrm>
          <a:prstGeom prst="rect">
            <a:avLst/>
          </a:prstGeom>
        </p:spPr>
        <p:txBody>
          <a:bodyPr lIns="0" tIns="0" rIns="0" bIns="0" rtlCol="0" anchor="t">
            <a:spAutoFit/>
          </a:bodyPr>
          <a:lstStyle/>
          <a:p>
            <a:pPr algn="ctr">
              <a:lnSpc>
                <a:spcPts val="7500"/>
              </a:lnSpc>
            </a:pPr>
            <a:r>
              <a:rPr lang="vi-VN" sz="6400" b="1" dirty="0" smtClean="0">
                <a:solidFill>
                  <a:srgbClr val="2A2A2A"/>
                </a:solidFill>
              </a:rPr>
              <a:t>KHỞI ĐỘNG</a:t>
            </a:r>
            <a:endParaRPr lang="en-US" sz="6400" b="1" dirty="0">
              <a:solidFill>
                <a:srgbClr val="2A2A2A"/>
              </a:solidFill>
            </a:endParaRPr>
          </a:p>
        </p:txBody>
      </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660811" y="3035129"/>
            <a:ext cx="1687760" cy="1499997"/>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12708">
            <a:off x="-259928" y="7838904"/>
            <a:ext cx="2920155" cy="2895942"/>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2569572" y="-790277"/>
            <a:ext cx="3754524" cy="3383764"/>
          </a:xfrm>
          <a:prstGeom prst="rect">
            <a:avLst/>
          </a:prstGeom>
        </p:spPr>
      </p:pic>
      <p:sp>
        <p:nvSpPr>
          <p:cNvPr id="11" name="Rectangle 10"/>
          <p:cNvSpPr/>
          <p:nvPr/>
        </p:nvSpPr>
        <p:spPr>
          <a:xfrm>
            <a:off x="2398483" y="3574245"/>
            <a:ext cx="13978287" cy="4124206"/>
          </a:xfrm>
          <a:prstGeom prst="rect">
            <a:avLst/>
          </a:prstGeom>
        </p:spPr>
        <p:txBody>
          <a:bodyPr wrap="square">
            <a:spAutoFit/>
          </a:bodyPr>
          <a:lstStyle/>
          <a:p>
            <a:pPr>
              <a:lnSpc>
                <a:spcPct val="200000"/>
              </a:lnSpc>
              <a:spcBef>
                <a:spcPts val="600"/>
              </a:spcBef>
              <a:spcAft>
                <a:spcPts val="600"/>
              </a:spcAft>
              <a:tabLst>
                <a:tab pos="457200" algn="l"/>
              </a:tabLst>
            </a:pPr>
            <a:r>
              <a:rPr lang="pt-BR" sz="4200" i="1" dirty="0">
                <a:latin typeface="Arial" panose="020B0604020202020204" pitchFamily="34" charset="0"/>
                <a:ea typeface="Times New Roman" panose="02020603050405020304" pitchFamily="18" charset="0"/>
                <a:cs typeface="Arial" panose="020B0604020202020204" pitchFamily="34" charset="0"/>
              </a:rPr>
              <a:t>Từ bảng hệ thống các </a:t>
            </a:r>
            <a:r>
              <a:rPr lang="vi-VN" sz="4200" i="1" dirty="0" smtClean="0">
                <a:latin typeface="Arial" panose="020B0604020202020204" pitchFamily="34" charset="0"/>
                <a:ea typeface="Times New Roman" panose="02020603050405020304" pitchFamily="18" charset="0"/>
                <a:cs typeface="Arial" panose="020B0604020202020204" pitchFamily="34" charset="0"/>
              </a:rPr>
              <a:t>văn bản nhật dụng</a:t>
            </a:r>
            <a:r>
              <a:rPr lang="pt-BR" sz="4200" i="1" dirty="0" smtClean="0">
                <a:latin typeface="Arial" panose="020B0604020202020204" pitchFamily="34" charset="0"/>
                <a:ea typeface="Times New Roman" panose="02020603050405020304" pitchFamily="18" charset="0"/>
                <a:cs typeface="Arial" panose="020B0604020202020204" pitchFamily="34" charset="0"/>
              </a:rPr>
              <a:t> </a:t>
            </a:r>
            <a:r>
              <a:rPr lang="pt-BR" sz="4200" i="1" dirty="0">
                <a:latin typeface="Arial" panose="020B0604020202020204" pitchFamily="34" charset="0"/>
                <a:ea typeface="Times New Roman" panose="02020603050405020304" pitchFamily="18" charset="0"/>
                <a:cs typeface="Arial" panose="020B0604020202020204" pitchFamily="34" charset="0"/>
              </a:rPr>
              <a:t>tiết trước, em cho biết hình thức thể hiện </a:t>
            </a:r>
            <a:r>
              <a:rPr lang="vi-VN" sz="4200" i="1" dirty="0" smtClean="0">
                <a:latin typeface="Arial" panose="020B0604020202020204" pitchFamily="34" charset="0"/>
                <a:ea typeface="Times New Roman" panose="02020603050405020304" pitchFamily="18" charset="0"/>
                <a:cs typeface="Arial" panose="020B0604020202020204" pitchFamily="34" charset="0"/>
              </a:rPr>
              <a:t>văn bản nhật dụng</a:t>
            </a:r>
            <a:r>
              <a:rPr lang="pt-BR" sz="4200" i="1" dirty="0" smtClean="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200000"/>
              </a:lnSpc>
              <a:spcBef>
                <a:spcPts val="600"/>
              </a:spcBef>
              <a:spcAft>
                <a:spcPts val="600"/>
              </a:spcAft>
              <a:tabLst>
                <a:tab pos="457200" algn="l"/>
              </a:tabLst>
            </a:pPr>
            <a:r>
              <a:rPr lang="pt-BR" sz="4200" i="1" dirty="0" smtClean="0">
                <a:latin typeface="Arial" panose="020B0604020202020204" pitchFamily="34" charset="0"/>
                <a:ea typeface="Times New Roman" panose="02020603050405020304" pitchFamily="18" charset="0"/>
                <a:cs typeface="Arial" panose="020B0604020202020204" pitchFamily="34" charset="0"/>
              </a:rPr>
              <a:t>Hãy </a:t>
            </a:r>
            <a:r>
              <a:rPr lang="pt-BR" sz="4200" i="1" dirty="0">
                <a:latin typeface="Arial" panose="020B0604020202020204" pitchFamily="34" charset="0"/>
                <a:ea typeface="Times New Roman" panose="02020603050405020304" pitchFamily="18" charset="0"/>
                <a:cs typeface="Arial" panose="020B0604020202020204" pitchFamily="34" charset="0"/>
              </a:rPr>
              <a:t>trình bày cách học </a:t>
            </a:r>
            <a:r>
              <a:rPr lang="vi-VN" sz="4200" i="1" dirty="0" smtClean="0">
                <a:latin typeface="Arial" panose="020B0604020202020204" pitchFamily="34" charset="0"/>
                <a:ea typeface="Times New Roman" panose="02020603050405020304" pitchFamily="18" charset="0"/>
                <a:cs typeface="Arial" panose="020B0604020202020204" pitchFamily="34" charset="0"/>
              </a:rPr>
              <a:t>văn bản nhật dụng</a:t>
            </a:r>
            <a:r>
              <a:rPr lang="pt-BR" sz="4200" i="1" dirty="0" smtClean="0">
                <a:latin typeface="Arial" panose="020B0604020202020204" pitchFamily="34" charset="0"/>
                <a:ea typeface="Times New Roman" panose="02020603050405020304" pitchFamily="18" charset="0"/>
                <a:cs typeface="Arial" panose="020B0604020202020204" pitchFamily="34" charset="0"/>
              </a:rPr>
              <a:t> </a:t>
            </a:r>
            <a:r>
              <a:rPr lang="pt-BR" sz="4200" i="1" dirty="0">
                <a:latin typeface="Arial" panose="020B0604020202020204" pitchFamily="34" charset="0"/>
                <a:ea typeface="Times New Roman" panose="02020603050405020304" pitchFamily="18" charset="0"/>
                <a:cs typeface="Arial" panose="020B0604020202020204" pitchFamily="34" charset="0"/>
              </a:rPr>
              <a:t>hiệu quả nhất?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7816972" y="1579423"/>
            <a:ext cx="11650546" cy="71281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551422" y="1393220"/>
            <a:ext cx="11650546" cy="7128153"/>
          </a:xfrm>
          <a:prstGeom prst="rect">
            <a:avLst/>
          </a:prstGeom>
        </p:spPr>
      </p:pic>
      <p:sp>
        <p:nvSpPr>
          <p:cNvPr id="13" name="Rectangle 12"/>
          <p:cNvSpPr/>
          <p:nvPr/>
        </p:nvSpPr>
        <p:spPr>
          <a:xfrm>
            <a:off x="1905000" y="723900"/>
            <a:ext cx="2172237" cy="830997"/>
          </a:xfrm>
          <a:prstGeom prst="rect">
            <a:avLst/>
          </a:prstGeom>
        </p:spPr>
        <p:txBody>
          <a:bodyPr wrap="square">
            <a:spAutoFit/>
          </a:bodyPr>
          <a:lstStyle/>
          <a:p>
            <a:pPr algn="just">
              <a:spcBef>
                <a:spcPts val="600"/>
              </a:spcBef>
              <a:spcAft>
                <a:spcPts val="600"/>
              </a:spcAft>
            </a:pPr>
            <a:r>
              <a:rPr lang="vi-VN" sz="4800" b="1" dirty="0" smtClean="0">
                <a:latin typeface="Arial" panose="020B0604020202020204" pitchFamily="34" charset="0"/>
                <a:ea typeface="Times New Roman" panose="02020603050405020304" pitchFamily="18" charset="0"/>
                <a:cs typeface="Arial" panose="020B0604020202020204" pitchFamily="34" charset="0"/>
              </a:rPr>
              <a:t>GỢI Ý:</a:t>
            </a:r>
            <a:endParaRPr lang="en-US" sz="4800"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905000" y="1714500"/>
            <a:ext cx="14782800" cy="4431983"/>
          </a:xfrm>
          <a:prstGeom prst="rect">
            <a:avLst/>
          </a:prstGeom>
        </p:spPr>
        <p:txBody>
          <a:bodyPr wrap="square">
            <a:spAutoFit/>
          </a:bodyPr>
          <a:lstStyle/>
          <a:p>
            <a:pPr algn="just">
              <a:lnSpc>
                <a:spcPct val="150000"/>
              </a:lnSpc>
              <a:spcBef>
                <a:spcPts val="600"/>
              </a:spcBef>
              <a:spcAft>
                <a:spcPts val="600"/>
              </a:spcAft>
            </a:pPr>
            <a:r>
              <a:rPr lang="pt-BR" sz="4200" b="1" dirty="0" smtClean="0">
                <a:latin typeface="Arial" panose="020B0604020202020204" pitchFamily="34" charset="0"/>
                <a:ea typeface="Times New Roman" panose="02020603050405020304" pitchFamily="18" charset="0"/>
                <a:cs typeface="Arial" panose="020B0604020202020204" pitchFamily="34" charset="0"/>
              </a:rPr>
              <a:t>2</a:t>
            </a:r>
            <a:r>
              <a:rPr lang="vi-VN" sz="4200" b="1" dirty="0" smtClean="0">
                <a:latin typeface="Arial" panose="020B0604020202020204" pitchFamily="34" charset="0"/>
                <a:ea typeface="Times New Roman" panose="02020603050405020304" pitchFamily="18" charset="0"/>
                <a:cs typeface="Arial" panose="020B0604020202020204" pitchFamily="34" charset="0"/>
              </a:rPr>
              <a:t>.</a:t>
            </a:r>
            <a:r>
              <a:rPr lang="pt-BR" sz="4200" b="1" dirty="0" smtClean="0">
                <a:latin typeface="Arial" panose="020B0604020202020204" pitchFamily="34" charset="0"/>
                <a:ea typeface="Times New Roman" panose="02020603050405020304" pitchFamily="18" charset="0"/>
                <a:cs typeface="Arial" panose="020B0604020202020204" pitchFamily="34" charset="0"/>
              </a:rPr>
              <a:t> Khắc </a:t>
            </a:r>
            <a:r>
              <a:rPr lang="pt-BR" sz="4200" b="1" dirty="0">
                <a:latin typeface="Arial" panose="020B0604020202020204" pitchFamily="34" charset="0"/>
                <a:ea typeface="Times New Roman" panose="02020603050405020304" pitchFamily="18" charset="0"/>
                <a:cs typeface="Arial" panose="020B0604020202020204" pitchFamily="34" charset="0"/>
              </a:rPr>
              <a:t>phục </a:t>
            </a:r>
            <a:r>
              <a:rPr lang="vi-VN" sz="4200" b="1" dirty="0" smtClean="0">
                <a:latin typeface="Arial" panose="020B0604020202020204" pitchFamily="34" charset="0"/>
                <a:ea typeface="Times New Roman" panose="02020603050405020304" pitchFamily="18" charset="0"/>
                <a:cs typeface="Arial" panose="020B0604020202020204" pitchFamily="34" charset="0"/>
              </a:rPr>
              <a:t>n</a:t>
            </a:r>
            <a:r>
              <a:rPr lang="pt-BR" sz="4200" b="1" dirty="0" smtClean="0">
                <a:latin typeface="Arial" panose="020B0604020202020204" pitchFamily="34" charset="0"/>
                <a:ea typeface="Times New Roman" panose="02020603050405020304" pitchFamily="18" charset="0"/>
                <a:cs typeface="Arial" panose="020B0604020202020204" pitchFamily="34" charset="0"/>
              </a:rPr>
              <a:t>ạn </a:t>
            </a:r>
            <a:r>
              <a:rPr lang="pt-BR" sz="4200" b="1" dirty="0">
                <a:latin typeface="Arial" panose="020B0604020202020204" pitchFamily="34" charset="0"/>
                <a:ea typeface="Times New Roman" panose="02020603050405020304" pitchFamily="18" charset="0"/>
                <a:cs typeface="Arial" panose="020B0604020202020204" pitchFamily="34" charset="0"/>
              </a:rPr>
              <a:t>phao thi: </a:t>
            </a:r>
          </a:p>
          <a:p>
            <a:pPr lvl="1" algn="just">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Khuyên nhủ, nhắc nhở.</a:t>
            </a:r>
          </a:p>
          <a:p>
            <a:pPr lvl="1" algn="just">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Kiểm tra gắt gao và đấu tranh phát hiện....</a:t>
            </a:r>
          </a:p>
          <a:p>
            <a:pPr lvl="1" algn="just">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Kỉ luật nghiêm minh,..</a:t>
            </a:r>
          </a:p>
        </p:txBody>
      </p:sp>
    </p:spTree>
    <p:extLst>
      <p:ext uri="{BB962C8B-B14F-4D97-AF65-F5344CB8AC3E}">
        <p14:creationId xmlns:p14="http://schemas.microsoft.com/office/powerpoint/2010/main" val="7446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2" name="TextBox 2"/>
          <p:cNvSpPr txBox="1"/>
          <p:nvPr/>
        </p:nvSpPr>
        <p:spPr>
          <a:xfrm>
            <a:off x="4669849" y="1565217"/>
            <a:ext cx="8713371" cy="961802"/>
          </a:xfrm>
          <a:prstGeom prst="rect">
            <a:avLst/>
          </a:prstGeom>
        </p:spPr>
        <p:txBody>
          <a:bodyPr wrap="square" lIns="0" tIns="0" rIns="0" bIns="0" rtlCol="0" anchor="t">
            <a:spAutoFit/>
          </a:bodyPr>
          <a:lstStyle/>
          <a:p>
            <a:pPr algn="ctr">
              <a:lnSpc>
                <a:spcPts val="7500"/>
              </a:lnSpc>
            </a:pPr>
            <a:r>
              <a:rPr lang="vi-VN" sz="6400" b="1" dirty="0" smtClean="0">
                <a:solidFill>
                  <a:srgbClr val="2A2A2A"/>
                </a:solidFill>
              </a:rPr>
              <a:t>HƯỚNG DẪN VỀ NHÀ</a:t>
            </a:r>
            <a:endParaRPr lang="en-US" sz="6400" b="1" dirty="0">
              <a:solidFill>
                <a:srgbClr val="2A2A2A"/>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54461"/>
          <a:stretch>
            <a:fillRect/>
          </a:stretch>
        </p:blipFill>
        <p:spPr>
          <a:xfrm>
            <a:off x="2537512" y="2857500"/>
            <a:ext cx="12978044" cy="645375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7337028" y="1579423"/>
            <a:ext cx="11650546" cy="712815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425365" y="8264327"/>
            <a:ext cx="2947462" cy="2354286"/>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219903">
            <a:off x="15629847" y="-2708514"/>
            <a:ext cx="2995592" cy="5652061"/>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87316" y="5143500"/>
            <a:ext cx="477002" cy="503068"/>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85616" y="1543050"/>
            <a:ext cx="477002" cy="503068"/>
          </a:xfrm>
          <a:prstGeom prst="rect">
            <a:avLst/>
          </a:prstGeom>
        </p:spPr>
      </p:pic>
      <p:sp>
        <p:nvSpPr>
          <p:cNvPr id="12" name="Rectangle 11"/>
          <p:cNvSpPr/>
          <p:nvPr/>
        </p:nvSpPr>
        <p:spPr>
          <a:xfrm>
            <a:off x="3733800" y="4617127"/>
            <a:ext cx="10943556" cy="3391698"/>
          </a:xfrm>
          <a:prstGeom prst="rect">
            <a:avLst/>
          </a:prstGeom>
        </p:spPr>
        <p:txBody>
          <a:bodyPr wrap="square">
            <a:spAutoFit/>
          </a:bodyPr>
          <a:lstStyle/>
          <a:p>
            <a:pPr marL="685800" indent="-685800" algn="just">
              <a:lnSpc>
                <a:spcPct val="135000"/>
              </a:lnSpc>
              <a:spcBef>
                <a:spcPts val="600"/>
              </a:spcBef>
              <a:spcAft>
                <a:spcPts val="600"/>
              </a:spcAft>
              <a:buFontTx/>
              <a:buChar char="-"/>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vi-VN" sz="4800" dirty="0" smtClean="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35000"/>
              </a:lnSpc>
              <a:spcBef>
                <a:spcPts val="600"/>
              </a:spcBef>
              <a:spcAft>
                <a:spcPts val="600"/>
              </a:spcAft>
              <a:buFontTx/>
              <a:buChar char="-"/>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vi-VN" sz="4800" dirty="0" smtClean="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35000"/>
              </a:lnSpc>
              <a:spcBef>
                <a:spcPts val="600"/>
              </a:spcBef>
              <a:spcAft>
                <a:spcPts val="600"/>
              </a:spcAft>
              <a:buFontTx/>
              <a:buChar char="-"/>
            </a:pP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551422" y="1393220"/>
            <a:ext cx="11650546" cy="71281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92211" y="1533411"/>
            <a:ext cx="2227055" cy="1778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646277" y="7967143"/>
            <a:ext cx="5518923" cy="786446"/>
          </a:xfrm>
          <a:prstGeom prst="rect">
            <a:avLst/>
          </a:prstGeom>
        </p:spPr>
      </p:pic>
      <p:sp>
        <p:nvSpPr>
          <p:cNvPr id="6" name="TextBox 6"/>
          <p:cNvSpPr txBox="1"/>
          <p:nvPr/>
        </p:nvSpPr>
        <p:spPr>
          <a:xfrm>
            <a:off x="2651839" y="3751804"/>
            <a:ext cx="13826517" cy="3145028"/>
          </a:xfrm>
          <a:prstGeom prst="rect">
            <a:avLst/>
          </a:prstGeom>
        </p:spPr>
        <p:txBody>
          <a:bodyPr wrap="square" lIns="0" tIns="0" rIns="0" bIns="0" rtlCol="0" anchor="t">
            <a:spAutoFit/>
          </a:bodyPr>
          <a:lstStyle/>
          <a:p>
            <a:pPr algn="ctr">
              <a:lnSpc>
                <a:spcPct val="150000"/>
              </a:lnSpc>
            </a:pPr>
            <a:r>
              <a:rPr lang="vi-VN" sz="7200" b="1" dirty="0" smtClean="0">
                <a:solidFill>
                  <a:srgbClr val="2A2A2A"/>
                </a:solidFill>
              </a:rPr>
              <a:t>CẢM ƠN CÁC EM ĐÃ</a:t>
            </a:r>
          </a:p>
          <a:p>
            <a:pPr algn="ctr">
              <a:lnSpc>
                <a:spcPct val="150000"/>
              </a:lnSpc>
            </a:pPr>
            <a:r>
              <a:rPr lang="vi-VN" sz="7200" b="1" dirty="0" smtClean="0">
                <a:solidFill>
                  <a:srgbClr val="2A2A2A"/>
                </a:solidFill>
              </a:rPr>
              <a:t> LẮNG NGHE BÀI GIẢNG!</a:t>
            </a:r>
            <a:endParaRPr lang="en-US" sz="7200" b="1" dirty="0">
              <a:solidFill>
                <a:srgbClr val="2A2A2A"/>
              </a:solidFill>
            </a:endParaRPr>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6697982" y="1862227"/>
            <a:ext cx="26067251" cy="11925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63366" y="2864433"/>
            <a:ext cx="297270" cy="31351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30016" y="8636583"/>
            <a:ext cx="297270" cy="313514"/>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33366" y="7741233"/>
            <a:ext cx="297270" cy="31351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57116" y="1607133"/>
            <a:ext cx="297270" cy="313514"/>
          </a:xfrm>
          <a:prstGeom prst="rect">
            <a:avLst/>
          </a:prstGeom>
        </p:spPr>
      </p:pic>
    </p:spTree>
    <p:extLst>
      <p:ext uri="{BB962C8B-B14F-4D97-AF65-F5344CB8AC3E}">
        <p14:creationId xmlns:p14="http://schemas.microsoft.com/office/powerpoint/2010/main" val="23677932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33031">
            <a:off x="13569154" y="7506673"/>
            <a:ext cx="6186762" cy="350325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03276" y="-1990263"/>
            <a:ext cx="4707870" cy="6074671"/>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32840">
            <a:off x="-9374" y="7335699"/>
            <a:ext cx="2557277" cy="482505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277653" y="2919810"/>
            <a:ext cx="2716263" cy="116459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4215709" y="1047072"/>
            <a:ext cx="696955" cy="73504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50659" y="5492230"/>
            <a:ext cx="576145" cy="607629"/>
          </a:xfrm>
          <a:prstGeom prst="rect">
            <a:avLst/>
          </a:prstGeom>
        </p:spPr>
      </p:pic>
      <p:grpSp>
        <p:nvGrpSpPr>
          <p:cNvPr id="10" name="Group 10"/>
          <p:cNvGrpSpPr/>
          <p:nvPr/>
        </p:nvGrpSpPr>
        <p:grpSpPr>
          <a:xfrm>
            <a:off x="2046827" y="3191479"/>
            <a:ext cx="14194342" cy="4475298"/>
            <a:chOff x="-1771345" y="-5505916"/>
            <a:chExt cx="18925789" cy="5967064"/>
          </a:xfrm>
        </p:grpSpPr>
        <p:sp>
          <p:nvSpPr>
            <p:cNvPr id="11" name="TextBox 11"/>
            <p:cNvSpPr txBox="1"/>
            <p:nvPr/>
          </p:nvSpPr>
          <p:spPr>
            <a:xfrm>
              <a:off x="-1771345" y="-4547660"/>
              <a:ext cx="18925789" cy="5008808"/>
            </a:xfrm>
            <a:prstGeom prst="rect">
              <a:avLst/>
            </a:prstGeom>
          </p:spPr>
          <p:txBody>
            <a:bodyPr wrap="square" lIns="0" tIns="0" rIns="0" bIns="0" rtlCol="0" anchor="t">
              <a:spAutoFit/>
            </a:bodyPr>
            <a:lstStyle/>
            <a:p>
              <a:pPr algn="ctr">
                <a:lnSpc>
                  <a:spcPct val="150000"/>
                </a:lnSpc>
              </a:pPr>
              <a:r>
                <a:rPr lang="vi-VN" sz="8600" b="1" dirty="0" smtClean="0">
                  <a:solidFill>
                    <a:srgbClr val="2A2A2A"/>
                  </a:solidFill>
                </a:rPr>
                <a:t>TỔNG KẾT PHẦN VĂN BẢN NHẬT DỤNG</a:t>
              </a:r>
              <a:endParaRPr lang="en-US" sz="8600" b="1" dirty="0">
                <a:solidFill>
                  <a:srgbClr val="2A2A2A"/>
                </a:solidFill>
              </a:endParaRPr>
            </a:p>
          </p:txBody>
        </p:sp>
        <p:sp>
          <p:nvSpPr>
            <p:cNvPr id="12" name="TextBox 12"/>
            <p:cNvSpPr txBox="1"/>
            <p:nvPr/>
          </p:nvSpPr>
          <p:spPr>
            <a:xfrm>
              <a:off x="3048750" y="-5505916"/>
              <a:ext cx="9285599" cy="828347"/>
            </a:xfrm>
            <a:prstGeom prst="rect">
              <a:avLst/>
            </a:prstGeom>
          </p:spPr>
          <p:txBody>
            <a:bodyPr lIns="0" tIns="0" rIns="0" bIns="0" rtlCol="0" anchor="t">
              <a:spAutoFit/>
            </a:bodyPr>
            <a:lstStyle/>
            <a:p>
              <a:pPr algn="ctr">
                <a:lnSpc>
                  <a:spcPts val="3960"/>
                </a:lnSpc>
              </a:pPr>
              <a:r>
                <a:rPr lang="vi-VN" sz="7200" dirty="0" smtClean="0">
                  <a:solidFill>
                    <a:srgbClr val="2A2A2A"/>
                  </a:solidFill>
                </a:rPr>
                <a:t>Tiết...</a:t>
              </a:r>
              <a:endParaRPr lang="en-US" sz="7200" dirty="0">
                <a:solidFill>
                  <a:srgbClr val="2A2A2A"/>
                </a:solidFill>
              </a:endParaRPr>
            </a:p>
          </p:txBody>
        </p:sp>
      </p:grpSp>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8280802" y="725113"/>
            <a:ext cx="1726395" cy="137895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2" name="TextBox 2"/>
          <p:cNvSpPr txBox="1"/>
          <p:nvPr/>
        </p:nvSpPr>
        <p:spPr>
          <a:xfrm>
            <a:off x="4800600" y="482630"/>
            <a:ext cx="8548486" cy="961802"/>
          </a:xfrm>
          <a:prstGeom prst="rect">
            <a:avLst/>
          </a:prstGeom>
        </p:spPr>
        <p:txBody>
          <a:bodyPr lIns="0" tIns="0" rIns="0" bIns="0" rtlCol="0" anchor="t">
            <a:spAutoFit/>
          </a:bodyPr>
          <a:lstStyle/>
          <a:p>
            <a:pPr algn="ctr">
              <a:lnSpc>
                <a:spcPts val="7500"/>
              </a:lnSpc>
            </a:pPr>
            <a:r>
              <a:rPr lang="vi-VN" sz="6400" b="1" dirty="0" smtClean="0">
                <a:solidFill>
                  <a:srgbClr val="2A2A2A"/>
                </a:solidFill>
              </a:rPr>
              <a:t>NỘI DUNG BÀI HỌC</a:t>
            </a:r>
            <a:endParaRPr lang="en-US" sz="6400" b="1" dirty="0">
              <a:solidFill>
                <a:srgbClr val="2A2A2A"/>
              </a:solidFill>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1000" y="1766825"/>
            <a:ext cx="9753600" cy="155492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86000" y="3640888"/>
            <a:ext cx="13530618" cy="160939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800000">
            <a:off x="15597391" y="-1396362"/>
            <a:ext cx="3936619" cy="396811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009503">
            <a:off x="-547876" y="8604060"/>
            <a:ext cx="3747437" cy="336588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490" y="612045"/>
            <a:ext cx="3359358" cy="115477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96220">
            <a:off x="11041562" y="9474860"/>
            <a:ext cx="2716263" cy="1164598"/>
          </a:xfrm>
          <a:prstGeom prst="rect">
            <a:avLst/>
          </a:prstGeom>
        </p:spPr>
      </p:pic>
      <p:sp>
        <p:nvSpPr>
          <p:cNvPr id="16" name="TextBox 15"/>
          <p:cNvSpPr txBox="1"/>
          <p:nvPr/>
        </p:nvSpPr>
        <p:spPr>
          <a:xfrm>
            <a:off x="613386" y="2202418"/>
            <a:ext cx="9239902" cy="738664"/>
          </a:xfrm>
          <a:prstGeom prst="rect">
            <a:avLst/>
          </a:prstGeom>
          <a:noFill/>
        </p:spPr>
        <p:txBody>
          <a:bodyPr wrap="none" rtlCol="0">
            <a:spAutoFit/>
          </a:bodyPr>
          <a:lstStyle/>
          <a:p>
            <a:r>
              <a:rPr lang="vi-VN" sz="4200" dirty="0" smtClean="0"/>
              <a:t>I. KHÁI NIỆM VĂN BẢN NHẬT DỤNG</a:t>
            </a:r>
            <a:endParaRPr lang="en-US" sz="4200" dirty="0"/>
          </a:p>
        </p:txBody>
      </p:sp>
      <p:sp>
        <p:nvSpPr>
          <p:cNvPr id="17" name="TextBox 16"/>
          <p:cNvSpPr txBox="1"/>
          <p:nvPr/>
        </p:nvSpPr>
        <p:spPr>
          <a:xfrm>
            <a:off x="2590800" y="4131216"/>
            <a:ext cx="12861085" cy="738664"/>
          </a:xfrm>
          <a:prstGeom prst="rect">
            <a:avLst/>
          </a:prstGeom>
          <a:noFill/>
        </p:spPr>
        <p:txBody>
          <a:bodyPr wrap="none" rtlCol="0">
            <a:spAutoFit/>
          </a:bodyPr>
          <a:lstStyle/>
          <a:p>
            <a:r>
              <a:rPr lang="vi-VN" sz="4200" dirty="0" smtClean="0"/>
              <a:t>II. NỘI DUNG CÁC VĂN BẢN NHẬT DỤNG ĐÃ HỌC</a:t>
            </a:r>
            <a:endParaRPr lang="en-US" sz="4200" dirty="0"/>
          </a:p>
        </p:txBody>
      </p:sp>
      <p:pic>
        <p:nvPicPr>
          <p:cNvPr id="1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96000" y="5596314"/>
            <a:ext cx="10420039" cy="1554922"/>
          </a:xfrm>
          <a:prstGeom prst="rect">
            <a:avLst/>
          </a:prstGeom>
        </p:spPr>
      </p:pic>
      <p:sp>
        <p:nvSpPr>
          <p:cNvPr id="15" name="TextBox 14"/>
          <p:cNvSpPr txBox="1"/>
          <p:nvPr/>
        </p:nvSpPr>
        <p:spPr>
          <a:xfrm>
            <a:off x="6328387" y="6031907"/>
            <a:ext cx="9810443" cy="738664"/>
          </a:xfrm>
          <a:prstGeom prst="rect">
            <a:avLst/>
          </a:prstGeom>
          <a:noFill/>
        </p:spPr>
        <p:txBody>
          <a:bodyPr wrap="none" rtlCol="0">
            <a:spAutoFit/>
          </a:bodyPr>
          <a:lstStyle/>
          <a:p>
            <a:r>
              <a:rPr lang="vi-VN" sz="4200" dirty="0" smtClean="0"/>
              <a:t>III. HÌNH THỨC VĂN BẢN NHẬT DỤNG</a:t>
            </a:r>
            <a:endParaRPr lang="en-US" sz="4200" dirty="0"/>
          </a:p>
        </p:txBody>
      </p:sp>
      <p:pic>
        <p:nvPicPr>
          <p:cNvPr id="19"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29200" y="7497271"/>
            <a:ext cx="12921018" cy="1609392"/>
          </a:xfrm>
          <a:prstGeom prst="rect">
            <a:avLst/>
          </a:prstGeom>
        </p:spPr>
      </p:pic>
      <p:sp>
        <p:nvSpPr>
          <p:cNvPr id="20" name="TextBox 19"/>
          <p:cNvSpPr txBox="1"/>
          <p:nvPr/>
        </p:nvSpPr>
        <p:spPr>
          <a:xfrm>
            <a:off x="5375695" y="7962200"/>
            <a:ext cx="12228027" cy="738664"/>
          </a:xfrm>
          <a:prstGeom prst="rect">
            <a:avLst/>
          </a:prstGeom>
          <a:noFill/>
        </p:spPr>
        <p:txBody>
          <a:bodyPr wrap="none" rtlCol="0">
            <a:spAutoFit/>
          </a:bodyPr>
          <a:lstStyle/>
          <a:p>
            <a:r>
              <a:rPr lang="vi-VN" sz="4200" dirty="0" smtClean="0"/>
              <a:t>IV. PHƯƠNG PHÁP HỌC VĂN BẢN NHẬT DỤNG</a:t>
            </a:r>
            <a:endParaRPr lang="en-US" sz="42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4" name="TextBox 4"/>
          <p:cNvSpPr txBox="1"/>
          <p:nvPr/>
        </p:nvSpPr>
        <p:spPr>
          <a:xfrm>
            <a:off x="3620249" y="3742507"/>
            <a:ext cx="11047500" cy="3145028"/>
          </a:xfrm>
          <a:prstGeom prst="rect">
            <a:avLst/>
          </a:prstGeom>
        </p:spPr>
        <p:txBody>
          <a:bodyPr wrap="square" lIns="0" tIns="0" rIns="0" bIns="0" rtlCol="0" anchor="t">
            <a:spAutoFit/>
          </a:bodyPr>
          <a:lstStyle/>
          <a:p>
            <a:pPr marL="1143000" indent="-1143000" algn="ctr">
              <a:lnSpc>
                <a:spcPct val="150000"/>
              </a:lnSpc>
              <a:buAutoNum type="romanUcPeriod"/>
            </a:pPr>
            <a:r>
              <a:rPr lang="vi-VN" sz="7200" b="1" dirty="0" smtClean="0">
                <a:solidFill>
                  <a:srgbClr val="2A2A2A"/>
                </a:solidFill>
              </a:rPr>
              <a:t>KHÁI NIỆM </a:t>
            </a:r>
          </a:p>
          <a:p>
            <a:pPr algn="ctr">
              <a:lnSpc>
                <a:spcPct val="150000"/>
              </a:lnSpc>
            </a:pPr>
            <a:r>
              <a:rPr lang="vi-VN" sz="7200" b="1" dirty="0" smtClean="0">
                <a:solidFill>
                  <a:srgbClr val="2A2A2A"/>
                </a:solidFill>
              </a:rPr>
              <a:t>VĂN BẢN NHẬT DỤNG</a:t>
            </a:r>
            <a:endParaRPr lang="en-US" sz="7200" b="1" dirty="0">
              <a:solidFill>
                <a:srgbClr val="2A2A2A"/>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59216" y="7612307"/>
            <a:ext cx="4769567" cy="67966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7459" y="-2451419"/>
            <a:ext cx="6267258" cy="8086785"/>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04666" y="7785451"/>
            <a:ext cx="477002" cy="50306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789800" y="3168656"/>
            <a:ext cx="477002" cy="503068"/>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19537" y="6384467"/>
            <a:ext cx="477002" cy="5030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954000" y="7128710"/>
            <a:ext cx="7085079" cy="714176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2016">
            <a:off x="14657073" y="1120631"/>
            <a:ext cx="3934583" cy="1352513"/>
          </a:xfrm>
          <a:prstGeom prst="rect">
            <a:avLst/>
          </a:prstGeom>
        </p:spPr>
      </p:pic>
      <p:pic>
        <p:nvPicPr>
          <p:cNvPr id="13"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8094211" y="2072605"/>
            <a:ext cx="2099576" cy="145825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5" name="TextBox 14"/>
          <p:cNvSpPr txBox="1"/>
          <p:nvPr/>
        </p:nvSpPr>
        <p:spPr>
          <a:xfrm>
            <a:off x="838200" y="723900"/>
            <a:ext cx="9297738" cy="830997"/>
          </a:xfrm>
          <a:prstGeom prst="rect">
            <a:avLst/>
          </a:prstGeom>
          <a:noFill/>
        </p:spPr>
        <p:txBody>
          <a:bodyPr wrap="none" rtlCol="0">
            <a:spAutoFit/>
          </a:bodyPr>
          <a:lstStyle/>
          <a:p>
            <a:r>
              <a:rPr lang="vi-VN" sz="4800" b="1" dirty="0" smtClean="0"/>
              <a:t>I. Khái niệm văn bản nhật dụng</a:t>
            </a:r>
            <a:endParaRPr lang="en-US" sz="4800" b="1" dirty="0"/>
          </a:p>
        </p:txBody>
      </p:sp>
      <p:sp>
        <p:nvSpPr>
          <p:cNvPr id="16" name="Cloud Callout 15"/>
          <p:cNvSpPr/>
          <p:nvPr/>
        </p:nvSpPr>
        <p:spPr>
          <a:xfrm>
            <a:off x="5487069" y="1943100"/>
            <a:ext cx="11505531" cy="5029200"/>
          </a:xfrm>
          <a:prstGeom prst="cloudCallout">
            <a:avLst>
              <a:gd name="adj1" fmla="val -48888"/>
              <a:gd name="adj2" fmla="val 44034"/>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i="1" dirty="0">
                <a:solidFill>
                  <a:srgbClr val="FF0000"/>
                </a:solidFill>
              </a:rPr>
              <a:t>Thế nào là văn bản nhật </a:t>
            </a:r>
            <a:r>
              <a:rPr lang="vi-VN" sz="3800" i="1" dirty="0" smtClean="0">
                <a:solidFill>
                  <a:srgbClr val="FF0000"/>
                </a:solidFill>
              </a:rPr>
              <a:t>dụng? Tính </a:t>
            </a:r>
            <a:r>
              <a:rPr lang="vi-VN" sz="3800" i="1" dirty="0">
                <a:solidFill>
                  <a:srgbClr val="FF0000"/>
                </a:solidFill>
              </a:rPr>
              <a:t>cập nhật của văn bản nhật dụng được thể hiện như thế nào?</a:t>
            </a: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20264" r="8929" b="10559"/>
          <a:stretch/>
        </p:blipFill>
        <p:spPr>
          <a:xfrm>
            <a:off x="381000" y="4305300"/>
            <a:ext cx="4795838" cy="605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5" name="TextBox 14"/>
          <p:cNvSpPr txBox="1"/>
          <p:nvPr/>
        </p:nvSpPr>
        <p:spPr>
          <a:xfrm>
            <a:off x="838200" y="723900"/>
            <a:ext cx="9297738" cy="830997"/>
          </a:xfrm>
          <a:prstGeom prst="rect">
            <a:avLst/>
          </a:prstGeom>
          <a:noFill/>
        </p:spPr>
        <p:txBody>
          <a:bodyPr wrap="none" rtlCol="0">
            <a:spAutoFit/>
          </a:bodyPr>
          <a:lstStyle/>
          <a:p>
            <a:r>
              <a:rPr lang="vi-VN" sz="4800" b="1" dirty="0" smtClean="0"/>
              <a:t>I. Khái niệm văn bản nhật dụng</a:t>
            </a:r>
            <a:endParaRPr lang="en-US" sz="4800" b="1" dirty="0"/>
          </a:p>
        </p:txBody>
      </p:sp>
      <p:sp>
        <p:nvSpPr>
          <p:cNvPr id="2" name="Rectangle 1"/>
          <p:cNvSpPr/>
          <p:nvPr/>
        </p:nvSpPr>
        <p:spPr>
          <a:xfrm>
            <a:off x="1066800" y="1481901"/>
            <a:ext cx="16078200" cy="5909310"/>
          </a:xfrm>
          <a:prstGeom prst="rect">
            <a:avLst/>
          </a:prstGeom>
        </p:spPr>
        <p:txBody>
          <a:bodyPr wrap="square">
            <a:spAutoFit/>
          </a:bodyPr>
          <a:lstStyle/>
          <a:p>
            <a:pPr marL="571500" indent="-571500" algn="just">
              <a:lnSpc>
                <a:spcPct val="150000"/>
              </a:lnSpc>
              <a:buFontTx/>
              <a:buChar char="-"/>
            </a:pPr>
            <a:r>
              <a:rPr lang="en-US" sz="4200" dirty="0" err="1" smtClean="0">
                <a:solidFill>
                  <a:srgbClr val="000000"/>
                </a:solidFill>
                <a:latin typeface="Arial" panose="020B0604020202020204" pitchFamily="34" charset="0"/>
                <a:cs typeface="Arial" panose="020B0604020202020204" pitchFamily="34" charset="0"/>
              </a:rPr>
              <a:t>Khái</a:t>
            </a:r>
            <a:r>
              <a:rPr lang="en-US" sz="4200" dirty="0" smtClean="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niệm</a:t>
            </a:r>
            <a:r>
              <a:rPr lang="en-US" sz="4200" dirty="0">
                <a:solidFill>
                  <a:srgbClr val="000000"/>
                </a:solidFill>
                <a:latin typeface="Arial" panose="020B0604020202020204" pitchFamily="34" charset="0"/>
                <a:cs typeface="Arial" panose="020B0604020202020204" pitchFamily="34" charset="0"/>
              </a:rPr>
              <a:t> của </a:t>
            </a:r>
            <a:r>
              <a:rPr lang="vi-VN" sz="4200" dirty="0" smtClean="0">
                <a:solidFill>
                  <a:srgbClr val="000000"/>
                </a:solidFill>
                <a:latin typeface="Arial" panose="020B0604020202020204" pitchFamily="34" charset="0"/>
                <a:cs typeface="Arial" panose="020B0604020202020204" pitchFamily="34" charset="0"/>
              </a:rPr>
              <a:t>văn bản</a:t>
            </a:r>
            <a:r>
              <a:rPr lang="en-US" sz="4200" dirty="0" smtClean="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nhật</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dụng</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không</a:t>
            </a:r>
            <a:r>
              <a:rPr lang="en-US" sz="4200" dirty="0">
                <a:solidFill>
                  <a:srgbClr val="000000"/>
                </a:solidFill>
                <a:latin typeface="Arial" panose="020B0604020202020204" pitchFamily="34" charset="0"/>
                <a:cs typeface="Arial" panose="020B0604020202020204" pitchFamily="34" charset="0"/>
              </a:rPr>
              <a:t> phải là </a:t>
            </a:r>
            <a:r>
              <a:rPr lang="en-US" sz="4200" dirty="0" err="1">
                <a:solidFill>
                  <a:srgbClr val="000000"/>
                </a:solidFill>
                <a:latin typeface="Arial" panose="020B0604020202020204" pitchFamily="34" charset="0"/>
                <a:cs typeface="Arial" panose="020B0604020202020204" pitchFamily="34" charset="0"/>
              </a:rPr>
              <a:t>khái</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niệm</a:t>
            </a:r>
            <a:r>
              <a:rPr lang="en-US" sz="4200" dirty="0">
                <a:solidFill>
                  <a:srgbClr val="000000"/>
                </a:solidFill>
                <a:latin typeface="Arial" panose="020B0604020202020204" pitchFamily="34" charset="0"/>
                <a:cs typeface="Arial" panose="020B0604020202020204" pitchFamily="34" charset="0"/>
              </a:rPr>
              <a:t> thể loại, cũng </a:t>
            </a:r>
            <a:r>
              <a:rPr lang="en-US" sz="4200" dirty="0" err="1">
                <a:solidFill>
                  <a:srgbClr val="000000"/>
                </a:solidFill>
                <a:latin typeface="Arial" panose="020B0604020202020204" pitchFamily="34" charset="0"/>
                <a:cs typeface="Arial" panose="020B0604020202020204" pitchFamily="34" charset="0"/>
              </a:rPr>
              <a:t>không</a:t>
            </a:r>
            <a:r>
              <a:rPr lang="en-US" sz="4200" dirty="0">
                <a:solidFill>
                  <a:srgbClr val="000000"/>
                </a:solidFill>
                <a:latin typeface="Arial" panose="020B0604020202020204" pitchFamily="34" charset="0"/>
                <a:cs typeface="Arial" panose="020B0604020202020204" pitchFamily="34" charset="0"/>
              </a:rPr>
              <a:t> phải là kiểu </a:t>
            </a:r>
            <a:r>
              <a:rPr lang="vi-VN" sz="4200" dirty="0" smtClean="0">
                <a:solidFill>
                  <a:srgbClr val="000000"/>
                </a:solidFill>
                <a:latin typeface="Arial" panose="020B0604020202020204" pitchFamily="34" charset="0"/>
                <a:cs typeface="Arial" panose="020B0604020202020204" pitchFamily="34" charset="0"/>
              </a:rPr>
              <a:t>văn bản</a:t>
            </a:r>
            <a:r>
              <a:rPr lang="en-US" sz="4200" dirty="0" smtClean="0">
                <a:solidFill>
                  <a:srgbClr val="000000"/>
                </a:solidFill>
                <a:latin typeface="Arial" panose="020B0604020202020204" pitchFamily="34" charset="0"/>
                <a:cs typeface="Arial" panose="020B0604020202020204" pitchFamily="34" charset="0"/>
              </a:rPr>
              <a:t>. </a:t>
            </a:r>
            <a:r>
              <a:rPr lang="en-US" sz="4200" dirty="0">
                <a:solidFill>
                  <a:srgbClr val="000000"/>
                </a:solidFill>
                <a:latin typeface="Arial" panose="020B0604020202020204" pitchFamily="34" charset="0"/>
                <a:cs typeface="Arial" panose="020B0604020202020204" pitchFamily="34" charset="0"/>
              </a:rPr>
              <a:t>Nó chỉ </a:t>
            </a:r>
            <a:r>
              <a:rPr lang="en-US" sz="4200" dirty="0" err="1">
                <a:solidFill>
                  <a:srgbClr val="000000"/>
                </a:solidFill>
                <a:latin typeface="Arial" panose="020B0604020202020204" pitchFamily="34" charset="0"/>
                <a:cs typeface="Arial" panose="020B0604020202020204" pitchFamily="34" charset="0"/>
              </a:rPr>
              <a:t>đề</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cập</a:t>
            </a:r>
            <a:r>
              <a:rPr lang="en-US" sz="4200" dirty="0">
                <a:solidFill>
                  <a:srgbClr val="000000"/>
                </a:solidFill>
                <a:latin typeface="Arial" panose="020B0604020202020204" pitchFamily="34" charset="0"/>
                <a:cs typeface="Arial" panose="020B0604020202020204" pitchFamily="34" charset="0"/>
              </a:rPr>
              <a:t> đến chức năng, </a:t>
            </a:r>
            <a:r>
              <a:rPr lang="en-US" sz="4200" dirty="0" err="1">
                <a:solidFill>
                  <a:srgbClr val="000000"/>
                </a:solidFill>
                <a:latin typeface="Arial" panose="020B0604020202020204" pitchFamily="34" charset="0"/>
                <a:cs typeface="Arial" panose="020B0604020202020204" pitchFamily="34" charset="0"/>
              </a:rPr>
              <a:t>đề</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tài</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và</a:t>
            </a:r>
            <a:r>
              <a:rPr lang="en-US" sz="4200" dirty="0">
                <a:solidFill>
                  <a:srgbClr val="000000"/>
                </a:solidFill>
                <a:latin typeface="Arial" panose="020B0604020202020204" pitchFamily="34" charset="0"/>
                <a:cs typeface="Arial" panose="020B0604020202020204" pitchFamily="34" charset="0"/>
              </a:rPr>
              <a:t> tính </a:t>
            </a:r>
            <a:r>
              <a:rPr lang="en-US" sz="4200" dirty="0" err="1">
                <a:solidFill>
                  <a:srgbClr val="000000"/>
                </a:solidFill>
                <a:latin typeface="Arial" panose="020B0604020202020204" pitchFamily="34" charset="0"/>
                <a:cs typeface="Arial" panose="020B0604020202020204" pitchFamily="34" charset="0"/>
              </a:rPr>
              <a:t>cập</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nhật</a:t>
            </a:r>
            <a:r>
              <a:rPr lang="en-US" sz="4200" dirty="0">
                <a:solidFill>
                  <a:srgbClr val="000000"/>
                </a:solidFill>
                <a:latin typeface="Arial" panose="020B0604020202020204" pitchFamily="34" charset="0"/>
                <a:cs typeface="Arial" panose="020B0604020202020204" pitchFamily="34" charset="0"/>
              </a:rPr>
              <a:t> của </a:t>
            </a:r>
            <a:r>
              <a:rPr lang="vi-VN" sz="4200" dirty="0" smtClean="0">
                <a:solidFill>
                  <a:srgbClr val="000000"/>
                </a:solidFill>
                <a:latin typeface="Arial" panose="020B0604020202020204" pitchFamily="34" charset="0"/>
                <a:cs typeface="Arial" panose="020B0604020202020204" pitchFamily="34" charset="0"/>
              </a:rPr>
              <a:t>nội dung</a:t>
            </a:r>
            <a:r>
              <a:rPr lang="en-US" sz="4200" dirty="0" smtClean="0">
                <a:solidFill>
                  <a:srgbClr val="000000"/>
                </a:solidFill>
                <a:latin typeface="Arial" panose="020B0604020202020204" pitchFamily="34" charset="0"/>
                <a:cs typeface="Arial" panose="020B0604020202020204" pitchFamily="34" charset="0"/>
              </a:rPr>
              <a:t> v</a:t>
            </a:r>
            <a:r>
              <a:rPr lang="vi-VN" sz="4200" dirty="0" smtClean="0">
                <a:solidFill>
                  <a:srgbClr val="000000"/>
                </a:solidFill>
                <a:latin typeface="Arial" panose="020B0604020202020204" pitchFamily="34" charset="0"/>
                <a:cs typeface="Arial" panose="020B0604020202020204" pitchFamily="34" charset="0"/>
              </a:rPr>
              <a:t>ăn </a:t>
            </a:r>
            <a:r>
              <a:rPr lang="en-US" sz="4200" dirty="0" err="1" smtClean="0">
                <a:solidFill>
                  <a:srgbClr val="000000"/>
                </a:solidFill>
                <a:latin typeface="Arial" panose="020B0604020202020204" pitchFamily="34" charset="0"/>
                <a:cs typeface="Arial" panose="020B0604020202020204" pitchFamily="34" charset="0"/>
              </a:rPr>
              <a:t>bả</a:t>
            </a:r>
            <a:r>
              <a:rPr lang="vi-VN" sz="4200" dirty="0" smtClean="0">
                <a:solidFill>
                  <a:srgbClr val="000000"/>
                </a:solidFill>
                <a:latin typeface="Arial" panose="020B0604020202020204" pitchFamily="34" charset="0"/>
                <a:cs typeface="Arial" panose="020B0604020202020204" pitchFamily="34" charset="0"/>
              </a:rPr>
              <a:t>n.</a:t>
            </a:r>
          </a:p>
          <a:p>
            <a:pPr marL="571500" indent="-571500" algn="just">
              <a:lnSpc>
                <a:spcPct val="150000"/>
              </a:lnSpc>
              <a:buFontTx/>
              <a:buChar char="-"/>
            </a:pP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Tính </a:t>
            </a:r>
            <a:r>
              <a:rPr lang="en-US" sz="4200" b="1" dirty="0" err="1">
                <a:latin typeface="Arial" panose="020B0604020202020204" pitchFamily="34" charset="0"/>
                <a:cs typeface="Arial" panose="020B0604020202020204" pitchFamily="34" charset="0"/>
              </a:rPr>
              <a:t>cập</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nhật</a:t>
            </a:r>
            <a:r>
              <a:rPr lang="en-US" sz="4200" b="1"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giúp</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học sinh</a:t>
            </a:r>
            <a:r>
              <a:rPr lang="en-US" sz="4200" dirty="0" smtClean="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ḥòa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nhập</a:t>
            </a:r>
            <a:r>
              <a:rPr lang="en-US" sz="4200" dirty="0">
                <a:latin typeface="Arial" panose="020B0604020202020204" pitchFamily="34" charset="0"/>
                <a:cs typeface="Arial" panose="020B0604020202020204" pitchFamily="34" charset="0"/>
              </a:rPr>
              <a:t> với </a:t>
            </a:r>
            <a:r>
              <a:rPr lang="vi-VN" sz="4200" dirty="0" smtClean="0">
                <a:latin typeface="Arial" panose="020B0604020202020204" pitchFamily="34" charset="0"/>
                <a:cs typeface="Arial" panose="020B0604020202020204" pitchFamily="34" charset="0"/>
              </a:rPr>
              <a:t>xã hội</a:t>
            </a:r>
            <a:r>
              <a:rPr lang="en-US" sz="4200" dirty="0" smtClean="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tại</a:t>
            </a:r>
            <a:r>
              <a:rPr lang="en-US" sz="4200" dirty="0" smtClean="0">
                <a:latin typeface="Arial" panose="020B0604020202020204" pitchFamily="34" charset="0"/>
                <a:cs typeface="Arial" panose="020B0604020202020204" pitchFamily="34" charset="0"/>
              </a:rPr>
              <a:t>.</a:t>
            </a:r>
            <a:endParaRPr lang="vi-VN" sz="4200" dirty="0" smtClean="0">
              <a:latin typeface="Arial" panose="020B0604020202020204" pitchFamily="34" charset="0"/>
              <a:cs typeface="Arial" panose="020B0604020202020204" pitchFamily="34" charset="0"/>
            </a:endParaRPr>
          </a:p>
          <a:p>
            <a:pPr marL="571500" indent="-571500" algn="just">
              <a:lnSpc>
                <a:spcPct val="150000"/>
              </a:lnSpc>
              <a:buFontTx/>
              <a:buChar char="-"/>
            </a:pPr>
            <a:r>
              <a:rPr lang="vi-VN" sz="4200" dirty="0" smtClean="0">
                <a:cs typeface="Arial" panose="020B0604020202020204" pitchFamily="34" charset="0"/>
              </a:rPr>
              <a:t>Các văn </a:t>
            </a:r>
            <a:r>
              <a:rPr lang="vi-VN" sz="4200" dirty="0">
                <a:cs typeface="Arial" panose="020B0604020202020204" pitchFamily="34" charset="0"/>
              </a:rPr>
              <a:t>bản nhật dụng đều vẫn thuộc về 1 kiểu văn bản nhất định: miêu tả, thuyết minh…</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94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4" name="TextBox 4"/>
          <p:cNvSpPr txBox="1"/>
          <p:nvPr/>
        </p:nvSpPr>
        <p:spPr>
          <a:xfrm>
            <a:off x="3105523" y="3691627"/>
            <a:ext cx="12076951" cy="3145028"/>
          </a:xfrm>
          <a:prstGeom prst="rect">
            <a:avLst/>
          </a:prstGeom>
        </p:spPr>
        <p:txBody>
          <a:bodyPr wrap="square" lIns="0" tIns="0" rIns="0" bIns="0" rtlCol="0" anchor="t">
            <a:spAutoFit/>
          </a:bodyPr>
          <a:lstStyle/>
          <a:p>
            <a:pPr algn="ctr">
              <a:lnSpc>
                <a:spcPct val="150000"/>
              </a:lnSpc>
            </a:pPr>
            <a:r>
              <a:rPr lang="vi-VN" sz="7200" b="1" dirty="0" smtClean="0">
                <a:solidFill>
                  <a:srgbClr val="2A2A2A"/>
                </a:solidFill>
              </a:rPr>
              <a:t>II. NỘI DUNG CÁC VĂN BẢN NHẬT DỤNG ĐÃ HỌC</a:t>
            </a:r>
            <a:endParaRPr lang="en-US" sz="7200" b="1" dirty="0">
              <a:solidFill>
                <a:srgbClr val="2A2A2A"/>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59216" y="7612307"/>
            <a:ext cx="4769567" cy="67966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7459" y="-2451419"/>
            <a:ext cx="6267258" cy="8086785"/>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04666" y="7785451"/>
            <a:ext cx="477002" cy="50306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789800" y="3168656"/>
            <a:ext cx="477002" cy="503068"/>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19537" y="6384467"/>
            <a:ext cx="477002" cy="5030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954000" y="7128710"/>
            <a:ext cx="7085079" cy="714176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2016">
            <a:off x="14657073" y="1120631"/>
            <a:ext cx="3934583" cy="1352513"/>
          </a:xfrm>
          <a:prstGeom prst="rect">
            <a:avLst/>
          </a:prstGeom>
        </p:spPr>
      </p:pic>
      <p:pic>
        <p:nvPicPr>
          <p:cNvPr id="13"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8094211" y="2072605"/>
            <a:ext cx="2099576" cy="1458251"/>
          </a:xfrm>
          <a:prstGeom prst="rect">
            <a:avLst/>
          </a:prstGeom>
        </p:spPr>
      </p:pic>
    </p:spTree>
    <p:extLst>
      <p:ext uri="{BB962C8B-B14F-4D97-AF65-F5344CB8AC3E}">
        <p14:creationId xmlns:p14="http://schemas.microsoft.com/office/powerpoint/2010/main" val="1987244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15" name="TextBox 14"/>
          <p:cNvSpPr txBox="1"/>
          <p:nvPr/>
        </p:nvSpPr>
        <p:spPr>
          <a:xfrm>
            <a:off x="838200" y="723900"/>
            <a:ext cx="12555040" cy="830997"/>
          </a:xfrm>
          <a:prstGeom prst="rect">
            <a:avLst/>
          </a:prstGeom>
          <a:noFill/>
        </p:spPr>
        <p:txBody>
          <a:bodyPr wrap="none" rtlCol="0">
            <a:spAutoFit/>
          </a:bodyPr>
          <a:lstStyle/>
          <a:p>
            <a:r>
              <a:rPr lang="vi-VN" sz="4800" b="1" dirty="0" smtClean="0"/>
              <a:t>II. Nội dung các văn bản nhật dụng đã học</a:t>
            </a:r>
            <a:endParaRPr lang="en-US" sz="4800" b="1" dirty="0"/>
          </a:p>
        </p:txBody>
      </p:sp>
      <p:sp>
        <p:nvSpPr>
          <p:cNvPr id="3" name="Rectangle 2"/>
          <p:cNvSpPr/>
          <p:nvPr/>
        </p:nvSpPr>
        <p:spPr>
          <a:xfrm>
            <a:off x="2667000" y="1714500"/>
            <a:ext cx="14478000" cy="1911549"/>
          </a:xfrm>
          <a:prstGeom prst="rect">
            <a:avLst/>
          </a:prstGeom>
        </p:spPr>
        <p:txBody>
          <a:bodyPr wrap="square">
            <a:spAutoFit/>
          </a:bodyPr>
          <a:lstStyle/>
          <a:p>
            <a:pPr algn="just">
              <a:lnSpc>
                <a:spcPct val="150000"/>
              </a:lnSpc>
            </a:pPr>
            <a:r>
              <a:rPr lang="en-US" sz="4200" b="1" i="1" dirty="0" err="1">
                <a:solidFill>
                  <a:srgbClr val="FF0000"/>
                </a:solidFill>
                <a:latin typeface="Arial" panose="020B0604020202020204" pitchFamily="34" charset="0"/>
                <a:cs typeface="Arial" panose="020B0604020202020204" pitchFamily="34" charset="0"/>
              </a:rPr>
              <a:t>Nhận</a:t>
            </a:r>
            <a:r>
              <a:rPr lang="en-US" sz="4200" b="1" i="1" dirty="0">
                <a:solidFill>
                  <a:srgbClr val="FF0000"/>
                </a:solidFill>
                <a:latin typeface="Arial" panose="020B0604020202020204" pitchFamily="34" charset="0"/>
                <a:cs typeface="Arial" panose="020B0604020202020204" pitchFamily="34" charset="0"/>
              </a:rPr>
              <a:t> </a:t>
            </a:r>
            <a:r>
              <a:rPr lang="en-US" sz="4200" b="1" i="1" dirty="0" err="1">
                <a:solidFill>
                  <a:srgbClr val="FF0000"/>
                </a:solidFill>
                <a:latin typeface="Arial" panose="020B0604020202020204" pitchFamily="34" charset="0"/>
                <a:cs typeface="Arial" panose="020B0604020202020204" pitchFamily="34" charset="0"/>
              </a:rPr>
              <a:t>xét</a:t>
            </a:r>
            <a:r>
              <a:rPr lang="en-US" sz="4200" b="1" i="1" dirty="0">
                <a:solidFill>
                  <a:srgbClr val="FF0000"/>
                </a:solidFill>
                <a:latin typeface="Arial" panose="020B0604020202020204" pitchFamily="34" charset="0"/>
                <a:cs typeface="Arial" panose="020B0604020202020204" pitchFamily="34" charset="0"/>
              </a:rPr>
              <a:t> về </a:t>
            </a:r>
            <a:r>
              <a:rPr lang="en-US" sz="4200" b="1" i="1" dirty="0" err="1">
                <a:solidFill>
                  <a:srgbClr val="FF0000"/>
                </a:solidFill>
                <a:latin typeface="Arial" panose="020B0604020202020204" pitchFamily="34" charset="0"/>
                <a:cs typeface="Arial" panose="020B0604020202020204" pitchFamily="34" charset="0"/>
              </a:rPr>
              <a:t>nội</a:t>
            </a:r>
            <a:r>
              <a:rPr lang="en-US" sz="4200" b="1" i="1" dirty="0">
                <a:solidFill>
                  <a:srgbClr val="FF0000"/>
                </a:solidFill>
                <a:latin typeface="Arial" panose="020B0604020202020204" pitchFamily="34" charset="0"/>
                <a:cs typeface="Arial" panose="020B0604020202020204" pitchFamily="34" charset="0"/>
              </a:rPr>
              <a:t> dung của văn bản </a:t>
            </a:r>
            <a:r>
              <a:rPr lang="en-US" sz="4200" b="1" i="1" dirty="0" err="1">
                <a:solidFill>
                  <a:srgbClr val="FF0000"/>
                </a:solidFill>
                <a:latin typeface="Arial" panose="020B0604020202020204" pitchFamily="34" charset="0"/>
                <a:cs typeface="Arial" panose="020B0604020202020204" pitchFamily="34" charset="0"/>
              </a:rPr>
              <a:t>nhật</a:t>
            </a:r>
            <a:r>
              <a:rPr lang="en-US" sz="4200" b="1" i="1" dirty="0">
                <a:solidFill>
                  <a:srgbClr val="FF0000"/>
                </a:solidFill>
                <a:latin typeface="Arial" panose="020B0604020202020204" pitchFamily="34" charset="0"/>
                <a:cs typeface="Arial" panose="020B0604020202020204" pitchFamily="34" charset="0"/>
              </a:rPr>
              <a:t> </a:t>
            </a:r>
            <a:r>
              <a:rPr lang="en-US" sz="4200" b="1" i="1" dirty="0" err="1" smtClean="0">
                <a:solidFill>
                  <a:srgbClr val="FF0000"/>
                </a:solidFill>
                <a:latin typeface="Arial" panose="020B0604020202020204" pitchFamily="34" charset="0"/>
                <a:cs typeface="Arial" panose="020B0604020202020204" pitchFamily="34" charset="0"/>
              </a:rPr>
              <a:t>dụng</a:t>
            </a:r>
            <a:r>
              <a:rPr lang="en-US" sz="4200" b="1" i="1" dirty="0" smtClean="0">
                <a:solidFill>
                  <a:srgbClr val="FF0000"/>
                </a:solidFill>
                <a:latin typeface="Arial" panose="020B0604020202020204" pitchFamily="34" charset="0"/>
                <a:cs typeface="Arial" panose="020B0604020202020204" pitchFamily="34" charset="0"/>
              </a:rPr>
              <a:t>?</a:t>
            </a:r>
            <a:endParaRPr lang="vi-VN" sz="4200" b="1" i="1" dirty="0" smtClean="0">
              <a:solidFill>
                <a:srgbClr val="FF0000"/>
              </a:solidFill>
              <a:latin typeface="Arial" panose="020B0604020202020204" pitchFamily="34" charset="0"/>
              <a:cs typeface="Arial" panose="020B0604020202020204" pitchFamily="34" charset="0"/>
            </a:endParaRPr>
          </a:p>
          <a:p>
            <a:pPr algn="just">
              <a:lnSpc>
                <a:spcPct val="150000"/>
              </a:lnSpc>
            </a:pPr>
            <a:r>
              <a:rPr lang="en-US" sz="4200" b="1" i="1" dirty="0" smtClean="0">
                <a:solidFill>
                  <a:srgbClr val="FF0000"/>
                </a:solidFill>
                <a:latin typeface="Arial" panose="020B0604020202020204" pitchFamily="34" charset="0"/>
                <a:cs typeface="Arial" panose="020B0604020202020204" pitchFamily="34" charset="0"/>
              </a:rPr>
              <a:t>Các </a:t>
            </a:r>
            <a:r>
              <a:rPr lang="vi-VN" sz="4200" b="1" i="1" dirty="0" smtClean="0">
                <a:solidFill>
                  <a:srgbClr val="FF0000"/>
                </a:solidFill>
                <a:latin typeface="Arial" panose="020B0604020202020204" pitchFamily="34" charset="0"/>
                <a:cs typeface="Arial" panose="020B0604020202020204" pitchFamily="34" charset="0"/>
              </a:rPr>
              <a:t>văn bản</a:t>
            </a:r>
            <a:r>
              <a:rPr lang="en-US" sz="4200" b="1" i="1" dirty="0" smtClean="0">
                <a:solidFill>
                  <a:srgbClr val="FF0000"/>
                </a:solidFill>
                <a:latin typeface="Arial" panose="020B0604020202020204" pitchFamily="34" charset="0"/>
                <a:cs typeface="Arial" panose="020B0604020202020204" pitchFamily="34" charset="0"/>
              </a:rPr>
              <a:t> </a:t>
            </a:r>
            <a:r>
              <a:rPr lang="en-US" sz="4200" b="1" i="1" dirty="0" err="1">
                <a:solidFill>
                  <a:srgbClr val="FF0000"/>
                </a:solidFill>
                <a:latin typeface="Arial" panose="020B0604020202020204" pitchFamily="34" charset="0"/>
                <a:cs typeface="Arial" panose="020B0604020202020204" pitchFamily="34" charset="0"/>
              </a:rPr>
              <a:t>nhật</a:t>
            </a:r>
            <a:r>
              <a:rPr lang="en-US" sz="4200" b="1" i="1" dirty="0">
                <a:solidFill>
                  <a:srgbClr val="FF0000"/>
                </a:solidFill>
                <a:latin typeface="Arial" panose="020B0604020202020204" pitchFamily="34" charset="0"/>
                <a:cs typeface="Arial" panose="020B0604020202020204" pitchFamily="34" charset="0"/>
              </a:rPr>
              <a:t> </a:t>
            </a:r>
            <a:r>
              <a:rPr lang="en-US" sz="4200" b="1" i="1" dirty="0" err="1">
                <a:solidFill>
                  <a:srgbClr val="FF0000"/>
                </a:solidFill>
                <a:latin typeface="Arial" panose="020B0604020202020204" pitchFamily="34" charset="0"/>
                <a:cs typeface="Arial" panose="020B0604020202020204" pitchFamily="34" charset="0"/>
              </a:rPr>
              <a:t>dụng</a:t>
            </a:r>
            <a:r>
              <a:rPr lang="en-US" sz="4200" b="1" i="1" dirty="0">
                <a:solidFill>
                  <a:srgbClr val="FF0000"/>
                </a:solidFill>
                <a:latin typeface="Arial" panose="020B0604020202020204" pitchFamily="34" charset="0"/>
                <a:cs typeface="Arial" panose="020B0604020202020204" pitchFamily="34" charset="0"/>
              </a:rPr>
              <a:t> đã </a:t>
            </a:r>
            <a:r>
              <a:rPr lang="en-US" sz="4200" b="1" i="1" dirty="0" err="1">
                <a:solidFill>
                  <a:srgbClr val="FF0000"/>
                </a:solidFill>
                <a:latin typeface="Arial" panose="020B0604020202020204" pitchFamily="34" charset="0"/>
                <a:cs typeface="Arial" panose="020B0604020202020204" pitchFamily="34" charset="0"/>
              </a:rPr>
              <a:t>đề</a:t>
            </a:r>
            <a:r>
              <a:rPr lang="en-US" sz="4200" b="1" i="1" dirty="0">
                <a:solidFill>
                  <a:srgbClr val="FF0000"/>
                </a:solidFill>
                <a:latin typeface="Arial" panose="020B0604020202020204" pitchFamily="34" charset="0"/>
                <a:cs typeface="Arial" panose="020B0604020202020204" pitchFamily="34" charset="0"/>
              </a:rPr>
              <a:t> </a:t>
            </a:r>
            <a:r>
              <a:rPr lang="en-US" sz="4200" b="1" i="1" dirty="0" err="1">
                <a:solidFill>
                  <a:srgbClr val="FF0000"/>
                </a:solidFill>
                <a:latin typeface="Arial" panose="020B0604020202020204" pitchFamily="34" charset="0"/>
                <a:cs typeface="Arial" panose="020B0604020202020204" pitchFamily="34" charset="0"/>
              </a:rPr>
              <a:t>cập</a:t>
            </a:r>
            <a:r>
              <a:rPr lang="en-US" sz="4200" b="1" i="1" dirty="0">
                <a:solidFill>
                  <a:srgbClr val="FF0000"/>
                </a:solidFill>
                <a:latin typeface="Arial" panose="020B0604020202020204" pitchFamily="34" charset="0"/>
                <a:cs typeface="Arial" panose="020B0604020202020204" pitchFamily="34" charset="0"/>
              </a:rPr>
              <a:t> đến </a:t>
            </a:r>
            <a:r>
              <a:rPr lang="en-US" sz="4200" b="1" i="1" dirty="0" err="1">
                <a:solidFill>
                  <a:srgbClr val="FF0000"/>
                </a:solidFill>
                <a:latin typeface="Arial" panose="020B0604020202020204" pitchFamily="34" charset="0"/>
                <a:cs typeface="Arial" panose="020B0604020202020204" pitchFamily="34" charset="0"/>
              </a:rPr>
              <a:t>những</a:t>
            </a:r>
            <a:r>
              <a:rPr lang="en-US" sz="4200" b="1" i="1" dirty="0">
                <a:solidFill>
                  <a:srgbClr val="FF0000"/>
                </a:solidFill>
                <a:latin typeface="Arial" panose="020B0604020202020204" pitchFamily="34" charset="0"/>
                <a:cs typeface="Arial" panose="020B0604020202020204" pitchFamily="34" charset="0"/>
              </a:rPr>
              <a:t> vấn </a:t>
            </a:r>
            <a:r>
              <a:rPr lang="en-US" sz="4200" b="1" i="1" dirty="0" err="1">
                <a:solidFill>
                  <a:srgbClr val="FF0000"/>
                </a:solidFill>
                <a:latin typeface="Arial" panose="020B0604020202020204" pitchFamily="34" charset="0"/>
                <a:cs typeface="Arial" panose="020B0604020202020204" pitchFamily="34" charset="0"/>
              </a:rPr>
              <a:t>đề</a:t>
            </a:r>
            <a:r>
              <a:rPr lang="en-US" sz="4200" b="1" i="1" dirty="0">
                <a:solidFill>
                  <a:srgbClr val="FF0000"/>
                </a:solidFill>
                <a:latin typeface="Arial" panose="020B0604020202020204" pitchFamily="34" charset="0"/>
                <a:cs typeface="Arial" panose="020B0604020202020204" pitchFamily="34" charset="0"/>
              </a:rPr>
              <a:t> </a:t>
            </a:r>
            <a:r>
              <a:rPr lang="en-US" sz="4200" b="1" i="1" dirty="0" smtClean="0">
                <a:solidFill>
                  <a:srgbClr val="FF0000"/>
                </a:solidFill>
                <a:latin typeface="Arial" panose="020B0604020202020204" pitchFamily="34" charset="0"/>
                <a:cs typeface="Arial" panose="020B0604020202020204" pitchFamily="34" charset="0"/>
              </a:rPr>
              <a:t>gì?</a:t>
            </a:r>
            <a:endParaRPr lang="en-US" sz="4200" b="1" i="1" dirty="0">
              <a:solidFill>
                <a:srgbClr val="FF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800" t="5200" r="24400" b="10000"/>
          <a:stretch/>
        </p:blipFill>
        <p:spPr>
          <a:xfrm>
            <a:off x="1371600" y="2004809"/>
            <a:ext cx="996351" cy="1600200"/>
          </a:xfrm>
          <a:prstGeom prst="rect">
            <a:avLst/>
          </a:prstGeom>
        </p:spPr>
      </p:pic>
      <p:sp>
        <p:nvSpPr>
          <p:cNvPr id="5" name="Rectangle 4"/>
          <p:cNvSpPr/>
          <p:nvPr/>
        </p:nvSpPr>
        <p:spPr>
          <a:xfrm>
            <a:off x="990600" y="3924300"/>
            <a:ext cx="16230600" cy="3870162"/>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vi-VN" sz="4200" b="1" dirty="0" smtClean="0">
                <a:solidFill>
                  <a:srgbClr val="000000"/>
                </a:solidFill>
              </a:rPr>
              <a:t>Nội dung của văn bản nhật dụng: </a:t>
            </a:r>
            <a:r>
              <a:rPr lang="vi-VN" sz="4200" dirty="0" smtClean="0">
                <a:solidFill>
                  <a:srgbClr val="000000"/>
                </a:solidFill>
              </a:rPr>
              <a:t>gắn </a:t>
            </a:r>
            <a:r>
              <a:rPr lang="vi-VN" sz="4200" dirty="0">
                <a:solidFill>
                  <a:srgbClr val="000000"/>
                </a:solidFill>
              </a:rPr>
              <a:t>với cuộc sống bức thiết hàng ngày. Song tính bức thiết phải gắn với vấn đề cơ bản của cộng đồng, phải thường nhật, lâu dài của sự phát triển lịch sử</a:t>
            </a:r>
            <a:r>
              <a:rPr lang="vi-VN" sz="4200" dirty="0" smtClean="0">
                <a:solidFill>
                  <a:srgbClr val="000000"/>
                </a:solidFill>
              </a:rPr>
              <a:t>.</a:t>
            </a:r>
          </a:p>
          <a:p>
            <a:pPr marL="571500" indent="-571500" algn="just">
              <a:lnSpc>
                <a:spcPct val="150000"/>
              </a:lnSpc>
              <a:buFont typeface="Wingdings" panose="05000000000000000000" pitchFamily="2" charset="2"/>
              <a:buChar char="q"/>
            </a:pPr>
            <a:endParaRPr lang="en-US" sz="4200" dirty="0"/>
          </a:p>
        </p:txBody>
      </p:sp>
    </p:spTree>
    <p:extLst>
      <p:ext uri="{BB962C8B-B14F-4D97-AF65-F5344CB8AC3E}">
        <p14:creationId xmlns:p14="http://schemas.microsoft.com/office/powerpoint/2010/main" val="320721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868</Words>
  <PresentationFormat>Custom</PresentationFormat>
  <Paragraphs>72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2021-12-15T14:51:51Z</dcterms:modified>
  <dc:identifier>DAEtUBLhDZE</dc:identifier>
</cp:coreProperties>
</file>