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2" r:id="rId2"/>
    <p:sldId id="257" r:id="rId3"/>
    <p:sldId id="276" r:id="rId4"/>
    <p:sldId id="256" r:id="rId5"/>
    <p:sldId id="266" r:id="rId6"/>
    <p:sldId id="259" r:id="rId7"/>
    <p:sldId id="258"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77" r:id="rId22"/>
    <p:sldId id="291" r:id="rId23"/>
    <p:sldId id="292" r:id="rId24"/>
    <p:sldId id="295" r:id="rId25"/>
    <p:sldId id="293" r:id="rId26"/>
    <p:sldId id="296" r:id="rId27"/>
    <p:sldId id="294" r:id="rId28"/>
    <p:sldId id="297" r:id="rId29"/>
    <p:sldId id="260" r:id="rId30"/>
    <p:sldId id="298" r:id="rId31"/>
    <p:sldId id="275" r:id="rId32"/>
  </p:sldIdLst>
  <p:sldSz cx="18288000" cy="10287000"/>
  <p:notesSz cx="6858000" cy="9144000"/>
  <p:embeddedFontLst>
    <p:embeddedFont>
      <p:font typeface="Calibri" panose="020F050202020403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197"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4.sv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D50F"/>
        </a:solidFill>
        <a:effectLst/>
      </p:bgPr>
    </p:bg>
    <p:spTree>
      <p:nvGrpSpPr>
        <p:cNvPr id="1" name=""/>
        <p:cNvGrpSpPr/>
        <p:nvPr/>
      </p:nvGrpSpPr>
      <p:grpSpPr>
        <a:xfrm>
          <a:off x="0" y="0"/>
          <a:ext cx="0" cy="0"/>
          <a:chOff x="0" y="0"/>
          <a:chExt cx="0" cy="0"/>
        </a:xfrm>
      </p:grpSpPr>
      <p:grpSp>
        <p:nvGrpSpPr>
          <p:cNvPr id="2" name="Group 2"/>
          <p:cNvGrpSpPr/>
          <p:nvPr/>
        </p:nvGrpSpPr>
        <p:grpSpPr>
          <a:xfrm>
            <a:off x="2032405" y="3467100"/>
            <a:ext cx="13792200" cy="5172819"/>
            <a:chOff x="-1557327" y="-899869"/>
            <a:chExt cx="18389599" cy="6897092"/>
          </a:xfrm>
        </p:grpSpPr>
        <p:sp>
          <p:nvSpPr>
            <p:cNvPr id="3" name="TextBox 3"/>
            <p:cNvSpPr txBox="1"/>
            <p:nvPr/>
          </p:nvSpPr>
          <p:spPr>
            <a:xfrm>
              <a:off x="-1557327" y="-899869"/>
              <a:ext cx="18389599" cy="4193370"/>
            </a:xfrm>
            <a:prstGeom prst="rect">
              <a:avLst/>
            </a:prstGeom>
          </p:spPr>
          <p:txBody>
            <a:bodyPr wrap="square" lIns="0" tIns="0" rIns="0" bIns="0" rtlCol="0" anchor="t">
              <a:spAutoFit/>
            </a:bodyPr>
            <a:lstStyle/>
            <a:p>
              <a:pPr algn="ctr">
                <a:lnSpc>
                  <a:spcPct val="150000"/>
                </a:lnSpc>
              </a:pPr>
              <a:r>
                <a:rPr lang="vi-VN" sz="7200" b="1" dirty="0" smtClean="0">
                  <a:solidFill>
                    <a:srgbClr val="000000"/>
                  </a:solidFill>
                </a:rPr>
                <a:t>CHÀO MỪNG CÁC EM ĐẾN VỚI BÀI HỌC NGÀY HÔM NAY!</a:t>
              </a:r>
              <a:endParaRPr lang="en-US" sz="7200" b="1" dirty="0">
                <a:solidFill>
                  <a:srgbClr val="000000"/>
                </a:solidFill>
              </a:endParaRPr>
            </a:p>
          </p:txBody>
        </p:sp>
        <p:pic>
          <p:nvPicPr>
            <p:cNvPr id="5" name="Picture 5"/>
            <p:cNvPicPr>
              <a:picLocks noChangeAspect="1"/>
            </p:cNvPicPr>
            <p:nvPr/>
          </p:nvPicPr>
          <p:blipFill>
            <a:blip r:embed="rId2"/>
            <a:srcRect/>
            <a:stretch>
              <a:fillRect/>
            </a:stretch>
          </p:blipFill>
          <p:spPr>
            <a:xfrm>
              <a:off x="5157066" y="4657803"/>
              <a:ext cx="4960814" cy="1339420"/>
            </a:xfrm>
            <a:prstGeom prst="rect">
              <a:avLst/>
            </a:prstGeom>
          </p:spPr>
        </p:pic>
      </p:grpSp>
      <p:pic>
        <p:nvPicPr>
          <p:cNvPr id="6" name="Picture 6"/>
          <p:cNvPicPr>
            <a:picLocks noChangeAspect="1"/>
          </p:cNvPicPr>
          <p:nvPr/>
        </p:nvPicPr>
        <p:blipFill>
          <a:blip r:embed="rId3"/>
          <a:srcRect/>
          <a:stretch>
            <a:fillRect/>
          </a:stretch>
        </p:blipFill>
        <p:spPr>
          <a:xfrm rot="-5784786">
            <a:off x="-830359" y="-1339706"/>
            <a:ext cx="5591804" cy="5612853"/>
          </a:xfrm>
          <a:prstGeom prst="rect">
            <a:avLst/>
          </a:prstGeom>
        </p:spPr>
      </p:pic>
      <p:pic>
        <p:nvPicPr>
          <p:cNvPr id="7" name="Picture 7"/>
          <p:cNvPicPr>
            <a:picLocks noChangeAspect="1"/>
          </p:cNvPicPr>
          <p:nvPr/>
        </p:nvPicPr>
        <p:blipFill>
          <a:blip r:embed="rId3"/>
          <a:srcRect/>
          <a:stretch>
            <a:fillRect/>
          </a:stretch>
        </p:blipFill>
        <p:spPr>
          <a:xfrm rot="5400000">
            <a:off x="13192988" y="6451874"/>
            <a:ext cx="5591804" cy="56128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srcRect/>
          <a:stretch>
            <a:fillRect/>
          </a:stretch>
        </p:blipFill>
        <p:spPr>
          <a:xfrm rot="-979807">
            <a:off x="13737815" y="9393392"/>
            <a:ext cx="5510543" cy="1487847"/>
          </a:xfrm>
          <a:prstGeom prst="rect">
            <a:avLst/>
          </a:prstGeom>
        </p:spPr>
      </p:pic>
      <p:sp>
        <p:nvSpPr>
          <p:cNvPr id="8" name="TextBox 7"/>
          <p:cNvSpPr txBox="1"/>
          <p:nvPr/>
        </p:nvSpPr>
        <p:spPr>
          <a:xfrm>
            <a:off x="914400" y="495300"/>
            <a:ext cx="2749471" cy="784830"/>
          </a:xfrm>
          <a:prstGeom prst="rect">
            <a:avLst/>
          </a:prstGeom>
          <a:noFill/>
        </p:spPr>
        <p:txBody>
          <a:bodyPr wrap="none" rtlCol="0">
            <a:spAutoFit/>
          </a:bodyPr>
          <a:lstStyle/>
          <a:p>
            <a:r>
              <a:rPr lang="vi-VN" sz="4500" b="1" i="1" dirty="0" smtClean="0">
                <a:solidFill>
                  <a:srgbClr val="FF0000"/>
                </a:solidFill>
              </a:rPr>
              <a:t>2. Bài tập</a:t>
            </a:r>
            <a:endParaRPr lang="en-US" sz="4500" b="1" i="1" dirty="0">
              <a:solidFill>
                <a:srgbClr val="FF0000"/>
              </a:solidFill>
            </a:endParaRPr>
          </a:p>
        </p:txBody>
      </p:sp>
      <p:sp>
        <p:nvSpPr>
          <p:cNvPr id="2" name="TextBox 1"/>
          <p:cNvSpPr txBox="1"/>
          <p:nvPr/>
        </p:nvSpPr>
        <p:spPr>
          <a:xfrm>
            <a:off x="1143000" y="1280130"/>
            <a:ext cx="16383000" cy="3000821"/>
          </a:xfrm>
          <a:prstGeom prst="rect">
            <a:avLst/>
          </a:prstGeom>
          <a:noFill/>
        </p:spPr>
        <p:txBody>
          <a:bodyPr wrap="square" rtlCol="0">
            <a:spAutoFit/>
          </a:bodyPr>
          <a:lstStyle/>
          <a:p>
            <a:pPr>
              <a:lnSpc>
                <a:spcPct val="150000"/>
              </a:lnSpc>
            </a:pPr>
            <a:r>
              <a:rPr lang="vi-VN" sz="4200" b="1" dirty="0" smtClean="0"/>
              <a:t>Bài 2: Hãy thêm các từ cho sau đây vào trước những từ thích hợp với chúng trong ba cột bên dưới. Cho biết mỗi từ trong ba cột đó thuộc loại từ nào.</a:t>
            </a:r>
            <a:endParaRPr lang="en-US" sz="4200" b="1" dirty="0"/>
          </a:p>
        </p:txBody>
      </p:sp>
      <p:sp>
        <p:nvSpPr>
          <p:cNvPr id="3" name="TextBox 2"/>
          <p:cNvSpPr txBox="1"/>
          <p:nvPr/>
        </p:nvSpPr>
        <p:spPr>
          <a:xfrm>
            <a:off x="1295400" y="4272805"/>
            <a:ext cx="5029200" cy="2723823"/>
          </a:xfrm>
          <a:prstGeom prst="rect">
            <a:avLst/>
          </a:prstGeom>
          <a:noFill/>
        </p:spPr>
        <p:txBody>
          <a:bodyPr wrap="square" rtlCol="0">
            <a:spAutoFit/>
          </a:bodyPr>
          <a:lstStyle/>
          <a:p>
            <a:pPr marL="742950" indent="-742950">
              <a:lnSpc>
                <a:spcPct val="150000"/>
              </a:lnSpc>
              <a:buAutoNum type="alphaLcPeriod"/>
            </a:pPr>
            <a:r>
              <a:rPr lang="vi-VN" sz="3800" b="1" i="1" dirty="0" smtClean="0"/>
              <a:t>Những, các, một</a:t>
            </a:r>
          </a:p>
          <a:p>
            <a:pPr marL="742950" indent="-742950">
              <a:lnSpc>
                <a:spcPct val="150000"/>
              </a:lnSpc>
              <a:buAutoNum type="alphaLcPeriod"/>
            </a:pPr>
            <a:r>
              <a:rPr lang="vi-VN" sz="3800" b="1" i="1" dirty="0" smtClean="0"/>
              <a:t>Hãy, đã, vừa</a:t>
            </a:r>
          </a:p>
          <a:p>
            <a:pPr marL="742950" indent="-742950">
              <a:lnSpc>
                <a:spcPct val="150000"/>
              </a:lnSpc>
              <a:buAutoNum type="alphaLcPeriod"/>
            </a:pPr>
            <a:r>
              <a:rPr lang="vi-VN" sz="3800" b="1" i="1" dirty="0" smtClean="0"/>
              <a:t>Rất, hơi, quá. </a:t>
            </a:r>
            <a:endParaRPr lang="en-US" sz="3800" b="1" i="1" dirty="0"/>
          </a:p>
        </p:txBody>
      </p:sp>
      <p:cxnSp>
        <p:nvCxnSpPr>
          <p:cNvPr id="5" name="Straight Connector 4"/>
          <p:cNvCxnSpPr/>
          <p:nvPr/>
        </p:nvCxnSpPr>
        <p:spPr>
          <a:xfrm>
            <a:off x="7010400" y="4293079"/>
            <a:ext cx="0" cy="563880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7620000" y="4284932"/>
            <a:ext cx="3429000" cy="5355312"/>
          </a:xfrm>
          <a:prstGeom prst="rect">
            <a:avLst/>
          </a:prstGeom>
          <a:noFill/>
        </p:spPr>
        <p:txBody>
          <a:bodyPr wrap="square" rtlCol="0">
            <a:spAutoFit/>
          </a:bodyPr>
          <a:lstStyle/>
          <a:p>
            <a:pPr>
              <a:lnSpc>
                <a:spcPct val="150000"/>
              </a:lnSpc>
            </a:pPr>
            <a:r>
              <a:rPr lang="vi-VN" sz="3800" i="1" dirty="0" smtClean="0"/>
              <a:t>/.../ hay</a:t>
            </a:r>
          </a:p>
          <a:p>
            <a:pPr>
              <a:lnSpc>
                <a:spcPct val="150000"/>
              </a:lnSpc>
            </a:pPr>
            <a:r>
              <a:rPr lang="vi-VN" sz="3800" i="1" dirty="0" smtClean="0"/>
              <a:t>/.../ đọc</a:t>
            </a:r>
          </a:p>
          <a:p>
            <a:pPr>
              <a:lnSpc>
                <a:spcPct val="150000"/>
              </a:lnSpc>
            </a:pPr>
            <a:r>
              <a:rPr lang="vi-VN" sz="3800" i="1" dirty="0" smtClean="0"/>
              <a:t>/.../ lần</a:t>
            </a:r>
          </a:p>
          <a:p>
            <a:pPr>
              <a:lnSpc>
                <a:spcPct val="150000"/>
              </a:lnSpc>
            </a:pPr>
            <a:r>
              <a:rPr lang="vi-VN" sz="3800" i="1" dirty="0" smtClean="0"/>
              <a:t>/.../ nghĩ ngợi</a:t>
            </a:r>
          </a:p>
          <a:p>
            <a:pPr>
              <a:lnSpc>
                <a:spcPct val="150000"/>
              </a:lnSpc>
            </a:pPr>
            <a:r>
              <a:rPr lang="vi-VN" sz="3800" i="1" dirty="0" smtClean="0"/>
              <a:t>/.../ cái (lăng)</a:t>
            </a:r>
          </a:p>
          <a:p>
            <a:pPr>
              <a:lnSpc>
                <a:spcPct val="150000"/>
              </a:lnSpc>
            </a:pPr>
            <a:r>
              <a:rPr lang="vi-VN" sz="3800" i="1" dirty="0" smtClean="0"/>
              <a:t>/.../ phục dịch</a:t>
            </a:r>
            <a:endParaRPr lang="en-US" sz="3800" i="1" dirty="0"/>
          </a:p>
        </p:txBody>
      </p:sp>
      <p:sp>
        <p:nvSpPr>
          <p:cNvPr id="10" name="TextBox 9"/>
          <p:cNvSpPr txBox="1"/>
          <p:nvPr/>
        </p:nvSpPr>
        <p:spPr>
          <a:xfrm>
            <a:off x="12268200" y="4293079"/>
            <a:ext cx="3810000" cy="5355312"/>
          </a:xfrm>
          <a:prstGeom prst="rect">
            <a:avLst/>
          </a:prstGeom>
          <a:noFill/>
        </p:spPr>
        <p:txBody>
          <a:bodyPr wrap="square" rtlCol="0">
            <a:spAutoFit/>
          </a:bodyPr>
          <a:lstStyle/>
          <a:p>
            <a:pPr>
              <a:lnSpc>
                <a:spcPct val="150000"/>
              </a:lnSpc>
            </a:pPr>
            <a:r>
              <a:rPr lang="vi-VN" sz="3800" i="1" dirty="0" smtClean="0"/>
              <a:t>/.../ làng</a:t>
            </a:r>
          </a:p>
          <a:p>
            <a:pPr>
              <a:lnSpc>
                <a:spcPct val="150000"/>
              </a:lnSpc>
            </a:pPr>
            <a:r>
              <a:rPr lang="vi-VN" sz="3800" i="1" dirty="0" smtClean="0"/>
              <a:t>/.../ đập</a:t>
            </a:r>
          </a:p>
          <a:p>
            <a:pPr>
              <a:lnSpc>
                <a:spcPct val="150000"/>
              </a:lnSpc>
            </a:pPr>
            <a:r>
              <a:rPr lang="vi-VN" sz="3800" i="1" dirty="0" smtClean="0"/>
              <a:t>/.../ đột ngột</a:t>
            </a:r>
          </a:p>
          <a:p>
            <a:pPr>
              <a:lnSpc>
                <a:spcPct val="150000"/>
              </a:lnSpc>
            </a:pPr>
            <a:r>
              <a:rPr lang="vi-VN" sz="3800" i="1" dirty="0" smtClean="0"/>
              <a:t>/.../ ông (giáo)</a:t>
            </a:r>
          </a:p>
          <a:p>
            <a:pPr>
              <a:lnSpc>
                <a:spcPct val="150000"/>
              </a:lnSpc>
            </a:pPr>
            <a:r>
              <a:rPr lang="vi-VN" sz="3800" i="1" dirty="0" smtClean="0"/>
              <a:t>/.../ phải</a:t>
            </a:r>
          </a:p>
          <a:p>
            <a:pPr>
              <a:lnSpc>
                <a:spcPct val="150000"/>
              </a:lnSpc>
            </a:pPr>
            <a:r>
              <a:rPr lang="vi-VN" sz="3800" i="1" dirty="0" smtClean="0"/>
              <a:t>/.../ sung sướng</a:t>
            </a:r>
            <a:endParaRPr lang="en-US" sz="3800" i="1" dirty="0"/>
          </a:p>
        </p:txBody>
      </p:sp>
    </p:spTree>
    <p:extLst>
      <p:ext uri="{BB962C8B-B14F-4D97-AF65-F5344CB8AC3E}">
        <p14:creationId xmlns:p14="http://schemas.microsoft.com/office/powerpoint/2010/main" val="182248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srcRect/>
          <a:stretch>
            <a:fillRect/>
          </a:stretch>
        </p:blipFill>
        <p:spPr>
          <a:xfrm rot="-979807">
            <a:off x="13737815" y="9393392"/>
            <a:ext cx="5510543" cy="1487847"/>
          </a:xfrm>
          <a:prstGeom prst="rect">
            <a:avLst/>
          </a:prstGeom>
        </p:spPr>
      </p:pic>
      <p:sp>
        <p:nvSpPr>
          <p:cNvPr id="8" name="TextBox 7"/>
          <p:cNvSpPr txBox="1"/>
          <p:nvPr/>
        </p:nvSpPr>
        <p:spPr>
          <a:xfrm>
            <a:off x="914400" y="495300"/>
            <a:ext cx="2749471" cy="784830"/>
          </a:xfrm>
          <a:prstGeom prst="rect">
            <a:avLst/>
          </a:prstGeom>
          <a:noFill/>
        </p:spPr>
        <p:txBody>
          <a:bodyPr wrap="none" rtlCol="0">
            <a:spAutoFit/>
          </a:bodyPr>
          <a:lstStyle/>
          <a:p>
            <a:r>
              <a:rPr lang="vi-VN" sz="4500" b="1" i="1" dirty="0" smtClean="0">
                <a:solidFill>
                  <a:srgbClr val="FF0000"/>
                </a:solidFill>
              </a:rPr>
              <a:t>2. Bài tập</a:t>
            </a:r>
            <a:endParaRPr lang="en-US" sz="4500" b="1" i="1" dirty="0">
              <a:solidFill>
                <a:srgbClr val="FF0000"/>
              </a:solidFill>
            </a:endParaRPr>
          </a:p>
        </p:txBody>
      </p:sp>
      <p:sp>
        <p:nvSpPr>
          <p:cNvPr id="2" name="TextBox 1"/>
          <p:cNvSpPr txBox="1"/>
          <p:nvPr/>
        </p:nvSpPr>
        <p:spPr>
          <a:xfrm>
            <a:off x="1143000" y="1280130"/>
            <a:ext cx="16383000" cy="3000821"/>
          </a:xfrm>
          <a:prstGeom prst="rect">
            <a:avLst/>
          </a:prstGeom>
          <a:noFill/>
        </p:spPr>
        <p:txBody>
          <a:bodyPr wrap="square" rtlCol="0">
            <a:spAutoFit/>
          </a:bodyPr>
          <a:lstStyle/>
          <a:p>
            <a:pPr>
              <a:lnSpc>
                <a:spcPct val="150000"/>
              </a:lnSpc>
            </a:pPr>
            <a:r>
              <a:rPr lang="vi-VN" sz="4200" b="1" dirty="0" smtClean="0"/>
              <a:t>Bài 2: Hãy thêm các từ cho sau đây vào trước những từ thích hợp với chúng trong ba cột bên dưới. Cho biết mỗi từ trong ba cột đó thuộc loại từ nào.</a:t>
            </a:r>
            <a:endParaRPr lang="en-US" sz="4200" b="1" dirty="0"/>
          </a:p>
        </p:txBody>
      </p:sp>
      <p:sp>
        <p:nvSpPr>
          <p:cNvPr id="3" name="TextBox 2"/>
          <p:cNvSpPr txBox="1"/>
          <p:nvPr/>
        </p:nvSpPr>
        <p:spPr>
          <a:xfrm>
            <a:off x="1456665" y="4076700"/>
            <a:ext cx="11802135" cy="3600986"/>
          </a:xfrm>
          <a:prstGeom prst="rect">
            <a:avLst/>
          </a:prstGeom>
          <a:noFill/>
        </p:spPr>
        <p:txBody>
          <a:bodyPr wrap="square" rtlCol="0">
            <a:spAutoFit/>
          </a:bodyPr>
          <a:lstStyle/>
          <a:p>
            <a:pPr marL="742950" indent="-742950">
              <a:lnSpc>
                <a:spcPct val="200000"/>
              </a:lnSpc>
              <a:buAutoNum type="alphaLcPeriod"/>
            </a:pPr>
            <a:r>
              <a:rPr lang="vi-VN" sz="3800" i="1" dirty="0" smtClean="0"/>
              <a:t>Những, các, một </a:t>
            </a:r>
            <a:r>
              <a:rPr lang="vi-VN" sz="3800" i="1" dirty="0">
                <a:sym typeface="Wingdings" panose="05000000000000000000" pitchFamily="2" charset="2"/>
              </a:rPr>
              <a:t> </a:t>
            </a:r>
            <a:r>
              <a:rPr lang="vi-VN" sz="3800" b="1" i="1" dirty="0">
                <a:solidFill>
                  <a:srgbClr val="FF0000"/>
                </a:solidFill>
                <a:sym typeface="Wingdings" panose="05000000000000000000" pitchFamily="2" charset="2"/>
              </a:rPr>
              <a:t>lần,làng, ông, cái </a:t>
            </a:r>
            <a:endParaRPr lang="vi-VN" sz="3800" b="1" i="1" dirty="0" smtClean="0">
              <a:solidFill>
                <a:srgbClr val="FF0000"/>
              </a:solidFill>
            </a:endParaRPr>
          </a:p>
          <a:p>
            <a:pPr marL="742950" indent="-742950">
              <a:lnSpc>
                <a:spcPct val="200000"/>
              </a:lnSpc>
              <a:buAutoNum type="alphaLcPeriod"/>
            </a:pPr>
            <a:r>
              <a:rPr lang="vi-VN" sz="3800" i="1" dirty="0" smtClean="0"/>
              <a:t>Hãy, đã, vừa </a:t>
            </a:r>
            <a:r>
              <a:rPr lang="vi-VN" sz="3800" i="1" dirty="0" smtClean="0">
                <a:sym typeface="Wingdings" panose="05000000000000000000" pitchFamily="2" charset="2"/>
              </a:rPr>
              <a:t>  </a:t>
            </a:r>
            <a:r>
              <a:rPr lang="vi-VN" sz="3800" b="1" i="1" dirty="0">
                <a:solidFill>
                  <a:srgbClr val="FF0000"/>
                </a:solidFill>
                <a:sym typeface="Wingdings" panose="05000000000000000000" pitchFamily="2" charset="2"/>
              </a:rPr>
              <a:t>đọc, nghĩ ngợi, phục dịch, đập</a:t>
            </a:r>
            <a:endParaRPr lang="vi-VN" sz="3800" b="1" i="1" dirty="0" smtClean="0">
              <a:solidFill>
                <a:srgbClr val="FF0000"/>
              </a:solidFill>
            </a:endParaRPr>
          </a:p>
          <a:p>
            <a:pPr marL="742950" indent="-742950">
              <a:lnSpc>
                <a:spcPct val="200000"/>
              </a:lnSpc>
              <a:buAutoNum type="alphaLcPeriod"/>
            </a:pPr>
            <a:r>
              <a:rPr lang="vi-VN" sz="3800" i="1" dirty="0" smtClean="0"/>
              <a:t>Rất, hơi, quá </a:t>
            </a:r>
            <a:r>
              <a:rPr lang="vi-VN" sz="3800" i="1" dirty="0">
                <a:sym typeface="Wingdings" panose="05000000000000000000" pitchFamily="2" charset="2"/>
              </a:rPr>
              <a:t> </a:t>
            </a:r>
            <a:r>
              <a:rPr lang="vi-VN" sz="3800" b="1" i="1" dirty="0">
                <a:solidFill>
                  <a:srgbClr val="FF0000"/>
                </a:solidFill>
                <a:sym typeface="Wingdings" panose="05000000000000000000" pitchFamily="2" charset="2"/>
              </a:rPr>
              <a:t>hay, đột ngột, sung sướng</a:t>
            </a:r>
            <a:endParaRPr lang="en-US" sz="3800" b="1" i="1" dirty="0">
              <a:solidFill>
                <a:srgbClr val="FF0000"/>
              </a:solidFill>
            </a:endParaRPr>
          </a:p>
        </p:txBody>
      </p:sp>
    </p:spTree>
    <p:extLst>
      <p:ext uri="{BB962C8B-B14F-4D97-AF65-F5344CB8AC3E}">
        <p14:creationId xmlns:p14="http://schemas.microsoft.com/office/powerpoint/2010/main" val="113062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srcRect/>
          <a:stretch>
            <a:fillRect/>
          </a:stretch>
        </p:blipFill>
        <p:spPr>
          <a:xfrm rot="-979807">
            <a:off x="13737815" y="9393392"/>
            <a:ext cx="5510543" cy="1487847"/>
          </a:xfrm>
          <a:prstGeom prst="rect">
            <a:avLst/>
          </a:prstGeom>
        </p:spPr>
      </p:pic>
      <p:sp>
        <p:nvSpPr>
          <p:cNvPr id="8" name="TextBox 7"/>
          <p:cNvSpPr txBox="1"/>
          <p:nvPr/>
        </p:nvSpPr>
        <p:spPr>
          <a:xfrm>
            <a:off x="914400" y="495300"/>
            <a:ext cx="2749471" cy="784830"/>
          </a:xfrm>
          <a:prstGeom prst="rect">
            <a:avLst/>
          </a:prstGeom>
          <a:noFill/>
        </p:spPr>
        <p:txBody>
          <a:bodyPr wrap="none" rtlCol="0">
            <a:spAutoFit/>
          </a:bodyPr>
          <a:lstStyle/>
          <a:p>
            <a:r>
              <a:rPr lang="vi-VN" sz="4500" b="1" i="1" dirty="0" smtClean="0">
                <a:solidFill>
                  <a:srgbClr val="FF0000"/>
                </a:solidFill>
              </a:rPr>
              <a:t>2. Bài tập</a:t>
            </a:r>
            <a:endParaRPr lang="en-US" sz="4500" b="1" i="1" dirty="0">
              <a:solidFill>
                <a:srgbClr val="FF0000"/>
              </a:solidFill>
            </a:endParaRPr>
          </a:p>
        </p:txBody>
      </p:sp>
      <p:sp>
        <p:nvSpPr>
          <p:cNvPr id="2" name="TextBox 1"/>
          <p:cNvSpPr txBox="1"/>
          <p:nvPr/>
        </p:nvSpPr>
        <p:spPr>
          <a:xfrm>
            <a:off x="1143000" y="1280130"/>
            <a:ext cx="16383000" cy="3970318"/>
          </a:xfrm>
          <a:prstGeom prst="rect">
            <a:avLst/>
          </a:prstGeom>
          <a:noFill/>
        </p:spPr>
        <p:txBody>
          <a:bodyPr wrap="square" rtlCol="0">
            <a:spAutoFit/>
          </a:bodyPr>
          <a:lstStyle/>
          <a:p>
            <a:pPr algn="just">
              <a:lnSpc>
                <a:spcPct val="150000"/>
              </a:lnSpc>
            </a:pPr>
            <a:r>
              <a:rPr lang="vi-VN" sz="4200" b="1" dirty="0" smtClean="0"/>
              <a:t>Bài 3: Từ những kết quả đạt được ở bài tập 1 và bài tập 2, hãy cho biết danh từ có thể đứng sau những từ nào, động từ đứng sau những từ nào và tính từ đứng sau những từ nào trong số những từ nêu trên.</a:t>
            </a:r>
            <a:endParaRPr lang="en-US" sz="4200" b="1" dirty="0"/>
          </a:p>
        </p:txBody>
      </p:sp>
      <p:sp>
        <p:nvSpPr>
          <p:cNvPr id="4" name="Rectangle 3"/>
          <p:cNvSpPr/>
          <p:nvPr/>
        </p:nvSpPr>
        <p:spPr>
          <a:xfrm>
            <a:off x="1524000" y="4878950"/>
            <a:ext cx="12344400" cy="3769750"/>
          </a:xfrm>
          <a:prstGeom prst="rect">
            <a:avLst/>
          </a:prstGeom>
        </p:spPr>
        <p:txBody>
          <a:bodyPr wrap="square">
            <a:spAutoFit/>
          </a:bodyPr>
          <a:lstStyle/>
          <a:p>
            <a:pPr marL="571500" indent="-571500" algn="just">
              <a:lnSpc>
                <a:spcPct val="200000"/>
              </a:lnSpc>
              <a:buFont typeface="Wingdings" panose="05000000000000000000" pitchFamily="2" charset="2"/>
              <a:buChar char="q"/>
            </a:pPr>
            <a:r>
              <a:rPr lang="vi-VN" sz="4200" b="1" dirty="0" smtClean="0">
                <a:solidFill>
                  <a:srgbClr val="000000"/>
                </a:solidFill>
              </a:rPr>
              <a:t>Danh </a:t>
            </a:r>
            <a:r>
              <a:rPr lang="vi-VN" sz="4200" b="1" dirty="0">
                <a:solidFill>
                  <a:srgbClr val="000000"/>
                </a:solidFill>
              </a:rPr>
              <a:t>từ có thể đứng sau: </a:t>
            </a:r>
            <a:r>
              <a:rPr lang="vi-VN" sz="4200" i="1" dirty="0">
                <a:solidFill>
                  <a:srgbClr val="000000"/>
                </a:solidFill>
              </a:rPr>
              <a:t>những, các, một…</a:t>
            </a:r>
          </a:p>
          <a:p>
            <a:pPr marL="571500" indent="-571500" algn="just">
              <a:lnSpc>
                <a:spcPct val="200000"/>
              </a:lnSpc>
              <a:buFont typeface="Wingdings" panose="05000000000000000000" pitchFamily="2" charset="2"/>
              <a:buChar char="q"/>
            </a:pPr>
            <a:r>
              <a:rPr lang="vi-VN" sz="4200" b="1" dirty="0" smtClean="0">
                <a:solidFill>
                  <a:srgbClr val="000000"/>
                </a:solidFill>
              </a:rPr>
              <a:t>Động </a:t>
            </a:r>
            <a:r>
              <a:rPr lang="vi-VN" sz="4200" b="1" dirty="0">
                <a:solidFill>
                  <a:srgbClr val="000000"/>
                </a:solidFill>
              </a:rPr>
              <a:t>từ có thể đứng sau: </a:t>
            </a:r>
            <a:r>
              <a:rPr lang="vi-VN" sz="4200" i="1" dirty="0">
                <a:solidFill>
                  <a:srgbClr val="000000"/>
                </a:solidFill>
              </a:rPr>
              <a:t>hãy, đã, vừa…</a:t>
            </a:r>
          </a:p>
          <a:p>
            <a:pPr marL="571500" indent="-571500" algn="just">
              <a:lnSpc>
                <a:spcPct val="200000"/>
              </a:lnSpc>
              <a:buFont typeface="Wingdings" panose="05000000000000000000" pitchFamily="2" charset="2"/>
              <a:buChar char="q"/>
            </a:pPr>
            <a:r>
              <a:rPr lang="vi-VN" sz="4200" b="1" dirty="0" smtClean="0">
                <a:solidFill>
                  <a:srgbClr val="000000"/>
                </a:solidFill>
              </a:rPr>
              <a:t>Tính </a:t>
            </a:r>
            <a:r>
              <a:rPr lang="vi-VN" sz="4200" b="1" dirty="0">
                <a:solidFill>
                  <a:srgbClr val="000000"/>
                </a:solidFill>
              </a:rPr>
              <a:t>từ có thể đứng sau: </a:t>
            </a:r>
            <a:r>
              <a:rPr lang="vi-VN" sz="4200" i="1" dirty="0">
                <a:solidFill>
                  <a:srgbClr val="000000"/>
                </a:solidFill>
              </a:rPr>
              <a:t>rất, hơi, quá…</a:t>
            </a:r>
            <a:endParaRPr lang="vi-VN" sz="4200" b="0" i="1" dirty="0">
              <a:solidFill>
                <a:srgbClr val="000000"/>
              </a:solidFill>
              <a:effectLst/>
            </a:endParaRPr>
          </a:p>
        </p:txBody>
      </p:sp>
    </p:spTree>
    <p:extLst>
      <p:ext uri="{BB962C8B-B14F-4D97-AF65-F5344CB8AC3E}">
        <p14:creationId xmlns:p14="http://schemas.microsoft.com/office/powerpoint/2010/main" val="250529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srcRect/>
          <a:stretch>
            <a:fillRect/>
          </a:stretch>
        </p:blipFill>
        <p:spPr>
          <a:xfrm rot="-979807">
            <a:off x="13890215" y="9240991"/>
            <a:ext cx="5510543" cy="1487847"/>
          </a:xfrm>
          <a:prstGeom prst="rect">
            <a:avLst/>
          </a:prstGeom>
        </p:spPr>
      </p:pic>
      <p:sp>
        <p:nvSpPr>
          <p:cNvPr id="8" name="TextBox 7"/>
          <p:cNvSpPr txBox="1"/>
          <p:nvPr/>
        </p:nvSpPr>
        <p:spPr>
          <a:xfrm>
            <a:off x="914400" y="495300"/>
            <a:ext cx="2749471" cy="784830"/>
          </a:xfrm>
          <a:prstGeom prst="rect">
            <a:avLst/>
          </a:prstGeom>
          <a:noFill/>
        </p:spPr>
        <p:txBody>
          <a:bodyPr wrap="none" rtlCol="0">
            <a:spAutoFit/>
          </a:bodyPr>
          <a:lstStyle/>
          <a:p>
            <a:r>
              <a:rPr lang="vi-VN" sz="4500" b="1" i="1" dirty="0" smtClean="0">
                <a:solidFill>
                  <a:srgbClr val="FF0000"/>
                </a:solidFill>
              </a:rPr>
              <a:t>2. Bài tập</a:t>
            </a:r>
            <a:endParaRPr lang="en-US" sz="4500" b="1" i="1" dirty="0">
              <a:solidFill>
                <a:srgbClr val="FF0000"/>
              </a:solidFill>
            </a:endParaRPr>
          </a:p>
        </p:txBody>
      </p:sp>
      <p:sp>
        <p:nvSpPr>
          <p:cNvPr id="2" name="TextBox 1"/>
          <p:cNvSpPr txBox="1"/>
          <p:nvPr/>
        </p:nvSpPr>
        <p:spPr>
          <a:xfrm>
            <a:off x="1143000" y="1280130"/>
            <a:ext cx="16383000" cy="2031325"/>
          </a:xfrm>
          <a:prstGeom prst="rect">
            <a:avLst/>
          </a:prstGeom>
          <a:noFill/>
        </p:spPr>
        <p:txBody>
          <a:bodyPr wrap="square" rtlCol="0">
            <a:spAutoFit/>
          </a:bodyPr>
          <a:lstStyle/>
          <a:p>
            <a:pPr algn="just">
              <a:lnSpc>
                <a:spcPct val="150000"/>
              </a:lnSpc>
            </a:pPr>
            <a:r>
              <a:rPr lang="vi-VN" sz="4200" b="1" dirty="0" smtClean="0"/>
              <a:t>Bài 4: Kẻ bảng theo mẫu cho dưới đây và điền các từ có thể kết hợp với danh từ, động từ, tính từ vào những cột để trống</a:t>
            </a:r>
            <a:endParaRPr lang="en-US" sz="4200" b="1" dirty="0"/>
          </a:p>
        </p:txBody>
      </p:sp>
      <p:graphicFrame>
        <p:nvGraphicFramePr>
          <p:cNvPr id="3" name="Table 2"/>
          <p:cNvGraphicFramePr>
            <a:graphicFrameLocks noGrp="1"/>
          </p:cNvGraphicFramePr>
          <p:nvPr>
            <p:extLst>
              <p:ext uri="{D42A27DB-BD31-4B8C-83A1-F6EECF244321}">
                <p14:modId xmlns:p14="http://schemas.microsoft.com/office/powerpoint/2010/main" val="890692426"/>
              </p:ext>
            </p:extLst>
          </p:nvPr>
        </p:nvGraphicFramePr>
        <p:xfrm>
          <a:off x="1143000" y="3390900"/>
          <a:ext cx="16230600" cy="6388631"/>
        </p:xfrm>
        <a:graphic>
          <a:graphicData uri="http://schemas.openxmlformats.org/drawingml/2006/table">
            <a:tbl>
              <a:tblPr firstRow="1" bandRow="1">
                <a:tableStyleId>{5940675A-B579-460E-94D1-54222C63F5DA}</a:tableStyleId>
              </a:tblPr>
              <a:tblGrid>
                <a:gridCol w="5181600">
                  <a:extLst>
                    <a:ext uri="{9D8B030D-6E8A-4147-A177-3AD203B41FA5}">
                      <a16:colId xmlns:a16="http://schemas.microsoft.com/office/drawing/2014/main" val="22721421"/>
                    </a:ext>
                  </a:extLst>
                </a:gridCol>
                <a:gridCol w="4648200">
                  <a:extLst>
                    <a:ext uri="{9D8B030D-6E8A-4147-A177-3AD203B41FA5}">
                      <a16:colId xmlns:a16="http://schemas.microsoft.com/office/drawing/2014/main" val="3773117855"/>
                    </a:ext>
                  </a:extLst>
                </a:gridCol>
                <a:gridCol w="1905000">
                  <a:extLst>
                    <a:ext uri="{9D8B030D-6E8A-4147-A177-3AD203B41FA5}">
                      <a16:colId xmlns:a16="http://schemas.microsoft.com/office/drawing/2014/main" val="4197726164"/>
                    </a:ext>
                  </a:extLst>
                </a:gridCol>
                <a:gridCol w="4495800">
                  <a:extLst>
                    <a:ext uri="{9D8B030D-6E8A-4147-A177-3AD203B41FA5}">
                      <a16:colId xmlns:a16="http://schemas.microsoft.com/office/drawing/2014/main" val="1377874449"/>
                    </a:ext>
                  </a:extLst>
                </a:gridCol>
              </a:tblGrid>
              <a:tr h="875007">
                <a:tc rowSpan="2">
                  <a:txBody>
                    <a:bodyPr/>
                    <a:lstStyle/>
                    <a:p>
                      <a:pPr algn="ctr">
                        <a:lnSpc>
                          <a:spcPct val="150000"/>
                        </a:lnSpc>
                      </a:pPr>
                      <a:r>
                        <a:rPr lang="vi-VN" sz="2800" b="1" dirty="0" smtClean="0"/>
                        <a:t>Ý</a:t>
                      </a:r>
                      <a:r>
                        <a:rPr lang="vi-VN" sz="2800" b="1" baseline="0" dirty="0" smtClean="0"/>
                        <a:t> NGHĨA KHÁI QUÁT </a:t>
                      </a:r>
                    </a:p>
                    <a:p>
                      <a:pPr algn="ctr">
                        <a:lnSpc>
                          <a:spcPct val="150000"/>
                        </a:lnSpc>
                      </a:pPr>
                      <a:r>
                        <a:rPr lang="vi-VN" sz="2800" b="1" baseline="0" dirty="0" smtClean="0"/>
                        <a:t>CỦA TỪ LOẠI</a:t>
                      </a:r>
                      <a:endParaRPr lang="en-US" sz="2800" b="1" dirty="0"/>
                    </a:p>
                  </a:txBody>
                  <a:tcPr anchor="ctr">
                    <a:solidFill>
                      <a:schemeClr val="accent4">
                        <a:lumMod val="20000"/>
                        <a:lumOff val="80000"/>
                      </a:schemeClr>
                    </a:solidFill>
                  </a:tcPr>
                </a:tc>
                <a:tc gridSpan="3">
                  <a:txBody>
                    <a:bodyPr/>
                    <a:lstStyle/>
                    <a:p>
                      <a:pPr algn="ctr">
                        <a:lnSpc>
                          <a:spcPct val="150000"/>
                        </a:lnSpc>
                      </a:pPr>
                      <a:r>
                        <a:rPr lang="vi-VN" sz="2800" b="1" dirty="0" smtClean="0"/>
                        <a:t>KHẢ</a:t>
                      </a:r>
                      <a:r>
                        <a:rPr lang="vi-VN" sz="2800" b="1" baseline="0" dirty="0" smtClean="0"/>
                        <a:t> NĂNG KẾT HỢP</a:t>
                      </a:r>
                      <a:endParaRPr lang="en-US" sz="2800" b="1" dirty="0"/>
                    </a:p>
                  </a:txBody>
                  <a:tcPr anchor="ctr">
                    <a:solidFill>
                      <a:schemeClr val="accent4">
                        <a:lumMod val="20000"/>
                        <a:lumOff val="80000"/>
                      </a:schemeClr>
                    </a:solidFill>
                  </a:tcPr>
                </a:tc>
                <a:tc hMerge="1">
                  <a:txBody>
                    <a:bodyPr/>
                    <a:lstStyle/>
                    <a:p>
                      <a:endParaRPr lang="en-US" sz="3800" dirty="0"/>
                    </a:p>
                  </a:txBody>
                  <a:tcPr/>
                </a:tc>
                <a:tc hMerge="1">
                  <a:txBody>
                    <a:bodyPr/>
                    <a:lstStyle/>
                    <a:p>
                      <a:endParaRPr lang="en-US" sz="3800" dirty="0"/>
                    </a:p>
                  </a:txBody>
                  <a:tcPr/>
                </a:tc>
                <a:extLst>
                  <a:ext uri="{0D108BD9-81ED-4DB2-BD59-A6C34878D82A}">
                    <a16:rowId xmlns:a16="http://schemas.microsoft.com/office/drawing/2014/main" val="2248750001"/>
                  </a:ext>
                </a:extLst>
              </a:tr>
              <a:tr h="978665">
                <a:tc vMerge="1">
                  <a:txBody>
                    <a:bodyPr/>
                    <a:lstStyle/>
                    <a:p>
                      <a:endParaRPr lang="en-US" sz="3800" dirty="0"/>
                    </a:p>
                  </a:txBody>
                  <a:tcPr/>
                </a:tc>
                <a:tc>
                  <a:txBody>
                    <a:bodyPr/>
                    <a:lstStyle/>
                    <a:p>
                      <a:pPr algn="ctr">
                        <a:lnSpc>
                          <a:spcPct val="150000"/>
                        </a:lnSpc>
                      </a:pPr>
                      <a:r>
                        <a:rPr lang="vi-VN" sz="2800" dirty="0" smtClean="0"/>
                        <a:t>Kết</a:t>
                      </a:r>
                      <a:r>
                        <a:rPr lang="vi-VN" sz="2800" baseline="0" dirty="0" smtClean="0"/>
                        <a:t> hợp về phía trước</a:t>
                      </a:r>
                      <a:endParaRPr lang="en-US" sz="2800" dirty="0"/>
                    </a:p>
                  </a:txBody>
                  <a:tcPr anchor="ctr">
                    <a:solidFill>
                      <a:schemeClr val="accent4">
                        <a:lumMod val="20000"/>
                        <a:lumOff val="80000"/>
                      </a:schemeClr>
                    </a:solidFill>
                  </a:tcPr>
                </a:tc>
                <a:tc>
                  <a:txBody>
                    <a:bodyPr/>
                    <a:lstStyle/>
                    <a:p>
                      <a:pPr algn="ctr">
                        <a:lnSpc>
                          <a:spcPct val="150000"/>
                        </a:lnSpc>
                      </a:pPr>
                      <a:r>
                        <a:rPr lang="vi-VN" sz="2800" b="1" dirty="0" smtClean="0"/>
                        <a:t>Từ</a:t>
                      </a:r>
                      <a:r>
                        <a:rPr lang="vi-VN" sz="2800" b="1" baseline="0" dirty="0" smtClean="0"/>
                        <a:t> loại</a:t>
                      </a:r>
                      <a:endParaRPr lang="en-US" sz="2800" b="1" dirty="0"/>
                    </a:p>
                  </a:txBody>
                  <a:tcPr anchor="ctr">
                    <a:solidFill>
                      <a:schemeClr val="accent4">
                        <a:lumMod val="20000"/>
                        <a:lumOff val="80000"/>
                      </a:schemeClr>
                    </a:solidFill>
                  </a:tcPr>
                </a:tc>
                <a:tc>
                  <a:txBody>
                    <a:bodyPr/>
                    <a:lstStyle/>
                    <a:p>
                      <a:pPr algn="ctr">
                        <a:lnSpc>
                          <a:spcPct val="150000"/>
                        </a:lnSpc>
                      </a:pPr>
                      <a:r>
                        <a:rPr lang="vi-VN" sz="2800" dirty="0" smtClean="0"/>
                        <a:t>Kết</a:t>
                      </a:r>
                      <a:r>
                        <a:rPr lang="vi-VN" sz="2800" baseline="0" dirty="0" smtClean="0"/>
                        <a:t> hợp về phía sau</a:t>
                      </a:r>
                      <a:endParaRPr lang="en-US" sz="2800" dirty="0"/>
                    </a:p>
                  </a:txBody>
                  <a:tcPr anchor="ctr">
                    <a:solidFill>
                      <a:schemeClr val="accent4">
                        <a:lumMod val="20000"/>
                        <a:lumOff val="80000"/>
                      </a:schemeClr>
                    </a:solidFill>
                  </a:tcPr>
                </a:tc>
                <a:extLst>
                  <a:ext uri="{0D108BD9-81ED-4DB2-BD59-A6C34878D82A}">
                    <a16:rowId xmlns:a16="http://schemas.microsoft.com/office/drawing/2014/main" val="3014168305"/>
                  </a:ext>
                </a:extLst>
              </a:tr>
              <a:tr h="1319382">
                <a:tc>
                  <a:txBody>
                    <a:bodyPr/>
                    <a:lstStyle/>
                    <a:p>
                      <a:pPr>
                        <a:lnSpc>
                          <a:spcPct val="150000"/>
                        </a:lnSpc>
                      </a:pPr>
                      <a:r>
                        <a:rPr lang="vi-VN" sz="2800" dirty="0" smtClean="0"/>
                        <a:t>Chỉ</a:t>
                      </a:r>
                      <a:r>
                        <a:rPr lang="vi-VN" sz="2800" baseline="0" dirty="0" smtClean="0"/>
                        <a:t> sự vật (người, vật, hiện tượng, khái niệm)</a:t>
                      </a:r>
                      <a:endParaRPr lang="en-US" sz="2800" dirty="0"/>
                    </a:p>
                  </a:txBody>
                  <a:tcPr/>
                </a:tc>
                <a:tc>
                  <a:txBody>
                    <a:bodyPr/>
                    <a:lstStyle/>
                    <a:p>
                      <a:endParaRPr lang="en-US" sz="2800"/>
                    </a:p>
                  </a:txBody>
                  <a:tcPr/>
                </a:tc>
                <a:tc>
                  <a:txBody>
                    <a:bodyPr/>
                    <a:lstStyle/>
                    <a:p>
                      <a:pPr algn="ctr"/>
                      <a:r>
                        <a:rPr lang="vi-VN" sz="2800" b="1" dirty="0" smtClean="0"/>
                        <a:t>Danh từ</a:t>
                      </a:r>
                      <a:endParaRPr lang="en-US" sz="2800" b="1" dirty="0"/>
                    </a:p>
                  </a:txBody>
                  <a:tcPr anchor="ctr"/>
                </a:tc>
                <a:tc>
                  <a:txBody>
                    <a:bodyPr/>
                    <a:lstStyle/>
                    <a:p>
                      <a:endParaRPr lang="en-US" sz="2800"/>
                    </a:p>
                  </a:txBody>
                  <a:tcPr/>
                </a:tc>
                <a:extLst>
                  <a:ext uri="{0D108BD9-81ED-4DB2-BD59-A6C34878D82A}">
                    <a16:rowId xmlns:a16="http://schemas.microsoft.com/office/drawing/2014/main" val="2924240639"/>
                  </a:ext>
                </a:extLst>
              </a:tr>
              <a:tr h="1319382">
                <a:tc>
                  <a:txBody>
                    <a:bodyPr/>
                    <a:lstStyle/>
                    <a:p>
                      <a:pPr>
                        <a:lnSpc>
                          <a:spcPct val="150000"/>
                        </a:lnSpc>
                      </a:pPr>
                      <a:r>
                        <a:rPr lang="vi-VN" sz="2800" dirty="0" smtClean="0"/>
                        <a:t>Chỉ</a:t>
                      </a:r>
                      <a:r>
                        <a:rPr lang="vi-VN" sz="2800" baseline="0" dirty="0" smtClean="0"/>
                        <a:t> hoạt động, trạng thái của sự vật</a:t>
                      </a:r>
                      <a:endParaRPr lang="en-US" sz="2800" dirty="0"/>
                    </a:p>
                  </a:txBody>
                  <a:tcPr/>
                </a:tc>
                <a:tc>
                  <a:txBody>
                    <a:bodyPr/>
                    <a:lstStyle/>
                    <a:p>
                      <a:endParaRPr lang="en-US" sz="2800" dirty="0"/>
                    </a:p>
                  </a:txBody>
                  <a:tcPr/>
                </a:tc>
                <a:tc>
                  <a:txBody>
                    <a:bodyPr/>
                    <a:lstStyle/>
                    <a:p>
                      <a:pPr algn="ctr"/>
                      <a:r>
                        <a:rPr lang="vi-VN" sz="2800" b="1" dirty="0" smtClean="0"/>
                        <a:t>Động</a:t>
                      </a:r>
                      <a:r>
                        <a:rPr lang="vi-VN" sz="2800" b="1" baseline="0" dirty="0" smtClean="0"/>
                        <a:t> từ</a:t>
                      </a:r>
                      <a:endParaRPr lang="en-US" sz="2800" b="1" dirty="0"/>
                    </a:p>
                  </a:txBody>
                  <a:tcPr anchor="ctr"/>
                </a:tc>
                <a:tc>
                  <a:txBody>
                    <a:bodyPr/>
                    <a:lstStyle/>
                    <a:p>
                      <a:endParaRPr lang="en-US" sz="2800"/>
                    </a:p>
                  </a:txBody>
                  <a:tcPr/>
                </a:tc>
                <a:extLst>
                  <a:ext uri="{0D108BD9-81ED-4DB2-BD59-A6C34878D82A}">
                    <a16:rowId xmlns:a16="http://schemas.microsoft.com/office/drawing/2014/main" val="449405252"/>
                  </a:ext>
                </a:extLst>
              </a:tr>
              <a:tr h="1791759">
                <a:tc>
                  <a:txBody>
                    <a:bodyPr/>
                    <a:lstStyle/>
                    <a:p>
                      <a:pPr algn="just">
                        <a:lnSpc>
                          <a:spcPct val="150000"/>
                        </a:lnSpc>
                      </a:pPr>
                      <a:r>
                        <a:rPr lang="vi-VN" sz="2800" dirty="0" smtClean="0"/>
                        <a:t>Chỉ</a:t>
                      </a:r>
                      <a:r>
                        <a:rPr lang="vi-VN" sz="2800" baseline="0" dirty="0" smtClean="0"/>
                        <a:t> đặc điểm, tính chất của sự vật, hoạt động, trạng thái</a:t>
                      </a:r>
                      <a:endParaRPr lang="en-US" sz="2800" dirty="0"/>
                    </a:p>
                  </a:txBody>
                  <a:tcPr/>
                </a:tc>
                <a:tc>
                  <a:txBody>
                    <a:bodyPr/>
                    <a:lstStyle/>
                    <a:p>
                      <a:endParaRPr lang="en-US" sz="2800" dirty="0"/>
                    </a:p>
                  </a:txBody>
                  <a:tcPr/>
                </a:tc>
                <a:tc>
                  <a:txBody>
                    <a:bodyPr/>
                    <a:lstStyle/>
                    <a:p>
                      <a:pPr algn="ctr"/>
                      <a:r>
                        <a:rPr lang="vi-VN" sz="2800" b="1" dirty="0" smtClean="0"/>
                        <a:t>Tính</a:t>
                      </a:r>
                      <a:r>
                        <a:rPr lang="vi-VN" sz="2800" b="1" baseline="0" dirty="0" smtClean="0"/>
                        <a:t> từ</a:t>
                      </a:r>
                      <a:endParaRPr lang="en-US" sz="2800" b="1" dirty="0"/>
                    </a:p>
                  </a:txBody>
                  <a:tcPr anchor="ctr"/>
                </a:tc>
                <a:tc>
                  <a:txBody>
                    <a:bodyPr/>
                    <a:lstStyle/>
                    <a:p>
                      <a:endParaRPr lang="en-US" sz="2800" dirty="0"/>
                    </a:p>
                  </a:txBody>
                  <a:tcPr/>
                </a:tc>
                <a:extLst>
                  <a:ext uri="{0D108BD9-81ED-4DB2-BD59-A6C34878D82A}">
                    <a16:rowId xmlns:a16="http://schemas.microsoft.com/office/drawing/2014/main" val="2237090848"/>
                  </a:ext>
                </a:extLst>
              </a:tr>
            </a:tbl>
          </a:graphicData>
        </a:graphic>
      </p:graphicFrame>
    </p:spTree>
    <p:extLst>
      <p:ext uri="{BB962C8B-B14F-4D97-AF65-F5344CB8AC3E}">
        <p14:creationId xmlns:p14="http://schemas.microsoft.com/office/powerpoint/2010/main" val="104135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srcRect/>
          <a:stretch>
            <a:fillRect/>
          </a:stretch>
        </p:blipFill>
        <p:spPr>
          <a:xfrm rot="-979807">
            <a:off x="13890215" y="9240991"/>
            <a:ext cx="5510543" cy="1487847"/>
          </a:xfrm>
          <a:prstGeom prst="rect">
            <a:avLst/>
          </a:prstGeom>
        </p:spPr>
      </p:pic>
      <p:sp>
        <p:nvSpPr>
          <p:cNvPr id="8" name="TextBox 7"/>
          <p:cNvSpPr txBox="1"/>
          <p:nvPr/>
        </p:nvSpPr>
        <p:spPr>
          <a:xfrm>
            <a:off x="914400" y="495300"/>
            <a:ext cx="2749471" cy="784830"/>
          </a:xfrm>
          <a:prstGeom prst="rect">
            <a:avLst/>
          </a:prstGeom>
          <a:noFill/>
        </p:spPr>
        <p:txBody>
          <a:bodyPr wrap="none" rtlCol="0">
            <a:spAutoFit/>
          </a:bodyPr>
          <a:lstStyle/>
          <a:p>
            <a:r>
              <a:rPr lang="vi-VN" sz="4500" b="1" i="1" dirty="0" smtClean="0">
                <a:solidFill>
                  <a:srgbClr val="FF0000"/>
                </a:solidFill>
              </a:rPr>
              <a:t>2. Bài tập</a:t>
            </a:r>
            <a:endParaRPr lang="en-US" sz="4500" b="1" i="1" dirty="0">
              <a:solidFill>
                <a:srgbClr val="FF0000"/>
              </a:solidFill>
            </a:endParaRPr>
          </a:p>
        </p:txBody>
      </p:sp>
      <p:sp>
        <p:nvSpPr>
          <p:cNvPr id="2" name="TextBox 1"/>
          <p:cNvSpPr txBox="1"/>
          <p:nvPr/>
        </p:nvSpPr>
        <p:spPr>
          <a:xfrm>
            <a:off x="1143000" y="1280130"/>
            <a:ext cx="16383000" cy="2031325"/>
          </a:xfrm>
          <a:prstGeom prst="rect">
            <a:avLst/>
          </a:prstGeom>
          <a:noFill/>
        </p:spPr>
        <p:txBody>
          <a:bodyPr wrap="square" rtlCol="0">
            <a:spAutoFit/>
          </a:bodyPr>
          <a:lstStyle/>
          <a:p>
            <a:pPr algn="just">
              <a:lnSpc>
                <a:spcPct val="150000"/>
              </a:lnSpc>
            </a:pPr>
            <a:r>
              <a:rPr lang="vi-VN" sz="4200" b="1" dirty="0" smtClean="0"/>
              <a:t>Bài 4: Kẻ bảng theo mẫu cho dưới đây và điền các từ có thể kết hợp với danh từ, động từ, tính từ vào những cột để trống</a:t>
            </a:r>
            <a:endParaRPr lang="en-US" sz="4200" b="1" dirty="0"/>
          </a:p>
        </p:txBody>
      </p:sp>
      <p:graphicFrame>
        <p:nvGraphicFramePr>
          <p:cNvPr id="3" name="Table 2"/>
          <p:cNvGraphicFramePr>
            <a:graphicFrameLocks noGrp="1"/>
          </p:cNvGraphicFramePr>
          <p:nvPr>
            <p:extLst>
              <p:ext uri="{D42A27DB-BD31-4B8C-83A1-F6EECF244321}">
                <p14:modId xmlns:p14="http://schemas.microsoft.com/office/powerpoint/2010/main" val="2338970255"/>
              </p:ext>
            </p:extLst>
          </p:nvPr>
        </p:nvGraphicFramePr>
        <p:xfrm>
          <a:off x="1143000" y="3390900"/>
          <a:ext cx="16230600" cy="6388631"/>
        </p:xfrm>
        <a:graphic>
          <a:graphicData uri="http://schemas.openxmlformats.org/drawingml/2006/table">
            <a:tbl>
              <a:tblPr firstRow="1" bandRow="1">
                <a:tableStyleId>{5940675A-B579-460E-94D1-54222C63F5DA}</a:tableStyleId>
              </a:tblPr>
              <a:tblGrid>
                <a:gridCol w="5181600">
                  <a:extLst>
                    <a:ext uri="{9D8B030D-6E8A-4147-A177-3AD203B41FA5}">
                      <a16:colId xmlns:a16="http://schemas.microsoft.com/office/drawing/2014/main" val="22721421"/>
                    </a:ext>
                  </a:extLst>
                </a:gridCol>
                <a:gridCol w="4648200">
                  <a:extLst>
                    <a:ext uri="{9D8B030D-6E8A-4147-A177-3AD203B41FA5}">
                      <a16:colId xmlns:a16="http://schemas.microsoft.com/office/drawing/2014/main" val="3773117855"/>
                    </a:ext>
                  </a:extLst>
                </a:gridCol>
                <a:gridCol w="1905000">
                  <a:extLst>
                    <a:ext uri="{9D8B030D-6E8A-4147-A177-3AD203B41FA5}">
                      <a16:colId xmlns:a16="http://schemas.microsoft.com/office/drawing/2014/main" val="4197726164"/>
                    </a:ext>
                  </a:extLst>
                </a:gridCol>
                <a:gridCol w="4495800">
                  <a:extLst>
                    <a:ext uri="{9D8B030D-6E8A-4147-A177-3AD203B41FA5}">
                      <a16:colId xmlns:a16="http://schemas.microsoft.com/office/drawing/2014/main" val="1377874449"/>
                    </a:ext>
                  </a:extLst>
                </a:gridCol>
              </a:tblGrid>
              <a:tr h="875007">
                <a:tc rowSpan="2">
                  <a:txBody>
                    <a:bodyPr/>
                    <a:lstStyle/>
                    <a:p>
                      <a:pPr algn="ctr">
                        <a:lnSpc>
                          <a:spcPct val="150000"/>
                        </a:lnSpc>
                      </a:pPr>
                      <a:r>
                        <a:rPr lang="vi-VN" sz="2800" b="1" dirty="0" smtClean="0"/>
                        <a:t>Ý</a:t>
                      </a:r>
                      <a:r>
                        <a:rPr lang="vi-VN" sz="2800" b="1" baseline="0" dirty="0" smtClean="0"/>
                        <a:t> NGHĨA KHÁI QUÁT </a:t>
                      </a:r>
                    </a:p>
                    <a:p>
                      <a:pPr algn="ctr">
                        <a:lnSpc>
                          <a:spcPct val="150000"/>
                        </a:lnSpc>
                      </a:pPr>
                      <a:r>
                        <a:rPr lang="vi-VN" sz="2800" b="1" baseline="0" dirty="0" smtClean="0"/>
                        <a:t>CỦA TỪ LOẠI</a:t>
                      </a:r>
                      <a:endParaRPr lang="en-US" sz="2800" b="1" dirty="0"/>
                    </a:p>
                  </a:txBody>
                  <a:tcPr anchor="ctr">
                    <a:solidFill>
                      <a:schemeClr val="accent4">
                        <a:lumMod val="20000"/>
                        <a:lumOff val="80000"/>
                      </a:schemeClr>
                    </a:solidFill>
                  </a:tcPr>
                </a:tc>
                <a:tc gridSpan="3">
                  <a:txBody>
                    <a:bodyPr/>
                    <a:lstStyle/>
                    <a:p>
                      <a:pPr algn="ctr">
                        <a:lnSpc>
                          <a:spcPct val="150000"/>
                        </a:lnSpc>
                      </a:pPr>
                      <a:r>
                        <a:rPr lang="vi-VN" sz="2800" b="1" dirty="0" smtClean="0"/>
                        <a:t>KHẢ</a:t>
                      </a:r>
                      <a:r>
                        <a:rPr lang="vi-VN" sz="2800" b="1" baseline="0" dirty="0" smtClean="0"/>
                        <a:t> NĂNG KẾT HỢP</a:t>
                      </a:r>
                      <a:endParaRPr lang="en-US" sz="2800" b="1" dirty="0"/>
                    </a:p>
                  </a:txBody>
                  <a:tcPr anchor="ctr">
                    <a:solidFill>
                      <a:schemeClr val="accent4">
                        <a:lumMod val="20000"/>
                        <a:lumOff val="80000"/>
                      </a:schemeClr>
                    </a:solidFill>
                  </a:tcPr>
                </a:tc>
                <a:tc hMerge="1">
                  <a:txBody>
                    <a:bodyPr/>
                    <a:lstStyle/>
                    <a:p>
                      <a:endParaRPr lang="en-US" sz="3800" dirty="0"/>
                    </a:p>
                  </a:txBody>
                  <a:tcPr/>
                </a:tc>
                <a:tc hMerge="1">
                  <a:txBody>
                    <a:bodyPr/>
                    <a:lstStyle/>
                    <a:p>
                      <a:endParaRPr lang="en-US" sz="3800" dirty="0"/>
                    </a:p>
                  </a:txBody>
                  <a:tcPr/>
                </a:tc>
                <a:extLst>
                  <a:ext uri="{0D108BD9-81ED-4DB2-BD59-A6C34878D82A}">
                    <a16:rowId xmlns:a16="http://schemas.microsoft.com/office/drawing/2014/main" val="2248750001"/>
                  </a:ext>
                </a:extLst>
              </a:tr>
              <a:tr h="978665">
                <a:tc vMerge="1">
                  <a:txBody>
                    <a:bodyPr/>
                    <a:lstStyle/>
                    <a:p>
                      <a:endParaRPr lang="en-US" sz="3800" dirty="0"/>
                    </a:p>
                  </a:txBody>
                  <a:tcPr/>
                </a:tc>
                <a:tc>
                  <a:txBody>
                    <a:bodyPr/>
                    <a:lstStyle/>
                    <a:p>
                      <a:pPr algn="ctr">
                        <a:lnSpc>
                          <a:spcPct val="150000"/>
                        </a:lnSpc>
                      </a:pPr>
                      <a:r>
                        <a:rPr lang="vi-VN" sz="2800" dirty="0" smtClean="0"/>
                        <a:t>Kết</a:t>
                      </a:r>
                      <a:r>
                        <a:rPr lang="vi-VN" sz="2800" baseline="0" dirty="0" smtClean="0"/>
                        <a:t> hợp về phía trước</a:t>
                      </a:r>
                      <a:endParaRPr lang="en-US" sz="2800" dirty="0"/>
                    </a:p>
                  </a:txBody>
                  <a:tcPr anchor="ctr">
                    <a:solidFill>
                      <a:schemeClr val="accent4">
                        <a:lumMod val="20000"/>
                        <a:lumOff val="80000"/>
                      </a:schemeClr>
                    </a:solidFill>
                  </a:tcPr>
                </a:tc>
                <a:tc>
                  <a:txBody>
                    <a:bodyPr/>
                    <a:lstStyle/>
                    <a:p>
                      <a:pPr algn="ctr">
                        <a:lnSpc>
                          <a:spcPct val="150000"/>
                        </a:lnSpc>
                      </a:pPr>
                      <a:r>
                        <a:rPr lang="vi-VN" sz="2800" b="1" dirty="0" smtClean="0"/>
                        <a:t>Từ</a:t>
                      </a:r>
                      <a:r>
                        <a:rPr lang="vi-VN" sz="2800" b="1" baseline="0" dirty="0" smtClean="0"/>
                        <a:t> loại</a:t>
                      </a:r>
                      <a:endParaRPr lang="en-US" sz="2800" b="1" dirty="0"/>
                    </a:p>
                  </a:txBody>
                  <a:tcPr anchor="ctr">
                    <a:solidFill>
                      <a:schemeClr val="accent4">
                        <a:lumMod val="20000"/>
                        <a:lumOff val="80000"/>
                      </a:schemeClr>
                    </a:solidFill>
                  </a:tcPr>
                </a:tc>
                <a:tc>
                  <a:txBody>
                    <a:bodyPr/>
                    <a:lstStyle/>
                    <a:p>
                      <a:pPr algn="ctr">
                        <a:lnSpc>
                          <a:spcPct val="150000"/>
                        </a:lnSpc>
                      </a:pPr>
                      <a:r>
                        <a:rPr lang="vi-VN" sz="2800" dirty="0" smtClean="0"/>
                        <a:t>Kết</a:t>
                      </a:r>
                      <a:r>
                        <a:rPr lang="vi-VN" sz="2800" baseline="0" dirty="0" smtClean="0"/>
                        <a:t> hợp về phía sau</a:t>
                      </a:r>
                      <a:endParaRPr lang="en-US" sz="2800" dirty="0"/>
                    </a:p>
                  </a:txBody>
                  <a:tcPr anchor="ctr">
                    <a:solidFill>
                      <a:schemeClr val="accent4">
                        <a:lumMod val="20000"/>
                        <a:lumOff val="80000"/>
                      </a:schemeClr>
                    </a:solidFill>
                  </a:tcPr>
                </a:tc>
                <a:extLst>
                  <a:ext uri="{0D108BD9-81ED-4DB2-BD59-A6C34878D82A}">
                    <a16:rowId xmlns:a16="http://schemas.microsoft.com/office/drawing/2014/main" val="3014168305"/>
                  </a:ext>
                </a:extLst>
              </a:tr>
              <a:tr h="1319382">
                <a:tc>
                  <a:txBody>
                    <a:bodyPr/>
                    <a:lstStyle/>
                    <a:p>
                      <a:pPr>
                        <a:lnSpc>
                          <a:spcPct val="150000"/>
                        </a:lnSpc>
                      </a:pPr>
                      <a:r>
                        <a:rPr lang="vi-VN" sz="2800" dirty="0" smtClean="0"/>
                        <a:t>Chỉ</a:t>
                      </a:r>
                      <a:r>
                        <a:rPr lang="vi-VN" sz="2800" baseline="0" dirty="0" smtClean="0"/>
                        <a:t> sự vật (người, vật, hiện tượng, khái niệm)</a:t>
                      </a:r>
                      <a:endParaRPr lang="en-US" sz="2800" dirty="0"/>
                    </a:p>
                  </a:txBody>
                  <a:tcPr anchor="ctr"/>
                </a:tc>
                <a:tc>
                  <a:txBody>
                    <a:bodyPr/>
                    <a:lstStyle/>
                    <a:p>
                      <a:pPr algn="ctr"/>
                      <a:r>
                        <a:rPr lang="en-US" sz="2800" dirty="0" err="1" smtClean="0">
                          <a:latin typeface="Arial" panose="020B0604020202020204" pitchFamily="34" charset="0"/>
                          <a:cs typeface="Arial" panose="020B0604020202020204" pitchFamily="34" charset="0"/>
                        </a:rPr>
                        <a:t>Những</a:t>
                      </a:r>
                      <a:r>
                        <a:rPr lang="en-US" sz="2800" dirty="0" smtClean="0">
                          <a:latin typeface="Arial" panose="020B0604020202020204" pitchFamily="34" charset="0"/>
                          <a:cs typeface="Arial" panose="020B0604020202020204" pitchFamily="34" charset="0"/>
                        </a:rPr>
                        <a:t>, các, một</a:t>
                      </a:r>
                      <a:endParaRPr lang="en-US" sz="2800" dirty="0">
                        <a:latin typeface="Arial" panose="020B0604020202020204" pitchFamily="34" charset="0"/>
                        <a:cs typeface="Arial" panose="020B0604020202020204" pitchFamily="34" charset="0"/>
                      </a:endParaRPr>
                    </a:p>
                  </a:txBody>
                  <a:tcPr anchor="ctr"/>
                </a:tc>
                <a:tc>
                  <a:txBody>
                    <a:bodyPr/>
                    <a:lstStyle/>
                    <a:p>
                      <a:pPr algn="ctr"/>
                      <a:r>
                        <a:rPr lang="vi-VN" sz="2800" b="1" dirty="0" smtClean="0"/>
                        <a:t>Danh từ</a:t>
                      </a:r>
                      <a:endParaRPr lang="en-US" sz="2800" b="1" dirty="0"/>
                    </a:p>
                  </a:txBody>
                  <a:tcPr anchor="ctr"/>
                </a:tc>
                <a:tc>
                  <a:txBody>
                    <a:bodyPr/>
                    <a:lstStyle/>
                    <a:p>
                      <a:pPr algn="ctr"/>
                      <a:r>
                        <a:rPr lang="en-US" sz="2800" b="0" i="0" kern="1200" dirty="0" smtClean="0">
                          <a:solidFill>
                            <a:schemeClr val="tx1"/>
                          </a:solidFill>
                          <a:effectLst/>
                          <a:latin typeface="Arial" panose="020B0604020202020204" pitchFamily="34" charset="0"/>
                          <a:ea typeface="+mn-ea"/>
                          <a:cs typeface="Arial" panose="020B0604020202020204" pitchFamily="34" charset="0"/>
                        </a:rPr>
                        <a:t>này, </a:t>
                      </a:r>
                      <a:r>
                        <a:rPr lang="en-US" sz="2800" b="0" i="0" kern="1200" dirty="0" err="1" smtClean="0">
                          <a:solidFill>
                            <a:schemeClr val="tx1"/>
                          </a:solidFill>
                          <a:effectLst/>
                          <a:latin typeface="Arial" panose="020B0604020202020204" pitchFamily="34" charset="0"/>
                          <a:ea typeface="+mn-ea"/>
                          <a:cs typeface="Arial" panose="020B0604020202020204" pitchFamily="34" charset="0"/>
                        </a:rPr>
                        <a:t>nọ</a:t>
                      </a:r>
                      <a:r>
                        <a:rPr lang="en-US" sz="2800" b="0" i="0" kern="1200" dirty="0" smtClean="0">
                          <a:solidFill>
                            <a:schemeClr val="tx1"/>
                          </a:solidFill>
                          <a:effectLst/>
                          <a:latin typeface="Arial" panose="020B0604020202020204" pitchFamily="34" charset="0"/>
                          <a:ea typeface="+mn-ea"/>
                          <a:cs typeface="Arial" panose="020B0604020202020204" pitchFamily="34" charset="0"/>
                        </a:rPr>
                        <a:t>, </a:t>
                      </a:r>
                      <a:r>
                        <a:rPr lang="en-US" sz="2800" b="0" i="0" kern="1200" dirty="0" err="1" smtClean="0">
                          <a:solidFill>
                            <a:schemeClr val="tx1"/>
                          </a:solidFill>
                          <a:effectLst/>
                          <a:latin typeface="Arial" panose="020B0604020202020204" pitchFamily="34" charset="0"/>
                          <a:ea typeface="+mn-ea"/>
                          <a:cs typeface="Arial" panose="020B0604020202020204" pitchFamily="34" charset="0"/>
                        </a:rPr>
                        <a:t>kia</a:t>
                      </a:r>
                      <a:r>
                        <a:rPr lang="en-US" sz="2800" b="0" i="0" kern="1200" dirty="0" smtClean="0">
                          <a:solidFill>
                            <a:schemeClr val="tx1"/>
                          </a:solidFill>
                          <a:effectLst/>
                          <a:latin typeface="Arial" panose="020B0604020202020204" pitchFamily="34" charset="0"/>
                          <a:ea typeface="+mn-ea"/>
                          <a:cs typeface="Arial" panose="020B0604020202020204" pitchFamily="34" charset="0"/>
                        </a:rPr>
                        <a:t>, </a:t>
                      </a:r>
                      <a:r>
                        <a:rPr lang="en-US" sz="2800" b="0" i="0" kern="1200" dirty="0" err="1" smtClean="0">
                          <a:solidFill>
                            <a:schemeClr val="tx1"/>
                          </a:solidFill>
                          <a:effectLst/>
                          <a:latin typeface="Arial" panose="020B0604020202020204" pitchFamily="34" charset="0"/>
                          <a:ea typeface="+mn-ea"/>
                          <a:cs typeface="Arial" panose="020B0604020202020204" pitchFamily="34" charset="0"/>
                        </a:rPr>
                        <a:t>ấy</a:t>
                      </a:r>
                      <a:r>
                        <a:rPr lang="en-US" sz="2800" b="0" i="0" kern="1200" dirty="0" smtClean="0">
                          <a:solidFill>
                            <a:schemeClr val="tx1"/>
                          </a:solidFill>
                          <a:effectLst/>
                          <a:latin typeface="Arial" panose="020B0604020202020204" pitchFamily="34" charset="0"/>
                          <a:ea typeface="+mn-ea"/>
                          <a:cs typeface="Arial" panose="020B0604020202020204" pitchFamily="34" charset="0"/>
                        </a:rPr>
                        <a:t>…</a:t>
                      </a: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924240639"/>
                  </a:ext>
                </a:extLst>
              </a:tr>
              <a:tr h="1319382">
                <a:tc>
                  <a:txBody>
                    <a:bodyPr/>
                    <a:lstStyle/>
                    <a:p>
                      <a:pPr>
                        <a:lnSpc>
                          <a:spcPct val="150000"/>
                        </a:lnSpc>
                      </a:pPr>
                      <a:r>
                        <a:rPr lang="vi-VN" sz="2800" dirty="0" smtClean="0"/>
                        <a:t>Chỉ</a:t>
                      </a:r>
                      <a:r>
                        <a:rPr lang="vi-VN" sz="2800" baseline="0" dirty="0" smtClean="0"/>
                        <a:t> hoạt động, trạng thái của sự vật</a:t>
                      </a:r>
                      <a:endParaRPr lang="en-US" sz="2800" dirty="0"/>
                    </a:p>
                  </a:txBody>
                  <a:tcPr anchor="ctr"/>
                </a:tc>
                <a:tc>
                  <a:txBody>
                    <a:bodyPr/>
                    <a:lstStyle/>
                    <a:p>
                      <a:pPr algn="ctr" fontAlgn="t"/>
                      <a:r>
                        <a:rPr lang="en-US" sz="2800" dirty="0" err="1">
                          <a:effectLst/>
                          <a:latin typeface="Arial" panose="020B0604020202020204" pitchFamily="34" charset="0"/>
                          <a:cs typeface="Arial" panose="020B0604020202020204" pitchFamily="34" charset="0"/>
                        </a:rPr>
                        <a:t>Hãy</a:t>
                      </a:r>
                      <a:r>
                        <a:rPr lang="en-US" sz="2800" dirty="0">
                          <a:effectLst/>
                          <a:latin typeface="Arial" panose="020B0604020202020204" pitchFamily="34" charset="0"/>
                          <a:cs typeface="Arial" panose="020B0604020202020204" pitchFamily="34" charset="0"/>
                        </a:rPr>
                        <a:t>, vừa, đã</a:t>
                      </a:r>
                    </a:p>
                  </a:txBody>
                  <a:tcPr marL="60960" marR="60960" marT="60960" marB="60960" anchor="ctr"/>
                </a:tc>
                <a:tc>
                  <a:txBody>
                    <a:bodyPr/>
                    <a:lstStyle/>
                    <a:p>
                      <a:pPr algn="ctr"/>
                      <a:r>
                        <a:rPr lang="vi-VN" sz="2800" b="1" dirty="0" smtClean="0"/>
                        <a:t>Động</a:t>
                      </a:r>
                      <a:r>
                        <a:rPr lang="vi-VN" sz="2800" b="1" baseline="0" dirty="0" smtClean="0"/>
                        <a:t> từ</a:t>
                      </a:r>
                      <a:endParaRPr lang="en-US" sz="2800" b="1" dirty="0"/>
                    </a:p>
                  </a:txBody>
                  <a:tcPr anchor="ctr"/>
                </a:tc>
                <a:tc>
                  <a:txBody>
                    <a:bodyPr/>
                    <a:lstStyle/>
                    <a:p>
                      <a:pPr algn="ctr"/>
                      <a:r>
                        <a:rPr lang="vi-VN" sz="2800" b="0" i="0" kern="1200" dirty="0" smtClean="0">
                          <a:solidFill>
                            <a:schemeClr val="tx1"/>
                          </a:solidFill>
                          <a:effectLst/>
                          <a:latin typeface="+mn-lt"/>
                          <a:ea typeface="+mn-ea"/>
                          <a:cs typeface="+mn-cs"/>
                        </a:rPr>
                        <a:t>được, ngay…</a:t>
                      </a:r>
                      <a:endParaRPr lang="en-US" sz="2800" dirty="0"/>
                    </a:p>
                  </a:txBody>
                  <a:tcPr anchor="ctr"/>
                </a:tc>
                <a:extLst>
                  <a:ext uri="{0D108BD9-81ED-4DB2-BD59-A6C34878D82A}">
                    <a16:rowId xmlns:a16="http://schemas.microsoft.com/office/drawing/2014/main" val="449405252"/>
                  </a:ext>
                </a:extLst>
              </a:tr>
              <a:tr h="1791759">
                <a:tc>
                  <a:txBody>
                    <a:bodyPr/>
                    <a:lstStyle/>
                    <a:p>
                      <a:pPr algn="just">
                        <a:lnSpc>
                          <a:spcPct val="150000"/>
                        </a:lnSpc>
                      </a:pPr>
                      <a:r>
                        <a:rPr lang="vi-VN" sz="2800" dirty="0" smtClean="0"/>
                        <a:t>Chỉ</a:t>
                      </a:r>
                      <a:r>
                        <a:rPr lang="vi-VN" sz="2800" baseline="0" dirty="0" smtClean="0"/>
                        <a:t> đặc điểm, tính chất của sự vật, hoạt động, trạng thái</a:t>
                      </a:r>
                      <a:endParaRPr lang="en-US" sz="2800" dirty="0"/>
                    </a:p>
                  </a:txBody>
                  <a:tcPr anchor="ctr"/>
                </a:tc>
                <a:tc>
                  <a:txBody>
                    <a:bodyPr/>
                    <a:lstStyle/>
                    <a:p>
                      <a:pPr algn="ctr"/>
                      <a:r>
                        <a:rPr lang="vi-VN" sz="2800" b="0" i="0" kern="1200" dirty="0" smtClean="0">
                          <a:solidFill>
                            <a:schemeClr val="tx1"/>
                          </a:solidFill>
                          <a:effectLst/>
                          <a:latin typeface="+mn-lt"/>
                          <a:ea typeface="+mn-ea"/>
                          <a:cs typeface="+mn-cs"/>
                        </a:rPr>
                        <a:t>Rất, hơi, quá</a:t>
                      </a:r>
                      <a:endParaRPr lang="en-US" sz="2800" dirty="0">
                        <a:latin typeface="Arial" panose="020B0604020202020204" pitchFamily="34" charset="0"/>
                        <a:cs typeface="Arial" panose="020B0604020202020204" pitchFamily="34" charset="0"/>
                      </a:endParaRPr>
                    </a:p>
                  </a:txBody>
                  <a:tcPr anchor="ctr"/>
                </a:tc>
                <a:tc>
                  <a:txBody>
                    <a:bodyPr/>
                    <a:lstStyle/>
                    <a:p>
                      <a:pPr algn="ctr"/>
                      <a:r>
                        <a:rPr lang="vi-VN" sz="2800" b="1" dirty="0" smtClean="0"/>
                        <a:t>Tính</a:t>
                      </a:r>
                      <a:r>
                        <a:rPr lang="vi-VN" sz="2800" b="1" baseline="0" dirty="0" smtClean="0"/>
                        <a:t> từ</a:t>
                      </a:r>
                      <a:endParaRPr lang="en-US" sz="2800" b="1" dirty="0"/>
                    </a:p>
                  </a:txBody>
                  <a:tcPr anchor="ctr"/>
                </a:tc>
                <a:tc>
                  <a:txBody>
                    <a:bodyPr/>
                    <a:lstStyle/>
                    <a:p>
                      <a:pPr algn="ctr"/>
                      <a:r>
                        <a:rPr lang="en-US" sz="2800" b="0" i="0" kern="1200" dirty="0" smtClean="0">
                          <a:solidFill>
                            <a:schemeClr val="tx1"/>
                          </a:solidFill>
                          <a:effectLst/>
                          <a:latin typeface="Arial" panose="020B0604020202020204" pitchFamily="34" charset="0"/>
                          <a:ea typeface="+mn-ea"/>
                          <a:cs typeface="Arial" panose="020B0604020202020204" pitchFamily="34" charset="0"/>
                        </a:rPr>
                        <a:t>Quá, lắm, </a:t>
                      </a:r>
                      <a:r>
                        <a:rPr lang="en-US" sz="2800" b="0" i="0" kern="1200" dirty="0" err="1" smtClean="0">
                          <a:solidFill>
                            <a:schemeClr val="tx1"/>
                          </a:solidFill>
                          <a:effectLst/>
                          <a:latin typeface="Arial" panose="020B0604020202020204" pitchFamily="34" charset="0"/>
                          <a:ea typeface="+mn-ea"/>
                          <a:cs typeface="Arial" panose="020B0604020202020204" pitchFamily="34" charset="0"/>
                        </a:rPr>
                        <a:t>cực</a:t>
                      </a:r>
                      <a:r>
                        <a:rPr lang="en-US" sz="2800" b="0" i="0" kern="1200" dirty="0" smtClean="0">
                          <a:solidFill>
                            <a:schemeClr val="tx1"/>
                          </a:solidFill>
                          <a:effectLst/>
                          <a:latin typeface="Arial" panose="020B0604020202020204" pitchFamily="34" charset="0"/>
                          <a:ea typeface="+mn-ea"/>
                          <a:cs typeface="Arial" panose="020B0604020202020204" pitchFamily="34" charset="0"/>
                        </a:rPr>
                        <a:t> </a:t>
                      </a:r>
                      <a:r>
                        <a:rPr lang="en-US" sz="2800" b="0" i="0" kern="1200" dirty="0" err="1" smtClean="0">
                          <a:solidFill>
                            <a:schemeClr val="tx1"/>
                          </a:solidFill>
                          <a:effectLst/>
                          <a:latin typeface="Arial" panose="020B0604020202020204" pitchFamily="34" charset="0"/>
                          <a:ea typeface="+mn-ea"/>
                          <a:cs typeface="Arial" panose="020B0604020202020204" pitchFamily="34" charset="0"/>
                        </a:rPr>
                        <a:t>kì</a:t>
                      </a:r>
                      <a:r>
                        <a:rPr lang="en-US" sz="2800" b="0" i="0" kern="1200" dirty="0" smtClean="0">
                          <a:solidFill>
                            <a:schemeClr val="tx1"/>
                          </a:solidFill>
                          <a:effectLst/>
                          <a:latin typeface="Arial" panose="020B0604020202020204" pitchFamily="34" charset="0"/>
                          <a:ea typeface="+mn-ea"/>
                          <a:cs typeface="Arial" panose="020B0604020202020204" pitchFamily="34" charset="0"/>
                        </a:rPr>
                        <a:t>…</a:t>
                      </a: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37090848"/>
                  </a:ext>
                </a:extLst>
              </a:tr>
            </a:tbl>
          </a:graphicData>
        </a:graphic>
      </p:graphicFrame>
    </p:spTree>
    <p:extLst>
      <p:ext uri="{BB962C8B-B14F-4D97-AF65-F5344CB8AC3E}">
        <p14:creationId xmlns:p14="http://schemas.microsoft.com/office/powerpoint/2010/main" val="102856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srcRect/>
          <a:stretch>
            <a:fillRect/>
          </a:stretch>
        </p:blipFill>
        <p:spPr>
          <a:xfrm rot="-979807">
            <a:off x="13890215" y="9240991"/>
            <a:ext cx="5510543" cy="1487847"/>
          </a:xfrm>
          <a:prstGeom prst="rect">
            <a:avLst/>
          </a:prstGeom>
        </p:spPr>
      </p:pic>
      <p:sp>
        <p:nvSpPr>
          <p:cNvPr id="8" name="TextBox 7"/>
          <p:cNvSpPr txBox="1"/>
          <p:nvPr/>
        </p:nvSpPr>
        <p:spPr>
          <a:xfrm>
            <a:off x="914400" y="495300"/>
            <a:ext cx="2749471" cy="784830"/>
          </a:xfrm>
          <a:prstGeom prst="rect">
            <a:avLst/>
          </a:prstGeom>
          <a:noFill/>
        </p:spPr>
        <p:txBody>
          <a:bodyPr wrap="none" rtlCol="0">
            <a:spAutoFit/>
          </a:bodyPr>
          <a:lstStyle/>
          <a:p>
            <a:r>
              <a:rPr lang="vi-VN" sz="4500" b="1" i="1" dirty="0" smtClean="0">
                <a:solidFill>
                  <a:srgbClr val="FF0000"/>
                </a:solidFill>
              </a:rPr>
              <a:t>2. Bài tập</a:t>
            </a:r>
            <a:endParaRPr lang="en-US" sz="4500" b="1" i="1" dirty="0">
              <a:solidFill>
                <a:srgbClr val="FF0000"/>
              </a:solidFill>
            </a:endParaRPr>
          </a:p>
        </p:txBody>
      </p:sp>
      <p:sp>
        <p:nvSpPr>
          <p:cNvPr id="2" name="TextBox 1"/>
          <p:cNvSpPr txBox="1"/>
          <p:nvPr/>
        </p:nvSpPr>
        <p:spPr>
          <a:xfrm>
            <a:off x="1143000" y="1280130"/>
            <a:ext cx="16916400" cy="2031325"/>
          </a:xfrm>
          <a:prstGeom prst="rect">
            <a:avLst/>
          </a:prstGeom>
          <a:noFill/>
        </p:spPr>
        <p:txBody>
          <a:bodyPr wrap="square" rtlCol="0">
            <a:spAutoFit/>
          </a:bodyPr>
          <a:lstStyle/>
          <a:p>
            <a:pPr algn="just">
              <a:lnSpc>
                <a:spcPct val="150000"/>
              </a:lnSpc>
            </a:pPr>
            <a:r>
              <a:rPr lang="vi-VN" sz="4200" b="1" dirty="0" smtClean="0"/>
              <a:t>Bài 5: Trong những đoạn trích sau đây, các từ in đậm vốn thuộc từ loại nào và ở đây chúng được dùng như từ thuộc từ loại nào?</a:t>
            </a:r>
            <a:endParaRPr lang="en-US" sz="4200" b="1" dirty="0"/>
          </a:p>
        </p:txBody>
      </p:sp>
      <p:sp>
        <p:nvSpPr>
          <p:cNvPr id="6" name="TextBox 5"/>
          <p:cNvSpPr txBox="1"/>
          <p:nvPr/>
        </p:nvSpPr>
        <p:spPr>
          <a:xfrm>
            <a:off x="1524000" y="3311455"/>
            <a:ext cx="15849600" cy="4478149"/>
          </a:xfrm>
          <a:prstGeom prst="rect">
            <a:avLst/>
          </a:prstGeom>
          <a:noFill/>
        </p:spPr>
        <p:txBody>
          <a:bodyPr wrap="square" rtlCol="0">
            <a:spAutoFit/>
          </a:bodyPr>
          <a:lstStyle/>
          <a:p>
            <a:pPr marL="742950" indent="-742950">
              <a:lnSpc>
                <a:spcPct val="150000"/>
              </a:lnSpc>
              <a:buAutoNum type="alphaLcPeriod"/>
            </a:pPr>
            <a:r>
              <a:rPr lang="vi-VN" sz="3800" i="1" dirty="0" smtClean="0"/>
              <a:t>Nghe gọi, con bé giật mình, </a:t>
            </a:r>
            <a:r>
              <a:rPr lang="vi-VN" sz="3800" b="1" i="1" dirty="0" smtClean="0">
                <a:solidFill>
                  <a:srgbClr val="FF0000"/>
                </a:solidFill>
              </a:rPr>
              <a:t>tròn</a:t>
            </a:r>
            <a:r>
              <a:rPr lang="vi-VN" sz="3800" i="1" dirty="0" smtClean="0"/>
              <a:t> mắt nhìn. Nó ngơ ngác, lạ lùng. Còn anh, anh không ghìm nổi xúc động.</a:t>
            </a:r>
          </a:p>
          <a:p>
            <a:pPr marL="742950" indent="-742950">
              <a:lnSpc>
                <a:spcPct val="150000"/>
              </a:lnSpc>
              <a:buAutoNum type="alphaLcPeriod"/>
            </a:pPr>
            <a:r>
              <a:rPr lang="vi-VN" sz="3800" i="1" dirty="0" smtClean="0"/>
              <a:t>Làm khí tượng, ở được cao thế mới là </a:t>
            </a:r>
            <a:r>
              <a:rPr lang="vi-VN" sz="3800" b="1" i="1" dirty="0" smtClean="0">
                <a:solidFill>
                  <a:srgbClr val="FF0000"/>
                </a:solidFill>
              </a:rPr>
              <a:t>lí tưởng </a:t>
            </a:r>
            <a:r>
              <a:rPr lang="vi-VN" sz="3800" i="1" dirty="0" smtClean="0"/>
              <a:t>chứ.</a:t>
            </a:r>
          </a:p>
          <a:p>
            <a:pPr marL="742950" indent="-742950">
              <a:lnSpc>
                <a:spcPct val="150000"/>
              </a:lnSpc>
              <a:buAutoNum type="alphaLcPeriod"/>
            </a:pPr>
            <a:r>
              <a:rPr lang="vi-VN" sz="3800" i="1" dirty="0" smtClean="0"/>
              <a:t>Những </a:t>
            </a:r>
            <a:r>
              <a:rPr lang="vi-VN" sz="3800" b="1" i="1" dirty="0" smtClean="0">
                <a:solidFill>
                  <a:srgbClr val="FF0000"/>
                </a:solidFill>
              </a:rPr>
              <a:t>băn khoăn </a:t>
            </a:r>
            <a:r>
              <a:rPr lang="vi-VN" sz="3800" i="1" dirty="0" smtClean="0"/>
              <a:t>ấy làm cho nhà hội họa không nhận xét được gì ở cô con gái ngồi trước mặt đằng kia.</a:t>
            </a:r>
            <a:endParaRPr lang="en-US" sz="3800" i="1" dirty="0"/>
          </a:p>
        </p:txBody>
      </p:sp>
    </p:spTree>
    <p:extLst>
      <p:ext uri="{BB962C8B-B14F-4D97-AF65-F5344CB8AC3E}">
        <p14:creationId xmlns:p14="http://schemas.microsoft.com/office/powerpoint/2010/main" val="25017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srcRect/>
          <a:stretch>
            <a:fillRect/>
          </a:stretch>
        </p:blipFill>
        <p:spPr>
          <a:xfrm rot="-979807">
            <a:off x="13890215" y="9240991"/>
            <a:ext cx="5510543" cy="1487847"/>
          </a:xfrm>
          <a:prstGeom prst="rect">
            <a:avLst/>
          </a:prstGeom>
        </p:spPr>
      </p:pic>
      <p:sp>
        <p:nvSpPr>
          <p:cNvPr id="8" name="TextBox 7"/>
          <p:cNvSpPr txBox="1"/>
          <p:nvPr/>
        </p:nvSpPr>
        <p:spPr>
          <a:xfrm>
            <a:off x="914400" y="495300"/>
            <a:ext cx="2749471" cy="784830"/>
          </a:xfrm>
          <a:prstGeom prst="rect">
            <a:avLst/>
          </a:prstGeom>
          <a:noFill/>
        </p:spPr>
        <p:txBody>
          <a:bodyPr wrap="none" rtlCol="0">
            <a:spAutoFit/>
          </a:bodyPr>
          <a:lstStyle/>
          <a:p>
            <a:r>
              <a:rPr lang="vi-VN" sz="4500" b="1" i="1" dirty="0" smtClean="0">
                <a:solidFill>
                  <a:srgbClr val="FF0000"/>
                </a:solidFill>
              </a:rPr>
              <a:t>2. Bài tập</a:t>
            </a:r>
            <a:endParaRPr lang="en-US" sz="4500" b="1" i="1" dirty="0">
              <a:solidFill>
                <a:srgbClr val="FF0000"/>
              </a:solidFill>
            </a:endParaRPr>
          </a:p>
        </p:txBody>
      </p:sp>
      <p:sp>
        <p:nvSpPr>
          <p:cNvPr id="2" name="TextBox 1"/>
          <p:cNvSpPr txBox="1"/>
          <p:nvPr/>
        </p:nvSpPr>
        <p:spPr>
          <a:xfrm>
            <a:off x="1143000" y="1280130"/>
            <a:ext cx="16916400" cy="2031325"/>
          </a:xfrm>
          <a:prstGeom prst="rect">
            <a:avLst/>
          </a:prstGeom>
          <a:noFill/>
        </p:spPr>
        <p:txBody>
          <a:bodyPr wrap="square" rtlCol="0">
            <a:spAutoFit/>
          </a:bodyPr>
          <a:lstStyle/>
          <a:p>
            <a:pPr algn="just">
              <a:lnSpc>
                <a:spcPct val="150000"/>
              </a:lnSpc>
            </a:pPr>
            <a:r>
              <a:rPr lang="vi-VN" sz="4200" b="1" dirty="0" smtClean="0"/>
              <a:t>Bài 5: Trong những đoạn trích sau đây, các từ in đậm vốn thuộc từ loại nào và ở đây chúng được dùng như từ thuộc từ loại nào?</a:t>
            </a:r>
            <a:endParaRPr lang="en-US" sz="4200" b="1" dirty="0"/>
          </a:p>
        </p:txBody>
      </p:sp>
      <p:sp>
        <p:nvSpPr>
          <p:cNvPr id="6" name="TextBox 5"/>
          <p:cNvSpPr txBox="1"/>
          <p:nvPr/>
        </p:nvSpPr>
        <p:spPr>
          <a:xfrm>
            <a:off x="1524000" y="3311455"/>
            <a:ext cx="11734800" cy="3600986"/>
          </a:xfrm>
          <a:prstGeom prst="rect">
            <a:avLst/>
          </a:prstGeom>
          <a:noFill/>
        </p:spPr>
        <p:txBody>
          <a:bodyPr wrap="square" rtlCol="0">
            <a:spAutoFit/>
          </a:bodyPr>
          <a:lstStyle/>
          <a:p>
            <a:pPr marL="742950" indent="-742950">
              <a:lnSpc>
                <a:spcPct val="200000"/>
              </a:lnSpc>
              <a:buAutoNum type="alphaLcPeriod"/>
            </a:pPr>
            <a:r>
              <a:rPr lang="vi-VN" sz="3800" i="1" dirty="0" smtClean="0"/>
              <a:t>Tròn </a:t>
            </a:r>
            <a:r>
              <a:rPr lang="vi-VN" sz="3800" i="1" dirty="0"/>
              <a:t>là tính từ, ở đây nó được dùng như động </a:t>
            </a:r>
            <a:r>
              <a:rPr lang="vi-VN" sz="3800" i="1" dirty="0" smtClean="0"/>
              <a:t>từ.</a:t>
            </a:r>
            <a:endParaRPr lang="vi-VN" sz="3800" i="1" dirty="0"/>
          </a:p>
          <a:p>
            <a:pPr marL="742950" indent="-742950">
              <a:lnSpc>
                <a:spcPct val="200000"/>
              </a:lnSpc>
              <a:buAutoNum type="alphaLcPeriod"/>
            </a:pPr>
            <a:r>
              <a:rPr lang="vi-VN" sz="3800" i="1" dirty="0" smtClean="0"/>
              <a:t>lí </a:t>
            </a:r>
            <a:r>
              <a:rPr lang="vi-VN" sz="3800" i="1" dirty="0"/>
              <a:t>tưởng là danh từ, được dùng như tính </a:t>
            </a:r>
            <a:r>
              <a:rPr lang="vi-VN" sz="3800" i="1" dirty="0" smtClean="0"/>
              <a:t>từ.</a:t>
            </a:r>
            <a:endParaRPr lang="vi-VN" sz="3800" i="1" dirty="0"/>
          </a:p>
          <a:p>
            <a:pPr marL="742950" indent="-742950">
              <a:lnSpc>
                <a:spcPct val="200000"/>
              </a:lnSpc>
              <a:buAutoNum type="alphaLcPeriod"/>
            </a:pPr>
            <a:r>
              <a:rPr lang="vi-VN" sz="3800" i="1" dirty="0" smtClean="0"/>
              <a:t>băn </a:t>
            </a:r>
            <a:r>
              <a:rPr lang="vi-VN" sz="3800" i="1" dirty="0"/>
              <a:t>khoăn là tính từ, được dùng như danh </a:t>
            </a:r>
            <a:r>
              <a:rPr lang="vi-VN" sz="3800" i="1" dirty="0" smtClean="0"/>
              <a:t>từ.</a:t>
            </a:r>
            <a:endParaRPr lang="en-US" sz="3800" i="1" dirty="0"/>
          </a:p>
        </p:txBody>
      </p:sp>
    </p:spTree>
    <p:extLst>
      <p:ext uri="{BB962C8B-B14F-4D97-AF65-F5344CB8AC3E}">
        <p14:creationId xmlns:p14="http://schemas.microsoft.com/office/powerpoint/2010/main" val="310303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sp>
        <p:nvSpPr>
          <p:cNvPr id="5" name="TextBox 5"/>
          <p:cNvSpPr txBox="1"/>
          <p:nvPr/>
        </p:nvSpPr>
        <p:spPr>
          <a:xfrm>
            <a:off x="609600" y="1028700"/>
            <a:ext cx="9601200" cy="564706"/>
          </a:xfrm>
          <a:prstGeom prst="rect">
            <a:avLst/>
          </a:prstGeom>
        </p:spPr>
        <p:txBody>
          <a:bodyPr wrap="square" lIns="0" tIns="0" rIns="0" bIns="0" rtlCol="0" anchor="t">
            <a:spAutoFit/>
          </a:bodyPr>
          <a:lstStyle/>
          <a:p>
            <a:pPr>
              <a:lnSpc>
                <a:spcPts val="3900"/>
              </a:lnSpc>
            </a:pPr>
            <a:r>
              <a:rPr lang="vi-VN" sz="5600" b="1" dirty="0" smtClean="0">
                <a:solidFill>
                  <a:srgbClr val="000000"/>
                </a:solidFill>
              </a:rPr>
              <a:t>II. Các từ loại khác</a:t>
            </a:r>
            <a:endParaRPr lang="en-US" sz="5600" b="1" dirty="0">
              <a:solidFill>
                <a:srgbClr val="000000"/>
              </a:solidFill>
            </a:endParaRPr>
          </a:p>
        </p:txBody>
      </p:sp>
      <p:pic>
        <p:nvPicPr>
          <p:cNvPr id="7" name="Picture 7"/>
          <p:cNvPicPr>
            <a:picLocks noChangeAspect="1"/>
          </p:cNvPicPr>
          <p:nvPr/>
        </p:nvPicPr>
        <p:blipFill>
          <a:blip r:embed="rId2"/>
          <a:srcRect/>
          <a:stretch>
            <a:fillRect/>
          </a:stretch>
        </p:blipFill>
        <p:spPr>
          <a:xfrm rot="-979807">
            <a:off x="13276118" y="9075547"/>
            <a:ext cx="5510543" cy="1487847"/>
          </a:xfrm>
          <a:prstGeom prst="rect">
            <a:avLst/>
          </a:prstGeom>
        </p:spPr>
      </p:pic>
      <p:sp>
        <p:nvSpPr>
          <p:cNvPr id="8" name="TextBox 7"/>
          <p:cNvSpPr txBox="1"/>
          <p:nvPr/>
        </p:nvSpPr>
        <p:spPr>
          <a:xfrm>
            <a:off x="1295400" y="1871138"/>
            <a:ext cx="3390672" cy="784830"/>
          </a:xfrm>
          <a:prstGeom prst="rect">
            <a:avLst/>
          </a:prstGeom>
          <a:noFill/>
        </p:spPr>
        <p:txBody>
          <a:bodyPr wrap="none" rtlCol="0">
            <a:spAutoFit/>
          </a:bodyPr>
          <a:lstStyle/>
          <a:p>
            <a:r>
              <a:rPr lang="vi-VN" sz="4500" b="1" i="1" dirty="0" smtClean="0">
                <a:solidFill>
                  <a:srgbClr val="FF0000"/>
                </a:solidFill>
              </a:rPr>
              <a:t>1. Lý thuyết</a:t>
            </a:r>
            <a:endParaRPr lang="en-US" sz="4500" b="1" i="1" dirty="0">
              <a:solidFill>
                <a:srgbClr val="FF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315519447"/>
              </p:ext>
            </p:extLst>
          </p:nvPr>
        </p:nvGraphicFramePr>
        <p:xfrm>
          <a:off x="1676400" y="2933700"/>
          <a:ext cx="15773400" cy="6646438"/>
        </p:xfrm>
        <a:graphic>
          <a:graphicData uri="http://schemas.openxmlformats.org/drawingml/2006/table">
            <a:tbl>
              <a:tblPr firstRow="1" bandRow="1">
                <a:tableStyleId>{5940675A-B579-460E-94D1-54222C63F5DA}</a:tableStyleId>
              </a:tblPr>
              <a:tblGrid>
                <a:gridCol w="2667000">
                  <a:extLst>
                    <a:ext uri="{9D8B030D-6E8A-4147-A177-3AD203B41FA5}">
                      <a16:colId xmlns:a16="http://schemas.microsoft.com/office/drawing/2014/main" val="832844638"/>
                    </a:ext>
                  </a:extLst>
                </a:gridCol>
                <a:gridCol w="7315200">
                  <a:extLst>
                    <a:ext uri="{9D8B030D-6E8A-4147-A177-3AD203B41FA5}">
                      <a16:colId xmlns:a16="http://schemas.microsoft.com/office/drawing/2014/main" val="2277827545"/>
                    </a:ext>
                  </a:extLst>
                </a:gridCol>
                <a:gridCol w="5791200">
                  <a:extLst>
                    <a:ext uri="{9D8B030D-6E8A-4147-A177-3AD203B41FA5}">
                      <a16:colId xmlns:a16="http://schemas.microsoft.com/office/drawing/2014/main" val="1467392864"/>
                    </a:ext>
                  </a:extLst>
                </a:gridCol>
              </a:tblGrid>
              <a:tr h="1265819">
                <a:tc>
                  <a:txBody>
                    <a:bodyPr/>
                    <a:lstStyle/>
                    <a:p>
                      <a:pPr algn="ctr"/>
                      <a:r>
                        <a:rPr lang="vi-VN" sz="3800" b="1" dirty="0" smtClean="0"/>
                        <a:t>TỪ</a:t>
                      </a:r>
                      <a:r>
                        <a:rPr lang="vi-VN" sz="3800" b="1" baseline="0" dirty="0" smtClean="0"/>
                        <a:t> LOẠI</a:t>
                      </a:r>
                      <a:endParaRPr lang="en-US" sz="3800" b="1" dirty="0"/>
                    </a:p>
                  </a:txBody>
                  <a:tcPr anchor="ctr">
                    <a:solidFill>
                      <a:schemeClr val="accent4">
                        <a:lumMod val="20000"/>
                        <a:lumOff val="80000"/>
                      </a:schemeClr>
                    </a:solidFill>
                  </a:tcPr>
                </a:tc>
                <a:tc>
                  <a:txBody>
                    <a:bodyPr/>
                    <a:lstStyle/>
                    <a:p>
                      <a:pPr algn="ctr"/>
                      <a:r>
                        <a:rPr lang="vi-VN" sz="3800" b="1" dirty="0" smtClean="0"/>
                        <a:t>Ý</a:t>
                      </a:r>
                      <a:r>
                        <a:rPr lang="vi-VN" sz="3800" b="1" baseline="0" dirty="0" smtClean="0"/>
                        <a:t> NGHĨA KHÁI QUÁT</a:t>
                      </a:r>
                      <a:endParaRPr lang="en-US" sz="3800" b="1" dirty="0"/>
                    </a:p>
                  </a:txBody>
                  <a:tcPr anchor="ctr">
                    <a:solidFill>
                      <a:schemeClr val="accent4">
                        <a:lumMod val="20000"/>
                        <a:lumOff val="80000"/>
                      </a:schemeClr>
                    </a:solidFill>
                  </a:tcPr>
                </a:tc>
                <a:tc>
                  <a:txBody>
                    <a:bodyPr/>
                    <a:lstStyle/>
                    <a:p>
                      <a:pPr algn="ctr"/>
                      <a:r>
                        <a:rPr lang="vi-VN" sz="3800" b="1" dirty="0" smtClean="0"/>
                        <a:t>CÔNG</a:t>
                      </a:r>
                      <a:r>
                        <a:rPr lang="vi-VN" sz="3800" b="1" baseline="0" dirty="0" smtClean="0"/>
                        <a:t> DỤNG</a:t>
                      </a:r>
                      <a:endParaRPr lang="en-US" sz="3800" b="1" dirty="0"/>
                    </a:p>
                  </a:txBody>
                  <a:tcPr anchor="ctr">
                    <a:solidFill>
                      <a:schemeClr val="accent4">
                        <a:lumMod val="20000"/>
                        <a:lumOff val="80000"/>
                      </a:schemeClr>
                    </a:solidFill>
                  </a:tcPr>
                </a:tc>
                <a:extLst>
                  <a:ext uri="{0D108BD9-81ED-4DB2-BD59-A6C34878D82A}">
                    <a16:rowId xmlns:a16="http://schemas.microsoft.com/office/drawing/2014/main" val="3507171070"/>
                  </a:ext>
                </a:extLst>
              </a:tr>
              <a:tr h="1265819">
                <a:tc>
                  <a:txBody>
                    <a:bodyPr/>
                    <a:lstStyle/>
                    <a:p>
                      <a:r>
                        <a:rPr lang="vi-VN" sz="2800" b="1" dirty="0" smtClean="0"/>
                        <a:t>Số từ</a:t>
                      </a:r>
                      <a:endParaRPr lang="en-US" sz="2800" b="1" dirty="0"/>
                    </a:p>
                  </a:txBody>
                  <a:tcPr anchor="ctr"/>
                </a:tc>
                <a:tc>
                  <a:txBody>
                    <a:bodyPr/>
                    <a:lstStyle/>
                    <a:p>
                      <a:r>
                        <a:rPr lang="vi-VN" sz="2800" dirty="0" smtClean="0"/>
                        <a:t>Chỉ</a:t>
                      </a:r>
                      <a:r>
                        <a:rPr lang="vi-VN" sz="2800" baseline="0" dirty="0" smtClean="0"/>
                        <a:t> số, thứ tự</a:t>
                      </a:r>
                      <a:endParaRPr lang="en-US" sz="2800" dirty="0"/>
                    </a:p>
                  </a:txBody>
                  <a:tcPr anchor="ctr"/>
                </a:tc>
                <a:tc>
                  <a:txBody>
                    <a:bodyPr/>
                    <a:lstStyle/>
                    <a:p>
                      <a:r>
                        <a:rPr lang="vi-VN" sz="2800" dirty="0" smtClean="0"/>
                        <a:t>Đứng</a:t>
                      </a:r>
                      <a:r>
                        <a:rPr lang="vi-VN" sz="2800" baseline="0" dirty="0" smtClean="0"/>
                        <a:t> trước, sau danh từ</a:t>
                      </a:r>
                      <a:endParaRPr lang="en-US" sz="2800" dirty="0"/>
                    </a:p>
                  </a:txBody>
                  <a:tcPr anchor="ctr"/>
                </a:tc>
                <a:extLst>
                  <a:ext uri="{0D108BD9-81ED-4DB2-BD59-A6C34878D82A}">
                    <a16:rowId xmlns:a16="http://schemas.microsoft.com/office/drawing/2014/main" val="4158869963"/>
                  </a:ext>
                </a:extLst>
              </a:tr>
              <a:tr h="1265819">
                <a:tc>
                  <a:txBody>
                    <a:bodyPr/>
                    <a:lstStyle/>
                    <a:p>
                      <a:r>
                        <a:rPr lang="vi-VN" sz="2800" b="1" dirty="0" smtClean="0"/>
                        <a:t>Đại</a:t>
                      </a:r>
                      <a:r>
                        <a:rPr lang="vi-VN" sz="2800" b="1" baseline="0" dirty="0" smtClean="0"/>
                        <a:t> từ</a:t>
                      </a:r>
                      <a:endParaRPr lang="en-US" sz="2800" b="1" dirty="0"/>
                    </a:p>
                  </a:txBody>
                  <a:tcPr anchor="ctr"/>
                </a:tc>
                <a:tc>
                  <a:txBody>
                    <a:bodyPr/>
                    <a:lstStyle/>
                    <a:p>
                      <a:pPr algn="just">
                        <a:lnSpc>
                          <a:spcPct val="150000"/>
                        </a:lnSpc>
                      </a:pPr>
                      <a:r>
                        <a:rPr lang="vi-VN" sz="2800" dirty="0" smtClean="0"/>
                        <a:t>Dùng để trỏ, hỏi về người, sự vật, số lượng, hoạt</a:t>
                      </a:r>
                      <a:r>
                        <a:rPr lang="vi-VN" sz="2800" baseline="0" dirty="0" smtClean="0"/>
                        <a:t> </a:t>
                      </a:r>
                      <a:r>
                        <a:rPr lang="vi-VN" sz="2800" dirty="0" smtClean="0"/>
                        <a:t>động, tính</a:t>
                      </a:r>
                      <a:r>
                        <a:rPr lang="vi-VN" sz="2800" baseline="0" dirty="0" smtClean="0"/>
                        <a:t> </a:t>
                      </a:r>
                      <a:r>
                        <a:rPr lang="vi-VN" sz="2800" dirty="0" smtClean="0"/>
                        <a:t>chất hay sự việc</a:t>
                      </a:r>
                      <a:endParaRPr lang="en-US" sz="2800" dirty="0"/>
                    </a:p>
                  </a:txBody>
                  <a:tcPr anchor="ctr"/>
                </a:tc>
                <a:tc>
                  <a:txBody>
                    <a:bodyPr/>
                    <a:lstStyle/>
                    <a:p>
                      <a:pPr algn="just">
                        <a:lnSpc>
                          <a:spcPct val="150000"/>
                        </a:lnSpc>
                      </a:pPr>
                      <a:r>
                        <a:rPr lang="en-US" sz="2800" dirty="0" smtClean="0">
                          <a:latin typeface="Arial" panose="020B0604020202020204" pitchFamily="34" charset="0"/>
                          <a:cs typeface="Arial" panose="020B0604020202020204" pitchFamily="34" charset="0"/>
                        </a:rPr>
                        <a:t>Làm </a:t>
                      </a:r>
                      <a:r>
                        <a:rPr lang="vi-VN" sz="2800" dirty="0" smtClean="0">
                          <a:latin typeface="Arial" panose="020B0604020202020204" pitchFamily="34" charset="0"/>
                          <a:cs typeface="Arial" panose="020B0604020202020204" pitchFamily="34" charset="0"/>
                        </a:rPr>
                        <a:t>chủ</a:t>
                      </a:r>
                      <a:r>
                        <a:rPr lang="vi-VN" sz="2800" baseline="0" dirty="0" smtClean="0">
                          <a:latin typeface="Arial" panose="020B0604020202020204" pitchFamily="34" charset="0"/>
                          <a:cs typeface="Arial" panose="020B0604020202020204" pitchFamily="34" charset="0"/>
                        </a:rPr>
                        <a:t> ngữ</a:t>
                      </a:r>
                      <a:r>
                        <a:rPr lang="en-US" sz="2800" dirty="0" smtClean="0">
                          <a:latin typeface="Arial" panose="020B0604020202020204" pitchFamily="34" charset="0"/>
                          <a:cs typeface="Arial" panose="020B0604020202020204" pitchFamily="34" charset="0"/>
                        </a:rPr>
                        <a:t>, </a:t>
                      </a:r>
                      <a:r>
                        <a:rPr lang="vi-VN" sz="2800" dirty="0" smtClean="0">
                          <a:latin typeface="Arial" panose="020B0604020202020204" pitchFamily="34" charset="0"/>
                          <a:cs typeface="Arial" panose="020B0604020202020204" pitchFamily="34" charset="0"/>
                        </a:rPr>
                        <a:t>vị</a:t>
                      </a:r>
                      <a:r>
                        <a:rPr lang="vi-VN" sz="2800" baseline="0" dirty="0" smtClean="0">
                          <a:latin typeface="Arial" panose="020B0604020202020204" pitchFamily="34" charset="0"/>
                          <a:cs typeface="Arial" panose="020B0604020202020204" pitchFamily="34" charset="0"/>
                        </a:rPr>
                        <a:t> ngữ </a:t>
                      </a:r>
                      <a:r>
                        <a:rPr lang="en-US" sz="2800" dirty="0" smtClean="0">
                          <a:latin typeface="Arial" panose="020B0604020202020204" pitchFamily="34" charset="0"/>
                          <a:cs typeface="Arial" panose="020B0604020202020204" pitchFamily="34" charset="0"/>
                        </a:rPr>
                        <a:t>trong câu, làm p/</a:t>
                      </a:r>
                      <a:r>
                        <a:rPr lang="en-US" sz="2800" dirty="0" err="1" smtClean="0">
                          <a:latin typeface="Arial" panose="020B0604020202020204" pitchFamily="34" charset="0"/>
                          <a:cs typeface="Arial" panose="020B0604020202020204" pitchFamily="34" charset="0"/>
                        </a:rPr>
                        <a:t>ngữ</a:t>
                      </a:r>
                      <a:r>
                        <a:rPr lang="en-US" sz="2800" dirty="0" smtClean="0">
                          <a:latin typeface="Arial" panose="020B0604020202020204" pitchFamily="34" charset="0"/>
                          <a:cs typeface="Arial" panose="020B0604020202020204" pitchFamily="34" charset="0"/>
                        </a:rPr>
                        <a:t> trong </a:t>
                      </a:r>
                      <a:r>
                        <a:rPr lang="en-US" sz="2800" dirty="0" err="1" smtClean="0">
                          <a:latin typeface="Arial" panose="020B0604020202020204" pitchFamily="34" charset="0"/>
                          <a:cs typeface="Arial" panose="020B0604020202020204" pitchFamily="34" charset="0"/>
                        </a:rPr>
                        <a:t>cụm</a:t>
                      </a:r>
                      <a:r>
                        <a:rPr lang="en-US" sz="2800" dirty="0" smtClean="0">
                          <a:latin typeface="Arial" panose="020B0604020202020204" pitchFamily="34" charset="0"/>
                          <a:cs typeface="Arial" panose="020B0604020202020204" pitchFamily="34" charset="0"/>
                        </a:rPr>
                        <a:t> từ</a:t>
                      </a: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53528225"/>
                  </a:ext>
                </a:extLst>
              </a:tr>
              <a:tr h="1265819">
                <a:tc>
                  <a:txBody>
                    <a:bodyPr/>
                    <a:lstStyle/>
                    <a:p>
                      <a:r>
                        <a:rPr lang="vi-VN" sz="2800" b="1" dirty="0" smtClean="0"/>
                        <a:t>Lượng</a:t>
                      </a:r>
                      <a:r>
                        <a:rPr lang="vi-VN" sz="2800" b="1" baseline="0" dirty="0" smtClean="0"/>
                        <a:t> từ</a:t>
                      </a:r>
                      <a:endParaRPr lang="en-US" sz="2800" b="1" dirty="0"/>
                    </a:p>
                  </a:txBody>
                  <a:tcPr anchor="ctr"/>
                </a:tc>
                <a:tc>
                  <a:txBody>
                    <a:bodyPr/>
                    <a:lstStyle/>
                    <a:p>
                      <a:r>
                        <a:rPr lang="vi-VN" sz="2800" dirty="0" smtClean="0"/>
                        <a:t>Chỉ lượng (nhiều, ít, tập</a:t>
                      </a:r>
                      <a:r>
                        <a:rPr lang="vi-VN" sz="2800" baseline="0" dirty="0" smtClean="0"/>
                        <a:t> hợp</a:t>
                      </a:r>
                      <a:r>
                        <a:rPr lang="vi-VN" sz="2800" dirty="0" smtClean="0"/>
                        <a:t>) sự vật.</a:t>
                      </a:r>
                      <a:endParaRPr lang="en-US" sz="2800" dirty="0"/>
                    </a:p>
                  </a:txBody>
                  <a:tcPr anchor="ctr"/>
                </a:tc>
                <a:tc>
                  <a:txBody>
                    <a:bodyPr/>
                    <a:lstStyle/>
                    <a:p>
                      <a:pPr>
                        <a:lnSpc>
                          <a:spcPct val="150000"/>
                        </a:lnSpc>
                      </a:pPr>
                      <a:r>
                        <a:rPr lang="vi-VN" sz="2800" dirty="0" smtClean="0"/>
                        <a:t>Đứng trước danh</a:t>
                      </a:r>
                      <a:r>
                        <a:rPr lang="vi-VN" sz="2800" baseline="0" dirty="0" smtClean="0"/>
                        <a:t> </a:t>
                      </a:r>
                      <a:r>
                        <a:rPr lang="vi-VN" sz="2800" dirty="0" smtClean="0"/>
                        <a:t>từ, làm phần</a:t>
                      </a:r>
                      <a:r>
                        <a:rPr lang="vi-VN" sz="2800" baseline="0" dirty="0" smtClean="0"/>
                        <a:t> </a:t>
                      </a:r>
                      <a:r>
                        <a:rPr lang="vi-VN" sz="2800" dirty="0" smtClean="0"/>
                        <a:t>phụ cụm từ.</a:t>
                      </a:r>
                      <a:endParaRPr lang="en-US" sz="2800" dirty="0"/>
                    </a:p>
                  </a:txBody>
                  <a:tcPr anchor="ctr"/>
                </a:tc>
                <a:extLst>
                  <a:ext uri="{0D108BD9-81ED-4DB2-BD59-A6C34878D82A}">
                    <a16:rowId xmlns:a16="http://schemas.microsoft.com/office/drawing/2014/main" val="2998393629"/>
                  </a:ext>
                </a:extLst>
              </a:tr>
              <a:tr h="1265819">
                <a:tc>
                  <a:txBody>
                    <a:bodyPr/>
                    <a:lstStyle/>
                    <a:p>
                      <a:r>
                        <a:rPr lang="vi-VN" sz="2800" b="1" dirty="0" smtClean="0"/>
                        <a:t>Chỉ</a:t>
                      </a:r>
                      <a:r>
                        <a:rPr lang="vi-VN" sz="2800" b="1" baseline="0" dirty="0" smtClean="0"/>
                        <a:t> từ</a:t>
                      </a:r>
                      <a:endParaRPr lang="en-US" sz="2800" b="1" dirty="0"/>
                    </a:p>
                  </a:txBody>
                  <a:tcPr anchor="ctr"/>
                </a:tc>
                <a:tc>
                  <a:txBody>
                    <a:bodyPr/>
                    <a:lstStyle/>
                    <a:p>
                      <a:pPr>
                        <a:lnSpc>
                          <a:spcPct val="150000"/>
                        </a:lnSpc>
                      </a:pPr>
                      <a:r>
                        <a:rPr lang="vi-VN" sz="2800" dirty="0" smtClean="0"/>
                        <a:t>Xác</a:t>
                      </a:r>
                      <a:r>
                        <a:rPr lang="vi-VN" sz="2800" baseline="0" dirty="0" smtClean="0"/>
                        <a:t> </a:t>
                      </a:r>
                      <a:r>
                        <a:rPr lang="vi-VN" sz="2800" dirty="0" smtClean="0"/>
                        <a:t>định (vị trí không</a:t>
                      </a:r>
                      <a:r>
                        <a:rPr lang="vi-VN" sz="2800" baseline="0" dirty="0" smtClean="0"/>
                        <a:t> </a:t>
                      </a:r>
                      <a:r>
                        <a:rPr lang="vi-VN" sz="2800" dirty="0" smtClean="0"/>
                        <a:t>gian, thời</a:t>
                      </a:r>
                      <a:r>
                        <a:rPr lang="vi-VN" sz="2800" baseline="0" dirty="0" smtClean="0"/>
                        <a:t> </a:t>
                      </a:r>
                      <a:r>
                        <a:rPr lang="vi-VN" sz="2800" dirty="0" smtClean="0"/>
                        <a:t>gian) và trỏ sự vật được nói đến.</a:t>
                      </a:r>
                      <a:endParaRPr lang="en-US" sz="2800" dirty="0"/>
                    </a:p>
                  </a:txBody>
                  <a:tcPr anchor="ctr"/>
                </a:tc>
                <a:tc>
                  <a:txBody>
                    <a:bodyPr/>
                    <a:lstStyle/>
                    <a:p>
                      <a:pPr>
                        <a:lnSpc>
                          <a:spcPct val="150000"/>
                        </a:lnSpc>
                      </a:pPr>
                      <a:r>
                        <a:rPr lang="en-US" sz="2800" dirty="0" err="1" smtClean="0">
                          <a:latin typeface="Arial" panose="020B0604020202020204" pitchFamily="34" charset="0"/>
                          <a:cs typeface="Arial" panose="020B0604020202020204" pitchFamily="34" charset="0"/>
                        </a:rPr>
                        <a:t>Đứng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sau</a:t>
                      </a:r>
                      <a:r>
                        <a:rPr lang="en-US" sz="2800" dirty="0" smtClean="0">
                          <a:latin typeface="Arial" panose="020B0604020202020204" pitchFamily="34" charset="0"/>
                          <a:cs typeface="Arial" panose="020B0604020202020204" pitchFamily="34" charset="0"/>
                        </a:rPr>
                        <a:t> d</a:t>
                      </a:r>
                      <a:r>
                        <a:rPr lang="vi-VN" sz="2800" dirty="0" smtClean="0">
                          <a:latin typeface="Arial" panose="020B0604020202020204" pitchFamily="34" charset="0"/>
                          <a:cs typeface="Arial" panose="020B0604020202020204" pitchFamily="34" charset="0"/>
                        </a:rPr>
                        <a:t>anh</a:t>
                      </a:r>
                      <a:r>
                        <a:rPr lang="vi-VN" sz="2800" baseline="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từ, làm </a:t>
                      </a:r>
                      <a:r>
                        <a:rPr lang="vi-VN" sz="2800" dirty="0" smtClean="0">
                          <a:latin typeface="Arial" panose="020B0604020202020204" pitchFamily="34" charset="0"/>
                          <a:cs typeface="Arial" panose="020B0604020202020204" pitchFamily="34" charset="0"/>
                        </a:rPr>
                        <a:t>thàn</a:t>
                      </a:r>
                      <a:r>
                        <a:rPr lang="vi-VN" sz="2800" baseline="0" dirty="0" smtClean="0">
                          <a:latin typeface="Arial" panose="020B0604020202020204" pitchFamily="34" charset="0"/>
                          <a:cs typeface="Arial" panose="020B0604020202020204" pitchFamily="34" charset="0"/>
                        </a:rPr>
                        <a:t>h phần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phụ</a:t>
                      </a:r>
                      <a:r>
                        <a:rPr lang="en-US" sz="2800" dirty="0" smtClean="0">
                          <a:latin typeface="Arial" panose="020B0604020202020204" pitchFamily="34" charset="0"/>
                          <a:cs typeface="Arial" panose="020B0604020202020204" pitchFamily="34" charset="0"/>
                        </a:rPr>
                        <a:t> trong </a:t>
                      </a:r>
                      <a:r>
                        <a:rPr lang="en-US" sz="2800" dirty="0" err="1" smtClean="0">
                          <a:latin typeface="Arial" panose="020B0604020202020204" pitchFamily="34" charset="0"/>
                          <a:cs typeface="Arial" panose="020B0604020202020204" pitchFamily="34" charset="0"/>
                        </a:rPr>
                        <a:t>cụm</a:t>
                      </a:r>
                      <a:r>
                        <a:rPr lang="en-US" sz="2800" dirty="0" smtClean="0">
                          <a:latin typeface="Arial" panose="020B0604020202020204" pitchFamily="34" charset="0"/>
                          <a:cs typeface="Arial" panose="020B0604020202020204" pitchFamily="34" charset="0"/>
                        </a:rPr>
                        <a:t> </a:t>
                      </a:r>
                      <a:r>
                        <a:rPr lang="vi-VN" sz="2800" dirty="0" smtClean="0">
                          <a:latin typeface="Arial" panose="020B0604020202020204" pitchFamily="34" charset="0"/>
                          <a:cs typeface="Arial" panose="020B0604020202020204" pitchFamily="34" charset="0"/>
                        </a:rPr>
                        <a:t>danh</a:t>
                      </a:r>
                      <a:r>
                        <a:rPr lang="vi-VN" sz="2800" baseline="0" dirty="0" smtClean="0">
                          <a:latin typeface="Arial" panose="020B0604020202020204" pitchFamily="34" charset="0"/>
                          <a:cs typeface="Arial" panose="020B0604020202020204" pitchFamily="34" charset="0"/>
                        </a:rPr>
                        <a:t> từ.</a:t>
                      </a: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646259987"/>
                  </a:ext>
                </a:extLst>
              </a:tr>
            </a:tbl>
          </a:graphicData>
        </a:graphic>
      </p:graphicFrame>
    </p:spTree>
    <p:extLst>
      <p:ext uri="{BB962C8B-B14F-4D97-AF65-F5344CB8AC3E}">
        <p14:creationId xmlns:p14="http://schemas.microsoft.com/office/powerpoint/2010/main" val="364852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sp>
        <p:nvSpPr>
          <p:cNvPr id="5" name="TextBox 5"/>
          <p:cNvSpPr txBox="1"/>
          <p:nvPr/>
        </p:nvSpPr>
        <p:spPr>
          <a:xfrm>
            <a:off x="609600" y="1028700"/>
            <a:ext cx="9601200" cy="564706"/>
          </a:xfrm>
          <a:prstGeom prst="rect">
            <a:avLst/>
          </a:prstGeom>
        </p:spPr>
        <p:txBody>
          <a:bodyPr wrap="square" lIns="0" tIns="0" rIns="0" bIns="0" rtlCol="0" anchor="t">
            <a:spAutoFit/>
          </a:bodyPr>
          <a:lstStyle/>
          <a:p>
            <a:pPr>
              <a:lnSpc>
                <a:spcPts val="3900"/>
              </a:lnSpc>
            </a:pPr>
            <a:r>
              <a:rPr lang="vi-VN" sz="5600" b="1" dirty="0" smtClean="0">
                <a:solidFill>
                  <a:srgbClr val="000000"/>
                </a:solidFill>
              </a:rPr>
              <a:t>II. Các từ loại khác</a:t>
            </a:r>
            <a:endParaRPr lang="en-US" sz="5600" b="1" dirty="0">
              <a:solidFill>
                <a:srgbClr val="000000"/>
              </a:solidFill>
            </a:endParaRPr>
          </a:p>
        </p:txBody>
      </p:sp>
      <p:pic>
        <p:nvPicPr>
          <p:cNvPr id="7" name="Picture 7"/>
          <p:cNvPicPr>
            <a:picLocks noChangeAspect="1"/>
          </p:cNvPicPr>
          <p:nvPr/>
        </p:nvPicPr>
        <p:blipFill>
          <a:blip r:embed="rId2"/>
          <a:srcRect/>
          <a:stretch>
            <a:fillRect/>
          </a:stretch>
        </p:blipFill>
        <p:spPr>
          <a:xfrm rot="-979807">
            <a:off x="13276118" y="9075547"/>
            <a:ext cx="5510543" cy="1487847"/>
          </a:xfrm>
          <a:prstGeom prst="rect">
            <a:avLst/>
          </a:prstGeom>
        </p:spPr>
      </p:pic>
      <p:sp>
        <p:nvSpPr>
          <p:cNvPr id="8" name="TextBox 7"/>
          <p:cNvSpPr txBox="1"/>
          <p:nvPr/>
        </p:nvSpPr>
        <p:spPr>
          <a:xfrm>
            <a:off x="1295400" y="1762533"/>
            <a:ext cx="3390672" cy="784830"/>
          </a:xfrm>
          <a:prstGeom prst="rect">
            <a:avLst/>
          </a:prstGeom>
          <a:noFill/>
        </p:spPr>
        <p:txBody>
          <a:bodyPr wrap="none" rtlCol="0">
            <a:spAutoFit/>
          </a:bodyPr>
          <a:lstStyle/>
          <a:p>
            <a:r>
              <a:rPr lang="vi-VN" sz="4500" b="1" i="1" dirty="0" smtClean="0">
                <a:solidFill>
                  <a:srgbClr val="FF0000"/>
                </a:solidFill>
              </a:rPr>
              <a:t>1. Lý thuyết</a:t>
            </a:r>
            <a:endParaRPr lang="en-US" sz="4500" b="1" i="1" dirty="0">
              <a:solidFill>
                <a:srgbClr val="FF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631281806"/>
              </p:ext>
            </p:extLst>
          </p:nvPr>
        </p:nvGraphicFramePr>
        <p:xfrm>
          <a:off x="1676400" y="2933700"/>
          <a:ext cx="15773400" cy="6752219"/>
        </p:xfrm>
        <a:graphic>
          <a:graphicData uri="http://schemas.openxmlformats.org/drawingml/2006/table">
            <a:tbl>
              <a:tblPr firstRow="1" bandRow="1">
                <a:tableStyleId>{5940675A-B579-460E-94D1-54222C63F5DA}</a:tableStyleId>
              </a:tblPr>
              <a:tblGrid>
                <a:gridCol w="2667000">
                  <a:extLst>
                    <a:ext uri="{9D8B030D-6E8A-4147-A177-3AD203B41FA5}">
                      <a16:colId xmlns:a16="http://schemas.microsoft.com/office/drawing/2014/main" val="832844638"/>
                    </a:ext>
                  </a:extLst>
                </a:gridCol>
                <a:gridCol w="7315200">
                  <a:extLst>
                    <a:ext uri="{9D8B030D-6E8A-4147-A177-3AD203B41FA5}">
                      <a16:colId xmlns:a16="http://schemas.microsoft.com/office/drawing/2014/main" val="2277827545"/>
                    </a:ext>
                  </a:extLst>
                </a:gridCol>
                <a:gridCol w="5791200">
                  <a:extLst>
                    <a:ext uri="{9D8B030D-6E8A-4147-A177-3AD203B41FA5}">
                      <a16:colId xmlns:a16="http://schemas.microsoft.com/office/drawing/2014/main" val="1467392864"/>
                    </a:ext>
                  </a:extLst>
                </a:gridCol>
              </a:tblGrid>
              <a:tr h="1265819">
                <a:tc>
                  <a:txBody>
                    <a:bodyPr/>
                    <a:lstStyle/>
                    <a:p>
                      <a:pPr algn="ctr"/>
                      <a:r>
                        <a:rPr lang="vi-VN" sz="3800" b="1" dirty="0" smtClean="0"/>
                        <a:t>TỪ</a:t>
                      </a:r>
                      <a:r>
                        <a:rPr lang="vi-VN" sz="3800" b="1" baseline="0" dirty="0" smtClean="0"/>
                        <a:t> LOẠI</a:t>
                      </a:r>
                      <a:endParaRPr lang="en-US" sz="3800" b="1" dirty="0"/>
                    </a:p>
                  </a:txBody>
                  <a:tcPr anchor="ctr">
                    <a:solidFill>
                      <a:schemeClr val="accent4">
                        <a:lumMod val="20000"/>
                        <a:lumOff val="80000"/>
                      </a:schemeClr>
                    </a:solidFill>
                  </a:tcPr>
                </a:tc>
                <a:tc>
                  <a:txBody>
                    <a:bodyPr/>
                    <a:lstStyle/>
                    <a:p>
                      <a:pPr algn="ctr"/>
                      <a:r>
                        <a:rPr lang="vi-VN" sz="3800" b="1" dirty="0" smtClean="0"/>
                        <a:t>Ý</a:t>
                      </a:r>
                      <a:r>
                        <a:rPr lang="vi-VN" sz="3800" b="1" baseline="0" dirty="0" smtClean="0"/>
                        <a:t> NGHĨA KHÁI QUÁT</a:t>
                      </a:r>
                      <a:endParaRPr lang="en-US" sz="3800" b="1" dirty="0"/>
                    </a:p>
                  </a:txBody>
                  <a:tcPr anchor="ctr">
                    <a:solidFill>
                      <a:schemeClr val="accent4">
                        <a:lumMod val="20000"/>
                        <a:lumOff val="80000"/>
                      </a:schemeClr>
                    </a:solidFill>
                  </a:tcPr>
                </a:tc>
                <a:tc>
                  <a:txBody>
                    <a:bodyPr/>
                    <a:lstStyle/>
                    <a:p>
                      <a:pPr algn="ctr"/>
                      <a:r>
                        <a:rPr lang="vi-VN" sz="3800" b="1" dirty="0" smtClean="0"/>
                        <a:t>CÔNG</a:t>
                      </a:r>
                      <a:r>
                        <a:rPr lang="vi-VN" sz="3800" b="1" baseline="0" dirty="0" smtClean="0"/>
                        <a:t> DỤNG</a:t>
                      </a:r>
                      <a:endParaRPr lang="en-US" sz="3800" b="1" dirty="0"/>
                    </a:p>
                  </a:txBody>
                  <a:tcPr anchor="ctr">
                    <a:solidFill>
                      <a:schemeClr val="accent4">
                        <a:lumMod val="20000"/>
                        <a:lumOff val="80000"/>
                      </a:schemeClr>
                    </a:solidFill>
                  </a:tcPr>
                </a:tc>
                <a:extLst>
                  <a:ext uri="{0D108BD9-81ED-4DB2-BD59-A6C34878D82A}">
                    <a16:rowId xmlns:a16="http://schemas.microsoft.com/office/drawing/2014/main" val="3507171070"/>
                  </a:ext>
                </a:extLst>
              </a:tr>
              <a:tr h="1265819">
                <a:tc>
                  <a:txBody>
                    <a:bodyPr/>
                    <a:lstStyle/>
                    <a:p>
                      <a:r>
                        <a:rPr lang="vi-VN" sz="2800" b="1" dirty="0" smtClean="0"/>
                        <a:t>Quan hệ</a:t>
                      </a:r>
                      <a:r>
                        <a:rPr lang="vi-VN" sz="2800" b="1" baseline="0" dirty="0" smtClean="0"/>
                        <a:t> từ</a:t>
                      </a:r>
                      <a:endParaRPr lang="en-US" sz="2800" b="1" dirty="0"/>
                    </a:p>
                  </a:txBody>
                  <a:tcPr anchor="ctr"/>
                </a:tc>
                <a:tc>
                  <a:txBody>
                    <a:bodyPr/>
                    <a:lstStyle/>
                    <a:p>
                      <a:r>
                        <a:rPr lang="vi-VN" sz="2800" dirty="0" smtClean="0"/>
                        <a:t>Biểu</a:t>
                      </a:r>
                      <a:r>
                        <a:rPr lang="vi-VN" sz="2800" baseline="0" dirty="0" smtClean="0"/>
                        <a:t> </a:t>
                      </a:r>
                      <a:r>
                        <a:rPr lang="vi-VN" sz="2800" dirty="0" smtClean="0"/>
                        <a:t>thị quan</a:t>
                      </a:r>
                      <a:r>
                        <a:rPr lang="vi-VN" sz="2800" baseline="0" dirty="0" smtClean="0"/>
                        <a:t> </a:t>
                      </a:r>
                      <a:r>
                        <a:rPr lang="vi-VN" sz="2800" dirty="0" smtClean="0"/>
                        <a:t>hệ(sở hữu, so sánh) giữa các từ, cụm từ, câu…</a:t>
                      </a:r>
                      <a:endParaRPr lang="en-US" sz="2800" dirty="0"/>
                    </a:p>
                  </a:txBody>
                  <a:tcPr anchor="ctr"/>
                </a:tc>
                <a:tc>
                  <a:txBody>
                    <a:bodyPr/>
                    <a:lstStyle/>
                    <a:p>
                      <a:pPr>
                        <a:lnSpc>
                          <a:spcPct val="150000"/>
                        </a:lnSpc>
                      </a:pPr>
                      <a:r>
                        <a:rPr lang="vi-VN" sz="2800" dirty="0" smtClean="0"/>
                        <a:t>Nối (liên</a:t>
                      </a:r>
                      <a:r>
                        <a:rPr lang="vi-VN" sz="2800" baseline="0" dirty="0" smtClean="0"/>
                        <a:t> </a:t>
                      </a:r>
                      <a:r>
                        <a:rPr lang="vi-VN" sz="2800" dirty="0" smtClean="0"/>
                        <a:t>kết) các từ, cụm từ, câu, đoạn</a:t>
                      </a:r>
                      <a:r>
                        <a:rPr lang="vi-VN" sz="2800" baseline="0" dirty="0" smtClean="0"/>
                        <a:t> </a:t>
                      </a:r>
                      <a:r>
                        <a:rPr lang="vi-VN" sz="2800" dirty="0" smtClean="0"/>
                        <a:t>văn.</a:t>
                      </a:r>
                      <a:endParaRPr lang="en-US" sz="2800" dirty="0"/>
                    </a:p>
                  </a:txBody>
                  <a:tcPr anchor="ctr"/>
                </a:tc>
                <a:extLst>
                  <a:ext uri="{0D108BD9-81ED-4DB2-BD59-A6C34878D82A}">
                    <a16:rowId xmlns:a16="http://schemas.microsoft.com/office/drawing/2014/main" val="4158869963"/>
                  </a:ext>
                </a:extLst>
              </a:tr>
              <a:tr h="1265819">
                <a:tc>
                  <a:txBody>
                    <a:bodyPr/>
                    <a:lstStyle/>
                    <a:p>
                      <a:r>
                        <a:rPr lang="vi-VN" sz="2800" b="1" dirty="0" smtClean="0"/>
                        <a:t>Trợ</a:t>
                      </a:r>
                      <a:r>
                        <a:rPr lang="vi-VN" sz="2800" b="1" baseline="0" dirty="0" smtClean="0"/>
                        <a:t> từ</a:t>
                      </a:r>
                      <a:endParaRPr lang="en-US" sz="2800" b="1" dirty="0"/>
                    </a:p>
                  </a:txBody>
                  <a:tcPr anchor="ctr"/>
                </a:tc>
                <a:tc>
                  <a:txBody>
                    <a:bodyPr/>
                    <a:lstStyle/>
                    <a:p>
                      <a:pPr algn="just">
                        <a:lnSpc>
                          <a:spcPct val="150000"/>
                        </a:lnSpc>
                      </a:pPr>
                      <a:r>
                        <a:rPr lang="vi-VN" sz="2800" dirty="0" smtClean="0"/>
                        <a:t>Nhấn mạnh hoặc biểu</a:t>
                      </a:r>
                      <a:r>
                        <a:rPr lang="vi-VN" sz="2800" baseline="0" dirty="0" smtClean="0"/>
                        <a:t> </a:t>
                      </a:r>
                      <a:r>
                        <a:rPr lang="vi-VN" sz="2800" dirty="0" smtClean="0"/>
                        <a:t>thị thái</a:t>
                      </a:r>
                      <a:r>
                        <a:rPr lang="vi-VN" sz="2800" baseline="0" dirty="0" smtClean="0"/>
                        <a:t> </a:t>
                      </a:r>
                      <a:r>
                        <a:rPr lang="vi-VN" sz="2800" dirty="0" smtClean="0"/>
                        <a:t>độ đánh</a:t>
                      </a:r>
                      <a:r>
                        <a:rPr lang="vi-VN" sz="2800" baseline="0" dirty="0" smtClean="0"/>
                        <a:t> </a:t>
                      </a:r>
                      <a:r>
                        <a:rPr lang="vi-VN" sz="2800" dirty="0" smtClean="0"/>
                        <a:t>giá sự vật, sự việc.</a:t>
                      </a:r>
                      <a:endParaRPr lang="en-US" sz="2800" dirty="0"/>
                    </a:p>
                  </a:txBody>
                  <a:tcPr anchor="ctr"/>
                </a:tc>
                <a:tc>
                  <a:txBody>
                    <a:bodyPr/>
                    <a:lstStyle/>
                    <a:p>
                      <a:pPr algn="just">
                        <a:lnSpc>
                          <a:spcPct val="150000"/>
                        </a:lnSpc>
                      </a:pPr>
                      <a:r>
                        <a:rPr lang="vi-VN" sz="2800" dirty="0" smtClean="0">
                          <a:latin typeface="+mn-lt"/>
                          <a:cs typeface="Arial" panose="020B0604020202020204" pitchFamily="34" charset="0"/>
                        </a:rPr>
                        <a:t>Dùng kèm theo từ ngữ chỉ sự</a:t>
                      </a:r>
                      <a:r>
                        <a:rPr lang="vi-VN" sz="2800" baseline="0" dirty="0" smtClean="0">
                          <a:latin typeface="+mn-lt"/>
                          <a:cs typeface="Arial" panose="020B0604020202020204" pitchFamily="34" charset="0"/>
                        </a:rPr>
                        <a:t> </a:t>
                      </a:r>
                      <a:r>
                        <a:rPr lang="vi-VN" sz="2800" dirty="0" smtClean="0">
                          <a:latin typeface="+mn-lt"/>
                          <a:cs typeface="Arial" panose="020B0604020202020204" pitchFamily="34" charset="0"/>
                        </a:rPr>
                        <a:t>vật, sự</a:t>
                      </a:r>
                      <a:r>
                        <a:rPr lang="vi-VN" sz="2800" baseline="0" dirty="0" smtClean="0">
                          <a:latin typeface="+mn-lt"/>
                          <a:cs typeface="Arial" panose="020B0604020202020204" pitchFamily="34" charset="0"/>
                        </a:rPr>
                        <a:t> </a:t>
                      </a:r>
                      <a:r>
                        <a:rPr lang="vi-VN" sz="2800" dirty="0" smtClean="0">
                          <a:latin typeface="+mn-lt"/>
                          <a:cs typeface="Arial" panose="020B0604020202020204" pitchFamily="34" charset="0"/>
                        </a:rPr>
                        <a:t>việc được nói đến.</a:t>
                      </a: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53528225"/>
                  </a:ext>
                </a:extLst>
              </a:tr>
              <a:tr h="1265819">
                <a:tc>
                  <a:txBody>
                    <a:bodyPr/>
                    <a:lstStyle/>
                    <a:p>
                      <a:r>
                        <a:rPr lang="vi-VN" sz="2800" b="1" dirty="0" smtClean="0"/>
                        <a:t>Tình</a:t>
                      </a:r>
                      <a:r>
                        <a:rPr lang="vi-VN" sz="2800" b="1" baseline="0" dirty="0" smtClean="0"/>
                        <a:t> thái từ</a:t>
                      </a:r>
                      <a:endParaRPr lang="en-US" sz="2800" b="1" dirty="0"/>
                    </a:p>
                  </a:txBody>
                  <a:tcPr anchor="ctr"/>
                </a:tc>
                <a:tc>
                  <a:txBody>
                    <a:bodyPr/>
                    <a:lstStyle/>
                    <a:p>
                      <a:r>
                        <a:rPr lang="vi-VN" sz="2800" dirty="0" smtClean="0"/>
                        <a:t> Biểu</a:t>
                      </a:r>
                      <a:r>
                        <a:rPr lang="vi-VN" sz="2800" baseline="0" dirty="0" smtClean="0"/>
                        <a:t> </a:t>
                      </a:r>
                      <a:r>
                        <a:rPr lang="vi-VN" sz="2800" dirty="0" smtClean="0"/>
                        <a:t>thị mục đích (nghi vấn, cầu khiến…)</a:t>
                      </a:r>
                      <a:endParaRPr lang="en-US" sz="2800" dirty="0"/>
                    </a:p>
                  </a:txBody>
                  <a:tcPr anchor="ctr"/>
                </a:tc>
                <a:tc>
                  <a:txBody>
                    <a:bodyPr/>
                    <a:lstStyle/>
                    <a:p>
                      <a:pPr>
                        <a:lnSpc>
                          <a:spcPct val="150000"/>
                        </a:lnSpc>
                      </a:pPr>
                      <a:r>
                        <a:rPr lang="vi-VN" sz="2800" dirty="0" smtClean="0"/>
                        <a:t>Đặt ở cuối câu, tạo câu theo mục</a:t>
                      </a:r>
                      <a:r>
                        <a:rPr lang="vi-VN" sz="2800" baseline="0" dirty="0" smtClean="0"/>
                        <a:t> </a:t>
                      </a:r>
                      <a:r>
                        <a:rPr lang="vi-VN" sz="2800" dirty="0" smtClean="0"/>
                        <a:t>đích nói.</a:t>
                      </a:r>
                      <a:endParaRPr lang="en-US" sz="2800" dirty="0"/>
                    </a:p>
                  </a:txBody>
                  <a:tcPr anchor="ctr"/>
                </a:tc>
                <a:extLst>
                  <a:ext uri="{0D108BD9-81ED-4DB2-BD59-A6C34878D82A}">
                    <a16:rowId xmlns:a16="http://schemas.microsoft.com/office/drawing/2014/main" val="2998393629"/>
                  </a:ext>
                </a:extLst>
              </a:tr>
              <a:tr h="1265819">
                <a:tc>
                  <a:txBody>
                    <a:bodyPr/>
                    <a:lstStyle/>
                    <a:p>
                      <a:r>
                        <a:rPr lang="vi-VN" sz="2800" b="1" dirty="0" smtClean="0"/>
                        <a:t>Thán</a:t>
                      </a:r>
                      <a:r>
                        <a:rPr lang="vi-VN" sz="2800" b="1" baseline="0" dirty="0" smtClean="0"/>
                        <a:t> từ </a:t>
                      </a:r>
                      <a:endParaRPr lang="en-US" sz="2800" b="1" dirty="0"/>
                    </a:p>
                  </a:txBody>
                  <a:tcPr anchor="ctr"/>
                </a:tc>
                <a:tc>
                  <a:txBody>
                    <a:bodyPr/>
                    <a:lstStyle/>
                    <a:p>
                      <a:pPr>
                        <a:lnSpc>
                          <a:spcPct val="150000"/>
                        </a:lnSpc>
                      </a:pPr>
                      <a:r>
                        <a:rPr lang="vi-VN" sz="2800" dirty="0" smtClean="0"/>
                        <a:t>Bộc lộ cảm xúc, tình</a:t>
                      </a:r>
                      <a:r>
                        <a:rPr lang="vi-VN" sz="2800" baseline="0" dirty="0" smtClean="0"/>
                        <a:t> </a:t>
                      </a:r>
                      <a:r>
                        <a:rPr lang="vi-VN" sz="2800" dirty="0" smtClean="0"/>
                        <a:t>cảm của người nói.</a:t>
                      </a:r>
                      <a:endParaRPr lang="en-US" sz="2800" dirty="0"/>
                    </a:p>
                  </a:txBody>
                  <a:tcPr anchor="ctr"/>
                </a:tc>
                <a:tc>
                  <a:txBody>
                    <a:bodyPr/>
                    <a:lstStyle/>
                    <a:p>
                      <a:pPr>
                        <a:lnSpc>
                          <a:spcPct val="150000"/>
                        </a:lnSpc>
                      </a:pPr>
                      <a:r>
                        <a:rPr lang="en-US" sz="2800" dirty="0" smtClean="0">
                          <a:latin typeface="Arial" panose="020B0604020202020204" pitchFamily="34" charset="0"/>
                          <a:cs typeface="Arial" panose="020B0604020202020204" pitchFamily="34" charset="0"/>
                        </a:rPr>
                        <a:t>Làm </a:t>
                      </a:r>
                      <a:r>
                        <a:rPr lang="vi-VN" sz="2800" dirty="0" smtClean="0">
                          <a:latin typeface="Arial" panose="020B0604020202020204" pitchFamily="34" charset="0"/>
                          <a:cs typeface="Arial" panose="020B0604020202020204" pitchFamily="34" charset="0"/>
                        </a:rPr>
                        <a:t>thành</a:t>
                      </a:r>
                      <a:r>
                        <a:rPr lang="vi-VN" sz="2800" baseline="0" dirty="0" smtClean="0">
                          <a:latin typeface="Arial" panose="020B0604020202020204" pitchFamily="34" charset="0"/>
                          <a:cs typeface="Arial" panose="020B0604020202020204" pitchFamily="34" charset="0"/>
                        </a:rPr>
                        <a:t> phần</a:t>
                      </a:r>
                      <a:r>
                        <a:rPr lang="en-US" sz="2800" dirty="0" smtClean="0">
                          <a:latin typeface="Arial" panose="020B0604020202020204" pitchFamily="34" charset="0"/>
                          <a:cs typeface="Arial" panose="020B0604020202020204" pitchFamily="34" charset="0"/>
                        </a:rPr>
                        <a:t> b</a:t>
                      </a:r>
                      <a:r>
                        <a:rPr lang="vi-VN" sz="2800" dirty="0" smtClean="0">
                          <a:latin typeface="Arial" panose="020B0604020202020204" pitchFamily="34" charset="0"/>
                          <a:cs typeface="Arial" panose="020B0604020202020204" pitchFamily="34" charset="0"/>
                        </a:rPr>
                        <a:t>iệt</a:t>
                      </a:r>
                      <a:r>
                        <a:rPr lang="vi-VN" sz="2800" baseline="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lập</a:t>
                      </a:r>
                      <a:r>
                        <a:rPr lang="en-US" sz="2800" dirty="0" smtClean="0">
                          <a:latin typeface="Arial" panose="020B0604020202020204" pitchFamily="34" charset="0"/>
                          <a:cs typeface="Arial" panose="020B0604020202020204" pitchFamily="34" charset="0"/>
                        </a:rPr>
                        <a:t> trong câu, hoặc câu</a:t>
                      </a:r>
                      <a:r>
                        <a:rPr lang="vi-VN" sz="280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đ</a:t>
                      </a:r>
                      <a:r>
                        <a:rPr lang="vi-VN" sz="2800" dirty="0" smtClean="0">
                          <a:latin typeface="Arial" panose="020B0604020202020204" pitchFamily="34" charset="0"/>
                          <a:cs typeface="Arial" panose="020B0604020202020204" pitchFamily="34" charset="0"/>
                        </a:rPr>
                        <a:t>ặc</a:t>
                      </a:r>
                      <a:r>
                        <a:rPr lang="vi-VN" sz="2800" baseline="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biệt</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646259987"/>
                  </a:ext>
                </a:extLst>
              </a:tr>
            </a:tbl>
          </a:graphicData>
        </a:graphic>
      </p:graphicFrame>
    </p:spTree>
    <p:extLst>
      <p:ext uri="{BB962C8B-B14F-4D97-AF65-F5344CB8AC3E}">
        <p14:creationId xmlns:p14="http://schemas.microsoft.com/office/powerpoint/2010/main" val="156084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srcRect/>
          <a:stretch>
            <a:fillRect/>
          </a:stretch>
        </p:blipFill>
        <p:spPr>
          <a:xfrm rot="-979807">
            <a:off x="13890215" y="9240991"/>
            <a:ext cx="5510543" cy="1487847"/>
          </a:xfrm>
          <a:prstGeom prst="rect">
            <a:avLst/>
          </a:prstGeom>
        </p:spPr>
      </p:pic>
      <p:sp>
        <p:nvSpPr>
          <p:cNvPr id="8" name="TextBox 7"/>
          <p:cNvSpPr txBox="1"/>
          <p:nvPr/>
        </p:nvSpPr>
        <p:spPr>
          <a:xfrm>
            <a:off x="914400" y="495300"/>
            <a:ext cx="2749471" cy="784830"/>
          </a:xfrm>
          <a:prstGeom prst="rect">
            <a:avLst/>
          </a:prstGeom>
          <a:noFill/>
        </p:spPr>
        <p:txBody>
          <a:bodyPr wrap="none" rtlCol="0">
            <a:spAutoFit/>
          </a:bodyPr>
          <a:lstStyle/>
          <a:p>
            <a:r>
              <a:rPr lang="vi-VN" sz="4500" b="1" i="1" dirty="0" smtClean="0">
                <a:solidFill>
                  <a:srgbClr val="FF0000"/>
                </a:solidFill>
              </a:rPr>
              <a:t>2. Bài tập</a:t>
            </a:r>
            <a:endParaRPr lang="en-US" sz="4500" b="1" i="1" dirty="0">
              <a:solidFill>
                <a:srgbClr val="FF0000"/>
              </a:solidFill>
            </a:endParaRPr>
          </a:p>
        </p:txBody>
      </p:sp>
      <p:sp>
        <p:nvSpPr>
          <p:cNvPr id="2" name="TextBox 1"/>
          <p:cNvSpPr txBox="1"/>
          <p:nvPr/>
        </p:nvSpPr>
        <p:spPr>
          <a:xfrm>
            <a:off x="1143000" y="1101679"/>
            <a:ext cx="16916400" cy="2031325"/>
          </a:xfrm>
          <a:prstGeom prst="rect">
            <a:avLst/>
          </a:prstGeom>
          <a:noFill/>
        </p:spPr>
        <p:txBody>
          <a:bodyPr wrap="square" rtlCol="0">
            <a:spAutoFit/>
          </a:bodyPr>
          <a:lstStyle/>
          <a:p>
            <a:pPr algn="just">
              <a:lnSpc>
                <a:spcPct val="150000"/>
              </a:lnSpc>
            </a:pPr>
            <a:r>
              <a:rPr lang="vi-VN" sz="4200" b="1" dirty="0" smtClean="0"/>
              <a:t>Bài 1: Hãy xếp các từ in đậm trong những câu sau đây vào cột thích hợp (theo bảng mẫu) ở dưới</a:t>
            </a:r>
            <a:endParaRPr lang="en-US" sz="4200" b="1" dirty="0"/>
          </a:p>
        </p:txBody>
      </p:sp>
      <p:sp>
        <p:nvSpPr>
          <p:cNvPr id="6" name="TextBox 5"/>
          <p:cNvSpPr txBox="1"/>
          <p:nvPr/>
        </p:nvSpPr>
        <p:spPr>
          <a:xfrm>
            <a:off x="1143000" y="3094820"/>
            <a:ext cx="16154400" cy="6740307"/>
          </a:xfrm>
          <a:prstGeom prst="rect">
            <a:avLst/>
          </a:prstGeom>
          <a:noFill/>
        </p:spPr>
        <p:txBody>
          <a:bodyPr wrap="square" rtlCol="0">
            <a:spAutoFit/>
          </a:bodyPr>
          <a:lstStyle/>
          <a:p>
            <a:pPr marL="742950" indent="-742950" algn="just">
              <a:lnSpc>
                <a:spcPct val="150000"/>
              </a:lnSpc>
              <a:buAutoNum type="alphaLcPeriod"/>
            </a:pPr>
            <a:r>
              <a:rPr lang="vi-VN" sz="3200" i="1" dirty="0" smtClean="0"/>
              <a:t>Một lát sau không phải </a:t>
            </a:r>
            <a:r>
              <a:rPr lang="vi-VN" sz="3200" b="1" i="1" dirty="0" smtClean="0">
                <a:solidFill>
                  <a:srgbClr val="FF0000"/>
                </a:solidFill>
              </a:rPr>
              <a:t>chỉ</a:t>
            </a:r>
            <a:r>
              <a:rPr lang="vi-VN" sz="3200" i="1" dirty="0" smtClean="0"/>
              <a:t> có </a:t>
            </a:r>
            <a:r>
              <a:rPr lang="vi-VN" sz="3200" b="1" i="1" dirty="0" smtClean="0">
                <a:solidFill>
                  <a:srgbClr val="FF0000"/>
                </a:solidFill>
              </a:rPr>
              <a:t>ba</a:t>
            </a:r>
            <a:r>
              <a:rPr lang="vi-VN" sz="3200" i="1" dirty="0" smtClean="0"/>
              <a:t> đứa mà </a:t>
            </a:r>
            <a:r>
              <a:rPr lang="vi-VN" sz="3200" b="1" i="1" dirty="0" smtClean="0">
                <a:solidFill>
                  <a:srgbClr val="FF0000"/>
                </a:solidFill>
              </a:rPr>
              <a:t>cả</a:t>
            </a:r>
            <a:r>
              <a:rPr lang="vi-VN" sz="3200" i="1" dirty="0" smtClean="0"/>
              <a:t> một lũ trẻ ở tầng dưới lần lượt chạy lên.</a:t>
            </a:r>
          </a:p>
          <a:p>
            <a:pPr marL="742950" indent="-742950" algn="just">
              <a:lnSpc>
                <a:spcPct val="150000"/>
              </a:lnSpc>
              <a:buAutoNum type="alphaLcPeriod"/>
            </a:pPr>
            <a:r>
              <a:rPr lang="vi-VN" sz="3200" i="1" dirty="0" smtClean="0"/>
              <a:t>Trong cuộc đời kháng chiến </a:t>
            </a:r>
            <a:r>
              <a:rPr lang="vi-VN" sz="3200" b="1" i="1" dirty="0" smtClean="0">
                <a:solidFill>
                  <a:srgbClr val="FF0000"/>
                </a:solidFill>
              </a:rPr>
              <a:t>của</a:t>
            </a:r>
            <a:r>
              <a:rPr lang="vi-VN" sz="3200" i="1" dirty="0" smtClean="0"/>
              <a:t> tôi, tôi chứng kiến không biết </a:t>
            </a:r>
            <a:r>
              <a:rPr lang="vi-VN" sz="3200" b="1" i="1" dirty="0" smtClean="0">
                <a:solidFill>
                  <a:srgbClr val="FF0000"/>
                </a:solidFill>
              </a:rPr>
              <a:t>bao nhiêu </a:t>
            </a:r>
            <a:r>
              <a:rPr lang="vi-VN" sz="3200" i="1" dirty="0" smtClean="0"/>
              <a:t>cuộc chia tay, </a:t>
            </a:r>
            <a:r>
              <a:rPr lang="vi-VN" sz="3200" b="1" i="1" dirty="0" smtClean="0">
                <a:solidFill>
                  <a:srgbClr val="FF0000"/>
                </a:solidFill>
              </a:rPr>
              <a:t>nhưng</a:t>
            </a:r>
            <a:r>
              <a:rPr lang="vi-VN" sz="3200" i="1" dirty="0" smtClean="0"/>
              <a:t> chưa </a:t>
            </a:r>
            <a:r>
              <a:rPr lang="vi-VN" sz="3200" b="1" i="1" dirty="0" smtClean="0">
                <a:solidFill>
                  <a:srgbClr val="FF0000"/>
                </a:solidFill>
              </a:rPr>
              <a:t>bao giờ</a:t>
            </a:r>
            <a:r>
              <a:rPr lang="vi-VN" sz="3200" i="1" dirty="0" smtClean="0"/>
              <a:t>, tôi bị xúc động </a:t>
            </a:r>
            <a:r>
              <a:rPr lang="vi-VN" sz="3200" b="1" i="1" dirty="0" smtClean="0">
                <a:solidFill>
                  <a:srgbClr val="FF0000"/>
                </a:solidFill>
              </a:rPr>
              <a:t>như</a:t>
            </a:r>
            <a:r>
              <a:rPr lang="vi-VN" sz="3200" i="1" dirty="0" smtClean="0"/>
              <a:t> lần </a:t>
            </a:r>
            <a:r>
              <a:rPr lang="vi-VN" sz="3200" b="1" i="1" dirty="0" smtClean="0">
                <a:solidFill>
                  <a:srgbClr val="FF0000"/>
                </a:solidFill>
              </a:rPr>
              <a:t>ấy</a:t>
            </a:r>
            <a:r>
              <a:rPr lang="vi-VN" sz="3200" i="1" dirty="0" smtClean="0"/>
              <a:t>.</a:t>
            </a:r>
          </a:p>
          <a:p>
            <a:pPr marL="742950" indent="-742950" algn="just">
              <a:lnSpc>
                <a:spcPct val="150000"/>
              </a:lnSpc>
              <a:buAutoNum type="alphaLcPeriod"/>
            </a:pPr>
            <a:r>
              <a:rPr lang="vi-VN" sz="3200" i="1" dirty="0" smtClean="0"/>
              <a:t>Ngoài cửa sổ </a:t>
            </a:r>
            <a:r>
              <a:rPr lang="vi-VN" sz="3200" b="1" i="1" dirty="0" smtClean="0">
                <a:solidFill>
                  <a:srgbClr val="FF0000"/>
                </a:solidFill>
              </a:rPr>
              <a:t>bấy giờ những </a:t>
            </a:r>
            <a:r>
              <a:rPr lang="vi-VN" sz="3200" i="1" dirty="0" smtClean="0"/>
              <a:t>bông hoa bằng lăng </a:t>
            </a:r>
            <a:r>
              <a:rPr lang="vi-VN" sz="3200" b="1" i="1" dirty="0" smtClean="0">
                <a:solidFill>
                  <a:srgbClr val="FF0000"/>
                </a:solidFill>
              </a:rPr>
              <a:t>đã</a:t>
            </a:r>
            <a:r>
              <a:rPr lang="vi-VN" sz="3200" i="1" dirty="0" smtClean="0"/>
              <a:t> thưa thớt – cái giống hoa </a:t>
            </a:r>
            <a:r>
              <a:rPr lang="vi-VN" sz="3200" b="1" i="1" dirty="0" smtClean="0">
                <a:solidFill>
                  <a:srgbClr val="FF0000"/>
                </a:solidFill>
              </a:rPr>
              <a:t>ngay</a:t>
            </a:r>
            <a:r>
              <a:rPr lang="vi-VN" sz="3200" i="1" dirty="0" smtClean="0"/>
              <a:t> khi </a:t>
            </a:r>
            <a:r>
              <a:rPr lang="vi-VN" sz="3200" b="1" i="1" dirty="0" smtClean="0">
                <a:solidFill>
                  <a:srgbClr val="FF0000"/>
                </a:solidFill>
              </a:rPr>
              <a:t>mới</a:t>
            </a:r>
            <a:r>
              <a:rPr lang="vi-VN" sz="3200" i="1" dirty="0" smtClean="0"/>
              <a:t> nở, màu sắc </a:t>
            </a:r>
            <a:r>
              <a:rPr lang="vi-VN" sz="3200" b="1" i="1" dirty="0" smtClean="0">
                <a:solidFill>
                  <a:srgbClr val="FF0000"/>
                </a:solidFill>
              </a:rPr>
              <a:t>đã</a:t>
            </a:r>
            <a:r>
              <a:rPr lang="vi-VN" sz="3200" i="1" dirty="0" smtClean="0"/>
              <a:t> nhợt nhạt.</a:t>
            </a:r>
          </a:p>
          <a:p>
            <a:pPr marL="742950" indent="-742950" algn="just">
              <a:lnSpc>
                <a:spcPct val="150000"/>
              </a:lnSpc>
              <a:buAutoNum type="alphaLcPeriod"/>
            </a:pPr>
            <a:r>
              <a:rPr lang="vi-VN" sz="3200" i="1" dirty="0" smtClean="0"/>
              <a:t>- </a:t>
            </a:r>
            <a:r>
              <a:rPr lang="vi-VN" sz="3200" b="1" i="1" dirty="0" smtClean="0">
                <a:solidFill>
                  <a:srgbClr val="FF0000"/>
                </a:solidFill>
              </a:rPr>
              <a:t>Trời ơi, </a:t>
            </a:r>
            <a:r>
              <a:rPr lang="vi-VN" sz="3200" i="1" dirty="0" smtClean="0"/>
              <a:t>chỉ còn có </a:t>
            </a:r>
            <a:r>
              <a:rPr lang="vi-VN" sz="3200" b="1" i="1" dirty="0" smtClean="0">
                <a:solidFill>
                  <a:srgbClr val="FF0000"/>
                </a:solidFill>
              </a:rPr>
              <a:t>năm</a:t>
            </a:r>
            <a:r>
              <a:rPr lang="vi-VN" sz="3200" i="1" dirty="0" smtClean="0"/>
              <a:t> phút!</a:t>
            </a:r>
          </a:p>
          <a:p>
            <a:pPr marL="742950" indent="-742950" algn="just">
              <a:lnSpc>
                <a:spcPct val="150000"/>
              </a:lnSpc>
              <a:buAutoNum type="alphaLcPeriod"/>
            </a:pPr>
            <a:r>
              <a:rPr lang="vi-VN" sz="3200" i="1" dirty="0" smtClean="0"/>
              <a:t>- Quê anh ở </a:t>
            </a:r>
            <a:r>
              <a:rPr lang="vi-VN" sz="3200" b="1" i="1" dirty="0" smtClean="0">
                <a:solidFill>
                  <a:srgbClr val="FF0000"/>
                </a:solidFill>
              </a:rPr>
              <a:t>đâu</a:t>
            </a:r>
            <a:r>
              <a:rPr lang="vi-VN" sz="3200" i="1" dirty="0" smtClean="0"/>
              <a:t> thế?</a:t>
            </a:r>
          </a:p>
          <a:p>
            <a:pPr marL="514350" indent="-514350" algn="just">
              <a:lnSpc>
                <a:spcPct val="150000"/>
              </a:lnSpc>
              <a:buAutoNum type="alphaLcPeriod" startAt="7"/>
            </a:pPr>
            <a:r>
              <a:rPr lang="vi-VN" sz="3200" i="1" dirty="0" smtClean="0"/>
              <a:t>- Đã bao giờ Tuấn...sang bên kia chưa </a:t>
            </a:r>
            <a:r>
              <a:rPr lang="vi-VN" sz="3200" b="1" i="1" dirty="0" smtClean="0">
                <a:solidFill>
                  <a:srgbClr val="FF0000"/>
                </a:solidFill>
              </a:rPr>
              <a:t>hả</a:t>
            </a:r>
            <a:r>
              <a:rPr lang="vi-VN" sz="3200" i="1" dirty="0" smtClean="0"/>
              <a:t>?</a:t>
            </a:r>
          </a:p>
          <a:p>
            <a:pPr marL="514350" indent="-514350" algn="just">
              <a:lnSpc>
                <a:spcPct val="150000"/>
              </a:lnSpc>
              <a:buAutoNum type="alphaLcPeriod" startAt="7"/>
            </a:pPr>
            <a:r>
              <a:rPr lang="vi-VN" sz="3200" i="1" dirty="0" smtClean="0"/>
              <a:t>- Bố </a:t>
            </a:r>
            <a:r>
              <a:rPr lang="vi-VN" sz="3200" b="1" i="1" dirty="0" smtClean="0">
                <a:solidFill>
                  <a:srgbClr val="FF0000"/>
                </a:solidFill>
              </a:rPr>
              <a:t>đang</a:t>
            </a:r>
            <a:r>
              <a:rPr lang="vi-VN" sz="3200" i="1" dirty="0" smtClean="0"/>
              <a:t> sau con làm việc gì lạ thế?</a:t>
            </a:r>
            <a:endParaRPr lang="en-US" sz="3200" i="1" dirty="0"/>
          </a:p>
        </p:txBody>
      </p:sp>
    </p:spTree>
    <p:extLst>
      <p:ext uri="{BB962C8B-B14F-4D97-AF65-F5344CB8AC3E}">
        <p14:creationId xmlns:p14="http://schemas.microsoft.com/office/powerpoint/2010/main" val="88925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grpSp>
        <p:nvGrpSpPr>
          <p:cNvPr id="2" name="Group 2"/>
          <p:cNvGrpSpPr/>
          <p:nvPr/>
        </p:nvGrpSpPr>
        <p:grpSpPr>
          <a:xfrm>
            <a:off x="2968200" y="876300"/>
            <a:ext cx="12351600" cy="2374574"/>
            <a:chOff x="0" y="-2245156"/>
            <a:chExt cx="16468801" cy="3166099"/>
          </a:xfrm>
        </p:grpSpPr>
        <p:sp>
          <p:nvSpPr>
            <p:cNvPr id="3" name="TextBox 3"/>
            <p:cNvSpPr txBox="1"/>
            <p:nvPr/>
          </p:nvSpPr>
          <p:spPr>
            <a:xfrm>
              <a:off x="0" y="-2245156"/>
              <a:ext cx="16468801" cy="1597788"/>
            </a:xfrm>
            <a:prstGeom prst="rect">
              <a:avLst/>
            </a:prstGeom>
          </p:spPr>
          <p:txBody>
            <a:bodyPr lIns="0" tIns="0" rIns="0" bIns="0" rtlCol="0" anchor="t">
              <a:spAutoFit/>
            </a:bodyPr>
            <a:lstStyle/>
            <a:p>
              <a:pPr algn="ctr">
                <a:lnSpc>
                  <a:spcPts val="10000"/>
                </a:lnSpc>
              </a:pPr>
              <a:r>
                <a:rPr lang="vi-VN" sz="7200" b="1" dirty="0" smtClean="0">
                  <a:solidFill>
                    <a:srgbClr val="000000"/>
                  </a:solidFill>
                </a:rPr>
                <a:t>KHỞI ĐỘNG</a:t>
              </a:r>
              <a:endParaRPr lang="en-US" sz="7200" b="1" dirty="0">
                <a:solidFill>
                  <a:srgbClr val="000000"/>
                </a:solidFill>
              </a:endParaRPr>
            </a:p>
          </p:txBody>
        </p:sp>
        <p:pic>
          <p:nvPicPr>
            <p:cNvPr id="5" name="Picture 5"/>
            <p:cNvPicPr>
              <a:picLocks noChangeAspect="1"/>
            </p:cNvPicPr>
            <p:nvPr/>
          </p:nvPicPr>
          <p:blipFill>
            <a:blip r:embed="rId2"/>
            <a:srcRect/>
            <a:stretch>
              <a:fillRect/>
            </a:stretch>
          </p:blipFill>
          <p:spPr>
            <a:xfrm>
              <a:off x="6779871" y="-9956"/>
              <a:ext cx="2909059" cy="930899"/>
            </a:xfrm>
            <a:prstGeom prst="rect">
              <a:avLst/>
            </a:prstGeom>
          </p:spPr>
        </p:pic>
      </p:grpSp>
      <p:pic>
        <p:nvPicPr>
          <p:cNvPr id="6" name="Picture 6"/>
          <p:cNvPicPr>
            <a:picLocks noChangeAspect="1"/>
          </p:cNvPicPr>
          <p:nvPr/>
        </p:nvPicPr>
        <p:blipFill>
          <a:blip r:embed="rId3"/>
          <a:srcRect/>
          <a:stretch>
            <a:fillRect/>
          </a:stretch>
        </p:blipFill>
        <p:spPr>
          <a:xfrm rot="-5400000">
            <a:off x="-894778" y="745778"/>
            <a:ext cx="2889688" cy="3455531"/>
          </a:xfrm>
          <a:prstGeom prst="rect">
            <a:avLst/>
          </a:prstGeom>
        </p:spPr>
      </p:pic>
      <p:pic>
        <p:nvPicPr>
          <p:cNvPr id="7" name="Picture 7"/>
          <p:cNvPicPr>
            <a:picLocks noChangeAspect="1"/>
          </p:cNvPicPr>
          <p:nvPr/>
        </p:nvPicPr>
        <p:blipFill>
          <a:blip r:embed="rId4"/>
          <a:srcRect/>
          <a:stretch>
            <a:fillRect/>
          </a:stretch>
        </p:blipFill>
        <p:spPr>
          <a:xfrm rot="-533800">
            <a:off x="15752396" y="7106520"/>
            <a:ext cx="3372889" cy="2947062"/>
          </a:xfrm>
          <a:prstGeom prst="rect">
            <a:avLst/>
          </a:prstGeom>
        </p:spPr>
      </p:pic>
      <p:sp>
        <p:nvSpPr>
          <p:cNvPr id="8" name="Rectangle 7"/>
          <p:cNvSpPr/>
          <p:nvPr/>
        </p:nvSpPr>
        <p:spPr>
          <a:xfrm>
            <a:off x="1219200" y="3543300"/>
            <a:ext cx="16314968" cy="5555367"/>
          </a:xfrm>
          <a:prstGeom prst="rect">
            <a:avLst/>
          </a:prstGeom>
        </p:spPr>
        <p:txBody>
          <a:bodyPr wrap="square">
            <a:spAutoFit/>
          </a:bodyPr>
          <a:lstStyle/>
          <a:p>
            <a:pPr algn="just">
              <a:lnSpc>
                <a:spcPct val="150000"/>
              </a:lnSpc>
              <a:spcBef>
                <a:spcPts val="600"/>
              </a:spcBef>
              <a:spcAft>
                <a:spcPts val="600"/>
              </a:spcAft>
            </a:pPr>
            <a:r>
              <a:rPr lang="de-DE" sz="4200" b="1"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Xác </a:t>
            </a:r>
            <a:r>
              <a:rPr lang="de-DE" sz="42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định DT, ĐT, TT trong những câu thơ sau và nêu tác dụng?</a:t>
            </a:r>
            <a:endParaRPr lang="en-US" sz="4200" b="1" i="1" dirty="0">
              <a:latin typeface="Arial" panose="020B0604020202020204" pitchFamily="34" charset="0"/>
              <a:ea typeface="Times New Roman" panose="02020603050405020304" pitchFamily="18" charset="0"/>
              <a:cs typeface="Arial" panose="020B0604020202020204" pitchFamily="34" charset="0"/>
            </a:endParaRPr>
          </a:p>
          <a:p>
            <a:pPr lvl="7" algn="just">
              <a:lnSpc>
                <a:spcPct val="150000"/>
              </a:lnSpc>
              <a:spcBef>
                <a:spcPts val="600"/>
              </a:spcBef>
              <a:spcAft>
                <a:spcPts val="600"/>
              </a:spcAft>
            </a:pPr>
            <a:r>
              <a:rPr lang="de-DE"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de-DE"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de-DE" sz="42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Gần </a:t>
            </a:r>
            <a:r>
              <a:rPr lang="de-DE"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xa nô nức yến anh</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lvl="7" algn="just">
              <a:lnSpc>
                <a:spcPct val="150000"/>
              </a:lnSpc>
              <a:spcBef>
                <a:spcPts val="600"/>
              </a:spcBef>
              <a:spcAft>
                <a:spcPts val="600"/>
              </a:spcAft>
            </a:pPr>
            <a:r>
              <a:rPr lang="de-DE"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Chị em sắm sửa bộ hành chơi xuân.</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lvl="7" algn="just">
              <a:lnSpc>
                <a:spcPct val="150000"/>
              </a:lnSpc>
              <a:spcBef>
                <a:spcPts val="600"/>
              </a:spcBef>
              <a:spcAft>
                <a:spcPts val="600"/>
              </a:spcAft>
            </a:pPr>
            <a:r>
              <a:rPr lang="de-DE"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Dập dìu tài tử giai nhân,</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lvl="7" algn="just">
              <a:lnSpc>
                <a:spcPct val="150000"/>
              </a:lnSpc>
              <a:spcBef>
                <a:spcPts val="600"/>
              </a:spcBef>
              <a:spcAft>
                <a:spcPts val="600"/>
              </a:spcAft>
            </a:pPr>
            <a:r>
              <a:rPr lang="de-DE"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de-DE" sz="42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Ng</a:t>
            </a:r>
            <a:r>
              <a:rPr lang="vi-VN" sz="42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ựa</a:t>
            </a:r>
            <a:r>
              <a:rPr lang="de-DE" sz="42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de-DE"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xe như nước áo quận như nêm.</a:t>
            </a:r>
            <a:endParaRPr lang="en-US" sz="4200"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srcRect/>
          <a:stretch>
            <a:fillRect/>
          </a:stretch>
        </p:blipFill>
        <p:spPr>
          <a:xfrm rot="-979807">
            <a:off x="13890215" y="9240991"/>
            <a:ext cx="5510543" cy="1487847"/>
          </a:xfrm>
          <a:prstGeom prst="rect">
            <a:avLst/>
          </a:prstGeom>
        </p:spPr>
      </p:pic>
      <p:sp>
        <p:nvSpPr>
          <p:cNvPr id="8" name="TextBox 7"/>
          <p:cNvSpPr txBox="1"/>
          <p:nvPr/>
        </p:nvSpPr>
        <p:spPr>
          <a:xfrm>
            <a:off x="914400" y="495300"/>
            <a:ext cx="2749471" cy="784830"/>
          </a:xfrm>
          <a:prstGeom prst="rect">
            <a:avLst/>
          </a:prstGeom>
          <a:noFill/>
        </p:spPr>
        <p:txBody>
          <a:bodyPr wrap="none" rtlCol="0">
            <a:spAutoFit/>
          </a:bodyPr>
          <a:lstStyle/>
          <a:p>
            <a:r>
              <a:rPr lang="vi-VN" sz="4500" b="1" i="1" dirty="0" smtClean="0">
                <a:solidFill>
                  <a:srgbClr val="FF0000"/>
                </a:solidFill>
              </a:rPr>
              <a:t>2. Bài tập</a:t>
            </a:r>
            <a:endParaRPr lang="en-US" sz="4500" b="1" i="1" dirty="0">
              <a:solidFill>
                <a:srgbClr val="FF0000"/>
              </a:solidFill>
            </a:endParaRPr>
          </a:p>
        </p:txBody>
      </p:sp>
      <p:sp>
        <p:nvSpPr>
          <p:cNvPr id="2" name="TextBox 1"/>
          <p:cNvSpPr txBox="1"/>
          <p:nvPr/>
        </p:nvSpPr>
        <p:spPr>
          <a:xfrm>
            <a:off x="1143000" y="1101679"/>
            <a:ext cx="16916400" cy="2031325"/>
          </a:xfrm>
          <a:prstGeom prst="rect">
            <a:avLst/>
          </a:prstGeom>
          <a:noFill/>
        </p:spPr>
        <p:txBody>
          <a:bodyPr wrap="square" rtlCol="0">
            <a:spAutoFit/>
          </a:bodyPr>
          <a:lstStyle/>
          <a:p>
            <a:pPr algn="just">
              <a:lnSpc>
                <a:spcPct val="150000"/>
              </a:lnSpc>
            </a:pPr>
            <a:r>
              <a:rPr lang="vi-VN" sz="4200" b="1" dirty="0" smtClean="0"/>
              <a:t>Bài 1: Hãy xếp các từ in đậm trong những câu sau đây vào cột thích hợp (theo bảng mẫu) ở dưới</a:t>
            </a:r>
            <a:endParaRPr lang="en-US" sz="4200" b="1" dirty="0"/>
          </a:p>
        </p:txBody>
      </p:sp>
      <p:graphicFrame>
        <p:nvGraphicFramePr>
          <p:cNvPr id="3" name="Table 2"/>
          <p:cNvGraphicFramePr>
            <a:graphicFrameLocks noGrp="1"/>
          </p:cNvGraphicFramePr>
          <p:nvPr>
            <p:extLst>
              <p:ext uri="{D42A27DB-BD31-4B8C-83A1-F6EECF244321}">
                <p14:modId xmlns:p14="http://schemas.microsoft.com/office/powerpoint/2010/main" val="2593265485"/>
              </p:ext>
            </p:extLst>
          </p:nvPr>
        </p:nvGraphicFramePr>
        <p:xfrm>
          <a:off x="1676400" y="5372100"/>
          <a:ext cx="15201900" cy="3718560"/>
        </p:xfrm>
        <a:graphic>
          <a:graphicData uri="http://schemas.openxmlformats.org/drawingml/2006/table">
            <a:tbl>
              <a:tblPr firstRow="1" bandRow="1">
                <a:tableStyleId>{5940675A-B579-460E-94D1-54222C63F5DA}</a:tableStyleId>
              </a:tblPr>
              <a:tblGrid>
                <a:gridCol w="1689100">
                  <a:extLst>
                    <a:ext uri="{9D8B030D-6E8A-4147-A177-3AD203B41FA5}">
                      <a16:colId xmlns:a16="http://schemas.microsoft.com/office/drawing/2014/main" val="3114126040"/>
                    </a:ext>
                  </a:extLst>
                </a:gridCol>
                <a:gridCol w="1689100">
                  <a:extLst>
                    <a:ext uri="{9D8B030D-6E8A-4147-A177-3AD203B41FA5}">
                      <a16:colId xmlns:a16="http://schemas.microsoft.com/office/drawing/2014/main" val="4139441940"/>
                    </a:ext>
                  </a:extLst>
                </a:gridCol>
                <a:gridCol w="1689100">
                  <a:extLst>
                    <a:ext uri="{9D8B030D-6E8A-4147-A177-3AD203B41FA5}">
                      <a16:colId xmlns:a16="http://schemas.microsoft.com/office/drawing/2014/main" val="2279076994"/>
                    </a:ext>
                  </a:extLst>
                </a:gridCol>
                <a:gridCol w="1689100">
                  <a:extLst>
                    <a:ext uri="{9D8B030D-6E8A-4147-A177-3AD203B41FA5}">
                      <a16:colId xmlns:a16="http://schemas.microsoft.com/office/drawing/2014/main" val="1530138807"/>
                    </a:ext>
                  </a:extLst>
                </a:gridCol>
                <a:gridCol w="1689100">
                  <a:extLst>
                    <a:ext uri="{9D8B030D-6E8A-4147-A177-3AD203B41FA5}">
                      <a16:colId xmlns:a16="http://schemas.microsoft.com/office/drawing/2014/main" val="3721670442"/>
                    </a:ext>
                  </a:extLst>
                </a:gridCol>
                <a:gridCol w="1689100">
                  <a:extLst>
                    <a:ext uri="{9D8B030D-6E8A-4147-A177-3AD203B41FA5}">
                      <a16:colId xmlns:a16="http://schemas.microsoft.com/office/drawing/2014/main" val="2326341543"/>
                    </a:ext>
                  </a:extLst>
                </a:gridCol>
                <a:gridCol w="1689100">
                  <a:extLst>
                    <a:ext uri="{9D8B030D-6E8A-4147-A177-3AD203B41FA5}">
                      <a16:colId xmlns:a16="http://schemas.microsoft.com/office/drawing/2014/main" val="1228092200"/>
                    </a:ext>
                  </a:extLst>
                </a:gridCol>
                <a:gridCol w="1689100">
                  <a:extLst>
                    <a:ext uri="{9D8B030D-6E8A-4147-A177-3AD203B41FA5}">
                      <a16:colId xmlns:a16="http://schemas.microsoft.com/office/drawing/2014/main" val="1192917467"/>
                    </a:ext>
                  </a:extLst>
                </a:gridCol>
                <a:gridCol w="1689100">
                  <a:extLst>
                    <a:ext uri="{9D8B030D-6E8A-4147-A177-3AD203B41FA5}">
                      <a16:colId xmlns:a16="http://schemas.microsoft.com/office/drawing/2014/main" val="1700418641"/>
                    </a:ext>
                  </a:extLst>
                </a:gridCol>
              </a:tblGrid>
              <a:tr h="1066800">
                <a:tc>
                  <a:txBody>
                    <a:bodyPr/>
                    <a:lstStyle/>
                    <a:p>
                      <a:pPr algn="ctr"/>
                      <a:r>
                        <a:rPr lang="vi-VN" sz="2800" b="1" dirty="0" smtClean="0">
                          <a:latin typeface="Arial" panose="020B0604020202020204" pitchFamily="34" charset="0"/>
                          <a:cs typeface="Arial" panose="020B0604020202020204" pitchFamily="34" charset="0"/>
                        </a:rPr>
                        <a:t>Số</a:t>
                      </a:r>
                      <a:r>
                        <a:rPr lang="vi-VN" sz="2800" b="1" baseline="0" dirty="0" smtClean="0">
                          <a:latin typeface="Arial" panose="020B0604020202020204" pitchFamily="34" charset="0"/>
                          <a:cs typeface="Arial" panose="020B0604020202020204" pitchFamily="34" charset="0"/>
                        </a:rPr>
                        <a:t> từ</a:t>
                      </a:r>
                      <a:endParaRPr lang="en-US" sz="2800" b="1" dirty="0">
                        <a:latin typeface="Arial" panose="020B0604020202020204" pitchFamily="34" charset="0"/>
                        <a:cs typeface="Arial" panose="020B0604020202020204" pitchFamily="34" charset="0"/>
                      </a:endParaRPr>
                    </a:p>
                  </a:txBody>
                  <a:tcPr anchor="ctr">
                    <a:solidFill>
                      <a:schemeClr val="accent4">
                        <a:lumMod val="20000"/>
                        <a:lumOff val="80000"/>
                      </a:schemeClr>
                    </a:solidFill>
                  </a:tcPr>
                </a:tc>
                <a:tc>
                  <a:txBody>
                    <a:bodyPr/>
                    <a:lstStyle/>
                    <a:p>
                      <a:pPr algn="ctr"/>
                      <a:r>
                        <a:rPr lang="vi-VN" sz="2800" b="1" dirty="0" smtClean="0">
                          <a:latin typeface="Arial" panose="020B0604020202020204" pitchFamily="34" charset="0"/>
                          <a:cs typeface="Arial" panose="020B0604020202020204" pitchFamily="34" charset="0"/>
                        </a:rPr>
                        <a:t>Đại</a:t>
                      </a:r>
                      <a:r>
                        <a:rPr lang="vi-VN" sz="2800" b="1" baseline="0" dirty="0" smtClean="0">
                          <a:latin typeface="Arial" panose="020B0604020202020204" pitchFamily="34" charset="0"/>
                          <a:cs typeface="Arial" panose="020B0604020202020204" pitchFamily="34" charset="0"/>
                        </a:rPr>
                        <a:t> từ</a:t>
                      </a:r>
                      <a:endParaRPr lang="en-US" sz="2800" b="1" dirty="0">
                        <a:latin typeface="Arial" panose="020B0604020202020204" pitchFamily="34" charset="0"/>
                        <a:cs typeface="Arial" panose="020B0604020202020204" pitchFamily="34" charset="0"/>
                      </a:endParaRPr>
                    </a:p>
                  </a:txBody>
                  <a:tcPr anchor="ctr">
                    <a:solidFill>
                      <a:schemeClr val="accent4">
                        <a:lumMod val="20000"/>
                        <a:lumOff val="80000"/>
                      </a:schemeClr>
                    </a:solidFill>
                  </a:tcPr>
                </a:tc>
                <a:tc>
                  <a:txBody>
                    <a:bodyPr/>
                    <a:lstStyle/>
                    <a:p>
                      <a:pPr algn="ctr"/>
                      <a:r>
                        <a:rPr lang="vi-VN" sz="2800" b="1" dirty="0" smtClean="0">
                          <a:latin typeface="Arial" panose="020B0604020202020204" pitchFamily="34" charset="0"/>
                          <a:cs typeface="Arial" panose="020B0604020202020204" pitchFamily="34" charset="0"/>
                        </a:rPr>
                        <a:t>Lượng</a:t>
                      </a:r>
                      <a:r>
                        <a:rPr lang="vi-VN" sz="2800" b="1" baseline="0" dirty="0" smtClean="0">
                          <a:latin typeface="Arial" panose="020B0604020202020204" pitchFamily="34" charset="0"/>
                          <a:cs typeface="Arial" panose="020B0604020202020204" pitchFamily="34" charset="0"/>
                        </a:rPr>
                        <a:t> từ</a:t>
                      </a:r>
                      <a:endParaRPr lang="en-US" sz="2800" b="1" dirty="0">
                        <a:latin typeface="Arial" panose="020B0604020202020204" pitchFamily="34" charset="0"/>
                        <a:cs typeface="Arial" panose="020B0604020202020204" pitchFamily="34" charset="0"/>
                      </a:endParaRPr>
                    </a:p>
                  </a:txBody>
                  <a:tcPr anchor="ctr">
                    <a:solidFill>
                      <a:schemeClr val="accent4">
                        <a:lumMod val="20000"/>
                        <a:lumOff val="80000"/>
                      </a:schemeClr>
                    </a:solidFill>
                  </a:tcPr>
                </a:tc>
                <a:tc>
                  <a:txBody>
                    <a:bodyPr/>
                    <a:lstStyle/>
                    <a:p>
                      <a:pPr algn="ctr"/>
                      <a:r>
                        <a:rPr lang="vi-VN" sz="2800" b="1" dirty="0" smtClean="0">
                          <a:latin typeface="Arial" panose="020B0604020202020204" pitchFamily="34" charset="0"/>
                          <a:cs typeface="Arial" panose="020B0604020202020204" pitchFamily="34" charset="0"/>
                        </a:rPr>
                        <a:t>Chỉ</a:t>
                      </a:r>
                      <a:r>
                        <a:rPr lang="vi-VN" sz="2800" b="1" baseline="0" dirty="0" smtClean="0">
                          <a:latin typeface="Arial" panose="020B0604020202020204" pitchFamily="34" charset="0"/>
                          <a:cs typeface="Arial" panose="020B0604020202020204" pitchFamily="34" charset="0"/>
                        </a:rPr>
                        <a:t> từ</a:t>
                      </a:r>
                      <a:endParaRPr lang="en-US" sz="2800" b="1" dirty="0">
                        <a:latin typeface="Arial" panose="020B0604020202020204" pitchFamily="34" charset="0"/>
                        <a:cs typeface="Arial" panose="020B0604020202020204" pitchFamily="34" charset="0"/>
                      </a:endParaRPr>
                    </a:p>
                  </a:txBody>
                  <a:tcPr anchor="ctr">
                    <a:solidFill>
                      <a:schemeClr val="accent4">
                        <a:lumMod val="20000"/>
                        <a:lumOff val="80000"/>
                      </a:schemeClr>
                    </a:solidFill>
                  </a:tcPr>
                </a:tc>
                <a:tc>
                  <a:txBody>
                    <a:bodyPr/>
                    <a:lstStyle/>
                    <a:p>
                      <a:pPr algn="ctr"/>
                      <a:r>
                        <a:rPr lang="vi-VN" sz="2800" b="1" dirty="0" smtClean="0">
                          <a:latin typeface="Arial" panose="020B0604020202020204" pitchFamily="34" charset="0"/>
                          <a:cs typeface="Arial" panose="020B0604020202020204" pitchFamily="34" charset="0"/>
                        </a:rPr>
                        <a:t>Phó</a:t>
                      </a:r>
                      <a:r>
                        <a:rPr lang="vi-VN" sz="2800" b="1" baseline="0" dirty="0" smtClean="0">
                          <a:latin typeface="Arial" panose="020B0604020202020204" pitchFamily="34" charset="0"/>
                          <a:cs typeface="Arial" panose="020B0604020202020204" pitchFamily="34" charset="0"/>
                        </a:rPr>
                        <a:t> từ</a:t>
                      </a:r>
                      <a:endParaRPr lang="en-US" sz="2800" b="1" dirty="0">
                        <a:latin typeface="Arial" panose="020B0604020202020204" pitchFamily="34" charset="0"/>
                        <a:cs typeface="Arial" panose="020B0604020202020204" pitchFamily="34" charset="0"/>
                      </a:endParaRPr>
                    </a:p>
                  </a:txBody>
                  <a:tcPr anchor="ctr">
                    <a:solidFill>
                      <a:schemeClr val="accent4">
                        <a:lumMod val="20000"/>
                        <a:lumOff val="80000"/>
                      </a:schemeClr>
                    </a:solidFill>
                  </a:tcPr>
                </a:tc>
                <a:tc>
                  <a:txBody>
                    <a:bodyPr/>
                    <a:lstStyle/>
                    <a:p>
                      <a:pPr algn="ctr"/>
                      <a:r>
                        <a:rPr lang="vi-VN" sz="2800" b="1" dirty="0" smtClean="0">
                          <a:latin typeface="Arial" panose="020B0604020202020204" pitchFamily="34" charset="0"/>
                          <a:cs typeface="Arial" panose="020B0604020202020204" pitchFamily="34" charset="0"/>
                        </a:rPr>
                        <a:t>Quan hệ</a:t>
                      </a:r>
                      <a:r>
                        <a:rPr lang="vi-VN" sz="2800" b="1" baseline="0" dirty="0" smtClean="0">
                          <a:latin typeface="Arial" panose="020B0604020202020204" pitchFamily="34" charset="0"/>
                          <a:cs typeface="Arial" panose="020B0604020202020204" pitchFamily="34" charset="0"/>
                        </a:rPr>
                        <a:t> từ</a:t>
                      </a:r>
                      <a:endParaRPr lang="en-US" sz="2800" b="1" dirty="0">
                        <a:latin typeface="Arial" panose="020B0604020202020204" pitchFamily="34" charset="0"/>
                        <a:cs typeface="Arial" panose="020B0604020202020204" pitchFamily="34" charset="0"/>
                      </a:endParaRPr>
                    </a:p>
                  </a:txBody>
                  <a:tcPr anchor="ctr">
                    <a:solidFill>
                      <a:schemeClr val="accent4">
                        <a:lumMod val="20000"/>
                        <a:lumOff val="80000"/>
                      </a:schemeClr>
                    </a:solidFill>
                  </a:tcPr>
                </a:tc>
                <a:tc>
                  <a:txBody>
                    <a:bodyPr/>
                    <a:lstStyle/>
                    <a:p>
                      <a:pPr algn="ctr"/>
                      <a:r>
                        <a:rPr lang="vi-VN" sz="2800" b="1" dirty="0" smtClean="0">
                          <a:latin typeface="Arial" panose="020B0604020202020204" pitchFamily="34" charset="0"/>
                          <a:cs typeface="Arial" panose="020B0604020202020204" pitchFamily="34" charset="0"/>
                        </a:rPr>
                        <a:t>Trợ</a:t>
                      </a:r>
                      <a:r>
                        <a:rPr lang="vi-VN" sz="2800" b="1" baseline="0" dirty="0" smtClean="0">
                          <a:latin typeface="Arial" panose="020B0604020202020204" pitchFamily="34" charset="0"/>
                          <a:cs typeface="Arial" panose="020B0604020202020204" pitchFamily="34" charset="0"/>
                        </a:rPr>
                        <a:t> từ</a:t>
                      </a:r>
                      <a:endParaRPr lang="en-US" sz="2800" b="1" dirty="0">
                        <a:latin typeface="Arial" panose="020B0604020202020204" pitchFamily="34" charset="0"/>
                        <a:cs typeface="Arial" panose="020B0604020202020204" pitchFamily="34" charset="0"/>
                      </a:endParaRPr>
                    </a:p>
                  </a:txBody>
                  <a:tcPr anchor="ctr">
                    <a:solidFill>
                      <a:schemeClr val="accent4">
                        <a:lumMod val="20000"/>
                        <a:lumOff val="80000"/>
                      </a:schemeClr>
                    </a:solidFill>
                  </a:tcPr>
                </a:tc>
                <a:tc>
                  <a:txBody>
                    <a:bodyPr/>
                    <a:lstStyle/>
                    <a:p>
                      <a:pPr algn="ctr"/>
                      <a:r>
                        <a:rPr lang="vi-VN" sz="2800" b="1" dirty="0" smtClean="0">
                          <a:latin typeface="Arial" panose="020B0604020202020204" pitchFamily="34" charset="0"/>
                          <a:cs typeface="Arial" panose="020B0604020202020204" pitchFamily="34" charset="0"/>
                        </a:rPr>
                        <a:t>Tình</a:t>
                      </a:r>
                      <a:r>
                        <a:rPr lang="vi-VN" sz="2800" b="1" baseline="0" dirty="0" smtClean="0">
                          <a:latin typeface="Arial" panose="020B0604020202020204" pitchFamily="34" charset="0"/>
                          <a:cs typeface="Arial" panose="020B0604020202020204" pitchFamily="34" charset="0"/>
                        </a:rPr>
                        <a:t> thái từ</a:t>
                      </a:r>
                      <a:endParaRPr lang="en-US" sz="2800" b="1" dirty="0">
                        <a:latin typeface="Arial" panose="020B0604020202020204" pitchFamily="34" charset="0"/>
                        <a:cs typeface="Arial" panose="020B0604020202020204" pitchFamily="34" charset="0"/>
                      </a:endParaRPr>
                    </a:p>
                  </a:txBody>
                  <a:tcPr anchor="ctr">
                    <a:solidFill>
                      <a:schemeClr val="accent4">
                        <a:lumMod val="20000"/>
                        <a:lumOff val="80000"/>
                      </a:schemeClr>
                    </a:solidFill>
                  </a:tcPr>
                </a:tc>
                <a:tc>
                  <a:txBody>
                    <a:bodyPr/>
                    <a:lstStyle/>
                    <a:p>
                      <a:pPr algn="ctr"/>
                      <a:r>
                        <a:rPr lang="vi-VN" sz="2800" b="1" dirty="0" smtClean="0">
                          <a:latin typeface="Arial" panose="020B0604020202020204" pitchFamily="34" charset="0"/>
                          <a:cs typeface="Arial" panose="020B0604020202020204" pitchFamily="34" charset="0"/>
                        </a:rPr>
                        <a:t>Thán</a:t>
                      </a:r>
                      <a:r>
                        <a:rPr lang="vi-VN" sz="2800" b="1" baseline="0" dirty="0" smtClean="0">
                          <a:latin typeface="Arial" panose="020B0604020202020204" pitchFamily="34" charset="0"/>
                          <a:cs typeface="Arial" panose="020B0604020202020204" pitchFamily="34" charset="0"/>
                        </a:rPr>
                        <a:t> từ</a:t>
                      </a:r>
                      <a:endParaRPr lang="en-US" sz="2800" b="1" dirty="0">
                        <a:latin typeface="Arial" panose="020B0604020202020204" pitchFamily="34" charset="0"/>
                        <a:cs typeface="Arial" panose="020B0604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3816170605"/>
                  </a:ext>
                </a:extLst>
              </a:tr>
              <a:tr h="2070100">
                <a:tc>
                  <a:txBody>
                    <a:bodyPr/>
                    <a:lstStyle/>
                    <a:p>
                      <a:pPr algn="l">
                        <a:lnSpc>
                          <a:spcPct val="150000"/>
                        </a:lnSpc>
                      </a:pPr>
                      <a:r>
                        <a:rPr lang="en-US" sz="2800" dirty="0" err="1" smtClean="0">
                          <a:latin typeface="Arial" panose="020B0604020202020204" pitchFamily="34" charset="0"/>
                          <a:cs typeface="Arial" panose="020B0604020202020204" pitchFamily="34" charset="0"/>
                        </a:rPr>
                        <a:t>ba</a:t>
                      </a:r>
                      <a:r>
                        <a:rPr lang="en-US" sz="2800" dirty="0" smtClean="0">
                          <a:latin typeface="Arial" panose="020B0604020202020204" pitchFamily="34" charset="0"/>
                          <a:cs typeface="Arial" panose="020B0604020202020204" pitchFamily="34" charset="0"/>
                        </a:rPr>
                        <a:t>, năm</a:t>
                      </a:r>
                      <a:endParaRPr lang="en-US" sz="2800" dirty="0">
                        <a:latin typeface="Arial" panose="020B0604020202020204" pitchFamily="34" charset="0"/>
                        <a:cs typeface="Arial" panose="020B0604020202020204" pitchFamily="34" charset="0"/>
                      </a:endParaRPr>
                    </a:p>
                  </a:txBody>
                  <a:tcPr anchor="ctr"/>
                </a:tc>
                <a:tc>
                  <a:txBody>
                    <a:bodyPr/>
                    <a:lstStyle/>
                    <a:p>
                      <a:pPr algn="l">
                        <a:lnSpc>
                          <a:spcPct val="150000"/>
                        </a:lnSpc>
                      </a:pPr>
                      <a:r>
                        <a:rPr lang="en-US" sz="2800" dirty="0" err="1" smtClean="0">
                          <a:latin typeface="Arial" panose="020B0604020202020204" pitchFamily="34" charset="0"/>
                          <a:cs typeface="Arial" panose="020B0604020202020204" pitchFamily="34" charset="0"/>
                        </a:rPr>
                        <a:t>tôi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bao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nhiêu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bao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giờ</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bấy</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giờ</a:t>
                      </a:r>
                      <a:endParaRPr lang="en-US" sz="2800" dirty="0">
                        <a:latin typeface="Arial" panose="020B0604020202020204" pitchFamily="34" charset="0"/>
                        <a:cs typeface="Arial" panose="020B0604020202020204" pitchFamily="34" charset="0"/>
                      </a:endParaRPr>
                    </a:p>
                  </a:txBody>
                  <a:tcPr anchor="ctr"/>
                </a:tc>
                <a:tc>
                  <a:txBody>
                    <a:bodyPr/>
                    <a:lstStyle/>
                    <a:p>
                      <a:pPr algn="l">
                        <a:lnSpc>
                          <a:spcPct val="150000"/>
                        </a:lnSpc>
                      </a:pPr>
                      <a:r>
                        <a:rPr lang="en-US" sz="2800" dirty="0" err="1" smtClean="0">
                          <a:latin typeface="Arial" panose="020B0604020202020204" pitchFamily="34" charset="0"/>
                          <a:cs typeface="Arial" panose="020B0604020202020204" pitchFamily="34" charset="0"/>
                        </a:rPr>
                        <a:t>những</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txBody>
                  <a:tcPr anchor="ctr"/>
                </a:tc>
                <a:tc>
                  <a:txBody>
                    <a:bodyPr/>
                    <a:lstStyle/>
                    <a:p>
                      <a:pPr algn="l">
                        <a:lnSpc>
                          <a:spcPct val="150000"/>
                        </a:lnSpc>
                      </a:pPr>
                      <a:r>
                        <a:rPr lang="vi-VN" sz="2800" dirty="0" smtClean="0">
                          <a:latin typeface="Arial" panose="020B0604020202020204" pitchFamily="34" charset="0"/>
                          <a:cs typeface="Arial" panose="020B0604020202020204" pitchFamily="34" charset="0"/>
                        </a:rPr>
                        <a:t>Ấy,</a:t>
                      </a:r>
                      <a:r>
                        <a:rPr lang="vi-VN" sz="2800" baseline="0" dirty="0" smtClean="0">
                          <a:latin typeface="Arial" panose="020B0604020202020204" pitchFamily="34" charset="0"/>
                          <a:cs typeface="Arial" panose="020B0604020202020204" pitchFamily="34" charset="0"/>
                        </a:rPr>
                        <a:t> đâu</a:t>
                      </a:r>
                      <a:r>
                        <a:rPr lang="vi-VN"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txBody>
                  <a:tcPr anchor="ctr"/>
                </a:tc>
                <a:tc>
                  <a:txBody>
                    <a:bodyPr/>
                    <a:lstStyle/>
                    <a:p>
                      <a:pPr algn="l">
                        <a:lnSpc>
                          <a:spcPct val="150000"/>
                        </a:lnSpc>
                      </a:pPr>
                      <a:r>
                        <a:rPr lang="vi-VN" sz="2800" dirty="0" smtClean="0">
                          <a:latin typeface="Arial" panose="020B0604020202020204" pitchFamily="34" charset="0"/>
                          <a:cs typeface="Arial" panose="020B0604020202020204" pitchFamily="34" charset="0"/>
                        </a:rPr>
                        <a:t>Đã, mới,</a:t>
                      </a:r>
                      <a:r>
                        <a:rPr lang="vi-VN" sz="2800" baseline="0" dirty="0" smtClean="0">
                          <a:latin typeface="Arial" panose="020B0604020202020204" pitchFamily="34" charset="0"/>
                          <a:cs typeface="Arial" panose="020B0604020202020204" pitchFamily="34" charset="0"/>
                        </a:rPr>
                        <a:t> đã, đang</a:t>
                      </a:r>
                      <a:endParaRPr lang="en-US" sz="2800" dirty="0">
                        <a:latin typeface="Arial" panose="020B0604020202020204" pitchFamily="34" charset="0"/>
                        <a:cs typeface="Arial" panose="020B0604020202020204" pitchFamily="34" charset="0"/>
                      </a:endParaRPr>
                    </a:p>
                  </a:txBody>
                  <a:tcPr anchor="ctr"/>
                </a:tc>
                <a:tc>
                  <a:txBody>
                    <a:bodyPr/>
                    <a:lstStyle/>
                    <a:p>
                      <a:pPr algn="l">
                        <a:lnSpc>
                          <a:spcPct val="150000"/>
                        </a:lnSpc>
                      </a:pPr>
                      <a:r>
                        <a:rPr lang="vi-VN" sz="2800" dirty="0" smtClean="0">
                          <a:latin typeface="Arial" panose="020B0604020202020204" pitchFamily="34" charset="0"/>
                          <a:cs typeface="Arial" panose="020B0604020202020204" pitchFamily="34" charset="0"/>
                        </a:rPr>
                        <a:t>Ở,</a:t>
                      </a:r>
                      <a:r>
                        <a:rPr lang="vi-VN" sz="2800" baseline="0" dirty="0" smtClean="0">
                          <a:latin typeface="Arial" panose="020B0604020202020204" pitchFamily="34" charset="0"/>
                          <a:cs typeface="Arial" panose="020B0604020202020204" pitchFamily="34" charset="0"/>
                        </a:rPr>
                        <a:t> của, nhưng, như</a:t>
                      </a:r>
                      <a:endParaRPr lang="en-US" sz="2800" dirty="0">
                        <a:latin typeface="Arial" panose="020B0604020202020204" pitchFamily="34" charset="0"/>
                        <a:cs typeface="Arial" panose="020B0604020202020204" pitchFamily="34" charset="0"/>
                      </a:endParaRPr>
                    </a:p>
                  </a:txBody>
                  <a:tcPr anchor="ctr"/>
                </a:tc>
                <a:tc>
                  <a:txBody>
                    <a:bodyPr/>
                    <a:lstStyle/>
                    <a:p>
                      <a:pPr algn="l">
                        <a:lnSpc>
                          <a:spcPct val="150000"/>
                        </a:lnSpc>
                      </a:pPr>
                      <a:r>
                        <a:rPr lang="vi-VN" sz="2800" dirty="0" smtClean="0">
                          <a:latin typeface="Arial" panose="020B0604020202020204" pitchFamily="34" charset="0"/>
                          <a:cs typeface="Arial" panose="020B0604020202020204" pitchFamily="34" charset="0"/>
                        </a:rPr>
                        <a:t>Chỉ, cả,</a:t>
                      </a:r>
                      <a:r>
                        <a:rPr lang="vi-VN" sz="2800" baseline="0" dirty="0" smtClean="0">
                          <a:latin typeface="Arial" panose="020B0604020202020204" pitchFamily="34" charset="0"/>
                          <a:cs typeface="Arial" panose="020B0604020202020204" pitchFamily="34" charset="0"/>
                        </a:rPr>
                        <a:t> ngay, chỉ</a:t>
                      </a:r>
                      <a:endParaRPr lang="en-US" sz="2800" dirty="0">
                        <a:latin typeface="Arial" panose="020B0604020202020204" pitchFamily="34" charset="0"/>
                        <a:cs typeface="Arial" panose="020B0604020202020204" pitchFamily="34" charset="0"/>
                      </a:endParaRPr>
                    </a:p>
                  </a:txBody>
                  <a:tcPr anchor="ctr"/>
                </a:tc>
                <a:tc>
                  <a:txBody>
                    <a:bodyPr/>
                    <a:lstStyle/>
                    <a:p>
                      <a:pPr algn="l">
                        <a:lnSpc>
                          <a:spcPct val="150000"/>
                        </a:lnSpc>
                      </a:pPr>
                      <a:r>
                        <a:rPr lang="vi-VN" sz="2800" dirty="0" smtClean="0">
                          <a:latin typeface="Arial" panose="020B0604020202020204" pitchFamily="34" charset="0"/>
                          <a:cs typeface="Arial" panose="020B0604020202020204" pitchFamily="34" charset="0"/>
                        </a:rPr>
                        <a:t>Hả</a:t>
                      </a:r>
                      <a:endParaRPr lang="en-US" sz="2800" dirty="0">
                        <a:latin typeface="Arial" panose="020B0604020202020204" pitchFamily="34" charset="0"/>
                        <a:cs typeface="Arial" panose="020B0604020202020204" pitchFamily="34" charset="0"/>
                      </a:endParaRPr>
                    </a:p>
                  </a:txBody>
                  <a:tcPr anchor="ctr"/>
                </a:tc>
                <a:tc>
                  <a:txBody>
                    <a:bodyPr/>
                    <a:lstStyle/>
                    <a:p>
                      <a:pPr algn="l">
                        <a:lnSpc>
                          <a:spcPct val="150000"/>
                        </a:lnSpc>
                      </a:pPr>
                      <a:r>
                        <a:rPr lang="vi-VN" sz="2800" dirty="0" smtClean="0">
                          <a:latin typeface="Arial" panose="020B0604020202020204" pitchFamily="34" charset="0"/>
                          <a:cs typeface="Arial" panose="020B0604020202020204" pitchFamily="34" charset="0"/>
                        </a:rPr>
                        <a:t>Trời</a:t>
                      </a:r>
                      <a:r>
                        <a:rPr lang="vi-VN" sz="2800" baseline="0" dirty="0" smtClean="0">
                          <a:latin typeface="Arial" panose="020B0604020202020204" pitchFamily="34" charset="0"/>
                          <a:cs typeface="Arial" panose="020B0604020202020204" pitchFamily="34" charset="0"/>
                        </a:rPr>
                        <a:t> ơi</a:t>
                      </a: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997926390"/>
                  </a:ext>
                </a:extLst>
              </a:tr>
            </a:tbl>
          </a:graphicData>
        </a:graphic>
      </p:graphicFrame>
      <p:sp>
        <p:nvSpPr>
          <p:cNvPr id="4" name="TextBox 3"/>
          <p:cNvSpPr txBox="1"/>
          <p:nvPr/>
        </p:nvSpPr>
        <p:spPr>
          <a:xfrm>
            <a:off x="3962400" y="3093303"/>
            <a:ext cx="10953640" cy="1938992"/>
          </a:xfrm>
          <a:prstGeom prst="rect">
            <a:avLst/>
          </a:prstGeom>
          <a:noFill/>
        </p:spPr>
        <p:txBody>
          <a:bodyPr wrap="none" rtlCol="0">
            <a:spAutoFit/>
          </a:bodyPr>
          <a:lstStyle/>
          <a:p>
            <a:pPr>
              <a:lnSpc>
                <a:spcPct val="150000"/>
              </a:lnSpc>
            </a:pPr>
            <a:r>
              <a:rPr lang="vi-VN" sz="4200" b="1" dirty="0" smtClean="0">
                <a:solidFill>
                  <a:srgbClr val="FF0000"/>
                </a:solidFill>
              </a:rPr>
              <a:t>BẢNG TỔNG KẾT VỀ CÁC TỪ LOẠI KHÁC</a:t>
            </a:r>
          </a:p>
          <a:p>
            <a:pPr algn="ctr">
              <a:lnSpc>
                <a:spcPct val="150000"/>
              </a:lnSpc>
            </a:pPr>
            <a:r>
              <a:rPr lang="vi-VN" sz="3800" i="1" dirty="0" smtClean="0"/>
              <a:t>(Ngoài ba từ loại chính)</a:t>
            </a:r>
            <a:endParaRPr lang="en-US" sz="3800" i="1" dirty="0"/>
          </a:p>
        </p:txBody>
      </p:sp>
    </p:spTree>
    <p:extLst>
      <p:ext uri="{BB962C8B-B14F-4D97-AF65-F5344CB8AC3E}">
        <p14:creationId xmlns:p14="http://schemas.microsoft.com/office/powerpoint/2010/main" val="412038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3D50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3792200" y="1028700"/>
            <a:ext cx="4092474" cy="2828923"/>
          </a:xfrm>
          <a:prstGeom prst="rect">
            <a:avLst/>
          </a:prstGeom>
        </p:spPr>
      </p:pic>
      <p:grpSp>
        <p:nvGrpSpPr>
          <p:cNvPr id="3" name="Group 3"/>
          <p:cNvGrpSpPr/>
          <p:nvPr/>
        </p:nvGrpSpPr>
        <p:grpSpPr>
          <a:xfrm>
            <a:off x="4357725" y="3757613"/>
            <a:ext cx="8869144" cy="2909887"/>
            <a:chOff x="2211689" y="3836681"/>
            <a:chExt cx="11825525" cy="2486532"/>
          </a:xfrm>
        </p:grpSpPr>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12479">
              <a:off x="2211689" y="3836681"/>
              <a:ext cx="11825525" cy="2486532"/>
            </a:xfrm>
            <a:prstGeom prst="rect">
              <a:avLst/>
            </a:prstGeom>
          </p:spPr>
        </p:pic>
        <p:sp>
          <p:nvSpPr>
            <p:cNvPr id="6" name="TextBox 6"/>
            <p:cNvSpPr txBox="1"/>
            <p:nvPr/>
          </p:nvSpPr>
          <p:spPr>
            <a:xfrm>
              <a:off x="3139466" y="5079947"/>
              <a:ext cx="9969969" cy="561996"/>
            </a:xfrm>
            <a:prstGeom prst="rect">
              <a:avLst/>
            </a:prstGeom>
          </p:spPr>
          <p:txBody>
            <a:bodyPr wrap="square" lIns="0" tIns="0" rIns="0" bIns="0" rtlCol="0" anchor="t">
              <a:spAutoFit/>
            </a:bodyPr>
            <a:lstStyle/>
            <a:p>
              <a:pPr algn="ctr">
                <a:lnSpc>
                  <a:spcPts val="3900"/>
                </a:lnSpc>
              </a:pPr>
              <a:r>
                <a:rPr lang="vi-VN" sz="8600" b="1" dirty="0" smtClean="0">
                  <a:solidFill>
                    <a:srgbClr val="000000"/>
                  </a:solidFill>
                </a:rPr>
                <a:t>B. CỤM TỪ</a:t>
              </a:r>
              <a:endParaRPr lang="en-US" sz="8600" b="1" dirty="0">
                <a:solidFill>
                  <a:srgbClr val="000000"/>
                </a:solidFill>
              </a:endParaRPr>
            </a:p>
          </p:txBody>
        </p:sp>
      </p:grpSp>
      <p:pic>
        <p:nvPicPr>
          <p:cNvPr id="7" name="Picture 7"/>
          <p:cNvPicPr>
            <a:picLocks noChangeAspect="1"/>
          </p:cNvPicPr>
          <p:nvPr/>
        </p:nvPicPr>
        <p:blipFill>
          <a:blip r:embed="rId5"/>
          <a:srcRect/>
          <a:stretch>
            <a:fillRect/>
          </a:stretch>
        </p:blipFill>
        <p:spPr>
          <a:xfrm rot="5400000">
            <a:off x="-560560" y="5987260"/>
            <a:ext cx="5977290" cy="5999789"/>
          </a:xfrm>
          <a:prstGeom prst="rect">
            <a:avLst/>
          </a:prstGeom>
        </p:spPr>
      </p:pic>
      <p:pic>
        <p:nvPicPr>
          <p:cNvPr id="8" name="Picture 8"/>
          <p:cNvPicPr>
            <a:picLocks noChangeAspect="1"/>
          </p:cNvPicPr>
          <p:nvPr/>
        </p:nvPicPr>
        <p:blipFill>
          <a:blip r:embed="rId6"/>
          <a:srcRect/>
          <a:stretch>
            <a:fillRect/>
          </a:stretch>
        </p:blipFill>
        <p:spPr>
          <a:xfrm>
            <a:off x="15621000" y="419100"/>
            <a:ext cx="1993899" cy="2143978"/>
          </a:xfrm>
          <a:prstGeom prst="rect">
            <a:avLst/>
          </a:prstGeom>
        </p:spPr>
      </p:pic>
    </p:spTree>
    <p:extLst>
      <p:ext uri="{BB962C8B-B14F-4D97-AF65-F5344CB8AC3E}">
        <p14:creationId xmlns:p14="http://schemas.microsoft.com/office/powerpoint/2010/main" val="11681056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srcRect/>
          <a:stretch>
            <a:fillRect/>
          </a:stretch>
        </p:blipFill>
        <p:spPr>
          <a:xfrm rot="-979807">
            <a:off x="13276118" y="9075547"/>
            <a:ext cx="5510543" cy="1487847"/>
          </a:xfrm>
          <a:prstGeom prst="rect">
            <a:avLst/>
          </a:prstGeom>
        </p:spPr>
      </p:pic>
      <p:sp>
        <p:nvSpPr>
          <p:cNvPr id="8" name="TextBox 7"/>
          <p:cNvSpPr txBox="1"/>
          <p:nvPr/>
        </p:nvSpPr>
        <p:spPr>
          <a:xfrm>
            <a:off x="1219200" y="723900"/>
            <a:ext cx="3390672" cy="784830"/>
          </a:xfrm>
          <a:prstGeom prst="rect">
            <a:avLst/>
          </a:prstGeom>
          <a:noFill/>
        </p:spPr>
        <p:txBody>
          <a:bodyPr wrap="none" rtlCol="0">
            <a:spAutoFit/>
          </a:bodyPr>
          <a:lstStyle/>
          <a:p>
            <a:r>
              <a:rPr lang="vi-VN" sz="4500" b="1" i="1" dirty="0" smtClean="0">
                <a:solidFill>
                  <a:srgbClr val="FF0000"/>
                </a:solidFill>
              </a:rPr>
              <a:t>1. Lý thuyết</a:t>
            </a:r>
            <a:endParaRPr lang="en-US" sz="4500" b="1" i="1"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681639218"/>
              </p:ext>
            </p:extLst>
          </p:nvPr>
        </p:nvGraphicFramePr>
        <p:xfrm>
          <a:off x="1752600" y="2095500"/>
          <a:ext cx="15316200" cy="6736080"/>
        </p:xfrm>
        <a:graphic>
          <a:graphicData uri="http://schemas.openxmlformats.org/drawingml/2006/table">
            <a:tbl>
              <a:tblPr firstRow="1" bandRow="1">
                <a:tableStyleId>{5940675A-B579-460E-94D1-54222C63F5DA}</a:tableStyleId>
              </a:tblPr>
              <a:tblGrid>
                <a:gridCol w="3829050">
                  <a:extLst>
                    <a:ext uri="{9D8B030D-6E8A-4147-A177-3AD203B41FA5}">
                      <a16:colId xmlns:a16="http://schemas.microsoft.com/office/drawing/2014/main" val="2988768420"/>
                    </a:ext>
                  </a:extLst>
                </a:gridCol>
                <a:gridCol w="3829050">
                  <a:extLst>
                    <a:ext uri="{9D8B030D-6E8A-4147-A177-3AD203B41FA5}">
                      <a16:colId xmlns:a16="http://schemas.microsoft.com/office/drawing/2014/main" val="2528668573"/>
                    </a:ext>
                  </a:extLst>
                </a:gridCol>
                <a:gridCol w="3829050">
                  <a:extLst>
                    <a:ext uri="{9D8B030D-6E8A-4147-A177-3AD203B41FA5}">
                      <a16:colId xmlns:a16="http://schemas.microsoft.com/office/drawing/2014/main" val="2328371276"/>
                    </a:ext>
                  </a:extLst>
                </a:gridCol>
                <a:gridCol w="3829050">
                  <a:extLst>
                    <a:ext uri="{9D8B030D-6E8A-4147-A177-3AD203B41FA5}">
                      <a16:colId xmlns:a16="http://schemas.microsoft.com/office/drawing/2014/main" val="445309931"/>
                    </a:ext>
                  </a:extLst>
                </a:gridCol>
              </a:tblGrid>
              <a:tr h="1483360">
                <a:tc rowSpan="2">
                  <a:txBody>
                    <a:bodyPr/>
                    <a:lstStyle/>
                    <a:p>
                      <a:pPr algn="ctr"/>
                      <a:r>
                        <a:rPr lang="vi-VN" sz="3200" b="1" dirty="0" smtClean="0">
                          <a:latin typeface="Arial" panose="020B0604020202020204" pitchFamily="34" charset="0"/>
                          <a:cs typeface="Arial" panose="020B0604020202020204" pitchFamily="34" charset="0"/>
                        </a:rPr>
                        <a:t>CỤM</a:t>
                      </a:r>
                      <a:r>
                        <a:rPr lang="vi-VN" sz="3200" b="1" baseline="0" dirty="0" smtClean="0">
                          <a:latin typeface="Arial" panose="020B0604020202020204" pitchFamily="34" charset="0"/>
                          <a:cs typeface="Arial" panose="020B0604020202020204" pitchFamily="34" charset="0"/>
                        </a:rPr>
                        <a:t> TỪ</a:t>
                      </a:r>
                      <a:endParaRPr lang="en-US" sz="3200" b="1" dirty="0">
                        <a:latin typeface="Arial" panose="020B0604020202020204" pitchFamily="34" charset="0"/>
                        <a:cs typeface="Arial" panose="020B0604020202020204" pitchFamily="34" charset="0"/>
                      </a:endParaRPr>
                    </a:p>
                  </a:txBody>
                  <a:tcPr anchor="ctr">
                    <a:solidFill>
                      <a:schemeClr val="accent4">
                        <a:lumMod val="20000"/>
                        <a:lumOff val="80000"/>
                      </a:schemeClr>
                    </a:solidFill>
                  </a:tcPr>
                </a:tc>
                <a:tc gridSpan="3">
                  <a:txBody>
                    <a:bodyPr/>
                    <a:lstStyle/>
                    <a:p>
                      <a:pPr algn="ctr"/>
                      <a:r>
                        <a:rPr lang="vi-VN" sz="3200" b="1" dirty="0" smtClean="0">
                          <a:latin typeface="Arial" panose="020B0604020202020204" pitchFamily="34" charset="0"/>
                          <a:cs typeface="Arial" panose="020B0604020202020204" pitchFamily="34" charset="0"/>
                        </a:rPr>
                        <a:t>MÔ</a:t>
                      </a:r>
                      <a:r>
                        <a:rPr lang="vi-VN" sz="3200" b="1" baseline="0" dirty="0" smtClean="0">
                          <a:latin typeface="Arial" panose="020B0604020202020204" pitchFamily="34" charset="0"/>
                          <a:cs typeface="Arial" panose="020B0604020202020204" pitchFamily="34" charset="0"/>
                        </a:rPr>
                        <a:t> HÌNH CẤU TẠO CỤM TỪ</a:t>
                      </a:r>
                      <a:endParaRPr lang="en-US" sz="3200" b="1" dirty="0">
                        <a:latin typeface="Arial" panose="020B0604020202020204" pitchFamily="34" charset="0"/>
                        <a:cs typeface="Arial" panose="020B0604020202020204" pitchFamily="34" charset="0"/>
                      </a:endParaRPr>
                    </a:p>
                  </a:txBody>
                  <a:tcPr anchor="ctr">
                    <a:solidFill>
                      <a:schemeClr val="accent4">
                        <a:lumMod val="20000"/>
                        <a:lumOff val="80000"/>
                      </a:schemeClr>
                    </a:solidFill>
                  </a:tcPr>
                </a:tc>
                <a:tc hMerge="1">
                  <a:txBody>
                    <a:bodyPr/>
                    <a:lstStyle/>
                    <a:p>
                      <a:endParaRPr lang="en-US" sz="3200" dirty="0">
                        <a:latin typeface="Arial" panose="020B0604020202020204" pitchFamily="34" charset="0"/>
                        <a:cs typeface="Arial" panose="020B0604020202020204" pitchFamily="34" charset="0"/>
                      </a:endParaRPr>
                    </a:p>
                  </a:txBody>
                  <a:tcPr/>
                </a:tc>
                <a:tc hMerge="1">
                  <a:txBody>
                    <a:bodyPr/>
                    <a:lstStyle/>
                    <a:p>
                      <a:endParaRPr lang="en-US"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15049056"/>
                  </a:ext>
                </a:extLst>
              </a:tr>
              <a:tr h="802640">
                <a:tc vMerge="1">
                  <a:txBody>
                    <a:bodyPr/>
                    <a:lstStyle/>
                    <a:p>
                      <a:endParaRPr lang="en-US" sz="3200" dirty="0">
                        <a:latin typeface="Arial" panose="020B0604020202020204" pitchFamily="34" charset="0"/>
                        <a:cs typeface="Arial" panose="020B0604020202020204" pitchFamily="34" charset="0"/>
                      </a:endParaRPr>
                    </a:p>
                  </a:txBody>
                  <a:tcPr/>
                </a:tc>
                <a:tc>
                  <a:txBody>
                    <a:bodyPr/>
                    <a:lstStyle/>
                    <a:p>
                      <a:pPr algn="ctr"/>
                      <a:r>
                        <a:rPr lang="vi-VN" sz="3200" dirty="0" smtClean="0">
                          <a:latin typeface="Arial" panose="020B0604020202020204" pitchFamily="34" charset="0"/>
                          <a:cs typeface="Arial" panose="020B0604020202020204" pitchFamily="34" charset="0"/>
                        </a:rPr>
                        <a:t>Phần</a:t>
                      </a:r>
                      <a:r>
                        <a:rPr lang="vi-VN" sz="3200" baseline="0" dirty="0" smtClean="0">
                          <a:latin typeface="Arial" panose="020B0604020202020204" pitchFamily="34" charset="0"/>
                          <a:cs typeface="Arial" panose="020B0604020202020204" pitchFamily="34" charset="0"/>
                        </a:rPr>
                        <a:t> phụ trước</a:t>
                      </a:r>
                      <a:endParaRPr lang="en-US" sz="3200" dirty="0">
                        <a:latin typeface="Arial" panose="020B0604020202020204" pitchFamily="34" charset="0"/>
                        <a:cs typeface="Arial" panose="020B0604020202020204" pitchFamily="34" charset="0"/>
                      </a:endParaRPr>
                    </a:p>
                  </a:txBody>
                  <a:tcPr anchor="ctr">
                    <a:solidFill>
                      <a:schemeClr val="accent4">
                        <a:lumMod val="20000"/>
                        <a:lumOff val="80000"/>
                      </a:schemeClr>
                    </a:solidFill>
                  </a:tcPr>
                </a:tc>
                <a:tc>
                  <a:txBody>
                    <a:bodyPr/>
                    <a:lstStyle/>
                    <a:p>
                      <a:pPr algn="ctr"/>
                      <a:r>
                        <a:rPr lang="vi-VN" sz="3200" dirty="0" smtClean="0">
                          <a:latin typeface="Arial" panose="020B0604020202020204" pitchFamily="34" charset="0"/>
                          <a:cs typeface="Arial" panose="020B0604020202020204" pitchFamily="34" charset="0"/>
                        </a:rPr>
                        <a:t>Từ</a:t>
                      </a:r>
                      <a:r>
                        <a:rPr lang="vi-VN" sz="3200" baseline="0" dirty="0" smtClean="0">
                          <a:latin typeface="Arial" panose="020B0604020202020204" pitchFamily="34" charset="0"/>
                          <a:cs typeface="Arial" panose="020B0604020202020204" pitchFamily="34" charset="0"/>
                        </a:rPr>
                        <a:t> loại</a:t>
                      </a:r>
                      <a:endParaRPr lang="en-US" sz="3200" dirty="0">
                        <a:latin typeface="Arial" panose="020B0604020202020204" pitchFamily="34" charset="0"/>
                        <a:cs typeface="Arial" panose="020B0604020202020204" pitchFamily="34" charset="0"/>
                      </a:endParaRPr>
                    </a:p>
                  </a:txBody>
                  <a:tcPr anchor="ctr">
                    <a:solidFill>
                      <a:schemeClr val="accent4">
                        <a:lumMod val="20000"/>
                        <a:lumOff val="80000"/>
                      </a:schemeClr>
                    </a:solidFill>
                  </a:tcPr>
                </a:tc>
                <a:tc>
                  <a:txBody>
                    <a:bodyPr/>
                    <a:lstStyle/>
                    <a:p>
                      <a:pPr algn="ctr"/>
                      <a:r>
                        <a:rPr lang="vi-VN" sz="3200" dirty="0" smtClean="0">
                          <a:latin typeface="Arial" panose="020B0604020202020204" pitchFamily="34" charset="0"/>
                          <a:cs typeface="Arial" panose="020B0604020202020204" pitchFamily="34" charset="0"/>
                        </a:rPr>
                        <a:t>Phần</a:t>
                      </a:r>
                      <a:r>
                        <a:rPr lang="vi-VN" sz="3200" baseline="0" dirty="0" smtClean="0">
                          <a:latin typeface="Arial" panose="020B0604020202020204" pitchFamily="34" charset="0"/>
                          <a:cs typeface="Arial" panose="020B0604020202020204" pitchFamily="34" charset="0"/>
                        </a:rPr>
                        <a:t> phụ sau</a:t>
                      </a:r>
                      <a:endParaRPr lang="en-US" sz="3200" dirty="0">
                        <a:latin typeface="Arial" panose="020B0604020202020204" pitchFamily="34" charset="0"/>
                        <a:cs typeface="Arial" panose="020B0604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4047859274"/>
                  </a:ext>
                </a:extLst>
              </a:tr>
              <a:tr h="1483360">
                <a:tc>
                  <a:txBody>
                    <a:bodyPr/>
                    <a:lstStyle/>
                    <a:p>
                      <a:r>
                        <a:rPr lang="vi-VN" sz="3200" b="1" dirty="0" smtClean="0">
                          <a:latin typeface="Arial" panose="020B0604020202020204" pitchFamily="34" charset="0"/>
                          <a:cs typeface="Arial" panose="020B0604020202020204" pitchFamily="34" charset="0"/>
                        </a:rPr>
                        <a:t>CỤM</a:t>
                      </a:r>
                      <a:r>
                        <a:rPr lang="vi-VN" sz="3200" b="1" baseline="0" dirty="0" smtClean="0">
                          <a:latin typeface="Arial" panose="020B0604020202020204" pitchFamily="34" charset="0"/>
                          <a:cs typeface="Arial" panose="020B0604020202020204" pitchFamily="34" charset="0"/>
                        </a:rPr>
                        <a:t> DANH TỪ</a:t>
                      </a:r>
                      <a:endParaRPr lang="en-US" sz="3200" b="1" dirty="0">
                        <a:latin typeface="Arial" panose="020B0604020202020204" pitchFamily="34" charset="0"/>
                        <a:cs typeface="Arial" panose="020B0604020202020204" pitchFamily="34" charset="0"/>
                      </a:endParaRPr>
                    </a:p>
                  </a:txBody>
                  <a:tcPr anchor="ctr"/>
                </a:tc>
                <a:tc>
                  <a:txBody>
                    <a:bodyPr/>
                    <a:lstStyle/>
                    <a:p>
                      <a:r>
                        <a:rPr lang="vi-VN" sz="3200" dirty="0" smtClean="0">
                          <a:latin typeface="Arial" panose="020B0604020202020204" pitchFamily="34" charset="0"/>
                          <a:cs typeface="Arial" panose="020B0604020202020204" pitchFamily="34" charset="0"/>
                        </a:rPr>
                        <a:t>Những, các,</a:t>
                      </a:r>
                      <a:r>
                        <a:rPr lang="vi-VN" sz="3200" baseline="0" dirty="0" smtClean="0">
                          <a:latin typeface="Arial" panose="020B0604020202020204" pitchFamily="34" charset="0"/>
                          <a:cs typeface="Arial" panose="020B0604020202020204" pitchFamily="34" charset="0"/>
                        </a:rPr>
                        <a:t> một,..</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vi-VN" sz="3200" b="1" dirty="0" smtClean="0">
                          <a:latin typeface="Arial" panose="020B0604020202020204" pitchFamily="34" charset="0"/>
                          <a:cs typeface="Arial" panose="020B0604020202020204" pitchFamily="34" charset="0"/>
                        </a:rPr>
                        <a:t>Danh</a:t>
                      </a:r>
                      <a:r>
                        <a:rPr lang="vi-VN" sz="3200" b="1" baseline="0" dirty="0" smtClean="0">
                          <a:latin typeface="Arial" panose="020B0604020202020204" pitchFamily="34" charset="0"/>
                          <a:cs typeface="Arial" panose="020B0604020202020204" pitchFamily="34" charset="0"/>
                        </a:rPr>
                        <a:t> từ</a:t>
                      </a:r>
                      <a:endParaRPr lang="en-US" sz="3200" b="1" dirty="0">
                        <a:latin typeface="Arial" panose="020B0604020202020204" pitchFamily="34" charset="0"/>
                        <a:cs typeface="Arial" panose="020B0604020202020204" pitchFamily="34" charset="0"/>
                      </a:endParaRPr>
                    </a:p>
                  </a:txBody>
                  <a:tcPr anchor="ctr"/>
                </a:tc>
                <a:tc>
                  <a:txBody>
                    <a:bodyPr/>
                    <a:lstStyle/>
                    <a:p>
                      <a:r>
                        <a:rPr lang="vi-VN" sz="3200" dirty="0" smtClean="0">
                          <a:latin typeface="Arial" panose="020B0604020202020204" pitchFamily="34" charset="0"/>
                          <a:cs typeface="Arial" panose="020B0604020202020204" pitchFamily="34" charset="0"/>
                        </a:rPr>
                        <a:t>Kia,</a:t>
                      </a:r>
                      <a:r>
                        <a:rPr lang="vi-VN" sz="3200" baseline="0" dirty="0" smtClean="0">
                          <a:latin typeface="Arial" panose="020B0604020202020204" pitchFamily="34" charset="0"/>
                          <a:cs typeface="Arial" panose="020B0604020202020204" pitchFamily="34" charset="0"/>
                        </a:rPr>
                        <a:t> ấy, nọ,...</a:t>
                      </a:r>
                      <a:endParaRPr lang="en-US" sz="3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891843807"/>
                  </a:ext>
                </a:extLst>
              </a:tr>
              <a:tr h="1483360">
                <a:tc>
                  <a:txBody>
                    <a:bodyPr/>
                    <a:lstStyle/>
                    <a:p>
                      <a:r>
                        <a:rPr lang="vi-VN" sz="3200" b="1" dirty="0" smtClean="0">
                          <a:latin typeface="Arial" panose="020B0604020202020204" pitchFamily="34" charset="0"/>
                          <a:cs typeface="Arial" panose="020B0604020202020204" pitchFamily="34" charset="0"/>
                        </a:rPr>
                        <a:t>CỤM</a:t>
                      </a:r>
                      <a:r>
                        <a:rPr lang="vi-VN" sz="3200" b="1" baseline="0" dirty="0" smtClean="0">
                          <a:latin typeface="Arial" panose="020B0604020202020204" pitchFamily="34" charset="0"/>
                          <a:cs typeface="Arial" panose="020B0604020202020204" pitchFamily="34" charset="0"/>
                        </a:rPr>
                        <a:t> ĐỘNG TỪ</a:t>
                      </a:r>
                      <a:endParaRPr lang="en-US" sz="3200" b="1" dirty="0">
                        <a:latin typeface="Arial" panose="020B0604020202020204" pitchFamily="34" charset="0"/>
                        <a:cs typeface="Arial" panose="020B0604020202020204" pitchFamily="34" charset="0"/>
                      </a:endParaRPr>
                    </a:p>
                  </a:txBody>
                  <a:tcPr anchor="ctr"/>
                </a:tc>
                <a:tc>
                  <a:txBody>
                    <a:bodyPr/>
                    <a:lstStyle/>
                    <a:p>
                      <a:r>
                        <a:rPr lang="vi-VN" sz="3200" dirty="0" smtClean="0">
                          <a:latin typeface="Arial" panose="020B0604020202020204" pitchFamily="34" charset="0"/>
                          <a:cs typeface="Arial" panose="020B0604020202020204" pitchFamily="34" charset="0"/>
                        </a:rPr>
                        <a:t>Đang, sẽ</a:t>
                      </a:r>
                      <a:r>
                        <a:rPr lang="vi-VN" sz="3200" baseline="0" dirty="0" smtClean="0">
                          <a:latin typeface="Arial" panose="020B0604020202020204" pitchFamily="34" charset="0"/>
                          <a:cs typeface="Arial" panose="020B0604020202020204" pitchFamily="34" charset="0"/>
                        </a:rPr>
                        <a:t> hãy, đã, vừa</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vi-VN" sz="3200" b="1" dirty="0" smtClean="0">
                          <a:latin typeface="Arial" panose="020B0604020202020204" pitchFamily="34" charset="0"/>
                          <a:cs typeface="Arial" panose="020B0604020202020204" pitchFamily="34" charset="0"/>
                        </a:rPr>
                        <a:t>Động</a:t>
                      </a:r>
                      <a:r>
                        <a:rPr lang="vi-VN" sz="3200" b="1" baseline="0" dirty="0" smtClean="0">
                          <a:latin typeface="Arial" panose="020B0604020202020204" pitchFamily="34" charset="0"/>
                          <a:cs typeface="Arial" panose="020B0604020202020204" pitchFamily="34" charset="0"/>
                        </a:rPr>
                        <a:t> từ</a:t>
                      </a:r>
                      <a:endParaRPr lang="en-US" sz="3200" b="1" dirty="0">
                        <a:latin typeface="Arial" panose="020B0604020202020204" pitchFamily="34" charset="0"/>
                        <a:cs typeface="Arial" panose="020B0604020202020204" pitchFamily="34" charset="0"/>
                      </a:endParaRPr>
                    </a:p>
                  </a:txBody>
                  <a:tcPr anchor="ctr"/>
                </a:tc>
                <a:tc>
                  <a:txBody>
                    <a:bodyPr/>
                    <a:lstStyle/>
                    <a:p>
                      <a:r>
                        <a:rPr lang="vi-VN" sz="3200" dirty="0" smtClean="0">
                          <a:latin typeface="Arial" panose="020B0604020202020204" pitchFamily="34" charset="0"/>
                          <a:cs typeface="Arial" panose="020B0604020202020204" pitchFamily="34" charset="0"/>
                        </a:rPr>
                        <a:t>Xong, rồi,..</a:t>
                      </a:r>
                      <a:endParaRPr lang="en-US" sz="3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992285282"/>
                  </a:ext>
                </a:extLst>
              </a:tr>
              <a:tr h="1483360">
                <a:tc>
                  <a:txBody>
                    <a:bodyPr/>
                    <a:lstStyle/>
                    <a:p>
                      <a:r>
                        <a:rPr lang="vi-VN" sz="3200" b="1" dirty="0" smtClean="0">
                          <a:latin typeface="Arial" panose="020B0604020202020204" pitchFamily="34" charset="0"/>
                          <a:cs typeface="Arial" panose="020B0604020202020204" pitchFamily="34" charset="0"/>
                        </a:rPr>
                        <a:t>CỤM</a:t>
                      </a:r>
                      <a:r>
                        <a:rPr lang="vi-VN" sz="3200" b="1" baseline="0" dirty="0" smtClean="0">
                          <a:latin typeface="Arial" panose="020B0604020202020204" pitchFamily="34" charset="0"/>
                          <a:cs typeface="Arial" panose="020B0604020202020204" pitchFamily="34" charset="0"/>
                        </a:rPr>
                        <a:t> TÍNH TỪ</a:t>
                      </a:r>
                      <a:endParaRPr lang="en-US" sz="3200" b="1" dirty="0">
                        <a:latin typeface="Arial" panose="020B0604020202020204" pitchFamily="34" charset="0"/>
                        <a:cs typeface="Arial" panose="020B0604020202020204" pitchFamily="34" charset="0"/>
                      </a:endParaRPr>
                    </a:p>
                  </a:txBody>
                  <a:tcPr anchor="ctr"/>
                </a:tc>
                <a:tc>
                  <a:txBody>
                    <a:bodyPr/>
                    <a:lstStyle/>
                    <a:p>
                      <a:r>
                        <a:rPr lang="vi-VN" sz="3200" dirty="0" smtClean="0">
                          <a:latin typeface="Arial" panose="020B0604020202020204" pitchFamily="34" charset="0"/>
                          <a:cs typeface="Arial" panose="020B0604020202020204" pitchFamily="34" charset="0"/>
                        </a:rPr>
                        <a:t>Rất, hơi,</a:t>
                      </a:r>
                      <a:r>
                        <a:rPr lang="vi-VN" sz="3200" baseline="0" dirty="0" smtClean="0">
                          <a:latin typeface="Arial" panose="020B0604020202020204" pitchFamily="34" charset="0"/>
                          <a:cs typeface="Arial" panose="020B0604020202020204" pitchFamily="34" charset="0"/>
                        </a:rPr>
                        <a:t> quá...</a:t>
                      </a:r>
                      <a:endParaRPr lang="en-US" sz="3200" dirty="0">
                        <a:latin typeface="Arial" panose="020B0604020202020204" pitchFamily="34" charset="0"/>
                        <a:cs typeface="Arial" panose="020B0604020202020204" pitchFamily="34" charset="0"/>
                      </a:endParaRPr>
                    </a:p>
                  </a:txBody>
                  <a:tcPr anchor="ctr"/>
                </a:tc>
                <a:tc>
                  <a:txBody>
                    <a:bodyPr/>
                    <a:lstStyle/>
                    <a:p>
                      <a:pPr algn="ctr"/>
                      <a:r>
                        <a:rPr lang="vi-VN" sz="3200" b="1" dirty="0" smtClean="0">
                          <a:latin typeface="Arial" panose="020B0604020202020204" pitchFamily="34" charset="0"/>
                          <a:cs typeface="Arial" panose="020B0604020202020204" pitchFamily="34" charset="0"/>
                        </a:rPr>
                        <a:t>Tính</a:t>
                      </a:r>
                      <a:r>
                        <a:rPr lang="vi-VN" sz="3200" b="1" baseline="0" dirty="0" smtClean="0">
                          <a:latin typeface="Arial" panose="020B0604020202020204" pitchFamily="34" charset="0"/>
                          <a:cs typeface="Arial" panose="020B0604020202020204" pitchFamily="34" charset="0"/>
                        </a:rPr>
                        <a:t> từ</a:t>
                      </a:r>
                      <a:endParaRPr lang="en-US" sz="3200" b="1" dirty="0">
                        <a:latin typeface="Arial" panose="020B0604020202020204" pitchFamily="34" charset="0"/>
                        <a:cs typeface="Arial" panose="020B0604020202020204" pitchFamily="34" charset="0"/>
                      </a:endParaRPr>
                    </a:p>
                  </a:txBody>
                  <a:tcPr anchor="ctr"/>
                </a:tc>
                <a:tc>
                  <a:txBody>
                    <a:bodyPr/>
                    <a:lstStyle/>
                    <a:p>
                      <a:r>
                        <a:rPr lang="vi-VN" sz="3200" dirty="0" smtClean="0">
                          <a:latin typeface="Arial" panose="020B0604020202020204" pitchFamily="34" charset="0"/>
                          <a:cs typeface="Arial" panose="020B0604020202020204" pitchFamily="34" charset="0"/>
                        </a:rPr>
                        <a:t>Quá, lắm,...</a:t>
                      </a:r>
                      <a:endParaRPr lang="en-US" sz="3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816751941"/>
                  </a:ext>
                </a:extLst>
              </a:tr>
            </a:tbl>
          </a:graphicData>
        </a:graphic>
      </p:graphicFrame>
    </p:spTree>
    <p:extLst>
      <p:ext uri="{BB962C8B-B14F-4D97-AF65-F5344CB8AC3E}">
        <p14:creationId xmlns:p14="http://schemas.microsoft.com/office/powerpoint/2010/main" val="59001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srcRect/>
          <a:stretch>
            <a:fillRect/>
          </a:stretch>
        </p:blipFill>
        <p:spPr>
          <a:xfrm rot="-979807">
            <a:off x="13890215" y="9240991"/>
            <a:ext cx="5510543" cy="1487847"/>
          </a:xfrm>
          <a:prstGeom prst="rect">
            <a:avLst/>
          </a:prstGeom>
        </p:spPr>
      </p:pic>
      <p:sp>
        <p:nvSpPr>
          <p:cNvPr id="8" name="TextBox 7"/>
          <p:cNvSpPr txBox="1"/>
          <p:nvPr/>
        </p:nvSpPr>
        <p:spPr>
          <a:xfrm>
            <a:off x="914400" y="495300"/>
            <a:ext cx="2749471" cy="784830"/>
          </a:xfrm>
          <a:prstGeom prst="rect">
            <a:avLst/>
          </a:prstGeom>
          <a:noFill/>
        </p:spPr>
        <p:txBody>
          <a:bodyPr wrap="none" rtlCol="0">
            <a:spAutoFit/>
          </a:bodyPr>
          <a:lstStyle/>
          <a:p>
            <a:r>
              <a:rPr lang="vi-VN" sz="4500" b="1" i="1" dirty="0" smtClean="0">
                <a:solidFill>
                  <a:srgbClr val="FF0000"/>
                </a:solidFill>
              </a:rPr>
              <a:t>2. Bài tập</a:t>
            </a:r>
            <a:endParaRPr lang="en-US" sz="4500" b="1" i="1" dirty="0">
              <a:solidFill>
                <a:srgbClr val="FF0000"/>
              </a:solidFill>
            </a:endParaRPr>
          </a:p>
        </p:txBody>
      </p:sp>
      <p:sp>
        <p:nvSpPr>
          <p:cNvPr id="2" name="TextBox 1"/>
          <p:cNvSpPr txBox="1"/>
          <p:nvPr/>
        </p:nvSpPr>
        <p:spPr>
          <a:xfrm>
            <a:off x="1143000" y="1101679"/>
            <a:ext cx="16916400" cy="2031325"/>
          </a:xfrm>
          <a:prstGeom prst="rect">
            <a:avLst/>
          </a:prstGeom>
          <a:noFill/>
        </p:spPr>
        <p:txBody>
          <a:bodyPr wrap="square" rtlCol="0">
            <a:spAutoFit/>
          </a:bodyPr>
          <a:lstStyle/>
          <a:p>
            <a:pPr algn="just">
              <a:lnSpc>
                <a:spcPct val="150000"/>
              </a:lnSpc>
            </a:pPr>
            <a:r>
              <a:rPr lang="vi-VN" sz="4200" b="1" dirty="0" smtClean="0"/>
              <a:t>Bài 1: Tìm phần trung tâm của các cụm danh từ in đậm. Chỉ ra những dấu hiêu cho biết đó là cụm danh từ.</a:t>
            </a:r>
            <a:endParaRPr lang="en-US" sz="4200" b="1" dirty="0"/>
          </a:p>
        </p:txBody>
      </p:sp>
      <p:sp>
        <p:nvSpPr>
          <p:cNvPr id="9" name="TextBox 8"/>
          <p:cNvSpPr txBox="1"/>
          <p:nvPr/>
        </p:nvSpPr>
        <p:spPr>
          <a:xfrm>
            <a:off x="1143000" y="3094820"/>
            <a:ext cx="16154400" cy="5747727"/>
          </a:xfrm>
          <a:prstGeom prst="rect">
            <a:avLst/>
          </a:prstGeom>
          <a:noFill/>
        </p:spPr>
        <p:txBody>
          <a:bodyPr wrap="square" rtlCol="0">
            <a:spAutoFit/>
          </a:bodyPr>
          <a:lstStyle/>
          <a:p>
            <a:pPr marL="742950" indent="-742950" algn="just">
              <a:lnSpc>
                <a:spcPct val="150000"/>
              </a:lnSpc>
              <a:buAutoNum type="alphaLcPeriod"/>
            </a:pPr>
            <a:r>
              <a:rPr lang="vi-VN" sz="3500" i="1" dirty="0" smtClean="0"/>
              <a:t>Những điều kì lạ là </a:t>
            </a:r>
            <a:r>
              <a:rPr lang="vi-VN" sz="3500" b="1" i="1" dirty="0" smtClean="0">
                <a:solidFill>
                  <a:srgbClr val="FF0000"/>
                </a:solidFill>
              </a:rPr>
              <a:t>tất cả những ảnh hưởng quốc tế</a:t>
            </a:r>
            <a:r>
              <a:rPr lang="vi-VN" sz="3500" i="1" dirty="0" smtClean="0"/>
              <a:t> đó đã nhào nặn với các gốc văn hóa dân tộc không gì lay chuyển được ở Người, để trở thành </a:t>
            </a:r>
            <a:r>
              <a:rPr lang="vi-VN" sz="3500" b="1" i="1" dirty="0" smtClean="0">
                <a:solidFill>
                  <a:srgbClr val="FF0000"/>
                </a:solidFill>
              </a:rPr>
              <a:t>một nhân cách rất Việt Nam, một lối sống rất bình dị, rất Việt Nam, rất phương Đông, những cũng đồng thời rất mới, rất hiện đại.</a:t>
            </a:r>
          </a:p>
          <a:p>
            <a:pPr marL="742950" indent="-742950" algn="just">
              <a:lnSpc>
                <a:spcPct val="150000"/>
              </a:lnSpc>
              <a:buAutoNum type="alphaLcPeriod"/>
            </a:pPr>
            <a:r>
              <a:rPr lang="vi-VN" sz="3500" i="1" dirty="0" smtClean="0"/>
              <a:t>Ông khoe </a:t>
            </a:r>
            <a:r>
              <a:rPr lang="vi-VN" sz="3500" b="1" i="1" dirty="0" smtClean="0">
                <a:solidFill>
                  <a:srgbClr val="FF0000"/>
                </a:solidFill>
              </a:rPr>
              <a:t>những ngày khởi nghĩa dồn dập ở làng</a:t>
            </a:r>
            <a:r>
              <a:rPr lang="vi-VN" sz="3500" i="1" dirty="0" smtClean="0">
                <a:solidFill>
                  <a:srgbClr val="FF0000"/>
                </a:solidFill>
              </a:rPr>
              <a:t>.</a:t>
            </a:r>
          </a:p>
          <a:p>
            <a:pPr marL="742950" indent="-742950" algn="just">
              <a:lnSpc>
                <a:spcPct val="150000"/>
              </a:lnSpc>
              <a:buAutoNum type="alphaLcPeriod"/>
            </a:pPr>
            <a:r>
              <a:rPr lang="vi-VN" sz="3500" i="1" dirty="0" smtClean="0"/>
              <a:t>Ông lão vờ vờ đứng lảng ra chỗ khác, rồi đi thẳng. </a:t>
            </a:r>
            <a:r>
              <a:rPr lang="vi-VN" sz="3500" b="1" i="1" dirty="0" smtClean="0">
                <a:solidFill>
                  <a:srgbClr val="FF0000"/>
                </a:solidFill>
              </a:rPr>
              <a:t>Tiếng cười nói xôn xao của đám người mới tản cư lên ấy</a:t>
            </a:r>
            <a:r>
              <a:rPr lang="vi-VN" sz="3500" i="1" dirty="0" smtClean="0"/>
              <a:t> vẫn dõi theo.</a:t>
            </a:r>
            <a:endParaRPr lang="en-US" sz="3500" i="1" dirty="0"/>
          </a:p>
        </p:txBody>
      </p:sp>
    </p:spTree>
    <p:extLst>
      <p:ext uri="{BB962C8B-B14F-4D97-AF65-F5344CB8AC3E}">
        <p14:creationId xmlns:p14="http://schemas.microsoft.com/office/powerpoint/2010/main" val="185883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srcRect/>
          <a:stretch>
            <a:fillRect/>
          </a:stretch>
        </p:blipFill>
        <p:spPr>
          <a:xfrm rot="-979807">
            <a:off x="13890215" y="9240991"/>
            <a:ext cx="5510543" cy="1487847"/>
          </a:xfrm>
          <a:prstGeom prst="rect">
            <a:avLst/>
          </a:prstGeom>
        </p:spPr>
      </p:pic>
      <p:sp>
        <p:nvSpPr>
          <p:cNvPr id="8" name="TextBox 7"/>
          <p:cNvSpPr txBox="1"/>
          <p:nvPr/>
        </p:nvSpPr>
        <p:spPr>
          <a:xfrm>
            <a:off x="914400" y="495300"/>
            <a:ext cx="2749471" cy="784830"/>
          </a:xfrm>
          <a:prstGeom prst="rect">
            <a:avLst/>
          </a:prstGeom>
          <a:noFill/>
        </p:spPr>
        <p:txBody>
          <a:bodyPr wrap="none" rtlCol="0">
            <a:spAutoFit/>
          </a:bodyPr>
          <a:lstStyle/>
          <a:p>
            <a:r>
              <a:rPr lang="vi-VN" sz="4500" b="1" i="1" dirty="0" smtClean="0">
                <a:solidFill>
                  <a:srgbClr val="FF0000"/>
                </a:solidFill>
              </a:rPr>
              <a:t>2. Bài tập</a:t>
            </a:r>
            <a:endParaRPr lang="en-US" sz="4500" b="1" i="1" dirty="0">
              <a:solidFill>
                <a:srgbClr val="FF0000"/>
              </a:solidFill>
            </a:endParaRPr>
          </a:p>
        </p:txBody>
      </p:sp>
      <p:sp>
        <p:nvSpPr>
          <p:cNvPr id="2" name="TextBox 1"/>
          <p:cNvSpPr txBox="1"/>
          <p:nvPr/>
        </p:nvSpPr>
        <p:spPr>
          <a:xfrm>
            <a:off x="1143000" y="1101679"/>
            <a:ext cx="16916400" cy="2031325"/>
          </a:xfrm>
          <a:prstGeom prst="rect">
            <a:avLst/>
          </a:prstGeom>
          <a:noFill/>
        </p:spPr>
        <p:txBody>
          <a:bodyPr wrap="square" rtlCol="0">
            <a:spAutoFit/>
          </a:bodyPr>
          <a:lstStyle/>
          <a:p>
            <a:pPr algn="just">
              <a:lnSpc>
                <a:spcPct val="150000"/>
              </a:lnSpc>
            </a:pPr>
            <a:r>
              <a:rPr lang="vi-VN" sz="4200" b="1" dirty="0" smtClean="0"/>
              <a:t>Bài 1: Tìm phần trung tâm của các cụm danh từ in đậm. Chỉ ra những dấu hiêu cho biết đó là cụm danh từ.</a:t>
            </a:r>
            <a:endParaRPr lang="en-US" sz="4200" b="1" dirty="0"/>
          </a:p>
        </p:txBody>
      </p:sp>
      <p:sp>
        <p:nvSpPr>
          <p:cNvPr id="9" name="TextBox 8"/>
          <p:cNvSpPr txBox="1"/>
          <p:nvPr/>
        </p:nvSpPr>
        <p:spPr>
          <a:xfrm>
            <a:off x="1143000" y="3094820"/>
            <a:ext cx="16154400" cy="3323987"/>
          </a:xfrm>
          <a:prstGeom prst="rect">
            <a:avLst/>
          </a:prstGeom>
          <a:noFill/>
        </p:spPr>
        <p:txBody>
          <a:bodyPr wrap="square" rtlCol="0">
            <a:spAutoFit/>
          </a:bodyPr>
          <a:lstStyle/>
          <a:p>
            <a:pPr marL="742950" indent="-742950" algn="just">
              <a:lnSpc>
                <a:spcPct val="150000"/>
              </a:lnSpc>
              <a:buAutoNum type="alphaLcPeriod"/>
            </a:pPr>
            <a:r>
              <a:rPr lang="vi-VN" sz="3500" b="1" i="1" dirty="0" smtClean="0"/>
              <a:t>ảnh </a:t>
            </a:r>
            <a:r>
              <a:rPr lang="vi-VN" sz="3500" b="1" i="1" dirty="0"/>
              <a:t>hưởng, nhân cách, lối sống </a:t>
            </a:r>
            <a:r>
              <a:rPr lang="vi-VN" sz="3500" i="1" dirty="0"/>
              <a:t>là phần trung tâm của các cụm danh từ in đậm. Các dấu hiệu là những lượng từ đứng trước: những, một</a:t>
            </a:r>
            <a:r>
              <a:rPr lang="vi-VN" sz="3500" i="1" dirty="0" smtClean="0"/>
              <a:t>.</a:t>
            </a:r>
            <a:endParaRPr lang="vi-VN" sz="3500" i="1" dirty="0"/>
          </a:p>
          <a:p>
            <a:pPr marL="742950" indent="-742950" algn="just">
              <a:lnSpc>
                <a:spcPct val="150000"/>
              </a:lnSpc>
              <a:buAutoNum type="alphaLcPeriod"/>
            </a:pPr>
            <a:r>
              <a:rPr lang="vi-VN" sz="3500" b="1" i="1" dirty="0" smtClean="0"/>
              <a:t>ngày</a:t>
            </a:r>
            <a:r>
              <a:rPr lang="vi-VN" sz="3500" i="1" dirty="0" smtClean="0"/>
              <a:t> </a:t>
            </a:r>
            <a:r>
              <a:rPr lang="vi-VN" sz="3500" i="1" dirty="0"/>
              <a:t>(khởi nghĩa) dấu hiệu là </a:t>
            </a:r>
            <a:r>
              <a:rPr lang="vi-VN" sz="3500" i="1" dirty="0" smtClean="0"/>
              <a:t>những</a:t>
            </a:r>
            <a:endParaRPr lang="vi-VN" sz="3500" i="1" dirty="0"/>
          </a:p>
          <a:p>
            <a:pPr marL="742950" indent="-742950" algn="just">
              <a:lnSpc>
                <a:spcPct val="150000"/>
              </a:lnSpc>
              <a:buAutoNum type="alphaLcPeriod"/>
            </a:pPr>
            <a:r>
              <a:rPr lang="vi-VN" sz="3500" b="1" i="1" dirty="0" smtClean="0"/>
              <a:t>Tiếng</a:t>
            </a:r>
            <a:r>
              <a:rPr lang="vi-VN" sz="3500" i="1" dirty="0" smtClean="0"/>
              <a:t> </a:t>
            </a:r>
            <a:r>
              <a:rPr lang="vi-VN" sz="3500" i="1" dirty="0"/>
              <a:t>(cười nói) Dấu hiệu là có thể thêm những vào trước</a:t>
            </a:r>
            <a:endParaRPr lang="en-US" sz="3500" i="1" dirty="0"/>
          </a:p>
        </p:txBody>
      </p:sp>
    </p:spTree>
    <p:extLst>
      <p:ext uri="{BB962C8B-B14F-4D97-AF65-F5344CB8AC3E}">
        <p14:creationId xmlns:p14="http://schemas.microsoft.com/office/powerpoint/2010/main" val="305688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srcRect/>
          <a:stretch>
            <a:fillRect/>
          </a:stretch>
        </p:blipFill>
        <p:spPr>
          <a:xfrm rot="-979807">
            <a:off x="13890215" y="9240991"/>
            <a:ext cx="5510543" cy="1487847"/>
          </a:xfrm>
          <a:prstGeom prst="rect">
            <a:avLst/>
          </a:prstGeom>
        </p:spPr>
      </p:pic>
      <p:sp>
        <p:nvSpPr>
          <p:cNvPr id="8" name="TextBox 7"/>
          <p:cNvSpPr txBox="1"/>
          <p:nvPr/>
        </p:nvSpPr>
        <p:spPr>
          <a:xfrm>
            <a:off x="914400" y="495300"/>
            <a:ext cx="2749471" cy="784830"/>
          </a:xfrm>
          <a:prstGeom prst="rect">
            <a:avLst/>
          </a:prstGeom>
          <a:noFill/>
        </p:spPr>
        <p:txBody>
          <a:bodyPr wrap="none" rtlCol="0">
            <a:spAutoFit/>
          </a:bodyPr>
          <a:lstStyle/>
          <a:p>
            <a:r>
              <a:rPr lang="vi-VN" sz="4500" b="1" i="1" dirty="0" smtClean="0">
                <a:solidFill>
                  <a:srgbClr val="FF0000"/>
                </a:solidFill>
              </a:rPr>
              <a:t>2. Bài tập</a:t>
            </a:r>
            <a:endParaRPr lang="en-US" sz="4500" b="1" i="1" dirty="0">
              <a:solidFill>
                <a:srgbClr val="FF0000"/>
              </a:solidFill>
            </a:endParaRPr>
          </a:p>
        </p:txBody>
      </p:sp>
      <p:sp>
        <p:nvSpPr>
          <p:cNvPr id="2" name="TextBox 1"/>
          <p:cNvSpPr txBox="1"/>
          <p:nvPr/>
        </p:nvSpPr>
        <p:spPr>
          <a:xfrm>
            <a:off x="1143000" y="1101679"/>
            <a:ext cx="16916400" cy="2031325"/>
          </a:xfrm>
          <a:prstGeom prst="rect">
            <a:avLst/>
          </a:prstGeom>
          <a:noFill/>
        </p:spPr>
        <p:txBody>
          <a:bodyPr wrap="square" rtlCol="0">
            <a:spAutoFit/>
          </a:bodyPr>
          <a:lstStyle/>
          <a:p>
            <a:pPr algn="just">
              <a:lnSpc>
                <a:spcPct val="150000"/>
              </a:lnSpc>
            </a:pPr>
            <a:r>
              <a:rPr lang="vi-VN" sz="4200" b="1" dirty="0" smtClean="0"/>
              <a:t>Bài 2: Tìm phần trung tâm của các cụm in đậm. Chỉ ra những dấu hiệu cho biết đó là cụm động từ.</a:t>
            </a:r>
            <a:endParaRPr lang="en-US" sz="4200" b="1" dirty="0"/>
          </a:p>
        </p:txBody>
      </p:sp>
      <p:sp>
        <p:nvSpPr>
          <p:cNvPr id="9" name="TextBox 8"/>
          <p:cNvSpPr txBox="1"/>
          <p:nvPr/>
        </p:nvSpPr>
        <p:spPr>
          <a:xfrm>
            <a:off x="1143000" y="3094820"/>
            <a:ext cx="16154400" cy="2516073"/>
          </a:xfrm>
          <a:prstGeom prst="rect">
            <a:avLst/>
          </a:prstGeom>
          <a:noFill/>
        </p:spPr>
        <p:txBody>
          <a:bodyPr wrap="square" rtlCol="0">
            <a:spAutoFit/>
          </a:bodyPr>
          <a:lstStyle/>
          <a:p>
            <a:pPr marL="742950" indent="-742950" algn="just">
              <a:lnSpc>
                <a:spcPct val="150000"/>
              </a:lnSpc>
              <a:buAutoNum type="alphaLcPeriod"/>
            </a:pPr>
            <a:r>
              <a:rPr lang="vi-VN" sz="3500" i="1" dirty="0" smtClean="0"/>
              <a:t>Vừa lúc ấy, tôi </a:t>
            </a:r>
            <a:r>
              <a:rPr lang="vi-VN" sz="3500" b="1" i="1" dirty="0" smtClean="0">
                <a:solidFill>
                  <a:srgbClr val="FF0000"/>
                </a:solidFill>
              </a:rPr>
              <a:t>đã đến gần anh</a:t>
            </a:r>
            <a:r>
              <a:rPr lang="vi-VN" sz="3500" i="1" dirty="0" smtClean="0"/>
              <a:t>. Với lòng mong nhớ của anh, chắc anh nghĩ rằng, con anh </a:t>
            </a:r>
            <a:r>
              <a:rPr lang="vi-VN" sz="3500" b="1" i="1" dirty="0" smtClean="0">
                <a:solidFill>
                  <a:srgbClr val="FF0000"/>
                </a:solidFill>
              </a:rPr>
              <a:t>sẽ chạy xô vào lòng anh, sẽ ôm chặt lấy lấy cổ anh.</a:t>
            </a:r>
          </a:p>
          <a:p>
            <a:pPr marL="742950" indent="-742950" algn="just">
              <a:lnSpc>
                <a:spcPct val="150000"/>
              </a:lnSpc>
              <a:buAutoNum type="alphaLcPeriod"/>
            </a:pPr>
            <a:r>
              <a:rPr lang="vi-VN" sz="3500" i="1" dirty="0" smtClean="0"/>
              <a:t>Ông chủ tịch làng em </a:t>
            </a:r>
            <a:r>
              <a:rPr lang="vi-VN" sz="3500" b="1" i="1" dirty="0" smtClean="0">
                <a:solidFill>
                  <a:srgbClr val="FF0000"/>
                </a:solidFill>
              </a:rPr>
              <a:t>vừa lên cải chính...</a:t>
            </a:r>
            <a:endParaRPr lang="en-US" sz="3500" b="1" i="1" dirty="0">
              <a:solidFill>
                <a:srgbClr val="FF0000"/>
              </a:solidFill>
            </a:endParaRPr>
          </a:p>
        </p:txBody>
      </p:sp>
    </p:spTree>
    <p:extLst>
      <p:ext uri="{BB962C8B-B14F-4D97-AF65-F5344CB8AC3E}">
        <p14:creationId xmlns:p14="http://schemas.microsoft.com/office/powerpoint/2010/main" val="31372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srcRect/>
          <a:stretch>
            <a:fillRect/>
          </a:stretch>
        </p:blipFill>
        <p:spPr>
          <a:xfrm rot="-979807">
            <a:off x="13890215" y="9240991"/>
            <a:ext cx="5510543" cy="1487847"/>
          </a:xfrm>
          <a:prstGeom prst="rect">
            <a:avLst/>
          </a:prstGeom>
        </p:spPr>
      </p:pic>
      <p:sp>
        <p:nvSpPr>
          <p:cNvPr id="8" name="TextBox 7"/>
          <p:cNvSpPr txBox="1"/>
          <p:nvPr/>
        </p:nvSpPr>
        <p:spPr>
          <a:xfrm>
            <a:off x="914400" y="495300"/>
            <a:ext cx="2749471" cy="784830"/>
          </a:xfrm>
          <a:prstGeom prst="rect">
            <a:avLst/>
          </a:prstGeom>
          <a:noFill/>
        </p:spPr>
        <p:txBody>
          <a:bodyPr wrap="none" rtlCol="0">
            <a:spAutoFit/>
          </a:bodyPr>
          <a:lstStyle/>
          <a:p>
            <a:r>
              <a:rPr lang="vi-VN" sz="4500" b="1" i="1" dirty="0" smtClean="0">
                <a:solidFill>
                  <a:srgbClr val="FF0000"/>
                </a:solidFill>
              </a:rPr>
              <a:t>2. Bài tập</a:t>
            </a:r>
            <a:endParaRPr lang="en-US" sz="4500" b="1" i="1" dirty="0">
              <a:solidFill>
                <a:srgbClr val="FF0000"/>
              </a:solidFill>
            </a:endParaRPr>
          </a:p>
        </p:txBody>
      </p:sp>
      <p:sp>
        <p:nvSpPr>
          <p:cNvPr id="2" name="TextBox 1"/>
          <p:cNvSpPr txBox="1"/>
          <p:nvPr/>
        </p:nvSpPr>
        <p:spPr>
          <a:xfrm>
            <a:off x="1143000" y="1101679"/>
            <a:ext cx="16916400" cy="2031325"/>
          </a:xfrm>
          <a:prstGeom prst="rect">
            <a:avLst/>
          </a:prstGeom>
          <a:noFill/>
        </p:spPr>
        <p:txBody>
          <a:bodyPr wrap="square" rtlCol="0">
            <a:spAutoFit/>
          </a:bodyPr>
          <a:lstStyle/>
          <a:p>
            <a:pPr algn="just">
              <a:lnSpc>
                <a:spcPct val="150000"/>
              </a:lnSpc>
            </a:pPr>
            <a:r>
              <a:rPr lang="vi-VN" sz="4200" b="1" dirty="0" smtClean="0"/>
              <a:t>Bài 2: Tìm phần trung tâm của các cụm in đậm. Chỉ ra những dấu hiệu cho biết đó là cụm động từ.</a:t>
            </a:r>
            <a:endParaRPr lang="en-US" sz="4200" b="1" dirty="0"/>
          </a:p>
        </p:txBody>
      </p:sp>
      <p:sp>
        <p:nvSpPr>
          <p:cNvPr id="9" name="TextBox 8"/>
          <p:cNvSpPr txBox="1"/>
          <p:nvPr/>
        </p:nvSpPr>
        <p:spPr>
          <a:xfrm>
            <a:off x="1143000" y="3094820"/>
            <a:ext cx="16154400" cy="1708160"/>
          </a:xfrm>
          <a:prstGeom prst="rect">
            <a:avLst/>
          </a:prstGeom>
          <a:noFill/>
        </p:spPr>
        <p:txBody>
          <a:bodyPr wrap="square" rtlCol="0">
            <a:spAutoFit/>
          </a:bodyPr>
          <a:lstStyle/>
          <a:p>
            <a:pPr marL="742950" indent="-742950" algn="just">
              <a:lnSpc>
                <a:spcPct val="150000"/>
              </a:lnSpc>
              <a:buAutoNum type="alphaLcPeriod"/>
            </a:pPr>
            <a:r>
              <a:rPr lang="vi-VN" sz="3500" i="1" dirty="0" smtClean="0"/>
              <a:t> </a:t>
            </a:r>
            <a:r>
              <a:rPr lang="vi-VN" sz="3500" b="1" i="1" dirty="0"/>
              <a:t>Đến, chạy, ôm </a:t>
            </a:r>
            <a:r>
              <a:rPr lang="vi-VN" sz="3500" i="1" dirty="0"/>
              <a:t>dấu hiệu đã, sẽ, </a:t>
            </a:r>
            <a:r>
              <a:rPr lang="vi-VN" sz="3500" i="1" dirty="0" smtClean="0"/>
              <a:t>sẽ</a:t>
            </a:r>
            <a:endParaRPr lang="vi-VN" sz="3500" i="1" dirty="0"/>
          </a:p>
          <a:p>
            <a:pPr marL="742950" indent="-742950" algn="just">
              <a:lnSpc>
                <a:spcPct val="150000"/>
              </a:lnSpc>
              <a:buAutoNum type="alphaLcPeriod"/>
            </a:pPr>
            <a:r>
              <a:rPr lang="vi-VN" sz="3500" b="1" i="1" dirty="0" smtClean="0"/>
              <a:t>Lên </a:t>
            </a:r>
            <a:r>
              <a:rPr lang="vi-VN" sz="3500" b="1" i="1" dirty="0"/>
              <a:t>(cải chính) </a:t>
            </a:r>
            <a:r>
              <a:rPr lang="vi-VN" sz="3500" i="1" dirty="0"/>
              <a:t>dấu hiệu là vừa</a:t>
            </a:r>
            <a:endParaRPr lang="en-US" sz="3500" b="1" i="1" dirty="0">
              <a:solidFill>
                <a:srgbClr val="FF0000"/>
              </a:solidFill>
            </a:endParaRPr>
          </a:p>
        </p:txBody>
      </p:sp>
    </p:spTree>
    <p:extLst>
      <p:ext uri="{BB962C8B-B14F-4D97-AF65-F5344CB8AC3E}">
        <p14:creationId xmlns:p14="http://schemas.microsoft.com/office/powerpoint/2010/main" val="130304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srcRect/>
          <a:stretch>
            <a:fillRect/>
          </a:stretch>
        </p:blipFill>
        <p:spPr>
          <a:xfrm rot="-979807">
            <a:off x="13890215" y="9240991"/>
            <a:ext cx="5510543" cy="1487847"/>
          </a:xfrm>
          <a:prstGeom prst="rect">
            <a:avLst/>
          </a:prstGeom>
        </p:spPr>
      </p:pic>
      <p:sp>
        <p:nvSpPr>
          <p:cNvPr id="8" name="TextBox 7"/>
          <p:cNvSpPr txBox="1"/>
          <p:nvPr/>
        </p:nvSpPr>
        <p:spPr>
          <a:xfrm>
            <a:off x="914400" y="495300"/>
            <a:ext cx="2749471" cy="784830"/>
          </a:xfrm>
          <a:prstGeom prst="rect">
            <a:avLst/>
          </a:prstGeom>
          <a:noFill/>
        </p:spPr>
        <p:txBody>
          <a:bodyPr wrap="none" rtlCol="0">
            <a:spAutoFit/>
          </a:bodyPr>
          <a:lstStyle/>
          <a:p>
            <a:r>
              <a:rPr lang="vi-VN" sz="4500" b="1" i="1" dirty="0" smtClean="0">
                <a:solidFill>
                  <a:srgbClr val="FF0000"/>
                </a:solidFill>
              </a:rPr>
              <a:t>2. Bài tập</a:t>
            </a:r>
            <a:endParaRPr lang="en-US" sz="4500" b="1" i="1" dirty="0">
              <a:solidFill>
                <a:srgbClr val="FF0000"/>
              </a:solidFill>
            </a:endParaRPr>
          </a:p>
        </p:txBody>
      </p:sp>
      <p:sp>
        <p:nvSpPr>
          <p:cNvPr id="2" name="TextBox 1"/>
          <p:cNvSpPr txBox="1"/>
          <p:nvPr/>
        </p:nvSpPr>
        <p:spPr>
          <a:xfrm>
            <a:off x="1143000" y="1254540"/>
            <a:ext cx="16916400" cy="2031325"/>
          </a:xfrm>
          <a:prstGeom prst="rect">
            <a:avLst/>
          </a:prstGeom>
          <a:noFill/>
        </p:spPr>
        <p:txBody>
          <a:bodyPr wrap="square" rtlCol="0">
            <a:spAutoFit/>
          </a:bodyPr>
          <a:lstStyle/>
          <a:p>
            <a:pPr algn="just">
              <a:lnSpc>
                <a:spcPct val="150000"/>
              </a:lnSpc>
            </a:pPr>
            <a:r>
              <a:rPr lang="vi-VN" sz="4200" b="1" dirty="0" smtClean="0"/>
              <a:t>Bài 3: Tìm phần trung tâm của các cụm in đậm. Chỉ ra những yếu tố phụ đi kèm với nó.</a:t>
            </a:r>
            <a:endParaRPr lang="en-US" sz="4200" b="1" dirty="0"/>
          </a:p>
        </p:txBody>
      </p:sp>
      <p:sp>
        <p:nvSpPr>
          <p:cNvPr id="9" name="TextBox 8"/>
          <p:cNvSpPr txBox="1"/>
          <p:nvPr/>
        </p:nvSpPr>
        <p:spPr>
          <a:xfrm>
            <a:off x="1143000" y="3247681"/>
            <a:ext cx="16154400" cy="6555641"/>
          </a:xfrm>
          <a:prstGeom prst="rect">
            <a:avLst/>
          </a:prstGeom>
          <a:noFill/>
        </p:spPr>
        <p:txBody>
          <a:bodyPr wrap="square" rtlCol="0">
            <a:spAutoFit/>
          </a:bodyPr>
          <a:lstStyle/>
          <a:p>
            <a:pPr marL="742950" indent="-742950" algn="just">
              <a:lnSpc>
                <a:spcPct val="150000"/>
              </a:lnSpc>
              <a:buAutoNum type="alphaLcPeriod"/>
            </a:pPr>
            <a:r>
              <a:rPr lang="vi-VN" sz="3500" i="1" dirty="0" smtClean="0"/>
              <a:t>Những điều kì lạ ấy là tất cả những ảnh hưởng quốc tế đó đã nào nhặn với cái gốc văn hóa dân tộc không gì lay chuyển được ở Người, để trở thành một nhân cách </a:t>
            </a:r>
            <a:r>
              <a:rPr lang="vi-VN" sz="3500" b="1" i="1" dirty="0" smtClean="0">
                <a:solidFill>
                  <a:srgbClr val="FF0000"/>
                </a:solidFill>
              </a:rPr>
              <a:t>rất Việt Nam</a:t>
            </a:r>
            <a:r>
              <a:rPr lang="vi-VN" sz="3500" i="1" dirty="0" smtClean="0"/>
              <a:t>, một lối sống </a:t>
            </a:r>
            <a:r>
              <a:rPr lang="vi-VN" sz="3500" b="1" i="1" dirty="0" smtClean="0">
                <a:solidFill>
                  <a:srgbClr val="FF0000"/>
                </a:solidFill>
              </a:rPr>
              <a:t>rất bình dị, rất Việt Nam, rất phương Đông</a:t>
            </a:r>
            <a:r>
              <a:rPr lang="vi-VN" sz="3500" i="1" dirty="0" smtClean="0"/>
              <a:t>, nhưng cũng đồng thời </a:t>
            </a:r>
            <a:r>
              <a:rPr lang="vi-VN" sz="3500" b="1" i="1" dirty="0" smtClean="0">
                <a:solidFill>
                  <a:srgbClr val="FF0000"/>
                </a:solidFill>
              </a:rPr>
              <a:t>rất mới, rất hiện đại.</a:t>
            </a:r>
          </a:p>
          <a:p>
            <a:pPr marL="742950" indent="-742950" algn="just">
              <a:lnSpc>
                <a:spcPct val="150000"/>
              </a:lnSpc>
              <a:buAutoNum type="alphaLcPeriod"/>
            </a:pPr>
            <a:r>
              <a:rPr lang="vi-VN" sz="3500" i="1" dirty="0" smtClean="0"/>
              <a:t>Những khi biết rằng cái sắp tới </a:t>
            </a:r>
            <a:r>
              <a:rPr lang="vi-VN" sz="3500" b="1" i="1" dirty="0" smtClean="0">
                <a:solidFill>
                  <a:srgbClr val="FF0000"/>
                </a:solidFill>
              </a:rPr>
              <a:t>sẽ không êm ả </a:t>
            </a:r>
            <a:r>
              <a:rPr lang="vi-VN" sz="3500" i="1" dirty="0" smtClean="0"/>
              <a:t>thì chị tỏ ra bình tĩnh đến phát bực.</a:t>
            </a:r>
          </a:p>
          <a:p>
            <a:pPr marL="742950" indent="-742950" algn="just">
              <a:lnSpc>
                <a:spcPct val="150000"/>
              </a:lnSpc>
              <a:buAutoNum type="alphaLcPeriod"/>
            </a:pPr>
            <a:r>
              <a:rPr lang="vi-VN" sz="3500" i="1" dirty="0" smtClean="0"/>
              <a:t>Không, lời gửi của một Nguyễn Du, một Tôn-xtoi cho nhân loại </a:t>
            </a:r>
            <a:r>
              <a:rPr lang="vi-VN" sz="3500" b="1" i="1" dirty="0" smtClean="0">
                <a:solidFill>
                  <a:srgbClr val="FF0000"/>
                </a:solidFill>
              </a:rPr>
              <a:t>phức tạp hơn</a:t>
            </a:r>
            <a:r>
              <a:rPr lang="vi-VN" sz="3500" i="1" dirty="0" smtClean="0"/>
              <a:t>, </a:t>
            </a:r>
            <a:r>
              <a:rPr lang="vi-VN" sz="3500" b="1" i="1" dirty="0" smtClean="0">
                <a:solidFill>
                  <a:srgbClr val="FF0000"/>
                </a:solidFill>
              </a:rPr>
              <a:t>cũng phong phú và sâu sắc hơn.</a:t>
            </a:r>
            <a:endParaRPr lang="en-US" sz="3500" b="1" i="1" dirty="0">
              <a:solidFill>
                <a:srgbClr val="FF0000"/>
              </a:solidFill>
            </a:endParaRPr>
          </a:p>
        </p:txBody>
      </p:sp>
    </p:spTree>
    <p:extLst>
      <p:ext uri="{BB962C8B-B14F-4D97-AF65-F5344CB8AC3E}">
        <p14:creationId xmlns:p14="http://schemas.microsoft.com/office/powerpoint/2010/main" val="146302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srcRect/>
          <a:stretch>
            <a:fillRect/>
          </a:stretch>
        </p:blipFill>
        <p:spPr>
          <a:xfrm rot="-979807">
            <a:off x="13890215" y="9240991"/>
            <a:ext cx="5510543" cy="1487847"/>
          </a:xfrm>
          <a:prstGeom prst="rect">
            <a:avLst/>
          </a:prstGeom>
        </p:spPr>
      </p:pic>
      <p:sp>
        <p:nvSpPr>
          <p:cNvPr id="8" name="TextBox 7"/>
          <p:cNvSpPr txBox="1"/>
          <p:nvPr/>
        </p:nvSpPr>
        <p:spPr>
          <a:xfrm>
            <a:off x="914400" y="495300"/>
            <a:ext cx="2749471" cy="784830"/>
          </a:xfrm>
          <a:prstGeom prst="rect">
            <a:avLst/>
          </a:prstGeom>
          <a:noFill/>
        </p:spPr>
        <p:txBody>
          <a:bodyPr wrap="none" rtlCol="0">
            <a:spAutoFit/>
          </a:bodyPr>
          <a:lstStyle/>
          <a:p>
            <a:r>
              <a:rPr lang="vi-VN" sz="4500" b="1" i="1" dirty="0" smtClean="0">
                <a:solidFill>
                  <a:srgbClr val="FF0000"/>
                </a:solidFill>
              </a:rPr>
              <a:t>2. Bài tập</a:t>
            </a:r>
            <a:endParaRPr lang="en-US" sz="4500" b="1" i="1" dirty="0">
              <a:solidFill>
                <a:srgbClr val="FF0000"/>
              </a:solidFill>
            </a:endParaRPr>
          </a:p>
        </p:txBody>
      </p:sp>
      <p:sp>
        <p:nvSpPr>
          <p:cNvPr id="2" name="TextBox 1"/>
          <p:cNvSpPr txBox="1"/>
          <p:nvPr/>
        </p:nvSpPr>
        <p:spPr>
          <a:xfrm>
            <a:off x="1143000" y="1280130"/>
            <a:ext cx="16916400" cy="2031325"/>
          </a:xfrm>
          <a:prstGeom prst="rect">
            <a:avLst/>
          </a:prstGeom>
          <a:noFill/>
        </p:spPr>
        <p:txBody>
          <a:bodyPr wrap="square" rtlCol="0">
            <a:spAutoFit/>
          </a:bodyPr>
          <a:lstStyle/>
          <a:p>
            <a:pPr algn="just">
              <a:lnSpc>
                <a:spcPct val="150000"/>
              </a:lnSpc>
            </a:pPr>
            <a:r>
              <a:rPr lang="vi-VN" sz="4200" b="1" dirty="0" smtClean="0"/>
              <a:t>Bài 3: Tìm phần trung tâm của các cụm in đậm. Chỉ ra những yếu tố phụ đi kèm với nó.</a:t>
            </a:r>
            <a:endParaRPr lang="en-US" sz="4200" b="1" dirty="0"/>
          </a:p>
        </p:txBody>
      </p:sp>
      <p:sp>
        <p:nvSpPr>
          <p:cNvPr id="9" name="TextBox 8"/>
          <p:cNvSpPr txBox="1"/>
          <p:nvPr/>
        </p:nvSpPr>
        <p:spPr>
          <a:xfrm>
            <a:off x="1143000" y="3273271"/>
            <a:ext cx="16154400" cy="4939814"/>
          </a:xfrm>
          <a:prstGeom prst="rect">
            <a:avLst/>
          </a:prstGeom>
          <a:noFill/>
        </p:spPr>
        <p:txBody>
          <a:bodyPr wrap="square" rtlCol="0">
            <a:spAutoFit/>
          </a:bodyPr>
          <a:lstStyle/>
          <a:p>
            <a:pPr marL="742950" indent="-742950" algn="just">
              <a:lnSpc>
                <a:spcPct val="150000"/>
              </a:lnSpc>
              <a:buAutoNum type="alphaLcPeriod"/>
            </a:pPr>
            <a:r>
              <a:rPr lang="vi-VN" sz="3500" b="1" i="1" dirty="0" smtClean="0"/>
              <a:t>Việt </a:t>
            </a:r>
            <a:r>
              <a:rPr lang="vi-VN" sz="3500" b="1" i="1" dirty="0"/>
              <a:t>Nam, bình dị, Việt Nam, phương Đông, mới, hiện đại </a:t>
            </a:r>
            <a:r>
              <a:rPr lang="vi-VN" sz="3500" i="1" dirty="0"/>
              <a:t>là phần trung tâm của các cụm từ in đậm. Dấu hiệu là từ rất</a:t>
            </a:r>
            <a:r>
              <a:rPr lang="vi-VN" sz="3500" i="1" dirty="0" smtClean="0"/>
              <a:t>.</a:t>
            </a:r>
            <a:endParaRPr lang="vi-VN" sz="3500" i="1" dirty="0"/>
          </a:p>
          <a:p>
            <a:pPr algn="just">
              <a:lnSpc>
                <a:spcPct val="150000"/>
              </a:lnSpc>
            </a:pPr>
            <a:r>
              <a:rPr lang="vi-VN" sz="3500" i="1" dirty="0" smtClean="0"/>
              <a:t>	Các </a:t>
            </a:r>
            <a:r>
              <a:rPr lang="vi-VN" sz="3500" i="1" dirty="0"/>
              <a:t>từ như </a:t>
            </a:r>
            <a:r>
              <a:rPr lang="vi-VN" sz="3500" b="1" i="1" dirty="0"/>
              <a:t>phương Đông, Việt Nam </a:t>
            </a:r>
            <a:r>
              <a:rPr lang="vi-VN" sz="3500" i="1" dirty="0"/>
              <a:t>là danh từ riêng được chuyển loại </a:t>
            </a:r>
            <a:r>
              <a:rPr lang="vi-VN" sz="3500" i="1" dirty="0" smtClean="0"/>
              <a:t>	thành </a:t>
            </a:r>
            <a:r>
              <a:rPr lang="vi-VN" sz="3500" i="1" dirty="0"/>
              <a:t>tính </a:t>
            </a:r>
            <a:r>
              <a:rPr lang="vi-VN" sz="3500" i="1" dirty="0" smtClean="0"/>
              <a:t>từ.</a:t>
            </a:r>
            <a:endParaRPr lang="vi-VN" sz="3500" i="1" dirty="0"/>
          </a:p>
          <a:p>
            <a:pPr marL="514350" indent="-514350" algn="just">
              <a:lnSpc>
                <a:spcPct val="150000"/>
              </a:lnSpc>
              <a:buAutoNum type="alphaLcPeriod" startAt="2"/>
            </a:pPr>
            <a:r>
              <a:rPr lang="vi-VN" sz="3500" b="1" i="1" dirty="0" smtClean="0"/>
              <a:t>Êm </a:t>
            </a:r>
            <a:r>
              <a:rPr lang="vi-VN" sz="3500" b="1" i="1" dirty="0"/>
              <a:t>ả</a:t>
            </a:r>
            <a:r>
              <a:rPr lang="vi-VN" sz="3500" i="1" dirty="0"/>
              <a:t> có thể thêm rất vào phía </a:t>
            </a:r>
            <a:r>
              <a:rPr lang="vi-VN" sz="3500" i="1" dirty="0" smtClean="0"/>
              <a:t>trước</a:t>
            </a:r>
          </a:p>
          <a:p>
            <a:pPr marL="514350" indent="-514350" algn="just">
              <a:lnSpc>
                <a:spcPct val="150000"/>
              </a:lnSpc>
              <a:buAutoNum type="alphaLcPeriod" startAt="2"/>
            </a:pPr>
            <a:r>
              <a:rPr lang="vi-VN" sz="3500" b="1" i="1" dirty="0" smtClean="0"/>
              <a:t>Phức </a:t>
            </a:r>
            <a:r>
              <a:rPr lang="vi-VN" sz="3500" b="1" i="1" dirty="0"/>
              <a:t>tạp, phong phú, sâu sắc, </a:t>
            </a:r>
            <a:r>
              <a:rPr lang="vi-VN" sz="3500" i="1" dirty="0"/>
              <a:t>có thể thêm từ rất vào phía trước</a:t>
            </a:r>
            <a:endParaRPr lang="en-US" sz="3500" b="1" i="1" dirty="0">
              <a:solidFill>
                <a:srgbClr val="FF0000"/>
              </a:solidFill>
            </a:endParaRPr>
          </a:p>
        </p:txBody>
      </p:sp>
    </p:spTree>
    <p:extLst>
      <p:ext uri="{BB962C8B-B14F-4D97-AF65-F5344CB8AC3E}">
        <p14:creationId xmlns:p14="http://schemas.microsoft.com/office/powerpoint/2010/main" val="292629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grpSp>
        <p:nvGrpSpPr>
          <p:cNvPr id="2" name="Group 2"/>
          <p:cNvGrpSpPr/>
          <p:nvPr/>
        </p:nvGrpSpPr>
        <p:grpSpPr>
          <a:xfrm>
            <a:off x="3358744" y="1146416"/>
            <a:ext cx="11456210" cy="2262291"/>
            <a:chOff x="0" y="-673109"/>
            <a:chExt cx="15274946" cy="3016388"/>
          </a:xfrm>
        </p:grpSpPr>
        <p:sp>
          <p:nvSpPr>
            <p:cNvPr id="3" name="TextBox 3"/>
            <p:cNvSpPr txBox="1"/>
            <p:nvPr/>
          </p:nvSpPr>
          <p:spPr>
            <a:xfrm>
              <a:off x="0" y="-673109"/>
              <a:ext cx="15274946" cy="1313180"/>
            </a:xfrm>
            <a:prstGeom prst="rect">
              <a:avLst/>
            </a:prstGeom>
          </p:spPr>
          <p:txBody>
            <a:bodyPr lIns="0" tIns="0" rIns="0" bIns="0" rtlCol="0" anchor="t">
              <a:spAutoFit/>
            </a:bodyPr>
            <a:lstStyle/>
            <a:p>
              <a:pPr marL="0" lvl="0" indent="0" algn="ctr"/>
              <a:r>
                <a:rPr lang="vi-VN" sz="6400" b="1" dirty="0" smtClean="0">
                  <a:solidFill>
                    <a:srgbClr val="000000"/>
                  </a:solidFill>
                </a:rPr>
                <a:t>VẬN DỤNG</a:t>
              </a:r>
              <a:endParaRPr lang="en-US" sz="6400" b="1" dirty="0">
                <a:solidFill>
                  <a:srgbClr val="000000"/>
                </a:solidFill>
              </a:endParaRPr>
            </a:p>
          </p:txBody>
        </p:sp>
        <p:pic>
          <p:nvPicPr>
            <p:cNvPr id="5" name="Picture 5"/>
            <p:cNvPicPr>
              <a:picLocks noChangeAspect="1"/>
            </p:cNvPicPr>
            <p:nvPr/>
          </p:nvPicPr>
          <p:blipFill>
            <a:blip r:embed="rId2"/>
            <a:srcRect/>
            <a:stretch>
              <a:fillRect/>
            </a:stretch>
          </p:blipFill>
          <p:spPr>
            <a:xfrm>
              <a:off x="5157065" y="1003859"/>
              <a:ext cx="4960814" cy="1339420"/>
            </a:xfrm>
            <a:prstGeom prst="rect">
              <a:avLst/>
            </a:prstGeom>
          </p:spPr>
        </p:pic>
      </p:grpSp>
      <p:pic>
        <p:nvPicPr>
          <p:cNvPr id="7" name="Picture 7"/>
          <p:cNvPicPr>
            <a:picLocks noChangeAspect="1"/>
          </p:cNvPicPr>
          <p:nvPr/>
        </p:nvPicPr>
        <p:blipFill>
          <a:blip r:embed="rId3"/>
          <a:srcRect/>
          <a:stretch>
            <a:fillRect/>
          </a:stretch>
        </p:blipFill>
        <p:spPr>
          <a:xfrm rot="285788">
            <a:off x="14980155" y="5617063"/>
            <a:ext cx="4135397" cy="4150964"/>
          </a:xfrm>
          <a:prstGeom prst="rect">
            <a:avLst/>
          </a:prstGeom>
        </p:spPr>
      </p:pic>
      <p:pic>
        <p:nvPicPr>
          <p:cNvPr id="8" name="Picture 8"/>
          <p:cNvPicPr>
            <a:picLocks noChangeAspect="1"/>
          </p:cNvPicPr>
          <p:nvPr/>
        </p:nvPicPr>
        <p:blipFill>
          <a:blip r:embed="rId4"/>
          <a:srcRect/>
          <a:stretch>
            <a:fillRect/>
          </a:stretch>
        </p:blipFill>
        <p:spPr>
          <a:xfrm rot="-915356">
            <a:off x="15237092" y="1207360"/>
            <a:ext cx="1566729" cy="1558895"/>
          </a:xfrm>
          <a:prstGeom prst="rect">
            <a:avLst/>
          </a:prstGeom>
        </p:spPr>
      </p:pic>
      <p:pic>
        <p:nvPicPr>
          <p:cNvPr id="9" name="Picture 9"/>
          <p:cNvPicPr>
            <a:picLocks noChangeAspect="1"/>
          </p:cNvPicPr>
          <p:nvPr/>
        </p:nvPicPr>
        <p:blipFill>
          <a:blip r:embed="rId4"/>
          <a:srcRect/>
          <a:stretch>
            <a:fillRect/>
          </a:stretch>
        </p:blipFill>
        <p:spPr>
          <a:xfrm rot="9880939">
            <a:off x="1038133" y="7521338"/>
            <a:ext cx="1566729" cy="1558895"/>
          </a:xfrm>
          <a:prstGeom prst="rect">
            <a:avLst/>
          </a:prstGeom>
        </p:spPr>
      </p:pic>
      <p:pic>
        <p:nvPicPr>
          <p:cNvPr id="10" name="Picture 6"/>
          <p:cNvPicPr>
            <a:picLocks noChangeAspect="1"/>
          </p:cNvPicPr>
          <p:nvPr/>
        </p:nvPicPr>
        <p:blipFill>
          <a:blip r:embed="rId2"/>
          <a:srcRect/>
          <a:stretch>
            <a:fillRect/>
          </a:stretch>
        </p:blipFill>
        <p:spPr>
          <a:xfrm rot="-689499">
            <a:off x="-1994848" y="133631"/>
            <a:ext cx="7632689" cy="2060826"/>
          </a:xfrm>
          <a:prstGeom prst="rect">
            <a:avLst/>
          </a:prstGeom>
        </p:spPr>
      </p:pic>
      <p:sp>
        <p:nvSpPr>
          <p:cNvPr id="11" name="Rectangle 10"/>
          <p:cNvSpPr/>
          <p:nvPr/>
        </p:nvSpPr>
        <p:spPr>
          <a:xfrm>
            <a:off x="2076448" y="3608003"/>
            <a:ext cx="14230352" cy="2308324"/>
          </a:xfrm>
          <a:prstGeom prst="rect">
            <a:avLst/>
          </a:prstGeom>
        </p:spPr>
        <p:txBody>
          <a:bodyPr wrap="square">
            <a:spAutoFit/>
          </a:bodyPr>
          <a:lstStyle/>
          <a:p>
            <a:pPr indent="228600" algn="just">
              <a:lnSpc>
                <a:spcPct val="150000"/>
              </a:lnSpc>
              <a:spcBef>
                <a:spcPts val="600"/>
              </a:spcBef>
              <a:spcAft>
                <a:spcPts val="600"/>
              </a:spcAft>
            </a:pPr>
            <a:r>
              <a:rPr lang="vi-VN" sz="4800" dirty="0" smtClean="0">
                <a:solidFill>
                  <a:srgbClr val="000000"/>
                </a:solidFill>
                <a:ea typeface="Times New Roman" panose="02020603050405020304" pitchFamily="18" charset="0"/>
              </a:rPr>
              <a:t>	Cho </a:t>
            </a:r>
            <a:r>
              <a:rPr lang="vi-VN" sz="4800" dirty="0">
                <a:solidFill>
                  <a:srgbClr val="000000"/>
                </a:solidFill>
                <a:ea typeface="Times New Roman" panose="02020603050405020304" pitchFamily="18" charset="0"/>
              </a:rPr>
              <a:t>4 từ: </a:t>
            </a:r>
            <a:r>
              <a:rPr lang="vi-VN" sz="4800" b="1" dirty="0">
                <a:solidFill>
                  <a:srgbClr val="000000"/>
                </a:solidFill>
                <a:ea typeface="Times New Roman" panose="02020603050405020304" pitchFamily="18" charset="0"/>
              </a:rPr>
              <a:t>Anh, dạy, em, học</a:t>
            </a:r>
            <a:r>
              <a:rPr lang="vi-VN" sz="4800" dirty="0">
                <a:solidFill>
                  <a:srgbClr val="000000"/>
                </a:solidFill>
                <a:ea typeface="Times New Roman" panose="02020603050405020304" pitchFamily="18" charset="0"/>
              </a:rPr>
              <a:t>. Thay đổi trật tự từ kết hợp để tạo được nhiều câu nhất.</a:t>
            </a:r>
            <a:endParaRPr lang="en-US" sz="4800" dirty="0">
              <a:ea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grpSp>
        <p:nvGrpSpPr>
          <p:cNvPr id="2" name="Group 2"/>
          <p:cNvGrpSpPr/>
          <p:nvPr/>
        </p:nvGrpSpPr>
        <p:grpSpPr>
          <a:xfrm>
            <a:off x="2968200" y="876300"/>
            <a:ext cx="12351600" cy="2374574"/>
            <a:chOff x="0" y="-2245156"/>
            <a:chExt cx="16468801" cy="3166099"/>
          </a:xfrm>
        </p:grpSpPr>
        <p:sp>
          <p:nvSpPr>
            <p:cNvPr id="3" name="TextBox 3"/>
            <p:cNvSpPr txBox="1"/>
            <p:nvPr/>
          </p:nvSpPr>
          <p:spPr>
            <a:xfrm>
              <a:off x="0" y="-2245156"/>
              <a:ext cx="16468801" cy="1597788"/>
            </a:xfrm>
            <a:prstGeom prst="rect">
              <a:avLst/>
            </a:prstGeom>
          </p:spPr>
          <p:txBody>
            <a:bodyPr lIns="0" tIns="0" rIns="0" bIns="0" rtlCol="0" anchor="t">
              <a:spAutoFit/>
            </a:bodyPr>
            <a:lstStyle/>
            <a:p>
              <a:pPr algn="ctr">
                <a:lnSpc>
                  <a:spcPts val="10000"/>
                </a:lnSpc>
              </a:pPr>
              <a:r>
                <a:rPr lang="vi-VN" sz="7200" b="1" dirty="0" smtClean="0">
                  <a:solidFill>
                    <a:srgbClr val="000000"/>
                  </a:solidFill>
                </a:rPr>
                <a:t>KHỞI ĐỘNG</a:t>
              </a:r>
              <a:endParaRPr lang="en-US" sz="7200" b="1" dirty="0">
                <a:solidFill>
                  <a:srgbClr val="000000"/>
                </a:solidFill>
              </a:endParaRPr>
            </a:p>
          </p:txBody>
        </p:sp>
        <p:pic>
          <p:nvPicPr>
            <p:cNvPr id="5" name="Picture 5"/>
            <p:cNvPicPr>
              <a:picLocks noChangeAspect="1"/>
            </p:cNvPicPr>
            <p:nvPr/>
          </p:nvPicPr>
          <p:blipFill>
            <a:blip r:embed="rId2"/>
            <a:srcRect/>
            <a:stretch>
              <a:fillRect/>
            </a:stretch>
          </p:blipFill>
          <p:spPr>
            <a:xfrm>
              <a:off x="6779871" y="-9956"/>
              <a:ext cx="2909059" cy="930899"/>
            </a:xfrm>
            <a:prstGeom prst="rect">
              <a:avLst/>
            </a:prstGeom>
          </p:spPr>
        </p:pic>
      </p:grpSp>
      <p:pic>
        <p:nvPicPr>
          <p:cNvPr id="6" name="Picture 6"/>
          <p:cNvPicPr>
            <a:picLocks noChangeAspect="1"/>
          </p:cNvPicPr>
          <p:nvPr/>
        </p:nvPicPr>
        <p:blipFill>
          <a:blip r:embed="rId3"/>
          <a:srcRect/>
          <a:stretch>
            <a:fillRect/>
          </a:stretch>
        </p:blipFill>
        <p:spPr>
          <a:xfrm rot="-5400000">
            <a:off x="-894778" y="745778"/>
            <a:ext cx="2889688" cy="3455531"/>
          </a:xfrm>
          <a:prstGeom prst="rect">
            <a:avLst/>
          </a:prstGeom>
        </p:spPr>
      </p:pic>
      <p:sp>
        <p:nvSpPr>
          <p:cNvPr id="8" name="Rectangle 7"/>
          <p:cNvSpPr/>
          <p:nvPr/>
        </p:nvSpPr>
        <p:spPr>
          <a:xfrm>
            <a:off x="786097" y="3543300"/>
            <a:ext cx="9448800" cy="4431983"/>
          </a:xfrm>
          <a:prstGeom prst="rect">
            <a:avLst/>
          </a:prstGeom>
        </p:spPr>
        <p:txBody>
          <a:bodyPr wrap="square">
            <a:spAutoFit/>
          </a:bodyPr>
          <a:lstStyle/>
          <a:p>
            <a:pPr algn="just">
              <a:lnSpc>
                <a:spcPct val="150000"/>
              </a:lnSpc>
              <a:spcBef>
                <a:spcPts val="600"/>
              </a:spcBef>
              <a:spcAft>
                <a:spcPts val="600"/>
              </a:spcAft>
            </a:pPr>
            <a:r>
              <a:rPr lang="vi-VN" sz="42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de-DE" sz="42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Gần xa nô nức yến anh</a:t>
            </a:r>
            <a:endParaRPr lang="vi-VN" sz="42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de-DE" sz="42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Chị em sắm sửa bộ hành chơi xuân.</a:t>
            </a:r>
            <a:endParaRPr lang="vi-VN" sz="42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vi-VN" sz="42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de-DE" sz="42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Dập dìu tài tử giai nhân</a:t>
            </a:r>
            <a:endParaRPr lang="vi-VN" sz="42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de-DE" sz="42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Ng</a:t>
            </a:r>
            <a:r>
              <a:rPr lang="vi-VN" sz="42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ự</a:t>
            </a:r>
            <a:r>
              <a:rPr lang="de-DE" sz="42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de-DE" sz="4200" i="1" dirty="0">
                <a:solidFill>
                  <a:srgbClr val="000000"/>
                </a:solidFill>
                <a:latin typeface="Arial" panose="020B0604020202020204" pitchFamily="34" charset="0"/>
                <a:ea typeface="Times New Roman" panose="02020603050405020304" pitchFamily="18" charset="0"/>
                <a:cs typeface="Arial" panose="020B0604020202020204" pitchFamily="34" charset="0"/>
              </a:rPr>
              <a:t>xe như nước áo quận như nêm.</a:t>
            </a:r>
            <a:endParaRPr lang="en-US" sz="4200" dirty="0">
              <a:latin typeface="Arial" panose="020B0604020202020204" pitchFamily="34" charset="0"/>
              <a:ea typeface="Times New Roman" panose="02020603050405020304" pitchFamily="18" charset="0"/>
              <a:cs typeface="Arial" panose="020B0604020202020204" pitchFamily="34" charset="0"/>
            </a:endParaRPr>
          </a:p>
        </p:txBody>
      </p:sp>
      <p:cxnSp>
        <p:nvCxnSpPr>
          <p:cNvPr id="12" name="Straight Connector 11"/>
          <p:cNvCxnSpPr/>
          <p:nvPr/>
        </p:nvCxnSpPr>
        <p:spPr>
          <a:xfrm>
            <a:off x="5410200" y="4457700"/>
            <a:ext cx="19812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786097" y="5524500"/>
            <a:ext cx="1728503"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3781994" y="6667500"/>
            <a:ext cx="1323406"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5257800" y="6667500"/>
            <a:ext cx="22860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10134600" y="3390900"/>
            <a:ext cx="0" cy="6096000"/>
          </a:xfrm>
          <a:prstGeom prst="line">
            <a:avLst/>
          </a:prstGeom>
          <a:ln/>
        </p:spPr>
        <p:style>
          <a:lnRef idx="3">
            <a:schemeClr val="dk1"/>
          </a:lnRef>
          <a:fillRef idx="0">
            <a:schemeClr val="dk1"/>
          </a:fillRef>
          <a:effectRef idx="2">
            <a:schemeClr val="dk1"/>
          </a:effectRef>
          <a:fontRef idx="minor">
            <a:schemeClr val="tx1"/>
          </a:fontRef>
        </p:style>
      </p:cxnSp>
      <p:sp>
        <p:nvSpPr>
          <p:cNvPr id="23" name="Rectangle 22"/>
          <p:cNvSpPr/>
          <p:nvPr/>
        </p:nvSpPr>
        <p:spPr>
          <a:xfrm>
            <a:off x="10294968" y="3543300"/>
            <a:ext cx="7559929" cy="1723549"/>
          </a:xfrm>
          <a:prstGeom prst="rect">
            <a:avLst/>
          </a:prstGeom>
        </p:spPr>
        <p:txBody>
          <a:bodyPr wrap="square">
            <a:spAutoFit/>
          </a:bodyPr>
          <a:lstStyle/>
          <a:p>
            <a:pPr marL="457200" indent="-457200" algn="just">
              <a:lnSpc>
                <a:spcPct val="150000"/>
              </a:lnSpc>
              <a:spcBef>
                <a:spcPts val="600"/>
              </a:spcBef>
              <a:spcAft>
                <a:spcPts val="600"/>
              </a:spcAft>
              <a:buFont typeface="Arial" panose="020B0604020202020204" pitchFamily="34" charset="0"/>
              <a:buChar char="•"/>
            </a:pPr>
            <a:r>
              <a:rPr lang="de-DE" sz="3200" b="1" dirty="0">
                <a:solidFill>
                  <a:srgbClr val="000000"/>
                </a:solidFill>
                <a:latin typeface="Arial" panose="020B0604020202020204" pitchFamily="34" charset="0"/>
                <a:ea typeface="Times New Roman" panose="02020603050405020304" pitchFamily="18" charset="0"/>
                <a:cs typeface="Arial" panose="020B0604020202020204" pitchFamily="34" charset="0"/>
              </a:rPr>
              <a:t>DT: </a:t>
            </a:r>
            <a:r>
              <a:rPr lang="de-DE" sz="3200" i="1" dirty="0">
                <a:solidFill>
                  <a:srgbClr val="000000"/>
                </a:solidFill>
                <a:latin typeface="Arial" panose="020B0604020202020204" pitchFamily="34" charset="0"/>
                <a:ea typeface="Times New Roman" panose="02020603050405020304" pitchFamily="18" charset="0"/>
                <a:cs typeface="Arial" panose="020B0604020202020204" pitchFamily="34" charset="0"/>
              </a:rPr>
              <a:t>yến anh, chị em, tài tử, giai nhân</a:t>
            </a:r>
            <a:r>
              <a:rPr lang="de-DE"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3200" dirty="0">
              <a:latin typeface="Arial" panose="020B0604020202020204" pitchFamily="34" charset="0"/>
              <a:ea typeface="Times New Roman" panose="02020603050405020304" pitchFamily="18" charset="0"/>
              <a:cs typeface="Arial" panose="020B0604020202020204" pitchFamily="34" charset="0"/>
            </a:endParaRPr>
          </a:p>
          <a:p>
            <a:pPr marL="457200" indent="-457200" algn="just">
              <a:lnSpc>
                <a:spcPct val="150000"/>
              </a:lnSpc>
              <a:spcBef>
                <a:spcPts val="600"/>
              </a:spcBef>
              <a:spcAft>
                <a:spcPts val="600"/>
              </a:spcAft>
              <a:buFont typeface="Symbol" panose="05050102010706020507" pitchFamily="18" charset="2"/>
              <a:buChar char="Þ"/>
            </a:pPr>
            <a:r>
              <a:rPr lang="de-DE" sz="3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gợi </a:t>
            </a:r>
            <a:r>
              <a:rPr lang="de-DE"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sự đông vui, nhiều người đến hội</a:t>
            </a:r>
            <a:r>
              <a:rPr lang="de-DE" sz="3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vi-VN" sz="3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24" name="Rectangle 23"/>
          <p:cNvSpPr/>
          <p:nvPr/>
        </p:nvSpPr>
        <p:spPr>
          <a:xfrm>
            <a:off x="10294968" y="5266849"/>
            <a:ext cx="7559929" cy="1723549"/>
          </a:xfrm>
          <a:prstGeom prst="rect">
            <a:avLst/>
          </a:prstGeom>
        </p:spPr>
        <p:txBody>
          <a:bodyPr wrap="square">
            <a:spAutoFit/>
          </a:bodyPr>
          <a:lstStyle/>
          <a:p>
            <a:pPr marL="457200" indent="-457200" algn="just">
              <a:lnSpc>
                <a:spcPct val="150000"/>
              </a:lnSpc>
              <a:spcBef>
                <a:spcPts val="600"/>
              </a:spcBef>
              <a:spcAft>
                <a:spcPts val="600"/>
              </a:spcAft>
              <a:buFont typeface="Arial" panose="020B0604020202020204" pitchFamily="34" charset="0"/>
              <a:buChar char="•"/>
            </a:pPr>
            <a:r>
              <a:rPr lang="vi-VN" sz="3200" b="1" dirty="0">
                <a:solidFill>
                  <a:srgbClr val="000000"/>
                </a:solidFill>
                <a:ea typeface="Times New Roman" panose="02020603050405020304" pitchFamily="18" charset="0"/>
                <a:cs typeface="Arial" panose="020B0604020202020204" pitchFamily="34" charset="0"/>
              </a:rPr>
              <a:t>ĐT: </a:t>
            </a:r>
            <a:r>
              <a:rPr lang="vi-VN" sz="3200" dirty="0">
                <a:solidFill>
                  <a:srgbClr val="000000"/>
                </a:solidFill>
                <a:ea typeface="Times New Roman" panose="02020603050405020304" pitchFamily="18" charset="0"/>
                <a:cs typeface="Arial" panose="020B0604020202020204" pitchFamily="34" charset="0"/>
              </a:rPr>
              <a:t>sắm sửa, dập dìu </a:t>
            </a:r>
            <a:endParaRPr lang="vi-VN" sz="3200" dirty="0" smtClean="0">
              <a:solidFill>
                <a:srgbClr val="000000"/>
              </a:solidFill>
              <a:ea typeface="Times New Roman" panose="02020603050405020304" pitchFamily="18" charset="0"/>
              <a:cs typeface="Arial" panose="020B0604020202020204" pitchFamily="34" charset="0"/>
            </a:endParaRPr>
          </a:p>
          <a:p>
            <a:pPr marL="457200" indent="-457200" algn="just">
              <a:lnSpc>
                <a:spcPct val="150000"/>
              </a:lnSpc>
              <a:spcBef>
                <a:spcPts val="600"/>
              </a:spcBef>
              <a:spcAft>
                <a:spcPts val="600"/>
              </a:spcAft>
              <a:buFont typeface="Symbol" panose="05050102010706020507" pitchFamily="18" charset="2"/>
              <a:buChar char="Þ"/>
            </a:pPr>
            <a:r>
              <a:rPr lang="vi-VN" sz="3200" dirty="0" smtClean="0">
                <a:solidFill>
                  <a:srgbClr val="000000"/>
                </a:solidFill>
                <a:ea typeface="Times New Roman" panose="02020603050405020304" pitchFamily="18" charset="0"/>
                <a:cs typeface="Arial" panose="020B0604020202020204" pitchFamily="34" charset="0"/>
              </a:rPr>
              <a:t>gợi </a:t>
            </a:r>
            <a:r>
              <a:rPr lang="vi-VN" sz="3200" dirty="0">
                <a:solidFill>
                  <a:srgbClr val="000000"/>
                </a:solidFill>
                <a:ea typeface="Times New Roman" panose="02020603050405020304" pitchFamily="18" charset="0"/>
                <a:cs typeface="Arial" panose="020B0604020202020204" pitchFamily="34" charset="0"/>
              </a:rPr>
              <a:t>tả sự rộn ràng, náo nhiệt</a:t>
            </a:r>
            <a:r>
              <a:rPr lang="vi-VN" sz="3200" dirty="0" smtClean="0">
                <a:solidFill>
                  <a:srgbClr val="000000"/>
                </a:solidFill>
                <a:ea typeface="Times New Roman" panose="02020603050405020304" pitchFamily="18" charset="0"/>
                <a:cs typeface="Arial" panose="020B0604020202020204" pitchFamily="34" charset="0"/>
              </a:rPr>
              <a:t>.</a:t>
            </a:r>
          </a:p>
        </p:txBody>
      </p:sp>
      <p:cxnSp>
        <p:nvCxnSpPr>
          <p:cNvPr id="26" name="Straight Connector 25"/>
          <p:cNvCxnSpPr/>
          <p:nvPr/>
        </p:nvCxnSpPr>
        <p:spPr>
          <a:xfrm>
            <a:off x="2743200" y="5524500"/>
            <a:ext cx="182880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27" name="Straight Connector 26"/>
          <p:cNvCxnSpPr/>
          <p:nvPr/>
        </p:nvCxnSpPr>
        <p:spPr>
          <a:xfrm>
            <a:off x="1828800" y="6667500"/>
            <a:ext cx="1828800" cy="0"/>
          </a:xfrm>
          <a:prstGeom prst="line">
            <a:avLst/>
          </a:prstGeom>
        </p:spPr>
        <p:style>
          <a:lnRef idx="3">
            <a:schemeClr val="accent5"/>
          </a:lnRef>
          <a:fillRef idx="0">
            <a:schemeClr val="accent5"/>
          </a:fillRef>
          <a:effectRef idx="2">
            <a:schemeClr val="accent5"/>
          </a:effectRef>
          <a:fontRef idx="minor">
            <a:schemeClr val="tx1"/>
          </a:fontRef>
        </p:style>
      </p:cxnSp>
      <p:sp>
        <p:nvSpPr>
          <p:cNvPr id="28" name="Rectangle 27"/>
          <p:cNvSpPr/>
          <p:nvPr/>
        </p:nvSpPr>
        <p:spPr>
          <a:xfrm>
            <a:off x="10297243" y="6990398"/>
            <a:ext cx="7559929" cy="1723549"/>
          </a:xfrm>
          <a:prstGeom prst="rect">
            <a:avLst/>
          </a:prstGeom>
        </p:spPr>
        <p:txBody>
          <a:bodyPr wrap="square">
            <a:spAutoFit/>
          </a:bodyPr>
          <a:lstStyle/>
          <a:p>
            <a:pPr marL="457200" indent="-457200" algn="just">
              <a:lnSpc>
                <a:spcPct val="150000"/>
              </a:lnSpc>
              <a:spcBef>
                <a:spcPts val="600"/>
              </a:spcBef>
              <a:spcAft>
                <a:spcPts val="600"/>
              </a:spcAft>
              <a:buFont typeface="Arial" panose="020B0604020202020204" pitchFamily="34" charset="0"/>
              <a:buChar char="•"/>
            </a:pPr>
            <a:r>
              <a:rPr lang="vi-VN" sz="3200" b="1" dirty="0">
                <a:solidFill>
                  <a:srgbClr val="000000"/>
                </a:solidFill>
                <a:ea typeface="Times New Roman" panose="02020603050405020304" pitchFamily="18" charset="0"/>
                <a:cs typeface="Arial" panose="020B0604020202020204" pitchFamily="34" charset="0"/>
              </a:rPr>
              <a:t>TT: </a:t>
            </a:r>
            <a:r>
              <a:rPr lang="vi-VN" sz="3200" dirty="0">
                <a:solidFill>
                  <a:srgbClr val="000000"/>
                </a:solidFill>
                <a:ea typeface="Times New Roman" panose="02020603050405020304" pitchFamily="18" charset="0"/>
                <a:cs typeface="Arial" panose="020B0604020202020204" pitchFamily="34" charset="0"/>
              </a:rPr>
              <a:t>gần xa, nô nức </a:t>
            </a:r>
            <a:endParaRPr lang="vi-VN" sz="3200" dirty="0" smtClean="0">
              <a:solidFill>
                <a:srgbClr val="000000"/>
              </a:solidFill>
              <a:ea typeface="Times New Roman" panose="02020603050405020304" pitchFamily="18" charset="0"/>
              <a:cs typeface="Arial" panose="020B0604020202020204" pitchFamily="34" charset="0"/>
            </a:endParaRPr>
          </a:p>
          <a:p>
            <a:pPr marL="457200" indent="-457200" algn="just">
              <a:lnSpc>
                <a:spcPct val="150000"/>
              </a:lnSpc>
              <a:spcBef>
                <a:spcPts val="600"/>
              </a:spcBef>
              <a:spcAft>
                <a:spcPts val="600"/>
              </a:spcAft>
              <a:buFont typeface="Symbol" panose="05050102010706020507" pitchFamily="18" charset="2"/>
              <a:buChar char="Þ"/>
            </a:pPr>
            <a:r>
              <a:rPr lang="vi-VN" sz="3200" dirty="0" smtClean="0">
                <a:solidFill>
                  <a:srgbClr val="000000"/>
                </a:solidFill>
                <a:ea typeface="Times New Roman" panose="02020603050405020304" pitchFamily="18" charset="0"/>
                <a:cs typeface="Arial" panose="020B0604020202020204" pitchFamily="34" charset="0"/>
              </a:rPr>
              <a:t>làm </a:t>
            </a:r>
            <a:r>
              <a:rPr lang="vi-VN" sz="3200" dirty="0">
                <a:solidFill>
                  <a:srgbClr val="000000"/>
                </a:solidFill>
                <a:ea typeface="Times New Roman" panose="02020603050405020304" pitchFamily="18" charset="0"/>
                <a:cs typeface="Arial" panose="020B0604020202020204" pitchFamily="34" charset="0"/>
              </a:rPr>
              <a:t>rõ tâm trạng của người đi hội</a:t>
            </a:r>
            <a:r>
              <a:rPr lang="vi-VN" sz="3200" dirty="0" smtClean="0">
                <a:solidFill>
                  <a:srgbClr val="000000"/>
                </a:solidFill>
                <a:ea typeface="Times New Roman" panose="02020603050405020304" pitchFamily="18" charset="0"/>
                <a:cs typeface="Arial" panose="020B0604020202020204" pitchFamily="34" charset="0"/>
              </a:rPr>
              <a:t>.</a:t>
            </a:r>
          </a:p>
        </p:txBody>
      </p:sp>
      <p:cxnSp>
        <p:nvCxnSpPr>
          <p:cNvPr id="30" name="Straight Connector 29"/>
          <p:cNvCxnSpPr/>
          <p:nvPr/>
        </p:nvCxnSpPr>
        <p:spPr>
          <a:xfrm>
            <a:off x="1828800" y="4457700"/>
            <a:ext cx="1676400" cy="0"/>
          </a:xfrm>
          <a:prstGeom prst="line">
            <a:avLst/>
          </a:prstGeom>
          <a:ln>
            <a:solidFill>
              <a:schemeClr val="accent3">
                <a:lumMod val="75000"/>
              </a:schemeClr>
            </a:solidFill>
          </a:ln>
        </p:spPr>
        <p:style>
          <a:lnRef idx="3">
            <a:schemeClr val="accent3"/>
          </a:lnRef>
          <a:fillRef idx="0">
            <a:schemeClr val="accent3"/>
          </a:fillRef>
          <a:effectRef idx="2">
            <a:schemeClr val="accent3"/>
          </a:effectRef>
          <a:fontRef idx="minor">
            <a:schemeClr val="tx1"/>
          </a:fontRef>
        </p:style>
      </p:cxnSp>
      <p:cxnSp>
        <p:nvCxnSpPr>
          <p:cNvPr id="31" name="Straight Connector 30"/>
          <p:cNvCxnSpPr/>
          <p:nvPr/>
        </p:nvCxnSpPr>
        <p:spPr>
          <a:xfrm>
            <a:off x="3657600" y="4457700"/>
            <a:ext cx="1676400" cy="0"/>
          </a:xfrm>
          <a:prstGeom prst="line">
            <a:avLst/>
          </a:prstGeom>
          <a:ln>
            <a:solidFill>
              <a:schemeClr val="accent3">
                <a:lumMod val="75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10303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par>
                                <p:cTn id="16" presetID="14"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par>
                                <p:cTn id="19" presetID="14" presetClass="entr" presetSubtype="1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randombar(horizontal)">
                                      <p:cBhvr>
                                        <p:cTn id="21" dur="500"/>
                                        <p:tgtEl>
                                          <p:spTgt spid="17"/>
                                        </p:tgtEl>
                                      </p:cBhvr>
                                    </p:animEffect>
                                  </p:childTnLst>
                                </p:cTn>
                              </p:par>
                              <p:par>
                                <p:cTn id="22" presetID="16" presetClass="entr" presetSubtype="21" fill="hold" nodeType="withEffect">
                                  <p:stCondLst>
                                    <p:cond delay="0"/>
                                  </p:stCondLst>
                                  <p:childTnLst>
                                    <p:set>
                                      <p:cBhvr>
                                        <p:cTn id="23" dur="1" fill="hold">
                                          <p:stCondLst>
                                            <p:cond delay="0"/>
                                          </p:stCondLst>
                                        </p:cTn>
                                        <p:tgtEl>
                                          <p:spTgt spid="23">
                                            <p:txEl>
                                              <p:pRg st="0" end="0"/>
                                            </p:txEl>
                                          </p:spTgt>
                                        </p:tgtEl>
                                        <p:attrNameLst>
                                          <p:attrName>style.visibility</p:attrName>
                                        </p:attrNameLst>
                                      </p:cBhvr>
                                      <p:to>
                                        <p:strVal val="visible"/>
                                      </p:to>
                                    </p:set>
                                    <p:animEffect transition="in" filter="barn(inVertical)">
                                      <p:cBhvr>
                                        <p:cTn id="24" dur="500"/>
                                        <p:tgtEl>
                                          <p:spTgt spid="23">
                                            <p:txEl>
                                              <p:pRg st="0" end="0"/>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3">
                                            <p:txEl>
                                              <p:pRg st="1" end="1"/>
                                            </p:txEl>
                                          </p:spTgt>
                                        </p:tgtEl>
                                        <p:attrNameLst>
                                          <p:attrName>style.visibility</p:attrName>
                                        </p:attrNameLst>
                                      </p:cBhvr>
                                      <p:to>
                                        <p:strVal val="visible"/>
                                      </p:to>
                                    </p:set>
                                    <p:animEffect transition="in" filter="barn(inVertical)">
                                      <p:cBhvr>
                                        <p:cTn id="27" dur="500"/>
                                        <p:tgtEl>
                                          <p:spTgt spid="2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randombar(horizontal)">
                                      <p:cBhvr>
                                        <p:cTn id="32" dur="500"/>
                                        <p:tgtEl>
                                          <p:spTgt spid="27"/>
                                        </p:tgtEl>
                                      </p:cBhvr>
                                    </p:animEffect>
                                  </p:childTnLst>
                                </p:cTn>
                              </p:par>
                              <p:par>
                                <p:cTn id="33" presetID="14" presetClass="entr" presetSubtype="1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randombar(horizontal)">
                                      <p:cBhvr>
                                        <p:cTn id="35" dur="500"/>
                                        <p:tgtEl>
                                          <p:spTgt spid="26"/>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arn(inVertic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randombar(horizontal)">
                                      <p:cBhvr>
                                        <p:cTn id="43" dur="500"/>
                                        <p:tgtEl>
                                          <p:spTgt spid="30"/>
                                        </p:tgtEl>
                                      </p:cBhvr>
                                    </p:animEffect>
                                  </p:childTnLst>
                                </p:cTn>
                              </p:par>
                              <p:par>
                                <p:cTn id="44" presetID="14" presetClass="entr" presetSubtype="1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randombar(horizontal)">
                                      <p:cBhvr>
                                        <p:cTn id="46" dur="500"/>
                                        <p:tgtEl>
                                          <p:spTgt spid="31"/>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barn(inVertical)">
                                      <p:cBhvr>
                                        <p:cTn id="4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sp>
        <p:nvSpPr>
          <p:cNvPr id="2" name="AutoShape 2"/>
          <p:cNvSpPr/>
          <p:nvPr/>
        </p:nvSpPr>
        <p:spPr>
          <a:xfrm>
            <a:off x="1066800" y="3232219"/>
            <a:ext cx="16230600" cy="6038643"/>
          </a:xfrm>
          <a:prstGeom prst="rect">
            <a:avLst/>
          </a:prstGeom>
          <a:solidFill>
            <a:srgbClr val="F3D50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12479">
            <a:off x="4348461" y="875474"/>
            <a:ext cx="9591076" cy="1864899"/>
          </a:xfrm>
          <a:prstGeom prst="rect">
            <a:avLst/>
          </a:prstGeom>
        </p:spPr>
      </p:pic>
      <p:sp>
        <p:nvSpPr>
          <p:cNvPr id="4" name="TextBox 4"/>
          <p:cNvSpPr txBox="1"/>
          <p:nvPr/>
        </p:nvSpPr>
        <p:spPr>
          <a:xfrm>
            <a:off x="4859262" y="1638300"/>
            <a:ext cx="8645676" cy="500137"/>
          </a:xfrm>
          <a:prstGeom prst="rect">
            <a:avLst/>
          </a:prstGeom>
        </p:spPr>
        <p:txBody>
          <a:bodyPr wrap="square" lIns="0" tIns="0" rIns="0" bIns="0" rtlCol="0" anchor="t">
            <a:spAutoFit/>
          </a:bodyPr>
          <a:lstStyle/>
          <a:p>
            <a:pPr>
              <a:lnSpc>
                <a:spcPts val="3900"/>
              </a:lnSpc>
            </a:pPr>
            <a:r>
              <a:rPr lang="vi-VN" sz="6400" b="1" dirty="0" smtClean="0">
                <a:solidFill>
                  <a:srgbClr val="FFFEFE"/>
                </a:solidFill>
              </a:rPr>
              <a:t>HƯỚNG DẪN VỀ NHÀ</a:t>
            </a:r>
            <a:endParaRPr lang="en-US" sz="6400" b="1" dirty="0">
              <a:solidFill>
                <a:srgbClr val="FFFEFE"/>
              </a:solidFill>
            </a:endParaRPr>
          </a:p>
        </p:txBody>
      </p:sp>
      <p:sp>
        <p:nvSpPr>
          <p:cNvPr id="26" name="TextBox 25"/>
          <p:cNvSpPr txBox="1"/>
          <p:nvPr/>
        </p:nvSpPr>
        <p:spPr>
          <a:xfrm>
            <a:off x="3432769" y="4000500"/>
            <a:ext cx="11498661" cy="4295087"/>
          </a:xfrm>
          <a:prstGeom prst="rect">
            <a:avLst/>
          </a:prstGeom>
          <a:noFill/>
        </p:spPr>
        <p:txBody>
          <a:bodyPr wrap="none" rtlCol="0">
            <a:spAutoFit/>
          </a:bodyPr>
          <a:lstStyle/>
          <a:p>
            <a:pPr marL="685800" indent="-685800">
              <a:lnSpc>
                <a:spcPct val="200000"/>
              </a:lnSpc>
              <a:buFont typeface="Wingdings" panose="05000000000000000000" pitchFamily="2" charset="2"/>
              <a:buChar char="ü"/>
            </a:pPr>
            <a:r>
              <a:rPr lang="vi-VN" sz="4800" b="1" dirty="0" smtClean="0"/>
              <a:t>Học </a:t>
            </a:r>
            <a:r>
              <a:rPr lang="vi-VN" sz="4800" b="1" dirty="0"/>
              <a:t>bài cũ, trả lời câu hỏi SGK. </a:t>
            </a:r>
          </a:p>
          <a:p>
            <a:pPr marL="685800" indent="-685800">
              <a:lnSpc>
                <a:spcPct val="200000"/>
              </a:lnSpc>
              <a:buFont typeface="Wingdings" panose="05000000000000000000" pitchFamily="2" charset="2"/>
              <a:buChar char="ü"/>
            </a:pPr>
            <a:r>
              <a:rPr lang="vi-VN" sz="4800" b="1" dirty="0" smtClean="0"/>
              <a:t>Hoàn </a:t>
            </a:r>
            <a:r>
              <a:rPr lang="vi-VN" sz="4800" b="1" dirty="0"/>
              <a:t>thành câu hỏi phần vận dụng. </a:t>
            </a:r>
          </a:p>
          <a:p>
            <a:pPr marL="685800" indent="-685800">
              <a:lnSpc>
                <a:spcPct val="200000"/>
              </a:lnSpc>
              <a:buFont typeface="Wingdings" panose="05000000000000000000" pitchFamily="2" charset="2"/>
              <a:buChar char="ü"/>
            </a:pPr>
            <a:r>
              <a:rPr lang="vi-VN" sz="4800" b="1" dirty="0" smtClean="0"/>
              <a:t>Chuẩn </a:t>
            </a:r>
            <a:r>
              <a:rPr lang="vi-VN" sz="4800" b="1" dirty="0"/>
              <a:t>bị bài mới</a:t>
            </a:r>
          </a:p>
        </p:txBody>
      </p:sp>
    </p:spTree>
    <p:extLst>
      <p:ext uri="{BB962C8B-B14F-4D97-AF65-F5344CB8AC3E}">
        <p14:creationId xmlns:p14="http://schemas.microsoft.com/office/powerpoint/2010/main" val="225308940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3D50F"/>
        </a:solidFill>
        <a:effectLst/>
      </p:bgPr>
    </p:bg>
    <p:spTree>
      <p:nvGrpSpPr>
        <p:cNvPr id="1" name=""/>
        <p:cNvGrpSpPr/>
        <p:nvPr/>
      </p:nvGrpSpPr>
      <p:grpSpPr>
        <a:xfrm>
          <a:off x="0" y="0"/>
          <a:ext cx="0" cy="0"/>
          <a:chOff x="0" y="0"/>
          <a:chExt cx="0" cy="0"/>
        </a:xfrm>
      </p:grpSpPr>
      <p:grpSp>
        <p:nvGrpSpPr>
          <p:cNvPr id="2" name="Group 2"/>
          <p:cNvGrpSpPr/>
          <p:nvPr/>
        </p:nvGrpSpPr>
        <p:grpSpPr>
          <a:xfrm>
            <a:off x="2032405" y="3467100"/>
            <a:ext cx="13792200" cy="5172819"/>
            <a:chOff x="-1557327" y="-899869"/>
            <a:chExt cx="18389599" cy="6897092"/>
          </a:xfrm>
        </p:grpSpPr>
        <p:sp>
          <p:nvSpPr>
            <p:cNvPr id="3" name="TextBox 3"/>
            <p:cNvSpPr txBox="1"/>
            <p:nvPr/>
          </p:nvSpPr>
          <p:spPr>
            <a:xfrm>
              <a:off x="-1557327" y="-899869"/>
              <a:ext cx="18389599" cy="4193371"/>
            </a:xfrm>
            <a:prstGeom prst="rect">
              <a:avLst/>
            </a:prstGeom>
          </p:spPr>
          <p:txBody>
            <a:bodyPr wrap="square" lIns="0" tIns="0" rIns="0" bIns="0" rtlCol="0" anchor="t">
              <a:spAutoFit/>
            </a:bodyPr>
            <a:lstStyle/>
            <a:p>
              <a:pPr algn="ctr">
                <a:lnSpc>
                  <a:spcPct val="150000"/>
                </a:lnSpc>
              </a:pPr>
              <a:r>
                <a:rPr lang="vi-VN" sz="7200" b="1" dirty="0" smtClean="0">
                  <a:solidFill>
                    <a:srgbClr val="000000"/>
                  </a:solidFill>
                </a:rPr>
                <a:t>CẢM ƠN CÁC EM ĐÃ</a:t>
              </a:r>
            </a:p>
            <a:p>
              <a:pPr algn="ctr">
                <a:lnSpc>
                  <a:spcPct val="150000"/>
                </a:lnSpc>
              </a:pPr>
              <a:r>
                <a:rPr lang="vi-VN" sz="7200" b="1" dirty="0" smtClean="0">
                  <a:solidFill>
                    <a:srgbClr val="000000"/>
                  </a:solidFill>
                </a:rPr>
                <a:t> LẮNG NGHE BÀI GIẢNG!</a:t>
              </a:r>
              <a:endParaRPr lang="en-US" sz="7200" b="1" dirty="0">
                <a:solidFill>
                  <a:srgbClr val="000000"/>
                </a:solidFill>
              </a:endParaRPr>
            </a:p>
          </p:txBody>
        </p:sp>
        <p:pic>
          <p:nvPicPr>
            <p:cNvPr id="5" name="Picture 5"/>
            <p:cNvPicPr>
              <a:picLocks noChangeAspect="1"/>
            </p:cNvPicPr>
            <p:nvPr/>
          </p:nvPicPr>
          <p:blipFill>
            <a:blip r:embed="rId2"/>
            <a:srcRect/>
            <a:stretch>
              <a:fillRect/>
            </a:stretch>
          </p:blipFill>
          <p:spPr>
            <a:xfrm>
              <a:off x="5157066" y="4657803"/>
              <a:ext cx="4960814" cy="1339420"/>
            </a:xfrm>
            <a:prstGeom prst="rect">
              <a:avLst/>
            </a:prstGeom>
          </p:spPr>
        </p:pic>
      </p:grpSp>
      <p:pic>
        <p:nvPicPr>
          <p:cNvPr id="6" name="Picture 6"/>
          <p:cNvPicPr>
            <a:picLocks noChangeAspect="1"/>
          </p:cNvPicPr>
          <p:nvPr/>
        </p:nvPicPr>
        <p:blipFill>
          <a:blip r:embed="rId3"/>
          <a:srcRect/>
          <a:stretch>
            <a:fillRect/>
          </a:stretch>
        </p:blipFill>
        <p:spPr>
          <a:xfrm rot="-5784786">
            <a:off x="-830359" y="-1339706"/>
            <a:ext cx="5591804" cy="5612853"/>
          </a:xfrm>
          <a:prstGeom prst="rect">
            <a:avLst/>
          </a:prstGeom>
        </p:spPr>
      </p:pic>
      <p:pic>
        <p:nvPicPr>
          <p:cNvPr id="7" name="Picture 7"/>
          <p:cNvPicPr>
            <a:picLocks noChangeAspect="1"/>
          </p:cNvPicPr>
          <p:nvPr/>
        </p:nvPicPr>
        <p:blipFill>
          <a:blip r:embed="rId3"/>
          <a:srcRect/>
          <a:stretch>
            <a:fillRect/>
          </a:stretch>
        </p:blipFill>
        <p:spPr>
          <a:xfrm rot="5400000">
            <a:off x="13192988" y="6451874"/>
            <a:ext cx="5591804" cy="5612853"/>
          </a:xfrm>
          <a:prstGeom prst="rect">
            <a:avLst/>
          </a:prstGeom>
        </p:spPr>
      </p:pic>
    </p:spTree>
    <p:extLst>
      <p:ext uri="{BB962C8B-B14F-4D97-AF65-F5344CB8AC3E}">
        <p14:creationId xmlns:p14="http://schemas.microsoft.com/office/powerpoint/2010/main" val="365870204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grpSp>
        <p:nvGrpSpPr>
          <p:cNvPr id="2" name="Group 2"/>
          <p:cNvGrpSpPr/>
          <p:nvPr/>
        </p:nvGrpSpPr>
        <p:grpSpPr>
          <a:xfrm>
            <a:off x="1696370" y="2181569"/>
            <a:ext cx="15448629" cy="4570625"/>
            <a:chOff x="-2789599" y="427384"/>
            <a:chExt cx="20598173" cy="6094166"/>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12479">
              <a:off x="3619316" y="427384"/>
              <a:ext cx="7762155" cy="2251025"/>
            </a:xfrm>
            <a:prstGeom prst="rect">
              <a:avLst/>
            </a:prstGeom>
          </p:spPr>
        </p:pic>
        <p:sp>
          <p:nvSpPr>
            <p:cNvPr id="4" name="TextBox 4"/>
            <p:cNvSpPr txBox="1"/>
            <p:nvPr/>
          </p:nvSpPr>
          <p:spPr>
            <a:xfrm>
              <a:off x="-2789599" y="3512180"/>
              <a:ext cx="20598173" cy="3009370"/>
            </a:xfrm>
            <a:prstGeom prst="rect">
              <a:avLst/>
            </a:prstGeom>
          </p:spPr>
          <p:txBody>
            <a:bodyPr wrap="square" lIns="0" tIns="0" rIns="0" bIns="0" rtlCol="0" anchor="t">
              <a:spAutoFit/>
            </a:bodyPr>
            <a:lstStyle/>
            <a:p>
              <a:pPr algn="ctr">
                <a:lnSpc>
                  <a:spcPts val="17600"/>
                </a:lnSpc>
              </a:pPr>
              <a:r>
                <a:rPr lang="vi-VN" sz="9600" b="1" dirty="0" smtClean="0">
                  <a:solidFill>
                    <a:srgbClr val="000000"/>
                  </a:solidFill>
                </a:rPr>
                <a:t>TỔNG KẾT VỀ NGỮ PHÁP</a:t>
              </a:r>
              <a:endParaRPr lang="en-US" sz="9600" b="1" dirty="0">
                <a:solidFill>
                  <a:srgbClr val="000000"/>
                </a:solidFill>
              </a:endParaRPr>
            </a:p>
          </p:txBody>
        </p:sp>
        <p:sp>
          <p:nvSpPr>
            <p:cNvPr id="5" name="TextBox 5"/>
            <p:cNvSpPr txBox="1"/>
            <p:nvPr/>
          </p:nvSpPr>
          <p:spPr>
            <a:xfrm>
              <a:off x="4218720" y="1107337"/>
              <a:ext cx="6563347" cy="943763"/>
            </a:xfrm>
            <a:prstGeom prst="rect">
              <a:avLst/>
            </a:prstGeom>
          </p:spPr>
          <p:txBody>
            <a:bodyPr lIns="0" tIns="0" rIns="0" bIns="0" rtlCol="0" anchor="t">
              <a:spAutoFit/>
            </a:bodyPr>
            <a:lstStyle/>
            <a:p>
              <a:pPr algn="ctr">
                <a:lnSpc>
                  <a:spcPts val="4900"/>
                </a:lnSpc>
              </a:pPr>
              <a:r>
                <a:rPr lang="vi-VN" sz="7200" spc="70" dirty="0" smtClean="0">
                  <a:solidFill>
                    <a:srgbClr val="000000"/>
                  </a:solidFill>
                </a:rPr>
                <a:t>Tiết...</a:t>
              </a:r>
              <a:endParaRPr lang="en-US" sz="7200" spc="70" dirty="0">
                <a:solidFill>
                  <a:srgbClr val="000000"/>
                </a:solidFill>
              </a:endParaRPr>
            </a:p>
          </p:txBody>
        </p:sp>
      </p:grpSp>
      <p:pic>
        <p:nvPicPr>
          <p:cNvPr id="7" name="Picture 7"/>
          <p:cNvPicPr>
            <a:picLocks noChangeAspect="1"/>
          </p:cNvPicPr>
          <p:nvPr/>
        </p:nvPicPr>
        <p:blipFill>
          <a:blip r:embed="rId4"/>
          <a:srcRect/>
          <a:stretch>
            <a:fillRect/>
          </a:stretch>
        </p:blipFill>
        <p:spPr>
          <a:xfrm rot="497591">
            <a:off x="9888081" y="-584513"/>
            <a:ext cx="9332791" cy="2519853"/>
          </a:xfrm>
          <a:prstGeom prst="rect">
            <a:avLst/>
          </a:prstGeom>
        </p:spPr>
      </p:pic>
      <p:pic>
        <p:nvPicPr>
          <p:cNvPr id="8" name="Picture 8"/>
          <p:cNvPicPr>
            <a:picLocks noChangeAspect="1"/>
          </p:cNvPicPr>
          <p:nvPr/>
        </p:nvPicPr>
        <p:blipFill>
          <a:blip r:embed="rId5"/>
          <a:srcRect/>
          <a:stretch>
            <a:fillRect/>
          </a:stretch>
        </p:blipFill>
        <p:spPr>
          <a:xfrm rot="1081484">
            <a:off x="15681258" y="7442002"/>
            <a:ext cx="1825425" cy="1816298"/>
          </a:xfrm>
          <a:prstGeom prst="rect">
            <a:avLst/>
          </a:prstGeom>
        </p:spPr>
      </p:pic>
      <p:pic>
        <p:nvPicPr>
          <p:cNvPr id="9" name="Picture 9"/>
          <p:cNvPicPr>
            <a:picLocks noChangeAspect="1"/>
          </p:cNvPicPr>
          <p:nvPr/>
        </p:nvPicPr>
        <p:blipFill>
          <a:blip r:embed="rId6"/>
          <a:srcRect/>
          <a:stretch>
            <a:fillRect/>
          </a:stretch>
        </p:blipFill>
        <p:spPr>
          <a:xfrm rot="586689">
            <a:off x="1151596" y="1018545"/>
            <a:ext cx="1591329" cy="1583372"/>
          </a:xfrm>
          <a:prstGeom prst="rect">
            <a:avLst/>
          </a:prstGeom>
        </p:spPr>
      </p:pic>
      <p:pic>
        <p:nvPicPr>
          <p:cNvPr id="10" name="Picture 7"/>
          <p:cNvPicPr>
            <a:picLocks noChangeAspect="1"/>
          </p:cNvPicPr>
          <p:nvPr/>
        </p:nvPicPr>
        <p:blipFill>
          <a:blip r:embed="rId4"/>
          <a:srcRect/>
          <a:stretch>
            <a:fillRect/>
          </a:stretch>
        </p:blipFill>
        <p:spPr>
          <a:xfrm rot="1020750">
            <a:off x="-186789" y="7885686"/>
            <a:ext cx="6697976" cy="180845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sp>
        <p:nvSpPr>
          <p:cNvPr id="2" name="AutoShape 2"/>
          <p:cNvSpPr/>
          <p:nvPr/>
        </p:nvSpPr>
        <p:spPr>
          <a:xfrm>
            <a:off x="1066800" y="3232219"/>
            <a:ext cx="16230600" cy="6038643"/>
          </a:xfrm>
          <a:prstGeom prst="rect">
            <a:avLst/>
          </a:prstGeom>
          <a:solidFill>
            <a:srgbClr val="F3D50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12479">
            <a:off x="4348461" y="875474"/>
            <a:ext cx="9591076" cy="1864899"/>
          </a:xfrm>
          <a:prstGeom prst="rect">
            <a:avLst/>
          </a:prstGeom>
        </p:spPr>
      </p:pic>
      <p:sp>
        <p:nvSpPr>
          <p:cNvPr id="4" name="TextBox 4"/>
          <p:cNvSpPr txBox="1"/>
          <p:nvPr/>
        </p:nvSpPr>
        <p:spPr>
          <a:xfrm>
            <a:off x="5321798" y="1714500"/>
            <a:ext cx="7937001" cy="500137"/>
          </a:xfrm>
          <a:prstGeom prst="rect">
            <a:avLst/>
          </a:prstGeom>
        </p:spPr>
        <p:txBody>
          <a:bodyPr wrap="square" lIns="0" tIns="0" rIns="0" bIns="0" rtlCol="0" anchor="t">
            <a:spAutoFit/>
          </a:bodyPr>
          <a:lstStyle/>
          <a:p>
            <a:pPr>
              <a:lnSpc>
                <a:spcPts val="3900"/>
              </a:lnSpc>
            </a:pPr>
            <a:r>
              <a:rPr lang="vi-VN" sz="6400" b="1" dirty="0" smtClean="0">
                <a:solidFill>
                  <a:srgbClr val="FFFEFE"/>
                </a:solidFill>
              </a:rPr>
              <a:t>NỘI DUNG BÀI HỌC</a:t>
            </a:r>
            <a:endParaRPr lang="en-US" sz="6400" b="1" dirty="0">
              <a:solidFill>
                <a:srgbClr val="FFFEFE"/>
              </a:solidFill>
            </a:endParaRPr>
          </a:p>
        </p:txBody>
      </p:sp>
      <p:sp>
        <p:nvSpPr>
          <p:cNvPr id="26" name="TextBox 25"/>
          <p:cNvSpPr txBox="1"/>
          <p:nvPr/>
        </p:nvSpPr>
        <p:spPr>
          <a:xfrm>
            <a:off x="3888137" y="3210041"/>
            <a:ext cx="10511724" cy="6001643"/>
          </a:xfrm>
          <a:prstGeom prst="rect">
            <a:avLst/>
          </a:prstGeom>
          <a:noFill/>
        </p:spPr>
        <p:txBody>
          <a:bodyPr wrap="none" rtlCol="0">
            <a:spAutoFit/>
          </a:bodyPr>
          <a:lstStyle/>
          <a:p>
            <a:pPr marL="342900" indent="-342900">
              <a:lnSpc>
                <a:spcPct val="200000"/>
              </a:lnSpc>
              <a:buAutoNum type="alphaUcPeriod"/>
            </a:pPr>
            <a:r>
              <a:rPr lang="vi-VN" sz="4800" b="1" dirty="0" smtClean="0"/>
              <a:t>TỪ LOẠI</a:t>
            </a:r>
          </a:p>
          <a:p>
            <a:pPr>
              <a:lnSpc>
                <a:spcPct val="200000"/>
              </a:lnSpc>
            </a:pPr>
            <a:r>
              <a:rPr lang="vi-VN" sz="4800" dirty="0"/>
              <a:t>	</a:t>
            </a:r>
            <a:r>
              <a:rPr lang="vi-VN" sz="4800" dirty="0" smtClean="0"/>
              <a:t>I. DANH TỪ, ĐỘNG TỪ, TÍNH TỪ</a:t>
            </a:r>
          </a:p>
          <a:p>
            <a:pPr>
              <a:lnSpc>
                <a:spcPct val="200000"/>
              </a:lnSpc>
            </a:pPr>
            <a:r>
              <a:rPr lang="vi-VN" sz="4800" dirty="0"/>
              <a:t>	</a:t>
            </a:r>
            <a:r>
              <a:rPr lang="vi-VN" sz="4800" dirty="0" smtClean="0"/>
              <a:t>II. CÁC TỪ LOẠI KHÁC</a:t>
            </a:r>
          </a:p>
          <a:p>
            <a:pPr>
              <a:lnSpc>
                <a:spcPct val="200000"/>
              </a:lnSpc>
            </a:pPr>
            <a:r>
              <a:rPr lang="vi-VN" sz="4800" b="1" dirty="0" smtClean="0"/>
              <a:t>B. CỤM TỪ</a:t>
            </a:r>
            <a:endParaRPr lang="en-US" sz="4800" b="1"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D50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3792200" y="1028700"/>
            <a:ext cx="4092474" cy="2828923"/>
          </a:xfrm>
          <a:prstGeom prst="rect">
            <a:avLst/>
          </a:prstGeom>
        </p:spPr>
      </p:pic>
      <p:grpSp>
        <p:nvGrpSpPr>
          <p:cNvPr id="3" name="Group 3"/>
          <p:cNvGrpSpPr/>
          <p:nvPr/>
        </p:nvGrpSpPr>
        <p:grpSpPr>
          <a:xfrm>
            <a:off x="4357725" y="3757613"/>
            <a:ext cx="8869144" cy="2909887"/>
            <a:chOff x="2211689" y="3836681"/>
            <a:chExt cx="11825525" cy="2486532"/>
          </a:xfrm>
        </p:grpSpPr>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12479">
              <a:off x="2211689" y="3836681"/>
              <a:ext cx="11825525" cy="2486532"/>
            </a:xfrm>
            <a:prstGeom prst="rect">
              <a:avLst/>
            </a:prstGeom>
          </p:spPr>
        </p:pic>
        <p:sp>
          <p:nvSpPr>
            <p:cNvPr id="6" name="TextBox 6"/>
            <p:cNvSpPr txBox="1"/>
            <p:nvPr/>
          </p:nvSpPr>
          <p:spPr>
            <a:xfrm>
              <a:off x="3139466" y="5079947"/>
              <a:ext cx="9969969" cy="427373"/>
            </a:xfrm>
            <a:prstGeom prst="rect">
              <a:avLst/>
            </a:prstGeom>
          </p:spPr>
          <p:txBody>
            <a:bodyPr wrap="square" lIns="0" tIns="0" rIns="0" bIns="0" rtlCol="0" anchor="t">
              <a:spAutoFit/>
            </a:bodyPr>
            <a:lstStyle/>
            <a:p>
              <a:pPr algn="ctr">
                <a:lnSpc>
                  <a:spcPts val="3900"/>
                </a:lnSpc>
              </a:pPr>
              <a:r>
                <a:rPr lang="vi-VN" sz="8600" b="1" dirty="0" smtClean="0">
                  <a:solidFill>
                    <a:srgbClr val="000000"/>
                  </a:solidFill>
                </a:rPr>
                <a:t>A. TỪ LOẠI</a:t>
              </a:r>
              <a:endParaRPr lang="en-US" sz="8600" b="1" dirty="0">
                <a:solidFill>
                  <a:srgbClr val="000000"/>
                </a:solidFill>
              </a:endParaRPr>
            </a:p>
          </p:txBody>
        </p:sp>
      </p:grpSp>
      <p:pic>
        <p:nvPicPr>
          <p:cNvPr id="7" name="Picture 7"/>
          <p:cNvPicPr>
            <a:picLocks noChangeAspect="1"/>
          </p:cNvPicPr>
          <p:nvPr/>
        </p:nvPicPr>
        <p:blipFill>
          <a:blip r:embed="rId5"/>
          <a:srcRect/>
          <a:stretch>
            <a:fillRect/>
          </a:stretch>
        </p:blipFill>
        <p:spPr>
          <a:xfrm rot="5400000">
            <a:off x="-560560" y="5987260"/>
            <a:ext cx="5977290" cy="5999789"/>
          </a:xfrm>
          <a:prstGeom prst="rect">
            <a:avLst/>
          </a:prstGeom>
        </p:spPr>
      </p:pic>
      <p:pic>
        <p:nvPicPr>
          <p:cNvPr id="8" name="Picture 8"/>
          <p:cNvPicPr>
            <a:picLocks noChangeAspect="1"/>
          </p:cNvPicPr>
          <p:nvPr/>
        </p:nvPicPr>
        <p:blipFill>
          <a:blip r:embed="rId6"/>
          <a:srcRect/>
          <a:stretch>
            <a:fillRect/>
          </a:stretch>
        </p:blipFill>
        <p:spPr>
          <a:xfrm>
            <a:off x="15621000" y="419100"/>
            <a:ext cx="1993899" cy="214397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sp>
        <p:nvSpPr>
          <p:cNvPr id="5" name="TextBox 5"/>
          <p:cNvSpPr txBox="1"/>
          <p:nvPr/>
        </p:nvSpPr>
        <p:spPr>
          <a:xfrm>
            <a:off x="609600" y="1028700"/>
            <a:ext cx="9601200" cy="500137"/>
          </a:xfrm>
          <a:prstGeom prst="rect">
            <a:avLst/>
          </a:prstGeom>
        </p:spPr>
        <p:txBody>
          <a:bodyPr wrap="square" lIns="0" tIns="0" rIns="0" bIns="0" rtlCol="0" anchor="t">
            <a:spAutoFit/>
          </a:bodyPr>
          <a:lstStyle/>
          <a:p>
            <a:pPr algn="ctr">
              <a:lnSpc>
                <a:spcPts val="3900"/>
              </a:lnSpc>
            </a:pPr>
            <a:r>
              <a:rPr lang="vi-VN" sz="5600" b="1" dirty="0" smtClean="0">
                <a:solidFill>
                  <a:srgbClr val="000000"/>
                </a:solidFill>
              </a:rPr>
              <a:t>I. Danh từ, động từ, tính từ</a:t>
            </a:r>
            <a:endParaRPr lang="en-US" sz="5600" b="1" dirty="0">
              <a:solidFill>
                <a:srgbClr val="000000"/>
              </a:solidFill>
            </a:endParaRPr>
          </a:p>
        </p:txBody>
      </p:sp>
      <p:pic>
        <p:nvPicPr>
          <p:cNvPr id="7" name="Picture 7"/>
          <p:cNvPicPr>
            <a:picLocks noChangeAspect="1"/>
          </p:cNvPicPr>
          <p:nvPr/>
        </p:nvPicPr>
        <p:blipFill>
          <a:blip r:embed="rId2"/>
          <a:srcRect/>
          <a:stretch>
            <a:fillRect/>
          </a:stretch>
        </p:blipFill>
        <p:spPr>
          <a:xfrm rot="-979807">
            <a:off x="13276118" y="9075547"/>
            <a:ext cx="5510543" cy="1487847"/>
          </a:xfrm>
          <a:prstGeom prst="rect">
            <a:avLst/>
          </a:prstGeom>
        </p:spPr>
      </p:pic>
      <p:sp>
        <p:nvSpPr>
          <p:cNvPr id="8" name="TextBox 7"/>
          <p:cNvSpPr txBox="1"/>
          <p:nvPr/>
        </p:nvSpPr>
        <p:spPr>
          <a:xfrm>
            <a:off x="1295400" y="1943100"/>
            <a:ext cx="3390672" cy="784830"/>
          </a:xfrm>
          <a:prstGeom prst="rect">
            <a:avLst/>
          </a:prstGeom>
          <a:noFill/>
        </p:spPr>
        <p:txBody>
          <a:bodyPr wrap="none" rtlCol="0">
            <a:spAutoFit/>
          </a:bodyPr>
          <a:lstStyle/>
          <a:p>
            <a:r>
              <a:rPr lang="vi-VN" sz="4500" b="1" i="1" dirty="0" smtClean="0">
                <a:solidFill>
                  <a:srgbClr val="FF0000"/>
                </a:solidFill>
              </a:rPr>
              <a:t>1. Lý thuyết</a:t>
            </a:r>
            <a:endParaRPr lang="en-US" sz="4500" b="1" i="1" dirty="0">
              <a:solidFill>
                <a:srgbClr val="FF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4073082476"/>
              </p:ext>
            </p:extLst>
          </p:nvPr>
        </p:nvGraphicFramePr>
        <p:xfrm>
          <a:off x="2057400" y="3314700"/>
          <a:ext cx="14630400" cy="5403983"/>
        </p:xfrm>
        <a:graphic>
          <a:graphicData uri="http://schemas.openxmlformats.org/drawingml/2006/table">
            <a:tbl>
              <a:tblPr firstRow="1" bandRow="1">
                <a:tableStyleId>{5940675A-B579-460E-94D1-54222C63F5DA}</a:tableStyleId>
              </a:tblPr>
              <a:tblGrid>
                <a:gridCol w="3657600">
                  <a:extLst>
                    <a:ext uri="{9D8B030D-6E8A-4147-A177-3AD203B41FA5}">
                      <a16:colId xmlns:a16="http://schemas.microsoft.com/office/drawing/2014/main" val="2646495147"/>
                    </a:ext>
                  </a:extLst>
                </a:gridCol>
                <a:gridCol w="3657600">
                  <a:extLst>
                    <a:ext uri="{9D8B030D-6E8A-4147-A177-3AD203B41FA5}">
                      <a16:colId xmlns:a16="http://schemas.microsoft.com/office/drawing/2014/main" val="3153967319"/>
                    </a:ext>
                  </a:extLst>
                </a:gridCol>
                <a:gridCol w="3657600">
                  <a:extLst>
                    <a:ext uri="{9D8B030D-6E8A-4147-A177-3AD203B41FA5}">
                      <a16:colId xmlns:a16="http://schemas.microsoft.com/office/drawing/2014/main" val="3492869651"/>
                    </a:ext>
                  </a:extLst>
                </a:gridCol>
                <a:gridCol w="3657600">
                  <a:extLst>
                    <a:ext uri="{9D8B030D-6E8A-4147-A177-3AD203B41FA5}">
                      <a16:colId xmlns:a16="http://schemas.microsoft.com/office/drawing/2014/main" val="1207561469"/>
                    </a:ext>
                  </a:extLst>
                </a:gridCol>
              </a:tblGrid>
              <a:tr h="1544107">
                <a:tc>
                  <a:txBody>
                    <a:bodyPr/>
                    <a:lstStyle/>
                    <a:p>
                      <a:pPr algn="ctr"/>
                      <a:r>
                        <a:rPr lang="vi-VN" sz="3800" b="1" dirty="0" smtClean="0"/>
                        <a:t>TỪ</a:t>
                      </a:r>
                      <a:r>
                        <a:rPr lang="vi-VN" sz="3800" b="1" baseline="0" dirty="0" smtClean="0"/>
                        <a:t> LOẠI</a:t>
                      </a:r>
                      <a:endParaRPr lang="en-US" sz="3800" b="1" dirty="0"/>
                    </a:p>
                  </a:txBody>
                  <a:tcPr anchor="ctr">
                    <a:solidFill>
                      <a:schemeClr val="accent4">
                        <a:lumMod val="40000"/>
                        <a:lumOff val="60000"/>
                      </a:schemeClr>
                    </a:solidFill>
                  </a:tcPr>
                </a:tc>
                <a:tc>
                  <a:txBody>
                    <a:bodyPr/>
                    <a:lstStyle/>
                    <a:p>
                      <a:pPr algn="ctr"/>
                      <a:r>
                        <a:rPr lang="vi-VN" sz="3800" dirty="0" smtClean="0"/>
                        <a:t>Danh từ</a:t>
                      </a:r>
                      <a:endParaRPr lang="en-US" sz="3800" dirty="0"/>
                    </a:p>
                  </a:txBody>
                  <a:tcPr anchor="ctr">
                    <a:solidFill>
                      <a:schemeClr val="accent4">
                        <a:lumMod val="40000"/>
                        <a:lumOff val="60000"/>
                      </a:schemeClr>
                    </a:solidFill>
                  </a:tcPr>
                </a:tc>
                <a:tc>
                  <a:txBody>
                    <a:bodyPr/>
                    <a:lstStyle/>
                    <a:p>
                      <a:pPr algn="ctr"/>
                      <a:r>
                        <a:rPr lang="vi-VN" sz="3800" dirty="0" smtClean="0"/>
                        <a:t>Động</a:t>
                      </a:r>
                      <a:r>
                        <a:rPr lang="vi-VN" sz="3800" baseline="0" dirty="0" smtClean="0"/>
                        <a:t> từ</a:t>
                      </a:r>
                      <a:endParaRPr lang="en-US" sz="3800" dirty="0"/>
                    </a:p>
                  </a:txBody>
                  <a:tcPr anchor="ctr">
                    <a:solidFill>
                      <a:schemeClr val="accent4">
                        <a:lumMod val="40000"/>
                        <a:lumOff val="60000"/>
                      </a:schemeClr>
                    </a:solidFill>
                  </a:tcPr>
                </a:tc>
                <a:tc>
                  <a:txBody>
                    <a:bodyPr/>
                    <a:lstStyle/>
                    <a:p>
                      <a:pPr algn="ctr"/>
                      <a:r>
                        <a:rPr lang="vi-VN" sz="3800" dirty="0" smtClean="0"/>
                        <a:t>Tính</a:t>
                      </a:r>
                      <a:r>
                        <a:rPr lang="vi-VN" sz="3800" baseline="0" dirty="0" smtClean="0"/>
                        <a:t> từ</a:t>
                      </a:r>
                      <a:endParaRPr lang="en-US" sz="3800" dirty="0"/>
                    </a:p>
                  </a:txBody>
                  <a:tcPr anchor="ctr">
                    <a:solidFill>
                      <a:schemeClr val="accent4">
                        <a:lumMod val="40000"/>
                        <a:lumOff val="60000"/>
                      </a:schemeClr>
                    </a:solidFill>
                  </a:tcPr>
                </a:tc>
                <a:extLst>
                  <a:ext uri="{0D108BD9-81ED-4DB2-BD59-A6C34878D82A}">
                    <a16:rowId xmlns:a16="http://schemas.microsoft.com/office/drawing/2014/main" val="2218740636"/>
                  </a:ext>
                </a:extLst>
              </a:tr>
              <a:tr h="3859876">
                <a:tc>
                  <a:txBody>
                    <a:bodyPr/>
                    <a:lstStyle/>
                    <a:p>
                      <a:pPr algn="ctr">
                        <a:lnSpc>
                          <a:spcPct val="150000"/>
                        </a:lnSpc>
                      </a:pPr>
                      <a:r>
                        <a:rPr lang="vi-VN" sz="3800" b="1" dirty="0" smtClean="0"/>
                        <a:t>Ý</a:t>
                      </a:r>
                      <a:r>
                        <a:rPr lang="vi-VN" sz="3800" b="1" baseline="0" dirty="0" smtClean="0"/>
                        <a:t> NGHĨA </a:t>
                      </a:r>
                    </a:p>
                    <a:p>
                      <a:pPr algn="ctr">
                        <a:lnSpc>
                          <a:spcPct val="150000"/>
                        </a:lnSpc>
                      </a:pPr>
                      <a:r>
                        <a:rPr lang="vi-VN" sz="3800" b="1" baseline="0" dirty="0" smtClean="0"/>
                        <a:t>KHÁI QUÁT</a:t>
                      </a:r>
                      <a:endParaRPr lang="en-US" sz="3800" b="1" dirty="0"/>
                    </a:p>
                  </a:txBody>
                  <a:tcPr anchor="ctr"/>
                </a:tc>
                <a:tc>
                  <a:txBody>
                    <a:bodyPr/>
                    <a:lstStyle/>
                    <a:p>
                      <a:endParaRPr lang="en-US" sz="3800" dirty="0"/>
                    </a:p>
                  </a:txBody>
                  <a:tcPr anchor="ctr"/>
                </a:tc>
                <a:tc>
                  <a:txBody>
                    <a:bodyPr/>
                    <a:lstStyle/>
                    <a:p>
                      <a:endParaRPr lang="en-US" sz="3800" dirty="0"/>
                    </a:p>
                  </a:txBody>
                  <a:tcPr anchor="ctr"/>
                </a:tc>
                <a:tc>
                  <a:txBody>
                    <a:bodyPr/>
                    <a:lstStyle/>
                    <a:p>
                      <a:endParaRPr lang="en-US" sz="3800" dirty="0"/>
                    </a:p>
                  </a:txBody>
                  <a:tcPr anchor="ctr"/>
                </a:tc>
                <a:extLst>
                  <a:ext uri="{0D108BD9-81ED-4DB2-BD59-A6C34878D82A}">
                    <a16:rowId xmlns:a16="http://schemas.microsoft.com/office/drawing/2014/main" val="13506967"/>
                  </a:ext>
                </a:extLst>
              </a:tr>
            </a:tbl>
          </a:graphicData>
        </a:graphic>
      </p:graphicFrame>
      <p:sp>
        <p:nvSpPr>
          <p:cNvPr id="10" name="TextBox 9"/>
          <p:cNvSpPr txBox="1"/>
          <p:nvPr/>
        </p:nvSpPr>
        <p:spPr>
          <a:xfrm>
            <a:off x="5791200" y="4991100"/>
            <a:ext cx="3200400" cy="2967479"/>
          </a:xfrm>
          <a:prstGeom prst="rect">
            <a:avLst/>
          </a:prstGeom>
          <a:noFill/>
        </p:spPr>
        <p:txBody>
          <a:bodyPr wrap="square" rtlCol="0">
            <a:spAutoFit/>
          </a:bodyPr>
          <a:lstStyle/>
          <a:p>
            <a:pPr algn="just">
              <a:lnSpc>
                <a:spcPct val="150000"/>
              </a:lnSpc>
            </a:pPr>
            <a:r>
              <a:rPr lang="vi-VN" sz="3200" dirty="0" smtClean="0"/>
              <a:t>Chỉ người, vật, hiện tượng, khái niệm: </a:t>
            </a:r>
            <a:r>
              <a:rPr lang="vi-VN" sz="3200" i="1" dirty="0" smtClean="0"/>
              <a:t>bàn, hoa, mây,...</a:t>
            </a:r>
            <a:endParaRPr lang="en-US" sz="3200" i="1" dirty="0"/>
          </a:p>
        </p:txBody>
      </p:sp>
      <p:sp>
        <p:nvSpPr>
          <p:cNvPr id="11" name="TextBox 10"/>
          <p:cNvSpPr txBox="1"/>
          <p:nvPr/>
        </p:nvSpPr>
        <p:spPr>
          <a:xfrm>
            <a:off x="9495430" y="5013278"/>
            <a:ext cx="3200400" cy="3046988"/>
          </a:xfrm>
          <a:prstGeom prst="rect">
            <a:avLst/>
          </a:prstGeom>
          <a:noFill/>
        </p:spPr>
        <p:txBody>
          <a:bodyPr wrap="square" rtlCol="0">
            <a:spAutoFit/>
          </a:bodyPr>
          <a:lstStyle/>
          <a:p>
            <a:pPr algn="just">
              <a:lnSpc>
                <a:spcPct val="150000"/>
              </a:lnSpc>
            </a:pPr>
            <a:r>
              <a:rPr lang="vi-VN" sz="3200" dirty="0" smtClean="0"/>
              <a:t>Chỉ hoạt động trạng thái của sự vật: </a:t>
            </a:r>
            <a:r>
              <a:rPr lang="vi-VN" sz="3200" i="1" dirty="0" smtClean="0"/>
              <a:t>đi, ăn, vác,..</a:t>
            </a:r>
            <a:endParaRPr lang="en-US" sz="3200" i="1" dirty="0"/>
          </a:p>
        </p:txBody>
      </p:sp>
      <p:sp>
        <p:nvSpPr>
          <p:cNvPr id="12" name="TextBox 11"/>
          <p:cNvSpPr txBox="1"/>
          <p:nvPr/>
        </p:nvSpPr>
        <p:spPr>
          <a:xfrm>
            <a:off x="13243491" y="5013278"/>
            <a:ext cx="3200400" cy="3785652"/>
          </a:xfrm>
          <a:prstGeom prst="rect">
            <a:avLst/>
          </a:prstGeom>
          <a:noFill/>
        </p:spPr>
        <p:txBody>
          <a:bodyPr wrap="square" rtlCol="0">
            <a:spAutoFit/>
          </a:bodyPr>
          <a:lstStyle/>
          <a:p>
            <a:pPr algn="just">
              <a:lnSpc>
                <a:spcPct val="150000"/>
              </a:lnSpc>
            </a:pPr>
            <a:r>
              <a:rPr lang="vi-VN" sz="3200" dirty="0" smtClean="0"/>
              <a:t>Chỉ đặc điểm, tính chất của sự vật, hoạt động, trạng thái: </a:t>
            </a:r>
            <a:r>
              <a:rPr lang="vi-VN" sz="3200" i="1" dirty="0" smtClean="0"/>
              <a:t>xinh, dài, sâu,..</a:t>
            </a:r>
            <a:endParaRPr lang="en-US" sz="32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srcRect/>
          <a:stretch>
            <a:fillRect/>
          </a:stretch>
        </p:blipFill>
        <p:spPr>
          <a:xfrm rot="-979807">
            <a:off x="13276118" y="9075547"/>
            <a:ext cx="5510543" cy="1487847"/>
          </a:xfrm>
          <a:prstGeom prst="rect">
            <a:avLst/>
          </a:prstGeom>
        </p:spPr>
      </p:pic>
      <p:sp>
        <p:nvSpPr>
          <p:cNvPr id="8" name="TextBox 7"/>
          <p:cNvSpPr txBox="1"/>
          <p:nvPr/>
        </p:nvSpPr>
        <p:spPr>
          <a:xfrm>
            <a:off x="914400" y="495300"/>
            <a:ext cx="2749471" cy="784830"/>
          </a:xfrm>
          <a:prstGeom prst="rect">
            <a:avLst/>
          </a:prstGeom>
          <a:noFill/>
        </p:spPr>
        <p:txBody>
          <a:bodyPr wrap="none" rtlCol="0">
            <a:spAutoFit/>
          </a:bodyPr>
          <a:lstStyle/>
          <a:p>
            <a:r>
              <a:rPr lang="vi-VN" sz="4500" b="1" i="1" dirty="0" smtClean="0">
                <a:solidFill>
                  <a:srgbClr val="FF0000"/>
                </a:solidFill>
              </a:rPr>
              <a:t>2. Bài tập</a:t>
            </a:r>
            <a:endParaRPr lang="en-US" sz="4500" b="1" i="1" dirty="0">
              <a:solidFill>
                <a:srgbClr val="FF0000"/>
              </a:solidFill>
            </a:endParaRPr>
          </a:p>
        </p:txBody>
      </p:sp>
      <p:sp>
        <p:nvSpPr>
          <p:cNvPr id="2" name="TextBox 1"/>
          <p:cNvSpPr txBox="1"/>
          <p:nvPr/>
        </p:nvSpPr>
        <p:spPr>
          <a:xfrm>
            <a:off x="1143000" y="1280130"/>
            <a:ext cx="16383000" cy="1927002"/>
          </a:xfrm>
          <a:prstGeom prst="rect">
            <a:avLst/>
          </a:prstGeom>
          <a:noFill/>
        </p:spPr>
        <p:txBody>
          <a:bodyPr wrap="square" rtlCol="0">
            <a:spAutoFit/>
          </a:bodyPr>
          <a:lstStyle/>
          <a:p>
            <a:pPr>
              <a:lnSpc>
                <a:spcPct val="150000"/>
              </a:lnSpc>
            </a:pPr>
            <a:r>
              <a:rPr lang="vi-VN" sz="4200" b="1" dirty="0" smtClean="0"/>
              <a:t>Bài 1: Trong số các từ in đậm sau đây, từ nào là danh từ, từ nào là động từ, từ nào là tính từ? </a:t>
            </a:r>
            <a:endParaRPr lang="en-US" sz="4200" b="1" dirty="0"/>
          </a:p>
        </p:txBody>
      </p:sp>
      <p:sp>
        <p:nvSpPr>
          <p:cNvPr id="3" name="TextBox 2"/>
          <p:cNvSpPr txBox="1"/>
          <p:nvPr/>
        </p:nvSpPr>
        <p:spPr>
          <a:xfrm>
            <a:off x="1219200" y="3207132"/>
            <a:ext cx="16230600" cy="5355312"/>
          </a:xfrm>
          <a:prstGeom prst="rect">
            <a:avLst/>
          </a:prstGeom>
          <a:noFill/>
        </p:spPr>
        <p:txBody>
          <a:bodyPr wrap="square" rtlCol="0">
            <a:spAutoFit/>
          </a:bodyPr>
          <a:lstStyle/>
          <a:p>
            <a:pPr marL="742950" indent="-742950">
              <a:lnSpc>
                <a:spcPct val="150000"/>
              </a:lnSpc>
              <a:buAutoNum type="alphaLcPeriod"/>
            </a:pPr>
            <a:r>
              <a:rPr lang="vi-VN" sz="3800" i="1" dirty="0" smtClean="0"/>
              <a:t>Một bài thơ </a:t>
            </a:r>
            <a:r>
              <a:rPr lang="vi-VN" sz="3800" b="1" i="1" dirty="0" smtClean="0">
                <a:solidFill>
                  <a:srgbClr val="FF0000"/>
                </a:solidFill>
              </a:rPr>
              <a:t>hay</a:t>
            </a:r>
            <a:r>
              <a:rPr lang="vi-VN" sz="3800" i="1" dirty="0" smtClean="0"/>
              <a:t> không bao giờ </a:t>
            </a:r>
            <a:r>
              <a:rPr lang="vi-VN" sz="3800" b="1" i="1" dirty="0" smtClean="0">
                <a:solidFill>
                  <a:srgbClr val="FF0000"/>
                </a:solidFill>
              </a:rPr>
              <a:t>đọc</a:t>
            </a:r>
            <a:r>
              <a:rPr lang="vi-VN" sz="3800" i="1" dirty="0" smtClean="0"/>
              <a:t> qua một </a:t>
            </a:r>
            <a:r>
              <a:rPr lang="vi-VN" sz="3800" b="1" i="1" dirty="0" smtClean="0">
                <a:solidFill>
                  <a:srgbClr val="FF0000"/>
                </a:solidFill>
              </a:rPr>
              <a:t>lần</a:t>
            </a:r>
            <a:r>
              <a:rPr lang="vi-VN" sz="3800" i="1" dirty="0" smtClean="0"/>
              <a:t> mà bỏ xuống được.</a:t>
            </a:r>
          </a:p>
          <a:p>
            <a:pPr marL="742950" indent="-742950">
              <a:lnSpc>
                <a:spcPct val="150000"/>
              </a:lnSpc>
              <a:buAutoNum type="alphaLcPeriod"/>
            </a:pPr>
            <a:r>
              <a:rPr lang="vi-VN" sz="3800" i="1" dirty="0" smtClean="0"/>
              <a:t>Mà ông, thì ông không thích </a:t>
            </a:r>
            <a:r>
              <a:rPr lang="vi-VN" sz="3800" b="1" i="1" dirty="0" smtClean="0">
                <a:solidFill>
                  <a:srgbClr val="FF0000"/>
                </a:solidFill>
              </a:rPr>
              <a:t>nghĩ ngợi </a:t>
            </a:r>
            <a:r>
              <a:rPr lang="vi-VN" sz="3800" i="1" dirty="0" smtClean="0"/>
              <a:t>như thế một tí nào.</a:t>
            </a:r>
          </a:p>
          <a:p>
            <a:pPr marL="742950" indent="-742950">
              <a:lnSpc>
                <a:spcPct val="150000"/>
              </a:lnSpc>
              <a:buAutoNum type="alphaLcPeriod"/>
            </a:pPr>
            <a:r>
              <a:rPr lang="vi-VN" sz="3800" i="1" dirty="0" smtClean="0"/>
              <a:t>Xây cái</a:t>
            </a:r>
            <a:r>
              <a:rPr lang="vi-VN" sz="3800" b="1" i="1" dirty="0" smtClean="0">
                <a:solidFill>
                  <a:srgbClr val="FF0000"/>
                </a:solidFill>
              </a:rPr>
              <a:t> lăng </a:t>
            </a:r>
            <a:r>
              <a:rPr lang="vi-VN" sz="3800" i="1" dirty="0" smtClean="0"/>
              <a:t>ấy cả làng </a:t>
            </a:r>
            <a:r>
              <a:rPr lang="vi-VN" sz="3800" b="1" i="1" dirty="0" smtClean="0">
                <a:solidFill>
                  <a:srgbClr val="FF0000"/>
                </a:solidFill>
              </a:rPr>
              <a:t>phục dịch</a:t>
            </a:r>
            <a:r>
              <a:rPr lang="vi-VN" sz="3800" i="1" dirty="0" smtClean="0"/>
              <a:t>, cả </a:t>
            </a:r>
            <a:r>
              <a:rPr lang="vi-VN" sz="3800" b="1" i="1" dirty="0" smtClean="0">
                <a:solidFill>
                  <a:srgbClr val="FF0000"/>
                </a:solidFill>
              </a:rPr>
              <a:t>làng</a:t>
            </a:r>
            <a:r>
              <a:rPr lang="vi-VN" sz="3800" i="1" dirty="0" smtClean="0"/>
              <a:t> gánh gạch, </a:t>
            </a:r>
            <a:r>
              <a:rPr lang="vi-VN" sz="3800" b="1" i="1" dirty="0" smtClean="0">
                <a:solidFill>
                  <a:srgbClr val="FF0000"/>
                </a:solidFill>
              </a:rPr>
              <a:t>đập</a:t>
            </a:r>
            <a:r>
              <a:rPr lang="vi-VN" sz="3800" i="1" dirty="0" smtClean="0"/>
              <a:t> đá, làm phu hồ cho nó.</a:t>
            </a:r>
          </a:p>
          <a:p>
            <a:pPr marL="742950" indent="-742950">
              <a:lnSpc>
                <a:spcPct val="150000"/>
              </a:lnSpc>
              <a:buAutoNum type="alphaLcPeriod"/>
            </a:pPr>
            <a:r>
              <a:rPr lang="vi-VN" sz="3800" i="1" dirty="0" smtClean="0"/>
              <a:t>Đối với cháu, thật là </a:t>
            </a:r>
            <a:r>
              <a:rPr lang="vi-VN" sz="3800" b="1" i="1" dirty="0" smtClean="0">
                <a:solidFill>
                  <a:srgbClr val="FF0000"/>
                </a:solidFill>
              </a:rPr>
              <a:t>đột ngột </a:t>
            </a:r>
            <a:r>
              <a:rPr lang="vi-VN" sz="3800" i="1" dirty="0" smtClean="0"/>
              <a:t>[...].</a:t>
            </a:r>
          </a:p>
          <a:p>
            <a:pPr marL="742950" indent="-742950">
              <a:lnSpc>
                <a:spcPct val="150000"/>
              </a:lnSpc>
              <a:buAutoNum type="alphaLcPeriod"/>
            </a:pPr>
            <a:r>
              <a:rPr lang="vi-VN" sz="3800" i="1" dirty="0" smtClean="0"/>
              <a:t>- Vâng! Ông giáo dạy </a:t>
            </a:r>
            <a:r>
              <a:rPr lang="vi-VN" sz="3800" b="1" i="1" dirty="0" smtClean="0">
                <a:solidFill>
                  <a:srgbClr val="FF0000"/>
                </a:solidFill>
              </a:rPr>
              <a:t>phải</a:t>
            </a:r>
            <a:r>
              <a:rPr lang="vi-VN" sz="3800" i="1" dirty="0" smtClean="0"/>
              <a:t>! Đối với chúng mình thì thế là </a:t>
            </a:r>
            <a:r>
              <a:rPr lang="vi-VN" sz="3800" b="1" i="1" dirty="0" smtClean="0">
                <a:solidFill>
                  <a:srgbClr val="FF0000"/>
                </a:solidFill>
              </a:rPr>
              <a:t>sung sướng</a:t>
            </a:r>
            <a:r>
              <a:rPr lang="vi-VN" sz="3800" i="1" dirty="0" smtClean="0"/>
              <a:t>. </a:t>
            </a:r>
            <a:endParaRPr lang="en-US" sz="3800" i="1" dirty="0"/>
          </a:p>
        </p:txBody>
      </p:sp>
    </p:spTree>
    <p:extLst>
      <p:ext uri="{BB962C8B-B14F-4D97-AF65-F5344CB8AC3E}">
        <p14:creationId xmlns:p14="http://schemas.microsoft.com/office/powerpoint/2010/main" val="413571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srcRect/>
          <a:stretch>
            <a:fillRect/>
          </a:stretch>
        </p:blipFill>
        <p:spPr>
          <a:xfrm rot="-979807">
            <a:off x="13276118" y="9075547"/>
            <a:ext cx="5510543" cy="1487847"/>
          </a:xfrm>
          <a:prstGeom prst="rect">
            <a:avLst/>
          </a:prstGeom>
        </p:spPr>
      </p:pic>
      <p:sp>
        <p:nvSpPr>
          <p:cNvPr id="8" name="TextBox 7"/>
          <p:cNvSpPr txBox="1"/>
          <p:nvPr/>
        </p:nvSpPr>
        <p:spPr>
          <a:xfrm>
            <a:off x="914400" y="495300"/>
            <a:ext cx="2749471" cy="784830"/>
          </a:xfrm>
          <a:prstGeom prst="rect">
            <a:avLst/>
          </a:prstGeom>
          <a:noFill/>
        </p:spPr>
        <p:txBody>
          <a:bodyPr wrap="none" rtlCol="0">
            <a:spAutoFit/>
          </a:bodyPr>
          <a:lstStyle/>
          <a:p>
            <a:r>
              <a:rPr lang="vi-VN" sz="4500" b="1" i="1" dirty="0" smtClean="0">
                <a:solidFill>
                  <a:srgbClr val="FF0000"/>
                </a:solidFill>
              </a:rPr>
              <a:t>2. Bài tập</a:t>
            </a:r>
            <a:endParaRPr lang="en-US" sz="4500" b="1" i="1" dirty="0">
              <a:solidFill>
                <a:srgbClr val="FF0000"/>
              </a:solidFill>
            </a:endParaRPr>
          </a:p>
        </p:txBody>
      </p:sp>
      <p:sp>
        <p:nvSpPr>
          <p:cNvPr id="2" name="TextBox 1"/>
          <p:cNvSpPr txBox="1"/>
          <p:nvPr/>
        </p:nvSpPr>
        <p:spPr>
          <a:xfrm>
            <a:off x="1143000" y="1280130"/>
            <a:ext cx="16383000" cy="1927002"/>
          </a:xfrm>
          <a:prstGeom prst="rect">
            <a:avLst/>
          </a:prstGeom>
          <a:noFill/>
        </p:spPr>
        <p:txBody>
          <a:bodyPr wrap="square" rtlCol="0">
            <a:spAutoFit/>
          </a:bodyPr>
          <a:lstStyle/>
          <a:p>
            <a:pPr>
              <a:lnSpc>
                <a:spcPct val="150000"/>
              </a:lnSpc>
            </a:pPr>
            <a:r>
              <a:rPr lang="vi-VN" sz="4200" b="1" dirty="0" smtClean="0"/>
              <a:t>Bài 1: Trong số các từ in đậm sau đây, từ nào là danh từ, từ nào là động từ, từ nào là tính từ? </a:t>
            </a:r>
            <a:endParaRPr lang="en-US" sz="4200" b="1" dirty="0"/>
          </a:p>
        </p:txBody>
      </p:sp>
      <p:sp>
        <p:nvSpPr>
          <p:cNvPr id="4" name="Rectangle 3"/>
          <p:cNvSpPr/>
          <p:nvPr/>
        </p:nvSpPr>
        <p:spPr>
          <a:xfrm>
            <a:off x="2301645" y="3009900"/>
            <a:ext cx="11163869" cy="3769750"/>
          </a:xfrm>
          <a:prstGeom prst="rect">
            <a:avLst/>
          </a:prstGeom>
        </p:spPr>
        <p:txBody>
          <a:bodyPr wrap="square">
            <a:spAutoFit/>
          </a:bodyPr>
          <a:lstStyle/>
          <a:p>
            <a:pPr marL="571500" indent="-571500" algn="just">
              <a:lnSpc>
                <a:spcPct val="200000"/>
              </a:lnSpc>
              <a:buFont typeface="Wingdings" panose="05000000000000000000" pitchFamily="2" charset="2"/>
              <a:buChar char="Ø"/>
            </a:pPr>
            <a:r>
              <a:rPr lang="vi-VN" sz="4200" b="1" dirty="0" smtClean="0">
                <a:solidFill>
                  <a:srgbClr val="000000"/>
                </a:solidFill>
              </a:rPr>
              <a:t>Danh </a:t>
            </a:r>
            <a:r>
              <a:rPr lang="vi-VN" sz="4200" b="1" dirty="0">
                <a:solidFill>
                  <a:srgbClr val="000000"/>
                </a:solidFill>
              </a:rPr>
              <a:t>từ: </a:t>
            </a:r>
            <a:r>
              <a:rPr lang="vi-VN" sz="4200" dirty="0">
                <a:solidFill>
                  <a:srgbClr val="000000"/>
                </a:solidFill>
              </a:rPr>
              <a:t>lần, lăng, làng</a:t>
            </a:r>
          </a:p>
          <a:p>
            <a:pPr marL="571500" indent="-571500" algn="just">
              <a:lnSpc>
                <a:spcPct val="200000"/>
              </a:lnSpc>
              <a:buFont typeface="Wingdings" panose="05000000000000000000" pitchFamily="2" charset="2"/>
              <a:buChar char="Ø"/>
            </a:pPr>
            <a:r>
              <a:rPr lang="vi-VN" sz="4200" b="1" dirty="0" smtClean="0">
                <a:solidFill>
                  <a:srgbClr val="000000"/>
                </a:solidFill>
              </a:rPr>
              <a:t>Động </a:t>
            </a:r>
            <a:r>
              <a:rPr lang="vi-VN" sz="4200" b="1" dirty="0">
                <a:solidFill>
                  <a:srgbClr val="000000"/>
                </a:solidFill>
              </a:rPr>
              <a:t>từ: </a:t>
            </a:r>
            <a:r>
              <a:rPr lang="vi-VN" sz="4200" dirty="0">
                <a:solidFill>
                  <a:srgbClr val="000000"/>
                </a:solidFill>
              </a:rPr>
              <a:t>đọc, nghĩ ngợi, phục dịch, đập</a:t>
            </a:r>
          </a:p>
          <a:p>
            <a:pPr marL="571500" indent="-571500" algn="just">
              <a:lnSpc>
                <a:spcPct val="200000"/>
              </a:lnSpc>
              <a:buFont typeface="Wingdings" panose="05000000000000000000" pitchFamily="2" charset="2"/>
              <a:buChar char="Ø"/>
            </a:pPr>
            <a:r>
              <a:rPr lang="vi-VN" sz="4200" b="1" dirty="0" smtClean="0">
                <a:solidFill>
                  <a:srgbClr val="000000"/>
                </a:solidFill>
              </a:rPr>
              <a:t>Tính </a:t>
            </a:r>
            <a:r>
              <a:rPr lang="vi-VN" sz="4200" b="1" dirty="0">
                <a:solidFill>
                  <a:srgbClr val="000000"/>
                </a:solidFill>
              </a:rPr>
              <a:t>từ: </a:t>
            </a:r>
            <a:r>
              <a:rPr lang="vi-VN" sz="4200" dirty="0">
                <a:solidFill>
                  <a:srgbClr val="000000"/>
                </a:solidFill>
              </a:rPr>
              <a:t>hay, đột ngột, sung sướng, phải</a:t>
            </a:r>
            <a:endParaRPr lang="vi-VN" sz="4200" b="0" i="0" dirty="0">
              <a:solidFill>
                <a:srgbClr val="000000"/>
              </a:solidFill>
              <a:effectLst/>
            </a:endParaRPr>
          </a:p>
        </p:txBody>
      </p:sp>
    </p:spTree>
    <p:extLst>
      <p:ext uri="{BB962C8B-B14F-4D97-AF65-F5344CB8AC3E}">
        <p14:creationId xmlns:p14="http://schemas.microsoft.com/office/powerpoint/2010/main" val="91990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TotalTime>
  <Words>2293</Words>
  <PresentationFormat>Custom</PresentationFormat>
  <Paragraphs>241</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Calibri</vt:lpstr>
      <vt:lpstr>Wingdings</vt:lpstr>
      <vt:lpstr>Arial</vt:lpstr>
      <vt:lpstr>Times New Roman</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2021-12-15T15:15:12Z</dcterms:modified>
  <dc:identifier>DAEtUBLhDZE</dc:identifier>
</cp:coreProperties>
</file>