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61" r:id="rId2"/>
    <p:sldId id="387" r:id="rId3"/>
    <p:sldId id="383" r:id="rId4"/>
    <p:sldId id="384" r:id="rId5"/>
    <p:sldId id="385" r:id="rId6"/>
    <p:sldId id="386" r:id="rId7"/>
    <p:sldId id="291" r:id="rId8"/>
    <p:sldId id="388" r:id="rId9"/>
    <p:sldId id="572" r:id="rId10"/>
    <p:sldId id="389" r:id="rId11"/>
    <p:sldId id="390" r:id="rId12"/>
    <p:sldId id="391" r:id="rId13"/>
    <p:sldId id="392" r:id="rId14"/>
    <p:sldId id="267" r:id="rId15"/>
    <p:sldId id="348" r:id="rId16"/>
    <p:sldId id="393" r:id="rId17"/>
    <p:sldId id="265" r:id="rId18"/>
    <p:sldId id="347" r:id="rId19"/>
    <p:sldId id="266" r:id="rId20"/>
    <p:sldId id="349" r:id="rId21"/>
    <p:sldId id="394" r:id="rId22"/>
    <p:sldId id="270" r:id="rId23"/>
    <p:sldId id="350" r:id="rId24"/>
    <p:sldId id="271" r:id="rId25"/>
    <p:sldId id="351" r:id="rId26"/>
    <p:sldId id="272" r:id="rId27"/>
    <p:sldId id="352" r:id="rId28"/>
    <p:sldId id="273" r:id="rId29"/>
    <p:sldId id="353" r:id="rId30"/>
    <p:sldId id="573" r:id="rId31"/>
    <p:sldId id="275" r:id="rId32"/>
    <p:sldId id="395" r:id="rId33"/>
    <p:sldId id="354" r:id="rId34"/>
    <p:sldId id="397" r:id="rId35"/>
    <p:sldId id="276" r:id="rId36"/>
    <p:sldId id="398" r:id="rId37"/>
    <p:sldId id="355" r:id="rId38"/>
    <p:sldId id="399" r:id="rId39"/>
    <p:sldId id="277" r:id="rId40"/>
    <p:sldId id="400" r:id="rId41"/>
    <p:sldId id="356" r:id="rId42"/>
    <p:sldId id="401" r:id="rId43"/>
    <p:sldId id="278" r:id="rId44"/>
    <p:sldId id="402" r:id="rId45"/>
    <p:sldId id="357" r:id="rId46"/>
    <p:sldId id="403" r:id="rId47"/>
    <p:sldId id="279" r:id="rId48"/>
    <p:sldId id="404" r:id="rId49"/>
    <p:sldId id="358" r:id="rId50"/>
    <p:sldId id="405" r:id="rId51"/>
    <p:sldId id="280" r:id="rId52"/>
    <p:sldId id="406" r:id="rId53"/>
    <p:sldId id="359" r:id="rId54"/>
    <p:sldId id="407" r:id="rId55"/>
    <p:sldId id="281" r:id="rId56"/>
    <p:sldId id="408" r:id="rId57"/>
    <p:sldId id="360" r:id="rId58"/>
    <p:sldId id="409" r:id="rId59"/>
    <p:sldId id="282" r:id="rId60"/>
    <p:sldId id="410" r:id="rId61"/>
    <p:sldId id="457" r:id="rId62"/>
    <p:sldId id="549" r:id="rId63"/>
    <p:sldId id="458" r:id="rId64"/>
    <p:sldId id="459" r:id="rId65"/>
    <p:sldId id="460" r:id="rId66"/>
    <p:sldId id="550" r:id="rId67"/>
    <p:sldId id="461" r:id="rId68"/>
    <p:sldId id="551" r:id="rId69"/>
    <p:sldId id="462" r:id="rId70"/>
    <p:sldId id="552" r:id="rId71"/>
    <p:sldId id="463" r:id="rId72"/>
    <p:sldId id="553" r:id="rId73"/>
    <p:sldId id="465" r:id="rId74"/>
    <p:sldId id="554" r:id="rId75"/>
    <p:sldId id="466" r:id="rId76"/>
    <p:sldId id="555" r:id="rId77"/>
    <p:sldId id="467" r:id="rId78"/>
    <p:sldId id="575" r:id="rId79"/>
    <p:sldId id="468" r:id="rId80"/>
    <p:sldId id="576" r:id="rId81"/>
    <p:sldId id="469" r:id="rId82"/>
    <p:sldId id="577" r:id="rId83"/>
    <p:sldId id="470" r:id="rId84"/>
    <p:sldId id="579" r:id="rId85"/>
    <p:sldId id="471" r:id="rId86"/>
    <p:sldId id="580" r:id="rId87"/>
    <p:sldId id="472" r:id="rId88"/>
    <p:sldId id="581" r:id="rId89"/>
    <p:sldId id="574" r:id="rId90"/>
    <p:sldId id="582" r:id="rId91"/>
    <p:sldId id="519" r:id="rId92"/>
    <p:sldId id="520" r:id="rId93"/>
    <p:sldId id="521" r:id="rId94"/>
    <p:sldId id="522" r:id="rId95"/>
    <p:sldId id="523" r:id="rId96"/>
    <p:sldId id="524" r:id="rId97"/>
    <p:sldId id="525" r:id="rId98"/>
    <p:sldId id="526" r:id="rId99"/>
    <p:sldId id="527" r:id="rId100"/>
    <p:sldId id="528" r:id="rId10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4660"/>
  </p:normalViewPr>
  <p:slideViewPr>
    <p:cSldViewPr snapToGrid="0">
      <p:cViewPr>
        <p:scale>
          <a:sx n="72" d="100"/>
          <a:sy n="72" d="100"/>
        </p:scale>
        <p:origin x="-7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F17D2-B155-415E-8118-00834B60706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8A741-71D1-49EE-8107-8E2FBA76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8A741-71D1-49EE-8107-8E2FBA7669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17/02/2020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3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9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7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9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7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9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7" Type="http://schemas.openxmlformats.org/officeDocument/2006/relationships/image" Target="../media/image2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9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7" Type="http://schemas.openxmlformats.org/officeDocument/2006/relationships/image" Target="../media/image2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9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10" Type="http://schemas.openxmlformats.org/officeDocument/2006/relationships/slide" Target="slide10.xml"/><Relationship Id="rId9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5.xml"/><Relationship Id="rId18" Type="http://schemas.openxmlformats.org/officeDocument/2006/relationships/slide" Target="slide4.xml"/><Relationship Id="rId3" Type="http://schemas.openxmlformats.org/officeDocument/2006/relationships/slide" Target="slide28.xml"/><Relationship Id="rId7" Type="http://schemas.openxmlformats.org/officeDocument/2006/relationships/slide" Target="slide23.xml"/><Relationship Id="rId12" Type="http://schemas.openxmlformats.org/officeDocument/2006/relationships/slide" Target="slide17.xml"/><Relationship Id="rId17" Type="http://schemas.openxmlformats.org/officeDocument/2006/relationships/slide" Target="slide2.xml"/><Relationship Id="rId2" Type="http://schemas.openxmlformats.org/officeDocument/2006/relationships/slide" Target="slide27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18.xml"/><Relationship Id="rId5" Type="http://schemas.openxmlformats.org/officeDocument/2006/relationships/slide" Target="slide30.xml"/><Relationship Id="rId15" Type="http://schemas.openxmlformats.org/officeDocument/2006/relationships/slide" Target="slide20.xml"/><Relationship Id="rId10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25.xml"/><Relationship Id="rId14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image" Target="../media/image2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33.xml"/><Relationship Id="rId18" Type="http://schemas.openxmlformats.org/officeDocument/2006/relationships/slide" Target="slide5.xml"/><Relationship Id="rId3" Type="http://schemas.openxmlformats.org/officeDocument/2006/relationships/slide" Target="slide55.xml"/><Relationship Id="rId7" Type="http://schemas.openxmlformats.org/officeDocument/2006/relationships/slide" Target="slide45.xml"/><Relationship Id="rId12" Type="http://schemas.openxmlformats.org/officeDocument/2006/relationships/slide" Target="slide35.xml"/><Relationship Id="rId17" Type="http://schemas.openxmlformats.org/officeDocument/2006/relationships/slide" Target="slide2.xml"/><Relationship Id="rId2" Type="http://schemas.openxmlformats.org/officeDocument/2006/relationships/slide" Target="slide53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37.xml"/><Relationship Id="rId5" Type="http://schemas.openxmlformats.org/officeDocument/2006/relationships/slide" Target="slide59.xml"/><Relationship Id="rId15" Type="http://schemas.openxmlformats.org/officeDocument/2006/relationships/slide" Target="slide41.xml"/><Relationship Id="rId10" Type="http://schemas.openxmlformats.org/officeDocument/2006/relationships/slide" Target="slide39.xml"/><Relationship Id="rId4" Type="http://schemas.openxmlformats.org/officeDocument/2006/relationships/slide" Target="slide57.xml"/><Relationship Id="rId9" Type="http://schemas.openxmlformats.org/officeDocument/2006/relationships/slide" Target="slide49.xml"/><Relationship Id="rId14" Type="http://schemas.openxmlformats.org/officeDocument/2006/relationships/slide" Target="slide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4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image" Target="../media/image2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6.xml"/><Relationship Id="rId18" Type="http://schemas.openxmlformats.org/officeDocument/2006/relationships/slide" Target="slide81.xml"/><Relationship Id="rId3" Type="http://schemas.openxmlformats.org/officeDocument/2006/relationships/slide" Target="slide75.xml"/><Relationship Id="rId7" Type="http://schemas.openxmlformats.org/officeDocument/2006/relationships/slide" Target="slide67.xml"/><Relationship Id="rId12" Type="http://schemas.openxmlformats.org/officeDocument/2006/relationships/slide" Target="slide2.xml"/><Relationship Id="rId17" Type="http://schemas.openxmlformats.org/officeDocument/2006/relationships/slide" Target="slide89.xml"/><Relationship Id="rId2" Type="http://schemas.openxmlformats.org/officeDocument/2006/relationships/slide" Target="slide73.xml"/><Relationship Id="rId16" Type="http://schemas.openxmlformats.org/officeDocument/2006/relationships/slide" Target="slide8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11" Type="http://schemas.openxmlformats.org/officeDocument/2006/relationships/slide" Target="slide61.xml"/><Relationship Id="rId5" Type="http://schemas.openxmlformats.org/officeDocument/2006/relationships/slide" Target="slide79.xml"/><Relationship Id="rId15" Type="http://schemas.openxmlformats.org/officeDocument/2006/relationships/slide" Target="slide85.xml"/><Relationship Id="rId10" Type="http://schemas.openxmlformats.org/officeDocument/2006/relationships/slide" Target="slide71.xml"/><Relationship Id="rId4" Type="http://schemas.openxmlformats.org/officeDocument/2006/relationships/slide" Target="slide77.xml"/><Relationship Id="rId9" Type="http://schemas.openxmlformats.org/officeDocument/2006/relationships/slide" Target="slide63.xml"/><Relationship Id="rId14" Type="http://schemas.openxmlformats.org/officeDocument/2006/relationships/slide" Target="slide8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openxmlformats.org/officeDocument/2006/relationships/image" Target="../media/image2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97.xml"/><Relationship Id="rId7" Type="http://schemas.openxmlformats.org/officeDocument/2006/relationships/slide" Target="slide2.xml"/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93.xml"/><Relationship Id="rId4" Type="http://schemas.openxmlformats.org/officeDocument/2006/relationships/slide" Target="slide9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5.xml"/><Relationship Id="rId4" Type="http://schemas.openxmlformats.org/officeDocument/2006/relationships/image" Target="../media/image53.emf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2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10.bin"/><Relationship Id="rId5" Type="http://schemas.openxmlformats.org/officeDocument/2006/relationships/image" Target="../media/image337.png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slide" Target="slide63.xml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60.wmf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slide" Target="slide5.xml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354.png"/><Relationship Id="rId21" Type="http://schemas.openxmlformats.org/officeDocument/2006/relationships/slide" Target="slide69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slide" Target="slide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1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366.png"/><Relationship Id="rId21" Type="http://schemas.openxmlformats.org/officeDocument/2006/relationships/image" Target="../media/image8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81.wmf"/><Relationship Id="rId25" Type="http://schemas.openxmlformats.org/officeDocument/2006/relationships/slide" Target="slide7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78.wmf"/><Relationship Id="rId24" Type="http://schemas.openxmlformats.org/officeDocument/2006/relationships/slide" Target="slide5.xml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73.xml.rels><?xml version="1.0" encoding="UTF-8" standalone="yes"?>
<Relationships xmlns="http://schemas.openxmlformats.org/package/2006/relationships"><Relationship Id="rId7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6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377.png"/><Relationship Id="rId21" Type="http://schemas.openxmlformats.org/officeDocument/2006/relationships/image" Target="../media/image9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slide" Target="slide73.xml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35.bin"/><Relationship Id="rId22" Type="http://schemas.openxmlformats.org/officeDocument/2006/relationships/slide" Target="slide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97.wmf"/><Relationship Id="rId3" Type="http://schemas.openxmlformats.org/officeDocument/2006/relationships/image" Target="../media/image101.pn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96.wmf"/><Relationship Id="rId5" Type="http://schemas.openxmlformats.org/officeDocument/2006/relationships/slide" Target="slide75.xml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41.bin"/><Relationship Id="rId4" Type="http://schemas.openxmlformats.org/officeDocument/2006/relationships/slide" Target="slide5.xml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43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0.png"/><Relationship Id="rId4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emf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emf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emf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emf"/><Relationship Id="rId4" Type="http://schemas.openxmlformats.org/officeDocument/2006/relationships/slide" Target="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emf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emf"/><Relationship Id="rId4" Type="http://schemas.openxmlformats.org/officeDocument/2006/relationships/slide" Target="slid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3.xml"/><Relationship Id="rId4" Type="http://schemas.openxmlformats.org/officeDocument/2006/relationships/slide" Target="slide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5.xml"/><Relationship Id="rId4" Type="http://schemas.openxmlformats.org/officeDocument/2006/relationships/slide" Target="slide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image" Target="../media/image127.png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7.png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45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5"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5300" y="59636"/>
            <a:ext cx="5552893" cy="480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dirty="0" smtClean="0">
                <a:latin typeface="Vani" panose="02040502050405020303" pitchFamily="18" charset="0"/>
                <a:cs typeface="Vani" panose="02040502050405020303" pitchFamily="18" charset="0"/>
              </a:rPr>
              <a:t>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65" y="580433"/>
            <a:ext cx="11513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IV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giữa hai đường thẳng chéo nhau: a và b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9780" y="991911"/>
                <a:ext cx="112649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u="sng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vi-VN" sz="3200" b="1" u="sng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pháp: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i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</a:t>
                </a:r>
                <a:r>
                  <a:rPr lang="vi-VN" sz="3200" i="1"/>
                  <a:t> </a:t>
                </a:r>
                <a:r>
                  <a:rPr lang="vi-VN" sz="3200">
                    <a:latin typeface="+mj-lt"/>
                  </a:rPr>
                  <a:t>Dựng đường vuông góc chung của a và b:</a:t>
                </a:r>
                <a:endParaRPr lang="en-US" sz="3200">
                  <a:latin typeface="+mj-lt"/>
                </a:endParaRPr>
              </a:p>
              <a:p>
                <a:r>
                  <a:rPr lang="vi-VN" sz="3200">
                    <a:latin typeface="+mj-lt"/>
                  </a:rPr>
                  <a:t>   +  Xác định mặt phẳng (Q) chứa b và song song với a</a:t>
                </a:r>
                <a:endParaRPr lang="en-US" sz="3200">
                  <a:latin typeface="+mj-lt"/>
                </a:endParaRPr>
              </a:p>
              <a:p>
                <a:r>
                  <a:rPr lang="vi-VN" sz="3200">
                    <a:latin typeface="+mj-lt"/>
                  </a:rPr>
                  <a:t>   +  Xác định hình chiếu a’ của a trên (Q),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𝑎</m:t>
                    </m:r>
                    <m:r>
                      <a:rPr lang="vi-VN" sz="3200">
                        <a:latin typeface="Cambria Math"/>
                      </a:rPr>
                      <m:t>′∩</m:t>
                    </m:r>
                    <m:r>
                      <a:rPr lang="vi-VN" sz="3200">
                        <a:latin typeface="Cambria Math"/>
                      </a:rPr>
                      <m:t>𝑏</m:t>
                    </m:r>
                    <m:r>
                      <a:rPr lang="vi-VN" sz="32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</a:rPr>
                          <m:t>𝐽</m:t>
                        </m:r>
                      </m:e>
                    </m:d>
                  </m:oMath>
                </a14:m>
                <a:endParaRPr lang="en-US" sz="3200">
                  <a:latin typeface="+mj-lt"/>
                </a:endParaRPr>
              </a:p>
              <a:p>
                <a:r>
                  <a:rPr lang="vi-VN" sz="3200">
                    <a:latin typeface="+mj-lt"/>
                  </a:rPr>
                  <a:t>   + Kẻ đường thẳng c qua J vuông góc với (Q),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𝑐</m:t>
                    </m:r>
                    <m:r>
                      <a:rPr lang="vi-VN" sz="3200">
                        <a:latin typeface="Cambria Math"/>
                      </a:rPr>
                      <m:t>∩</m:t>
                    </m:r>
                    <m:r>
                      <a:rPr lang="vi-VN" sz="3200">
                        <a:latin typeface="Cambria Math"/>
                      </a:rPr>
                      <m:t>𝑎</m:t>
                    </m:r>
                    <m:r>
                      <a:rPr lang="vi-VN" sz="32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vi-VN" sz="3200">
                    <a:latin typeface="+mj-lt"/>
                  </a:rPr>
                  <a:t>.</a:t>
                </a:r>
                <a:endParaRPr lang="en-US" sz="3200">
                  <a:latin typeface="+mj-lt"/>
                </a:endParaRPr>
              </a:p>
              <a:p>
                <a:r>
                  <a:rPr lang="vi-VN" sz="3200" smtClean="0">
                    <a:latin typeface="+mj-lt"/>
                  </a:rPr>
                  <a:t>Suy </a:t>
                </a:r>
                <a:r>
                  <a:rPr lang="vi-VN" sz="3200">
                    <a:latin typeface="+mj-lt"/>
                  </a:rPr>
                  <a:t>ra IJ là đường (đoạn) vuông góc chung của a và b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</a:rPr>
                          <m:t>𝑎</m:t>
                        </m:r>
                        <m:r>
                          <a:rPr lang="vi-VN" sz="3200">
                            <a:latin typeface="Cambria Math"/>
                          </a:rPr>
                          <m:t>,</m:t>
                        </m:r>
                        <m:r>
                          <a:rPr lang="vi-VN" sz="320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vi-VN" sz="3200">
                        <a:latin typeface="Cambria Math"/>
                      </a:rPr>
                      <m:t>=</m:t>
                    </m:r>
                    <m:r>
                      <a:rPr lang="vi-VN" sz="3200">
                        <a:latin typeface="Cambria Math"/>
                      </a:rPr>
                      <m:t>𝐼𝐽</m:t>
                    </m:r>
                  </m:oMath>
                </a14:m>
                <a:r>
                  <a:rPr lang="vi-VN" sz="3200" smtClean="0">
                    <a:latin typeface="+mj-lt"/>
                  </a:rPr>
                  <a:t>.</a:t>
                </a:r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0" y="991911"/>
                <a:ext cx="11264900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353" t="-2414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̉nh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17" y="3886038"/>
            <a:ext cx="4051573" cy="28063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sosceles Triangle 6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92770"/>
                <a:ext cx="11873947" cy="7752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𝐵𝐶𝐷</m:t>
                          </m:r>
                        </m:sub>
                      </m:sSub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</m:rad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𝐵𝐶𝐷</m:t>
                            </m:r>
                          </m:e>
                        </m:d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𝐵𝐶𝐷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𝐵𝐶𝐷</m:t>
                            </m:r>
                          </m:sub>
                        </m:sSub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3.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15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15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42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92770"/>
                <a:ext cx="11873947" cy="7752516"/>
              </a:xfrm>
              <a:blipFill rotWithShape="1">
                <a:blip r:embed="rId2"/>
                <a:stretch>
                  <a:fillRect l="-1078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94" y="2601121"/>
            <a:ext cx="3314613" cy="4488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5"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5300" y="59636"/>
            <a:ext cx="5552893" cy="480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dirty="0" smtClean="0">
                <a:latin typeface="Vani" panose="02040502050405020303" pitchFamily="18" charset="0"/>
                <a:cs typeface="Vani" panose="02040502050405020303" pitchFamily="18" charset="0"/>
              </a:rPr>
              <a:t>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65" y="580433"/>
            <a:ext cx="11513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IV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giữa hai đường thẳng chéo nhau: a và b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9780" y="991911"/>
                <a:ext cx="112649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u="sng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vi-VN" sz="32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pháp: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US" sz="3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32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i="1" dirty="0" smtClean="0"/>
                  <a:t> </a:t>
                </a:r>
                <a:r>
                  <a:rPr lang="vi-VN" sz="3200" dirty="0">
                    <a:latin typeface="+mj-lt"/>
                  </a:rPr>
                  <a:t>Dựng đường vuông góc chung của a và b:</a:t>
                </a:r>
                <a:endParaRPr lang="en-US" sz="3200" dirty="0">
                  <a:latin typeface="+mj-lt"/>
                </a:endParaRPr>
              </a:p>
              <a:p>
                <a:r>
                  <a:rPr lang="vi-VN" sz="3200" dirty="0">
                    <a:latin typeface="+mj-lt"/>
                  </a:rPr>
                  <a:t> </a:t>
                </a:r>
                <a:r>
                  <a:rPr lang="vi-VN" sz="3200" dirty="0" smtClean="0">
                    <a:latin typeface="+mj-lt"/>
                  </a:rPr>
                  <a:t>Đặc </a:t>
                </a:r>
                <a:r>
                  <a:rPr lang="vi-VN" sz="3200" dirty="0">
                    <a:latin typeface="+mj-lt"/>
                  </a:rPr>
                  <a:t>biệt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𝑎</m:t>
                    </m:r>
                    <m:r>
                      <a:rPr lang="vi-VN" sz="3200">
                        <a:latin typeface="Cambria Math"/>
                      </a:rPr>
                      <m:t>⊥</m:t>
                    </m:r>
                    <m:r>
                      <a:rPr lang="vi-VN" sz="3200">
                        <a:latin typeface="Cambria Math"/>
                      </a:rPr>
                      <m:t>𝑏</m:t>
                    </m:r>
                  </m:oMath>
                </a14:m>
                <a:r>
                  <a:rPr lang="vi-VN" sz="3200" dirty="0">
                    <a:latin typeface="+mj-lt"/>
                  </a:rPr>
                  <a:t>: Xác định (P) chứa b và vuông góc với a; Gọi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vi-VN" sz="3200">
                        <a:latin typeface="Cambria Math"/>
                      </a:rPr>
                      <m:t>=</m:t>
                    </m:r>
                    <m:r>
                      <a:rPr lang="vi-VN" sz="3200">
                        <a:latin typeface="Cambria Math"/>
                      </a:rPr>
                      <m:t>𝑎</m:t>
                    </m:r>
                    <m:r>
                      <a:rPr lang="vi-VN" sz="3200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 dirty="0">
                    <a:latin typeface="+mj-lt"/>
                  </a:rPr>
                  <a:t>; Hạ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𝐼𝐽</m:t>
                    </m:r>
                    <m:r>
                      <a:rPr lang="vi-VN" sz="3200">
                        <a:latin typeface="Cambria Math"/>
                      </a:rPr>
                      <m:t>⊥</m:t>
                    </m:r>
                    <m:r>
                      <a:rPr lang="vi-VN" sz="3200">
                        <a:latin typeface="Cambria Math"/>
                      </a:rPr>
                      <m:t>𝑏</m:t>
                    </m:r>
                  </m:oMath>
                </a14:m>
                <a:r>
                  <a:rPr lang="vi-VN" sz="3200" dirty="0">
                    <a:latin typeface="+mj-lt"/>
                  </a:rPr>
                  <a:t>. Suy ra IJ là đường (đoạn) vuông góc chung của a và b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0" y="991911"/>
                <a:ext cx="11264900" cy="2554545"/>
              </a:xfrm>
              <a:prstGeom prst="rect">
                <a:avLst/>
              </a:prstGeom>
              <a:blipFill>
                <a:blip r:embed="rId2"/>
                <a:stretch>
                  <a:fillRect l="-1353" t="-3341" r="-2002" b="-6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̉nh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27" y="3655019"/>
            <a:ext cx="4240586" cy="29048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5"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5300" y="59636"/>
            <a:ext cx="5552893" cy="480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dirty="0" smtClean="0">
                <a:latin typeface="Vani" panose="02040502050405020303" pitchFamily="18" charset="0"/>
                <a:cs typeface="Vani" panose="02040502050405020303" pitchFamily="18" charset="0"/>
              </a:rPr>
              <a:t>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65" y="580433"/>
            <a:ext cx="11513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IV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giữa hai đường thẳng chéo nhau: a và b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9780" y="1323211"/>
                <a:ext cx="11264900" cy="3110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u="sng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vi-VN" sz="3200" b="1" u="sng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pháp: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i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US" sz="3200" b="1" i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b="1" i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i="1" smtClean="0"/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Đưa về khoảng cách giữa đường và mặt song song</a:t>
                </a:r>
              </a:p>
              <a:p>
                <a:r>
                  <a:rPr lang="vi-VN" sz="3200" smtClean="0">
                    <a:latin typeface="+mj-lt"/>
                  </a:rPr>
                  <a:t>Xác </a:t>
                </a:r>
                <a:r>
                  <a:rPr lang="vi-VN" sz="3200">
                    <a:latin typeface="+mj-lt"/>
                  </a:rPr>
                  <a:t>định mặt phẳng (Q) chứa b và song song với a. Khi đó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</a:rPr>
                          <m:t>𝑎</m:t>
                        </m:r>
                        <m:r>
                          <a:rPr lang="vi-VN" sz="3200">
                            <a:latin typeface="Cambria Math"/>
                          </a:rPr>
                          <m:t>,</m:t>
                        </m:r>
                        <m:r>
                          <a:rPr lang="vi-VN" sz="320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vi-VN" sz="3200">
                        <a:latin typeface="Cambria Math"/>
                      </a:rPr>
                      <m:t>=</m:t>
                    </m:r>
                    <m:r>
                      <a:rPr lang="vi-VN" sz="320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</a:rPr>
                          <m:t>𝑎</m:t>
                        </m:r>
                        <m:r>
                          <a:rPr lang="vi-VN" sz="320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latin typeface="Cambria Math"/>
                              </a:rPr>
                              <m:t>𝑄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3200">
                    <a:latin typeface="+mj-lt"/>
                  </a:rPr>
                  <a:t>.</a:t>
                </a:r>
                <a:endParaRPr lang="en-US" sz="3200">
                  <a:latin typeface="+mj-lt"/>
                </a:endParaRPr>
              </a:p>
              <a:p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0" y="1323211"/>
                <a:ext cx="11264900" cy="3110403"/>
              </a:xfrm>
              <a:prstGeom prst="rect">
                <a:avLst/>
              </a:prstGeom>
              <a:blipFill rotWithShape="1">
                <a:blip r:embed="rId2"/>
                <a:stretch>
                  <a:fillRect l="-1353" t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5"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5300" y="59636"/>
            <a:ext cx="5552893" cy="480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dirty="0" smtClean="0">
                <a:latin typeface="Vani" panose="02040502050405020303" pitchFamily="18" charset="0"/>
                <a:cs typeface="Vani" panose="02040502050405020303" pitchFamily="18" charset="0"/>
              </a:rPr>
              <a:t>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65" y="580433"/>
            <a:ext cx="11513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IV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giữa hai đường thẳng chéo nhau: a và b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9780" y="1323211"/>
                <a:ext cx="11264900" cy="3110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u="sng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vi-VN" sz="3200" b="1" u="sng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pháp: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i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US" sz="3200" b="1" i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b="1" i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i="1" smtClean="0"/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Đưa về khoảng cách giữa 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hai mặt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song song</a:t>
                </a:r>
              </a:p>
              <a:p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Xác định hai mặt phẳng (P), (Q) lần lượt chứa a và b và song song nhau. Khi đó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vi-VN" sz="32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latin typeface="Cambria Math"/>
                                <a:cs typeface="Times New Roman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0" y="1323211"/>
                <a:ext cx="11264900" cy="3110403"/>
              </a:xfrm>
              <a:prstGeom prst="rect">
                <a:avLst/>
              </a:prstGeom>
              <a:blipFill rotWithShape="1">
                <a:blip r:embed="rId2"/>
                <a:stretch>
                  <a:fillRect l="-1353" t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2300" y="1040414"/>
                <a:ext cx="11595652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pt-B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đường thẳng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pt-B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điểm O không thuộc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pt-B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Mệnh đề nào sau đây đúng ?</a:t>
                </a:r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pt-BR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</m:d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pt-B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		</a:t>
                </a:r>
                <a:r>
                  <a:rPr lang="pt-B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pt-BR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</m:d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pt-B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pt-BR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</m:d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pt-B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		</a:t>
                </a:r>
                <a:r>
                  <a:rPr lang="pt-B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pt-BR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</m:d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pt-BR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00" y="1040414"/>
                <a:ext cx="11595652" cy="2554545"/>
              </a:xfrm>
              <a:prstGeom prst="rect">
                <a:avLst/>
              </a:prstGeom>
              <a:blipFill>
                <a:blip r:embed="rId2"/>
                <a:stretch>
                  <a:fillRect l="-1314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958806" y="2076386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Isosceles Triangle 7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7078" y="848149"/>
                <a:ext cx="1156914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pt-BR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pt-BR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là tam giác vuông tại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 </m:t>
                    </m:r>
                  </m:oMath>
                </a14:m>
                <a:endParaRPr lang="en-US" sz="3200" i="1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𝑆𝐴</m:t>
                    </m:r>
                    <m:r>
                      <a:rPr lang="pt-BR" sz="32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. Khoảng cách từ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Độ dài đoạn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𝐴𝐶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.			</a:t>
                </a:r>
                <a:r>
                  <a:rPr lang="pt-BR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Độ dài đoạn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Độ dài đoạn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𝐴𝐻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𝐻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𝑆𝐵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Độ dài đoạn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𝐴𝑀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trong đó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𝑆𝐶</m:t>
                    </m:r>
                  </m:oMath>
                </a14:m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8" y="848149"/>
                <a:ext cx="11569148" cy="3046988"/>
              </a:xfrm>
              <a:prstGeom prst="rect">
                <a:avLst/>
              </a:prstGeom>
              <a:blipFill rotWithShape="1">
                <a:blip r:embed="rId6"/>
                <a:stretch>
                  <a:fillRect l="-1317" t="-2800" b="-5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44919" y="2354981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Isosceles Triangle 6">
            <a:hlinkClick r:id="rId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80" y="0"/>
            <a:ext cx="36004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1061" y="225288"/>
                <a:ext cx="11582400" cy="595167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t-B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r>
                  <a:rPr lang="fr-FR" b="1" dirty="0" smtClean="0"/>
                  <a:t>                        </a:t>
                </a:r>
              </a:p>
              <a:p>
                <a:pPr marL="0" indent="0">
                  <a:buNone/>
                </a:pPr>
                <a:endParaRPr lang="fr-FR" b="1" dirty="0"/>
              </a:p>
              <a:p>
                <a:pPr marL="0" indent="0">
                  <a:buNone/>
                </a:pPr>
                <a:endParaRPr lang="fr-FR" b="1" dirty="0" smtClean="0"/>
              </a:p>
              <a:p>
                <a:pPr marL="0" indent="0">
                  <a:buNone/>
                </a:pPr>
                <a:endParaRPr lang="fr-FR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fr-FR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latin typeface="Cambria Math"/>
                            <a:cs typeface="Times New Roman" pitchFamily="18" charset="0"/>
                          </a:rPr>
                          <m:t>𝑆𝐴𝐵</m:t>
                        </m:r>
                      </m:e>
                    </m:d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latin typeface="Cambria Math"/>
                            <a:cs typeface="Times New Roman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Hạ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𝐴𝐻</m:t>
                    </m:r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𝑆𝐵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, khi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𝐴𝐻</m:t>
                            </m:r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𝐵𝐶</m:t>
                            </m:r>
                          </m:e>
                          <m:e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𝐴𝐻</m:t>
                            </m:r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𝑆𝐵</m:t>
                            </m:r>
                          </m:e>
                        </m:eqArr>
                      </m:e>
                    </m:d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𝐴𝐻</m:t>
                    </m:r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𝑆𝐵𝐶</m:t>
                        </m: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fr-FR" sz="32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𝐴𝐻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𝑆𝐵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61" y="225288"/>
                <a:ext cx="11582400" cy="5951676"/>
              </a:xfrm>
              <a:blipFill rotWithShape="1">
                <a:blip r:embed="rId3"/>
                <a:stretch>
                  <a:fillRect l="-1368" t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565" y="699975"/>
                <a:ext cx="1146313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pt-BR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</a:t>
                </a:r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hộp chữ nhật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nl-NL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Khoảng cách giữa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nl-NL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nl-NL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l-NL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nl-NL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pt-BR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  </a:t>
                </a:r>
                <a:r>
                  <a:rPr lang="pt-BR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</a:t>
                </a:r>
                <a:r>
                  <a:rPr lang="nl-NL" sz="32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:r>
                  <a:rPr lang="pt-BR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pt-BR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nl-NL" sz="3200">
                        <a:latin typeface="Cambria Math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</a:t>
                </a:r>
                <a:r>
                  <a:rPr lang="pt-BR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pt-BR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5" y="699975"/>
                <a:ext cx="11463131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329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8752665" y="1727516"/>
            <a:ext cx="397871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6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7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7078" y="648248"/>
                <a:ext cx="11277600" cy="531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nl-NL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  </a:t>
                </a:r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lập phương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nl-NL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khoảng cách từ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tới đường thẳng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          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/>
                  <a:t> 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 dụng hệ thức lượng trong tam giác vuông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𝐵𝐻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B</a:t>
                </a:r>
              </a:p>
              <a:p>
                <a:pPr algn="just"/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8" y="648248"/>
                <a:ext cx="11277600" cy="5314532"/>
              </a:xfrm>
              <a:prstGeom prst="rect">
                <a:avLst/>
              </a:prstGeom>
              <a:blipFill rotWithShape="1">
                <a:blip r:embed="rId6"/>
                <a:stretch>
                  <a:fillRect l="-1351" t="-1606"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491159" y="1831248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57" y="3508512"/>
            <a:ext cx="3339794" cy="33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sosceles Triangle 6">
            <a:hlinkClick r:id="rId8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9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9186" y="689457"/>
                <a:ext cx="11226800" cy="6176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 </a:t>
                </a:r>
                <a:r>
                  <a:rPr lang="pt-B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đáy là hình vuông cạnh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 góc với mặt phẳng đáy và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Khoảng cách giữa hai đường thẳng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ea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bằng: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32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32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32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𝐷𝐴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, 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𝐷𝐴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𝐷𝐴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𝐷𝐴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, 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𝑆𝐴𝐵</m:t>
                            </m:r>
                          </m:e>
                        </m:d>
                      </m:e>
                    </m:d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𝑆𝐵</m:t>
                        </m:r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, </m:t>
                        </m:r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𝐶𝐷</m:t>
                        </m:r>
                      </m:e>
                    </m:d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𝐶𝐷</m:t>
                        </m:r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, 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𝑆𝐴𝐵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, 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𝑆𝐴𝐵</m:t>
                            </m:r>
                          </m:e>
                        </m:d>
                      </m:e>
                    </m:d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𝐷𝐴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6" y="689457"/>
                <a:ext cx="11226800" cy="6176499"/>
              </a:xfrm>
              <a:prstGeom prst="rect">
                <a:avLst/>
              </a:prstGeom>
              <a:blipFill rotWithShape="1">
                <a:blip r:embed="rId2"/>
                <a:stretch>
                  <a:fillRect l="-1357" t="-1382" r="-1574" b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098313" y="2261926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36" y="2681287"/>
            <a:ext cx="2857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3" y="304410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8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4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21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7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1" y="308137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CĐ11_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052" y="1655615"/>
                <a:ext cx="11410122" cy="1861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Cho tứ diện đều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Tính khoảng cách giữa hai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𝐶𝐷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2" y="1655615"/>
                <a:ext cx="11410122" cy="1861920"/>
              </a:xfrm>
              <a:prstGeom prst="rect">
                <a:avLst/>
              </a:prstGeom>
              <a:blipFill rotWithShape="1">
                <a:blip r:embed="rId7"/>
                <a:stretch>
                  <a:fillRect l="-1335" t="-4590" b="-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527761" y="2849202"/>
            <a:ext cx="448192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Isosceles Triangle 5">
            <a:hlinkClick r:id="rId8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9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783" y="304800"/>
                <a:ext cx="11648660" cy="624177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𝐶𝐷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kẻ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𝛥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𝐴𝑀𝑁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𝐶𝐷</m:t>
                        </m:r>
                      </m:e>
                    </m:d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𝑀𝑁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20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320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320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3" y="304800"/>
                <a:ext cx="11648660" cy="6241774"/>
              </a:xfrm>
              <a:blipFill>
                <a:blip r:embed="rId2"/>
                <a:stretch>
                  <a:fillRect l="-995" t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33" y="677099"/>
            <a:ext cx="31908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6263015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626964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37" y="3502508"/>
            <a:ext cx="4060228" cy="310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4313" y="704016"/>
                <a:ext cx="11588158" cy="605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7.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Cho khối chóp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𝑆</m:t>
                    </m:r>
                    <m:r>
                      <a:rPr lang="en-US" sz="3200">
                        <a:latin typeface="Cambria Math"/>
                      </a:rPr>
                      <m:t>.</m:t>
                    </m:r>
                    <m:r>
                      <a:rPr lang="en-US" sz="320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𝑆𝐴</m:t>
                    </m:r>
                    <m:r>
                      <a:rPr lang="en-US" sz="3200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, đáy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là hình vuông cạnh bằng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4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𝑆𝐴</m:t>
                    </m:r>
                    <m:r>
                      <a:rPr lang="en-US" sz="3200">
                        <a:latin typeface="Cambria Math"/>
                      </a:rPr>
                      <m:t>=3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Khoảng cách giữa hai đường thẳng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𝑆𝐵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là</a:t>
                </a:r>
              </a:p>
              <a:p>
                <a:r>
                  <a:rPr lang="vi-VN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                         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320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                   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                     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43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pt-BR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Lời giải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𝐴𝐻</m:t>
                    </m:r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𝑆𝐵</m:t>
                    </m:r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𝐴𝐷</m:t>
                            </m:r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𝑆𝐴</m:t>
                            </m:r>
                          </m:e>
                          <m:e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𝐴𝐷</m:t>
                            </m:r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𝐴𝐵</m:t>
                            </m:r>
                          </m:e>
                        </m:eqArr>
                      </m:e>
                    </m:d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𝐴𝐷</m:t>
                    </m:r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𝐴𝐷</m:t>
                    </m:r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𝐴𝐻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𝑆𝐵</m:t>
                        </m:r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𝐴𝐷</m:t>
                        </m:r>
                      </m:e>
                    </m:d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𝐴𝐻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 B</a:t>
                </a:r>
              </a:p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704016"/>
                <a:ext cx="11588158" cy="6059223"/>
              </a:xfrm>
              <a:prstGeom prst="rect">
                <a:avLst/>
              </a:prstGeom>
              <a:blipFill rotWithShape="1">
                <a:blip r:embed="rId6"/>
                <a:stretch>
                  <a:fillRect l="-1315" t="-1408" r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885647" y="2323065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64" y="3061982"/>
            <a:ext cx="3259719" cy="36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0817" y="699283"/>
                <a:ext cx="11449879" cy="4645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8. </a:t>
                </a:r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là hình bình hành, cạnh bên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vuông góc với đáy. Biết khoảng cách từ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đến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Tính khoảng cách từ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12</m:t>
                        </m:r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/>
                  <a:t>.                   </a:t>
                </a:r>
                <a:r>
                  <a:rPr lang="vi-VN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3</m:t>
                        </m:r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/>
                  <a:t>.                    </a:t>
                </a:r>
                <a:r>
                  <a:rPr lang="vi-VN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4</m:t>
                        </m:r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/>
                  <a:t>.                  </a:t>
                </a:r>
                <a:r>
                  <a:rPr lang="vi-VN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6</m:t>
                        </m:r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/>
                  <a:t>.</a:t>
                </a:r>
                <a:endParaRPr lang="en-US" sz="3200" smtClean="0"/>
              </a:p>
              <a:p>
                <a:r>
                  <a:rPr lang="fr-FR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𝑆𝐵𝐷</m:t>
                            </m:r>
                          </m:e>
                        </m:d>
                      </m:e>
                    </m:d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𝑆𝐵𝐷</m:t>
                            </m:r>
                          </m:e>
                        </m:d>
                      </m:e>
                    </m:d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D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 i="1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7" y="699283"/>
                <a:ext cx="11449879" cy="4645887"/>
              </a:xfrm>
              <a:prstGeom prst="rect">
                <a:avLst/>
              </a:prstGeom>
              <a:blipFill rotWithShape="1">
                <a:blip r:embed="rId7"/>
                <a:stretch>
                  <a:fillRect l="-1330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9985415" y="2483697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8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9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054473"/>
            <a:ext cx="3193360" cy="374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2108" y="684181"/>
                <a:ext cx="1158184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9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tam giác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Tính khoảng cách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giữa hai đường thẳng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:r>
                  <a:rPr lang="vi-VN" sz="32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được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        </a:t>
                </a:r>
                <a:r>
                  <a:rPr lang="en-US" sz="32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</a:t>
                </a:r>
                <a:endParaRPr lang="en-US" sz="320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                                       </a:t>
                </a:r>
                <a:r>
                  <a:rPr lang="en-US" sz="32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vi-VN" sz="32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</a:t>
                </a:r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𝐴𝐵</m:t>
                    </m:r>
                  </m:oMath>
                </a14:m>
                <a:r>
                  <a:rPr lang="vi-VN" sz="3200">
                    <a:latin typeface="+mj-lt"/>
                  </a:rPr>
                  <a:t> là đoạn vuông góc chung của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𝑆𝐴</m:t>
                    </m:r>
                  </m:oMath>
                </a14:m>
                <a:r>
                  <a:rPr lang="vi-VN" sz="32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𝐵𝐶</m:t>
                    </m:r>
                  </m:oMath>
                </a14:m>
                <a:r>
                  <a:rPr lang="vi-VN" sz="3200">
                    <a:latin typeface="+mj-lt"/>
                  </a:rPr>
                  <a:t>. </a:t>
                </a:r>
                <a:endParaRPr lang="en-US" sz="3200" smtClean="0">
                  <a:latin typeface="+mj-lt"/>
                </a:endParaRPr>
              </a:p>
              <a:p>
                <a:r>
                  <a:rPr lang="vi-VN" sz="3200" smtClean="0">
                    <a:latin typeface="+mj-lt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𝑆𝐴</m:t>
                        </m:r>
                        <m:r>
                          <a:rPr lang="vi-VN" sz="3200" i="1">
                            <a:latin typeface="Cambria Math"/>
                          </a:rPr>
                          <m:t>;</m:t>
                        </m:r>
                        <m:r>
                          <a:rPr lang="vi-VN" sz="3200" i="1">
                            <a:latin typeface="Cambria Math"/>
                          </a:rPr>
                          <m:t>𝐵𝐶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𝐴𝐵</m:t>
                    </m:r>
                    <m:r>
                      <a:rPr lang="vi-VN" sz="3200" i="1">
                        <a:latin typeface="Cambria Math"/>
                      </a:rPr>
                      <m:t>=6</m:t>
                    </m:r>
                  </m:oMath>
                </a14:m>
                <a:r>
                  <a:rPr lang="vi-VN" sz="3200">
                    <a:latin typeface="+mj-lt"/>
                  </a:rPr>
                  <a:t>.</a:t>
                </a:r>
                <a:endParaRPr lang="en-US" sz="3200">
                  <a:latin typeface="+mj-lt"/>
                </a:endParaRPr>
              </a:p>
              <a:p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8" y="684181"/>
                <a:ext cx="11581840" cy="5509200"/>
              </a:xfrm>
              <a:prstGeom prst="rect">
                <a:avLst/>
              </a:prstGeom>
              <a:blipFill rotWithShape="1">
                <a:blip r:embed="rId7"/>
                <a:stretch>
                  <a:fillRect l="-1368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52602" y="2722374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8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9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71" y="3099178"/>
            <a:ext cx="5145990" cy="378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8445" y="198195"/>
                <a:ext cx="11608268" cy="5658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s-MX" sz="3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10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đáy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hình thang vuông có chiều cao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𝐶𝐵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Tính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vi-VN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giữa đường thẳng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𝐼𝐽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𝑆𝐴𝐷</m:t>
                        </m:r>
                      </m:e>
                    </m:d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IJ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//</m:t>
                      </m:r>
                      <m:func>
                        <m:func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𝐴𝐷</m:t>
                          </m:r>
                        </m:fName>
                        <m:e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⇒</m:t>
                          </m:r>
                        </m:e>
                      </m:func>
                      <m:r>
                        <m:rPr>
                          <m:nor/>
                        </m:rPr>
                        <a:rPr lang="en-US" sz="320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IJ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//(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𝑆𝐴𝐷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IJ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𝑆𝐴𝐷</m:t>
                              </m:r>
                            </m:fName>
                            <m:e>
                              <m:r>
                                <a:rPr lang="en-US" sz="32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,(</m:t>
                          </m:r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𝑆𝐴𝐷</m:t>
                          </m:r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𝐼𝐴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5" y="198195"/>
                <a:ext cx="11608268" cy="5658024"/>
              </a:xfrm>
              <a:prstGeom prst="rect">
                <a:avLst/>
              </a:prstGeom>
              <a:blipFill>
                <a:blip r:embed="rId3"/>
                <a:stretch>
                  <a:fillRect l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4044005" y="2866496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6200000">
            <a:off x="10795909" y="6037731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5" action="ppaction://hlinksldjump"/>
          </p:cNvPr>
          <p:cNvSpPr/>
          <p:nvPr/>
        </p:nvSpPr>
        <p:spPr>
          <a:xfrm rot="5400000">
            <a:off x="11292861" y="604435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93" y="2834442"/>
            <a:ext cx="27432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8583" y="700710"/>
                <a:ext cx="11516139" cy="5082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đáy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hình chữ nhật với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Tính khoảng cách giữa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	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𝐵𝐶</m:t>
                        </m:r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𝑆𝐷</m:t>
                        </m:r>
                      </m:e>
                    </m:d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𝐵𝐶</m:t>
                        </m:r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𝑆𝐴𝐷</m:t>
                            </m:r>
                          </m:e>
                        </m:d>
                      </m:e>
                    </m:d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𝑆𝐴𝐷</m:t>
                            </m:r>
                          </m:e>
                        </m:d>
                      </m:e>
                    </m:d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𝐵𝐴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83" y="700710"/>
                <a:ext cx="11516139" cy="5082482"/>
              </a:xfrm>
              <a:prstGeom prst="rect">
                <a:avLst/>
              </a:prstGeom>
              <a:blipFill>
                <a:blip r:embed="rId3"/>
                <a:stretch>
                  <a:fillRect l="-1376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903688" y="2479661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5178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324" y="2512078"/>
            <a:ext cx="3078989" cy="325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4313" y="650830"/>
                <a:ext cx="11595652" cy="5846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12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 </a:t>
                </a:r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lăng trụ đứng tam giác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tam giác đều cạnh bằng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 cách giữa hai đường thẳng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𝐵𝐶</m:t>
                        </m:r>
                      </m:e>
                    </m:d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650830"/>
                <a:ext cx="11595652" cy="5846601"/>
              </a:xfrm>
              <a:prstGeom prst="rect">
                <a:avLst/>
              </a:prstGeom>
              <a:blipFill rotWithShape="1">
                <a:blip r:embed="rId3"/>
                <a:stretch>
                  <a:fillRect l="-1314" t="-1460" r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463825" y="2268019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1548" y="591207"/>
                <a:ext cx="11595652" cy="7404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hình lập phương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𝐴𝐵𝐶𝐷</m:t>
                    </m:r>
                    <m:r>
                      <a:rPr lang="pt-BR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có cạnh bằng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(tham khảo hình vẽ bên</a:t>
                </a:r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). Khoảng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cách giữa hai đường thẳng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𝐵𝐷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</a:p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/>
                  <a:t>.	</a:t>
                </a:r>
                <a:r>
                  <a:rPr lang="en-US" sz="3200" smtClean="0"/>
                  <a:t>	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/>
                  <a:t>.	</a:t>
                </a:r>
                <a:r>
                  <a:rPr lang="en-US" sz="3200" smtClean="0"/>
                  <a:t>		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.	</a:t>
                </a:r>
                <a:r>
                  <a:rPr lang="en-US" sz="3200" smtClean="0"/>
                  <a:t>	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smtClean="0"/>
                  <a:t>.</a:t>
                </a:r>
              </a:p>
              <a:p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giải:</a:t>
                </a:r>
              </a:p>
              <a:p>
                <a:r>
                  <a:rPr lang="vi-VN" sz="3200" b="1" i="1" u="sng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1:</a:t>
                </a:r>
                <a:r>
                  <a:rPr lang="vi-VN" sz="32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𝐵𝐷</m:t>
                    </m:r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 </m:t>
                    </m:r>
                    <m:r>
                      <m:rPr>
                        <m:nor/>
                      </m:rPr>
                      <a:rPr lang="fr-FR" sz="3200"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 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𝐵𝐷</m:t>
                        </m:r>
                        <m:r>
                          <a:rPr lang="fr-FR" sz="32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200">
                          <a:latin typeface="Cambria Math"/>
                          <a:cs typeface="Times New Roman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/>
                              <a:cs typeface="Times New Roman" pitchFamily="18" charset="0"/>
                            </a:rPr>
                            <m:t>𝐵𝐷</m:t>
                          </m:r>
                          <m:r>
                            <a:rPr lang="fr-FR" sz="320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r-FR" sz="3200">
                                      <a:latin typeface="Cambria Math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latin typeface="Cambria Math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fr-FR" sz="3200">
                                      <a:latin typeface="Cambria Math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latin typeface="Cambria Math"/>
                                      <a:cs typeface="Times New Roman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fr-FR" sz="3200">
                                      <a:latin typeface="Cambria Math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latin typeface="Cambria Math"/>
                                      <a:cs typeface="Times New Roman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fr-FR" sz="3200">
                                      <a:latin typeface="Cambria Math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fr-FR" sz="32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sz="3200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fr-FR" sz="3200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3200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fr-FR" sz="3200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𝐵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320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fr-FR" sz="32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b="1" i="1" u="sng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2:</a:t>
                </a:r>
                <a:r>
                  <a:rPr lang="vi-VN" sz="32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p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lần lượt tâm của hai đáy.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itchFamily="18" charset="0"/>
                      </a:rPr>
                      <m:t>𝑂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p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là đoạn vuông góc chung của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itchFamily="18" charset="0"/>
                      </a:rPr>
                      <m:t>𝐵𝐷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20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𝐵𝐷</m:t>
                        </m:r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𝑂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/>
              </a:p>
              <a:p>
                <a:pPr algn="just"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48" y="591207"/>
                <a:ext cx="11595652" cy="7404335"/>
              </a:xfrm>
              <a:prstGeom prst="rect">
                <a:avLst/>
              </a:prstGeom>
              <a:blipFill rotWithShape="1">
                <a:blip r:embed="rId7"/>
                <a:stretch>
                  <a:fillRect l="-1367" t="-1152" r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0" y="2961299"/>
            <a:ext cx="3027501" cy="29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069060" y="2314714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7" name="Isosceles Triangle 6">
            <a:hlinkClick r:id="rId9" action="ppaction://hlinksldjump"/>
          </p:cNvPr>
          <p:cNvSpPr/>
          <p:nvPr/>
        </p:nvSpPr>
        <p:spPr>
          <a:xfrm rot="16200000">
            <a:off x="10795909" y="609073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10" action="ppaction://hlinksldjump"/>
          </p:cNvPr>
          <p:cNvSpPr/>
          <p:nvPr/>
        </p:nvSpPr>
        <p:spPr>
          <a:xfrm rot="5400000">
            <a:off x="11292861" y="609736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3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9417" y="645483"/>
                <a:ext cx="11597540" cy="6605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lăng trụ tam giác đều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chiều cao  bằng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Khoảng cách giữa hai đường thẳng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0"/>
                  </a:spcAft>
                </a:pP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  <m:r>
                      <m:rPr>
                        <m:nor/>
                      </m:rPr>
                      <a:rPr lang="pt-BR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⊂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⊂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𝐴𝑀</m:t>
                        </m:r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𝐴𝐵𝐶</m:t>
                            </m:r>
                          </m:e>
                        </m:d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pt-B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pt-B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pt-B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17" y="645483"/>
                <a:ext cx="11597540" cy="6605526"/>
              </a:xfrm>
              <a:prstGeom prst="rect">
                <a:avLst/>
              </a:prstGeom>
              <a:blipFill rotWithShape="1">
                <a:blip r:embed="rId6"/>
                <a:stretch>
                  <a:fillRect l="-1314" t="-1293" r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74415" y="2235301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698237"/>
            <a:ext cx="24574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sosceles Triangle 8">
            <a:hlinkClick r:id="rId8" action="ppaction://hlinksldjump"/>
          </p:cNvPr>
          <p:cNvSpPr/>
          <p:nvPr/>
        </p:nvSpPr>
        <p:spPr>
          <a:xfrm rot="16200000">
            <a:off x="10795909" y="618350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9" action="ppaction://hlinksldjump"/>
          </p:cNvPr>
          <p:cNvSpPr/>
          <p:nvPr/>
        </p:nvSpPr>
        <p:spPr>
          <a:xfrm rot="5400000">
            <a:off x="11292861" y="6190131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9111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7335" y="66546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" name="Isosceles Triangle 19">
            <a:hlinkClick r:id="rId1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hlinkClick r:id="rId1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9417" y="645483"/>
                <a:ext cx="11597540" cy="5391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(ĐỀ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KHẢO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BGD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2018)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lập phương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cạnh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(tham khảo hình vẽ bên</a:t>
                </a:r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nl-NL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giữa hai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bằng:</a:t>
                </a:r>
              </a:p>
              <a:p>
                <a:pPr algn="just"/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17" y="645483"/>
                <a:ext cx="11597540" cy="5391156"/>
              </a:xfrm>
              <a:prstGeom prst="rect">
                <a:avLst/>
              </a:prstGeom>
              <a:blipFill rotWithShape="1">
                <a:blip r:embed="rId2"/>
                <a:stretch>
                  <a:fillRect l="-1314" t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196273" y="5355669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6200000">
            <a:off x="10795909" y="618350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11292861" y="6190131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5282" y="12454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1" y="2420020"/>
            <a:ext cx="3608438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2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1072" y="948823"/>
                <a:ext cx="11648466" cy="2602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là hình vuông cạnh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vuông góc với đáy,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Khoảng cách giữa hai đường thẳng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fr-FR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fr-FR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fr-FR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72" y="948823"/>
                <a:ext cx="11648466" cy="2602572"/>
              </a:xfrm>
              <a:prstGeom prst="rect">
                <a:avLst/>
              </a:prstGeom>
              <a:blipFill>
                <a:blip r:embed="rId2"/>
                <a:stretch>
                  <a:fillRect l="-1308" t="-3279" r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78676" y="2556141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1061" y="39762"/>
                <a:ext cx="11502887" cy="58059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𝑆𝐴</m:t>
                            </m:r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</m:e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</m:e>
                        </m:eqArr>
                      </m:e>
                    </m:d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endParaRPr lang="en-US" sz="320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𝑆𝐴𝐵</m:t>
                            </m:r>
                          </m:e>
                        </m:d>
                      </m:e>
                    </m:d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𝐷𝐴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𝐶𝐷</m:t>
                              </m:r>
                              <m:r>
                                <a:rPr lang="fr-FR" sz="32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⊄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𝑆𝐴𝐵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32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𝐶𝐷</m:t>
                              </m:r>
                              <m:r>
                                <m:rPr>
                                  <m:nor/>
                                </m:rPr>
                                <a:rPr lang="fr-FR" sz="3200"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m:t>//</m:t>
                              </m:r>
                              <m:r>
                                <a:rPr lang="en-US" sz="32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e>
                              <m:r>
                                <a:rPr lang="en-US" sz="32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  <m:r>
                                <a:rPr lang="fr-FR" sz="32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𝑆𝐴𝐵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fr-FR" sz="3200">
                          <a:latin typeface="Cambria Math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𝐶𝐷</m:t>
                      </m:r>
                      <m:r>
                        <m:rPr>
                          <m:nor/>
                        </m:rPr>
                        <a:rPr lang="fr-FR" sz="320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//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𝑆𝐴𝐵</m:t>
                          </m:r>
                        </m:e>
                      </m:d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>
                          <a:latin typeface="Cambria Math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fr-FR" sz="3200">
                              <a:latin typeface="Cambria Math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𝑆𝐵</m:t>
                          </m:r>
                        </m:e>
                      </m:d>
                      <m:r>
                        <a:rPr lang="fr-FR" sz="3200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fr-FR" sz="3200">
                              <a:latin typeface="Cambria Math"/>
                              <a:ea typeface="Times New Roman" panose="020206030504050203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𝑆𝐴𝐵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/>
                              <a:ea typeface="Times New Roman" panose="02020603050405020304" pitchFamily="18" charset="0"/>
                            </a:rPr>
                            <m:t>𝐷</m:t>
                          </m:r>
                          <m:r>
                            <a:rPr lang="fr-FR" sz="3200">
                              <a:latin typeface="Cambria Math"/>
                              <a:ea typeface="Times New Roman" panose="020206030504050203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𝑆𝐴𝐵</m:t>
                              </m:r>
                            </m:e>
                          </m:d>
                        </m:e>
                      </m:d>
                      <m:r>
                        <a:rPr lang="fr-FR" sz="3200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𝐷𝐴</m:t>
                      </m:r>
                      <m:r>
                        <a:rPr lang="fr-FR" sz="3200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>
                          <a:latin typeface="Cambria Math"/>
                          <a:ea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61" y="39762"/>
                <a:ext cx="11502887" cy="5805902"/>
              </a:xfrm>
              <a:blipFill rotWithShape="1">
                <a:blip r:embed="rId2"/>
                <a:stretch>
                  <a:fillRect l="-1378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10" y="231707"/>
            <a:ext cx="4737238" cy="482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1548" y="859360"/>
                <a:ext cx="11661913" cy="2946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 smtClean="0"/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𝑂𝐴𝐵𝐶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đôi một vuông góc nhau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Khoảng cách giữa hai đường thẳng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32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48" y="859360"/>
                <a:ext cx="11661913" cy="2946704"/>
              </a:xfrm>
              <a:prstGeom prst="rect">
                <a:avLst/>
              </a:prstGeom>
              <a:blipFill>
                <a:blip r:embed="rId2"/>
                <a:stretch>
                  <a:fillRect l="-1359" t="-2899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083576" y="2671542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1061" y="39762"/>
                <a:ext cx="11502887" cy="58059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 :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𝑆𝑂</m:t>
                            </m:r>
                          </m:e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𝑂𝐶</m:t>
                            </m:r>
                          </m:e>
                        </m:eqArr>
                      </m:e>
                    </m:d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𝑂𝐴𝐶</m:t>
                        </m:r>
                      </m:e>
                    </m:d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𝑂𝐻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đoạn vuông góc chung của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/>
                  <a:t>.</a:t>
                </a: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61" y="39762"/>
                <a:ext cx="11502887" cy="5805902"/>
              </a:xfrm>
              <a:blipFill rotWithShape="1">
                <a:blip r:embed="rId2"/>
                <a:stretch>
                  <a:fillRect l="-1378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59" y="3010728"/>
            <a:ext cx="3857832" cy="356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5632" y="898884"/>
                <a:ext cx="10631715" cy="2786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smtClean="0"/>
                  <a:t> </a:t>
                </a:r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chóp S.ABCD có đáy là hình thang vuông tại A, D, SA vuông góc với đáy,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khoảng cách giữa AB và SC.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/>
                  <a:t>	</a:t>
                </a:r>
                <a:r>
                  <a:rPr lang="en-US" sz="3200" smtClean="0"/>
                  <a:t>		</a:t>
                </a:r>
                <a:r>
                  <a:rPr lang="vi-VN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3200" b="1"/>
                  <a:t>	</a:t>
                </a:r>
                <a:r>
                  <a:rPr lang="en-US" sz="3200" b="1" smtClean="0"/>
                  <a:t>		</a:t>
                </a:r>
                <a:r>
                  <a:rPr lang="vi-VN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b="1"/>
                  <a:t>	</a:t>
                </a:r>
                <a:r>
                  <a:rPr lang="en-US" sz="3200" b="1" smtClean="0"/>
                  <a:t>	</a:t>
                </a:r>
                <a:r>
                  <a:rPr lang="vi-VN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2</m:t>
                    </m:r>
                    <m:r>
                      <a:rPr lang="vi-VN" sz="32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3200"/>
              </a:p>
              <a:p>
                <a:pPr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2" y="898884"/>
                <a:ext cx="10631715" cy="2786532"/>
              </a:xfrm>
              <a:prstGeom prst="rect">
                <a:avLst/>
              </a:prstGeom>
              <a:blipFill>
                <a:blip r:embed="rId2"/>
                <a:stretch>
                  <a:fillRect l="-1433" t="-3057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166690" y="2544215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en-US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AB // DC nên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𝑆𝐷𝐶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mặt phẳng (SAD) từ A kẻ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𝑆𝐷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  <m:e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</m:oMath>
                </a14:m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tam giác vuông SAD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000"/>
              </a:p>
              <a:p>
                <a:pPr marL="0" indent="0">
                  <a:buNone/>
                </a:pPr>
                <a:endParaRPr lang="en-US" sz="30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2"/>
                <a:stretch>
                  <a:fillRect l="-1232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24" y="3856383"/>
            <a:ext cx="3271820" cy="298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5287" y="609135"/>
                <a:ext cx="11834191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chóp S.ABCD có đáy là hình chữ nhật ABCD, đường thẳng SA vuông góc với mặt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(ABCD) và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khoảng cách giữa hai đường thẳng AB và SC.</a:t>
                </a:r>
              </a:p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7" y="609135"/>
                <a:ext cx="11834191" cy="2853089"/>
              </a:xfrm>
              <a:prstGeom prst="rect">
                <a:avLst/>
              </a:prstGeom>
              <a:blipFill rotWithShape="1">
                <a:blip r:embed="rId5"/>
                <a:stretch>
                  <a:fillRect l="-1340" t="-299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8535268" y="2297043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6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7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mặt phẳng (SAD), vẽ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khác ABCD là hình chữ nhật nên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khoảng cách giữa AB và SC chính là AH. Trong tam giác vuông SAD có AH là đường cao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khoảng cách giữa hai đường thẳng AB và SC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2"/>
                <a:stretch>
                  <a:fillRect l="-1335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2" y="3664019"/>
            <a:ext cx="3007623" cy="314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5287" y="616355"/>
                <a:ext cx="11741426" cy="2294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fr-FR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 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Cạnh bên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vuông góc với đáy. Tính khoảng cách giữa hai đường thẳng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/>
                  <a:t>. 	</a:t>
                </a:r>
                <a:r>
                  <a:rPr lang="en-US" sz="3200" smtClean="0"/>
                  <a:t>	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2</m:t>
                    </m:r>
                    <m:r>
                      <a:rPr lang="vi-VN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/>
                  <a:t>. 	</a:t>
                </a:r>
                <a:r>
                  <a:rPr lang="en-US" sz="3200" smtClean="0"/>
                  <a:t>	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3200"/>
                  <a:t>.	</a:t>
                </a:r>
                <a:r>
                  <a:rPr lang="en-US" sz="3200" smtClean="0"/>
                  <a:t>	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/>
                  <a:t>.</a:t>
                </a: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7" y="616355"/>
                <a:ext cx="11741426" cy="2294090"/>
              </a:xfrm>
              <a:prstGeom prst="rect">
                <a:avLst/>
              </a:prstGeom>
              <a:blipFill rotWithShape="1">
                <a:blip r:embed="rId4"/>
                <a:stretch>
                  <a:fillRect l="-1350" t="-3723" r="-1869" b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8524532" y="2237708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8935" y="74718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9" name="Isosceles Triangle 18">
            <a:hlinkClick r:id="rId1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hlinkClick r:id="rId1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  <m:r>
                              <m:rPr>
                                <m:nor/>
                              </m:rPr>
                              <a:rPr lang="fr-FR" sz="32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fr-FR" sz="32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do</m:t>
                                </m:r>
                                <m:r>
                                  <m:rPr>
                                    <m:nor/>
                                  </m:rPr>
                                  <a:rPr lang="fr-FR" sz="32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𝑆𝐴</m:t>
                                </m:r>
                                <m:r>
                                  <a:rPr lang="fr-F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320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𝐴𝐵𝐶𝐷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kẻ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đoạn vuông góc chung của hai đường thẳng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𝑆𝐴𝐷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cân nên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𝑆𝐷</m:t>
                        </m:r>
                      </m:e>
                    </m:d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3"/>
                <a:stretch>
                  <a:fillRect l="-1335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81" y="2927073"/>
            <a:ext cx="4774736" cy="36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5" action="ppaction://hlinksldjump"/>
          </p:cNvPr>
          <p:cNvSpPr/>
          <p:nvPr/>
        </p:nvSpPr>
        <p:spPr>
          <a:xfrm rot="16200000">
            <a:off x="10795909" y="614374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6" action="ppaction://hlinksldjump"/>
          </p:cNvPr>
          <p:cNvSpPr/>
          <p:nvPr/>
        </p:nvSpPr>
        <p:spPr>
          <a:xfrm rot="5400000">
            <a:off x="11292861" y="6150375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539" y="636095"/>
                <a:ext cx="11754678" cy="2648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6.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trong đó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vuông góc với nhau từng đôi một. Biết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=3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Khoảng cách từ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bằng: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  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9" y="636095"/>
                <a:ext cx="11754678" cy="2648995"/>
              </a:xfrm>
              <a:prstGeom prst="rect">
                <a:avLst/>
              </a:prstGeom>
              <a:blipFill rotWithShape="1">
                <a:blip r:embed="rId4"/>
                <a:stretch>
                  <a:fillRect l="-1297" t="-3218" r="-2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9832740" y="2246559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khoảng cách từ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𝐵𝐻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trong tam giác vuông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𝑆𝐵𝐶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2"/>
                <a:stretch>
                  <a:fillRect l="-1335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97" y="3097075"/>
            <a:ext cx="3874518" cy="359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7809" y="827076"/>
                <a:ext cx="11608904" cy="2857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</a:t>
                </a:r>
                <a:r>
                  <a:rPr lang="vi-VN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chop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là tam giác vuông đỉnh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vuông góc với mặt phẳng đáy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Khoảng cách từ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9" y="827076"/>
                <a:ext cx="11608904" cy="2857898"/>
              </a:xfrm>
              <a:prstGeom prst="rect">
                <a:avLst/>
              </a:prstGeom>
              <a:blipFill>
                <a:blip r:embed="rId2"/>
                <a:stretch>
                  <a:fillRect l="-1366" t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431327" y="2543276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259001"/>
            <a:ext cx="3264383" cy="36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3"/>
                <a:stretch>
                  <a:fillRect l="-1335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5714" y="905395"/>
                <a:ext cx="11723757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đều có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𝑆𝑂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Khoảng cách từ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14" y="905395"/>
                <a:ext cx="11723757" cy="2853089"/>
              </a:xfrm>
              <a:prstGeom prst="rect">
                <a:avLst/>
              </a:prstGeom>
              <a:blipFill>
                <a:blip r:embed="rId2"/>
                <a:stretch>
                  <a:fillRect l="-1300" t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9771934" y="2618088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trung điểm của cạnh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𝑆𝑂𝑀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𝑆𝑂𝑀</m:t>
                        </m:r>
                      </m:e>
                    </m:d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kẻ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𝑆𝑀</m:t>
                        </m:r>
                      </m:e>
                    </m:d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𝑂𝐻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khoảng cách từ điểm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2"/>
                <a:stretch>
                  <a:fillRect l="-1335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07" y="1978922"/>
            <a:ext cx="4322279" cy="47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609073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609736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1397" y="797975"/>
                <a:ext cx="11529391" cy="2363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Câu 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9. </a:t>
                </a:r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Calibri" panose="020F0502020204030204" pitchFamily="34" charset="0"/>
                      </a:rPr>
                      <m:t>𝐴𝐵</m:t>
                    </m:r>
                    <m:r>
                      <a:rPr lang="vi-VN" sz="3200">
                        <a:latin typeface="Cambria Math"/>
                        <a:ea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các cạnh còn lại bằng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khoảng cách giữa hai đường thẳng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fr-FR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𝐶𝐷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  </a:t>
                </a:r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  </a:t>
                </a:r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7" y="797975"/>
                <a:ext cx="11529391" cy="2363019"/>
              </a:xfrm>
              <a:prstGeom prst="rect">
                <a:avLst/>
              </a:prstGeom>
              <a:blipFill>
                <a:blip r:embed="rId2"/>
                <a:stretch>
                  <a:fillRect l="-1375" t="-3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103363" y="1990103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có: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𝐶𝑀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𝐷𝑀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𝛥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𝛥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𝑀𝐶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𝑀𝐷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khác Tam giác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𝐵𝑀𝑁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 </a:t>
                </a:r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𝐵𝑀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𝐵𝑁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  <m:r>
                      <a:rPr lang="pt-B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2"/>
                <a:stretch>
                  <a:fillRect l="-1232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42" y="2896427"/>
            <a:ext cx="3714336" cy="39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4382" y="896858"/>
                <a:ext cx="11328400" cy="2923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Câu 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10. </a:t>
                </a:r>
                <a:r>
                  <a:rPr lang="pt-B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𝑆</m:t>
                    </m:r>
                    <m:r>
                      <a:rPr lang="pt-BR" sz="3200">
                        <a:latin typeface="Cambria Math"/>
                        <a:ea typeface="Calibri" panose="020F0502020204030204" pitchFamily="34" charset="0"/>
                      </a:rPr>
                      <m:t>.</m:t>
                    </m:r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𝑆𝐴</m:t>
                    </m:r>
                    <m:r>
                      <a:rPr lang="pt-BR" sz="3200">
                        <a:latin typeface="Cambria Math"/>
                        <a:ea typeface="Calibri" panose="020F0502020204030204" pitchFamily="34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𝑆𝐴</m:t>
                    </m:r>
                    <m:r>
                      <a:rPr lang="pt-BR" sz="3200"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3200">
                            <a:latin typeface="Cambria Math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đáy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hình vuông cạnh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Calibri" panose="020F0502020204030204" pitchFamily="34" charset="0"/>
                      </a:rPr>
                      <m:t>2</m:t>
                    </m:r>
                    <m:r>
                      <a:rPr lang="vi-VN" sz="3200">
                        <a:latin typeface="Cambria Math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Khoảng cách giữa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đường thẳng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bằng: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3200" b="0" i="1"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0" i="1">
                                <a:latin typeface="Cambria Math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vi-VN" sz="3200" b="0">
                            <a:latin typeface="Cambria Math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vi-VN" sz="3200" b="0" i="1">
                            <a:latin typeface="Cambria Math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vi-VN" sz="3200" b="0" i="1">
                            <a:latin typeface="Cambria Math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	</a:t>
                </a:r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0" i="1">
                                <a:latin typeface="Cambria Math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vi-VN" sz="3200" b="0">
                            <a:latin typeface="Cambria Math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vi-VN" sz="3200" b="0" i="1">
                            <a:latin typeface="Cambria Math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vi-VN" sz="3200" b="0" i="1"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3200" b="0" i="1"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0" i="1">
                                <a:latin typeface="Cambria Math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vi-VN" sz="3200" b="0">
                            <a:latin typeface="Cambria Math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vi-VN" sz="3200" b="0" i="1">
                            <a:latin typeface="Cambria Math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0" i="1">
                                <a:latin typeface="Cambria Math"/>
                                <a:ea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vi-VN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>
                            <a:latin typeface="Cambria Math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3200" b="0" i="1">
                            <a:latin typeface="Cambria Math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/>
                                <a:ea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2" y="896858"/>
                <a:ext cx="11328400" cy="2923685"/>
              </a:xfrm>
              <a:prstGeom prst="rect">
                <a:avLst/>
              </a:prstGeom>
              <a:blipFill>
                <a:blip r:embed="rId2"/>
                <a:stretch>
                  <a:fillRect l="-1345" t="-2917" r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835760" y="2655484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94796" y="66932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7" action="ppaction://hlinksldjump"/>
            <a:extLst>
              <a:ext uri="{FF2B5EF4-FFF2-40B4-BE49-F238E27FC236}">
                <a16:creationId xmlns:a16="http://schemas.microsoft.com/office/drawing/2014/main" xmlns="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Isosceles Triangle 13">
            <a:hlinkClick r:id="rId12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hlinkClick r:id="rId13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19" name="TextBox 1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64" y="2144006"/>
            <a:ext cx="4345029" cy="33851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𝐴𝐾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𝑆𝐴</m:t>
                        </m:r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𝑆𝐵</m:t>
                        </m:r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𝑆𝐴</m:t>
                        </m:r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fr-F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</m:e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eqArr>
                      </m:e>
                    </m:d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𝐴𝐾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𝐴𝐾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𝐴𝐾</m:t>
                            </m:r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𝑆𝐵</m:t>
                            </m:r>
                          </m:e>
                        </m:eqArr>
                      </m:e>
                    </m:d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𝑆𝐵</m:t>
                        </m:r>
                      </m:e>
                    </m:d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3"/>
                <a:stretch>
                  <a:fillRect l="-1335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438" y="831587"/>
                <a:ext cx="11688181" cy="2894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b="1" smtClean="0">
                    <a:solidFill>
                      <a:srgbClr val="0000FF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Câu </a:t>
                </a:r>
                <a:r>
                  <a:rPr lang="fr-FR" sz="3200" b="1">
                    <a:solidFill>
                      <a:srgbClr val="0000FF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11. </a:t>
                </a:r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là hình vuông cạnh bằng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SA</m:t>
                    </m:r>
                    <m: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ABCD</m:t>
                        </m:r>
                      </m:e>
                    </m:d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SA</m:t>
                    </m:r>
                    <m: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nl-NL" sz="320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SD</m:t>
                    </m:r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Tính khoảng cách giữa hai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i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320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nl-NL" sz="3200" b="1">
                    <a:solidFill>
                      <a:srgbClr val="0000FF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vi-VN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320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nl-NL" sz="3200" b="1" smtClean="0">
                    <a:solidFill>
                      <a:srgbClr val="0000FF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</a:t>
                </a:r>
                <a:r>
                  <a:rPr lang="nl-NL" sz="3200" b="1">
                    <a:solidFill>
                      <a:srgbClr val="0000FF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i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320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nl-NL" sz="3200" b="1" smtClean="0">
                    <a:solidFill>
                      <a:srgbClr val="0000FF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</a:t>
                </a:r>
                <a:r>
                  <a:rPr lang="nl-NL" sz="3200" b="1">
                    <a:solidFill>
                      <a:srgbClr val="0000FF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i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r>
                  <a:rPr lang="vi-VN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320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nl-NL" sz="3200" b="1" smtClean="0">
                    <a:solidFill>
                      <a:srgbClr val="0000FF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D</a:t>
                </a:r>
                <a:r>
                  <a:rPr lang="nl-NL" sz="3200" b="1">
                    <a:solidFill>
                      <a:srgbClr val="0000FF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i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3200" i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320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38" y="831587"/>
                <a:ext cx="11688181" cy="2894447"/>
              </a:xfrm>
              <a:prstGeom prst="rect">
                <a:avLst/>
              </a:prstGeom>
              <a:blipFill>
                <a:blip r:embed="rId2"/>
                <a:stretch>
                  <a:fillRect l="-1303" t="-2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025151" y="2595858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5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d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chân đường cao kẻ từ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𝑆𝐴𝐷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𝑆𝐴</m:t>
                        </m:r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320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nl-NL" sz="320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nl-NL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32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nl-NL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4"/>
                <a:stretch>
                  <a:fillRect l="-1335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2932"/>
            <a:ext cx="3935896" cy="445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6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7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2643" y="915876"/>
                <a:ext cx="10985500" cy="3535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Câu 12. </a:t>
                </a:r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𝐴𝐵𝐶</m:t>
                    </m:r>
                    <m:r>
                      <a:rPr lang="nl-NL" sz="3200">
                        <a:latin typeface="Cambria Math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các cạnh bên hợp với đáy những góc bằng </a:t>
                </a:r>
                <a14:m>
                  <m:oMath xmlns:m="http://schemas.openxmlformats.org/officeDocument/2006/math">
                    <m:r>
                      <a:rPr lang="nl-NL" sz="3200">
                        <a:latin typeface="Cambria Math"/>
                        <a:ea typeface="Calibri" panose="020F0502020204030204" pitchFamily="34" charset="0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3200">
                            <a:latin typeface="Cambria Math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đáy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nl-NL" sz="3200">
                            <a:latin typeface="Cambria Math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cách đều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𝐴</m:t>
                    </m:r>
                    <m:r>
                      <a:rPr lang="nl-NL" sz="3200">
                        <a:latin typeface="Cambria Math"/>
                        <a:ea typeface="Calibri" panose="020F0502020204030204" pitchFamily="34" charset="0"/>
                      </a:rPr>
                      <m:t>,</m:t>
                    </m:r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𝐵</m:t>
                    </m:r>
                    <m:r>
                      <a:rPr lang="nl-NL" sz="3200">
                        <a:latin typeface="Cambria Math"/>
                        <a:ea typeface="Calibri" panose="020F0502020204030204" pitchFamily="34" charset="0"/>
                      </a:rPr>
                      <m:t>,</m:t>
                    </m:r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Tính khoảng cách giữa hai đáy của hình lăng trụ.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	</a:t>
                </a:r>
                <a:r>
                  <a:rPr lang="nl-NL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200"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nl-NL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3200">
                            <a:latin typeface="Cambria Math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	</a:t>
                </a:r>
                <a:r>
                  <a:rPr lang="nl-NL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>
                                <a:latin typeface="Cambria Math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3200"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3" y="915876"/>
                <a:ext cx="10985500" cy="3535263"/>
              </a:xfrm>
              <a:prstGeom prst="rect">
                <a:avLst/>
              </a:prstGeom>
              <a:blipFill>
                <a:blip r:embed="rId2"/>
                <a:stretch>
                  <a:fillRect l="-1443" t="-2414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34898" y="3130904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cách giữa hai đáy bằng đường cao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tứ diện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func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den>
                    </m:f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2"/>
                <a:stretch>
                  <a:fillRect l="-1335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87" y="2209800"/>
            <a:ext cx="5450991" cy="454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4550" y="865732"/>
                <a:ext cx="11662071" cy="289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13. 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lăng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trụ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đứng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tam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𝐴𝐵𝐶</m:t>
                    </m:r>
                    <m:r>
                      <a:rPr lang="fr-FR" sz="3200">
                        <a:latin typeface="Cambria Math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tam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fr-FR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𝐴𝐵</m:t>
                    </m:r>
                    <m:r>
                      <a:rPr lang="fr-FR" sz="3200"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𝐵𝐶</m:t>
                    </m:r>
                    <m:r>
                      <a:rPr lang="fr-FR" sz="3200"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fr-FR" sz="3200"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3200"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fr-FR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𝐴𝑀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ea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3200"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200">
                            <a:latin typeface="Cambria Math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ea typeface="Calibri" panose="020F050202020403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 panose="020F050202020403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3200">
                            <a:latin typeface="Cambria Math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50" y="865732"/>
                <a:ext cx="11662071" cy="2893549"/>
              </a:xfrm>
              <a:prstGeom prst="rect">
                <a:avLst/>
              </a:prstGeom>
              <a:blipFill>
                <a:blip r:embed="rId2"/>
                <a:stretch>
                  <a:fillRect l="-1359" t="-2947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84550" y="2613936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3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đó: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𝐸𝑀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​ </m:t>
                    </m:r>
                    <m:r>
                      <m:rPr>
                        <m:nor/>
                      </m:rPr>
                      <a:rPr lang="fr-FR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 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​ </m:t>
                    </m:r>
                    <m:r>
                      <m:rPr>
                        <m:nor/>
                      </m:rPr>
                      <a:rPr lang="fr-FR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 (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𝐴𝑀𝐸</m:t>
                    </m:r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𝐴𝑀</m:t>
                        </m:r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𝐴𝑀𝐸</m:t>
                            </m:r>
                          </m:e>
                        </m:d>
                      </m:e>
                    </m:d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𝐴𝑀𝐸</m:t>
                            </m:r>
                          </m:e>
                        </m:d>
                      </m:e>
                    </m:d>
                    <m:r>
                      <a:rPr lang="fr-FR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fr-FR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𝐴𝑀𝐸</m:t>
                            </m:r>
                          </m:e>
                        </m:d>
                      </m:e>
                    </m:d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khối chóp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𝐵𝐴𝑀𝐸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các cạnh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𝐵𝐸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𝐵𝑀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đôi một vuông góc với nhau nên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𝐴𝑀𝐸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𝐴𝑀𝐸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𝐴𝑀𝐸</m:t>
                              </m:r>
                            </m:e>
                          </m:d>
                        </m:e>
                      </m:d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𝐴𝑀𝐸</m:t>
                            </m:r>
                          </m:e>
                        </m:d>
                      </m:e>
                    </m:d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2"/>
                <a:stretch>
                  <a:fillRect l="-1232" t="-2941" r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18" y="2031102"/>
            <a:ext cx="4254777" cy="468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4595" y="886709"/>
                <a:ext cx="11685966" cy="3603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fr-FR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14. </a:t>
                </a:r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tất cả các cạnh bằng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Góc tạo bởi cạnh bên và mặt phẳng đáy bằng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30°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Hình chiếu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trên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khoảng cách giữa hai mặt phẳng đáy của lăng trụ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fr-FR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 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B.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   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5" y="886709"/>
                <a:ext cx="11685966" cy="3603359"/>
              </a:xfrm>
              <a:prstGeom prst="rect">
                <a:avLst/>
              </a:prstGeom>
              <a:blipFill>
                <a:blip r:embed="rId2"/>
                <a:stretch>
                  <a:fillRect l="-1356" t="-2365" r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9632145" y="3096472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791" y="39762"/>
                <a:ext cx="11767930" cy="58059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góc giữa cạnh bên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mặt đáy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lăng trụ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tất cả các cạnh đều bằng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791" y="39762"/>
                <a:ext cx="11767930" cy="5805902"/>
              </a:xfrm>
              <a:blipFill rotWithShape="1">
                <a:blip r:embed="rId2"/>
                <a:stretch>
                  <a:fillRect l="-1295" t="-2311" r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2080591"/>
            <a:ext cx="5264634" cy="47774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042" y="903385"/>
                <a:ext cx="11701670" cy="3113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15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lăng trụ đứng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là tam giác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Khoảng cách từ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là: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      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              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>
                                <a:latin typeface="Cambria Math"/>
                                <a:ea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fr-FR" sz="3200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2" y="903385"/>
                <a:ext cx="11701670" cy="3113353"/>
              </a:xfrm>
              <a:prstGeom prst="rect">
                <a:avLst/>
              </a:prstGeom>
              <a:blipFill>
                <a:blip r:embed="rId2"/>
                <a:stretch>
                  <a:fillRect l="-1302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492196" y="2684392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4909" y="111304"/>
            <a:ext cx="722915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30477" y="865898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098B84E5-3D5A-4303-8163-259271C3D175}"/>
              </a:ext>
            </a:extLst>
          </p:cNvPr>
          <p:cNvSpPr txBox="1"/>
          <p:nvPr/>
        </p:nvSpPr>
        <p:spPr>
          <a:xfrm>
            <a:off x="9199815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D116311-D887-475E-A44A-4AC352C1DFBC}"/>
              </a:ext>
            </a:extLst>
          </p:cNvPr>
          <p:cNvSpPr txBox="1"/>
          <p:nvPr/>
        </p:nvSpPr>
        <p:spPr>
          <a:xfrm>
            <a:off x="71868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A2A77EC-6A51-47F0-86B7-056DAF74C522}"/>
              </a:ext>
            </a:extLst>
          </p:cNvPr>
          <p:cNvSpPr txBox="1"/>
          <p:nvPr/>
        </p:nvSpPr>
        <p:spPr>
          <a:xfrm>
            <a:off x="52437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745C8C66-DF03-4067-9C7F-2C0016A87188}"/>
              </a:ext>
            </a:extLst>
          </p:cNvPr>
          <p:cNvSpPr txBox="1"/>
          <p:nvPr/>
        </p:nvSpPr>
        <p:spPr>
          <a:xfrm>
            <a:off x="31768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CE7376D-CD54-4F35-A381-BF158D6A3505}"/>
              </a:ext>
            </a:extLst>
          </p:cNvPr>
          <p:cNvSpPr txBox="1"/>
          <p:nvPr/>
        </p:nvSpPr>
        <p:spPr>
          <a:xfrm>
            <a:off x="1119439" y="28632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Isosceles Triangle 13">
            <a:hlinkClick r:id="rId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hlinkClick r:id="rId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791" y="39762"/>
                <a:ext cx="11767930" cy="58059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fr-FR" sz="3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khoảng cách từ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chính là khoảng cách từ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30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3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khoảng cách từ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0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0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/>
              </a:p>
              <a:p>
                <a:pPr marL="0" indent="0">
                  <a:buNone/>
                </a:pPr>
                <a:endParaRPr lang="en-US" sz="30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791" y="39762"/>
                <a:ext cx="11767930" cy="5805902"/>
              </a:xfrm>
              <a:blipFill rotWithShape="1">
                <a:blip r:embed="rId2"/>
                <a:stretch>
                  <a:fillRect l="-1191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91" y="3458818"/>
            <a:ext cx="3495314" cy="342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4313" y="664582"/>
                <a:ext cx="11595652" cy="2359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hình vuông tâm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khoảng cách giữa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biết rằng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vuông góc với mặt đáy của hình chóp.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3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nl-NL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664582"/>
                <a:ext cx="11595652" cy="2359428"/>
              </a:xfrm>
              <a:prstGeom prst="rect">
                <a:avLst/>
              </a:prstGeom>
              <a:blipFill rotWithShape="1">
                <a:blip r:embed="rId3"/>
                <a:stretch>
                  <a:fillRect l="-1314" t="-3618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0512979" y="2349910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2">
            <a:hlinkClick r:id="rId4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791" y="39761"/>
                <a:ext cx="11767930" cy="69308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fr-FR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fr-FR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𝑚𝑝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𝑚𝑝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𝑚𝑝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𝑚𝑝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𝑚𝑝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𝑚𝑝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fun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fr-FR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𝑚𝑝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791" y="39761"/>
                <a:ext cx="11767930" cy="6930881"/>
              </a:xfrm>
              <a:blipFill rotWithShape="1">
                <a:blip r:embed="rId3"/>
                <a:stretch>
                  <a:fillRect l="-1036"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77" y="3505201"/>
            <a:ext cx="3136488" cy="35899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6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7078" y="848149"/>
                <a:ext cx="11569148" cy="1864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𝐵𝑀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 dirty="0"/>
                  <a:t>.</a:t>
                </a:r>
                <a:r>
                  <a:rPr lang="vi-VN" sz="3200" dirty="0"/>
                  <a:t>	</a:t>
                </a:r>
                <a:r>
                  <a:rPr lang="en-US" sz="3200" dirty="0"/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. </a:t>
                </a:r>
                <a:r>
                  <a:rPr lang="vi-VN" sz="3200" dirty="0"/>
                  <a:t>	</a:t>
                </a:r>
                <a:r>
                  <a:rPr lang="en-US" sz="3200" dirty="0"/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.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8" y="848149"/>
                <a:ext cx="11569148" cy="1864421"/>
              </a:xfrm>
              <a:prstGeom prst="rect">
                <a:avLst/>
              </a:prstGeom>
              <a:blipFill rotWithShape="1">
                <a:blip r:embed="rId5"/>
                <a:stretch>
                  <a:fillRect l="-1317" t="-4575" r="-685" b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13445" y="2113681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7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4" y="106017"/>
                <a:ext cx="12258261" cy="60709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  <a:endPara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𝐵𝑀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𝐵𝑀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𝑂𝐼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𝐴𝐼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𝐴𝐼</m:t>
                    </m:r>
                  </m:oMath>
                </a14:m>
                <a:endParaRPr lang="en-US" i="1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𝐼𝑂𝑀𝐶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𝐼𝑂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𝐵𝑂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𝐴𝑂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𝐴𝑂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e>
                        </m:ra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106017"/>
                <a:ext cx="12258261" cy="6070947"/>
              </a:xfrm>
              <a:blipFill rotWithShape="1">
                <a:blip r:embed="rId5"/>
                <a:stretch>
                  <a:fillRect l="-995" t="-1707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255582" y="-38020"/>
            <a:ext cx="3644874" cy="3947410"/>
            <a:chOff x="4150" y="3194"/>
            <a:chExt cx="3186" cy="4314"/>
          </a:xfrm>
        </p:grpSpPr>
        <p:sp>
          <p:nvSpPr>
            <p:cNvPr id="5" name="AutoShape 44"/>
            <p:cNvSpPr>
              <a:spLocks noChangeShapeType="1"/>
            </p:cNvSpPr>
            <p:nvPr/>
          </p:nvSpPr>
          <p:spPr bwMode="auto">
            <a:xfrm>
              <a:off x="4506" y="5872"/>
              <a:ext cx="2520" cy="0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43"/>
            <p:cNvSpPr>
              <a:spLocks noChangeShapeType="1"/>
            </p:cNvSpPr>
            <p:nvPr/>
          </p:nvSpPr>
          <p:spPr bwMode="auto">
            <a:xfrm>
              <a:off x="4506" y="5872"/>
              <a:ext cx="985" cy="717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2"/>
            <p:cNvSpPr>
              <a:spLocks noChangeShapeType="1"/>
            </p:cNvSpPr>
            <p:nvPr/>
          </p:nvSpPr>
          <p:spPr bwMode="auto">
            <a:xfrm flipV="1">
              <a:off x="6315" y="5873"/>
              <a:ext cx="711" cy="1290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1"/>
            <p:cNvSpPr>
              <a:spLocks noChangeShapeType="1"/>
            </p:cNvSpPr>
            <p:nvPr/>
          </p:nvSpPr>
          <p:spPr bwMode="auto">
            <a:xfrm>
              <a:off x="4506" y="5872"/>
              <a:ext cx="2165" cy="650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0"/>
            <p:cNvSpPr>
              <a:spLocks noChangeArrowheads="1"/>
            </p:cNvSpPr>
            <p:nvPr/>
          </p:nvSpPr>
          <p:spPr bwMode="auto">
            <a:xfrm>
              <a:off x="5813" y="6254"/>
              <a:ext cx="37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39"/>
            <p:cNvSpPr>
              <a:spLocks noChangeShapeType="1"/>
            </p:cNvSpPr>
            <p:nvPr/>
          </p:nvSpPr>
          <p:spPr bwMode="auto">
            <a:xfrm flipV="1">
              <a:off x="5832" y="3494"/>
              <a:ext cx="1" cy="2760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38"/>
            <p:cNvSpPr>
              <a:spLocks noChangeShapeType="1"/>
            </p:cNvSpPr>
            <p:nvPr/>
          </p:nvSpPr>
          <p:spPr bwMode="auto">
            <a:xfrm>
              <a:off x="5832" y="3494"/>
              <a:ext cx="1194" cy="2379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37"/>
            <p:cNvSpPr>
              <a:spLocks noChangeShapeType="1"/>
            </p:cNvSpPr>
            <p:nvPr/>
          </p:nvSpPr>
          <p:spPr bwMode="auto">
            <a:xfrm flipH="1">
              <a:off x="4506" y="3494"/>
              <a:ext cx="1308" cy="2379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36"/>
            <p:cNvSpPr>
              <a:spLocks noChangeShapeType="1"/>
            </p:cNvSpPr>
            <p:nvPr/>
          </p:nvSpPr>
          <p:spPr bwMode="auto">
            <a:xfrm>
              <a:off x="5814" y="3494"/>
              <a:ext cx="501" cy="3669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35"/>
            <p:cNvSpPr>
              <a:spLocks noChangeArrowheads="1"/>
            </p:cNvSpPr>
            <p:nvPr/>
          </p:nvSpPr>
          <p:spPr bwMode="auto">
            <a:xfrm>
              <a:off x="7012" y="5854"/>
              <a:ext cx="37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6297" y="7144"/>
              <a:ext cx="37" cy="3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33"/>
            <p:cNvSpPr>
              <a:spLocks noChangeArrowheads="1"/>
            </p:cNvSpPr>
            <p:nvPr/>
          </p:nvSpPr>
          <p:spPr bwMode="auto">
            <a:xfrm>
              <a:off x="4485" y="5854"/>
              <a:ext cx="37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32"/>
            <p:cNvSpPr>
              <a:spLocks noChangeArrowheads="1"/>
            </p:cNvSpPr>
            <p:nvPr/>
          </p:nvSpPr>
          <p:spPr bwMode="auto">
            <a:xfrm>
              <a:off x="5805" y="3468"/>
              <a:ext cx="38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31"/>
            <p:cNvSpPr>
              <a:spLocks noChangeShapeType="1"/>
            </p:cNvSpPr>
            <p:nvPr/>
          </p:nvSpPr>
          <p:spPr bwMode="auto">
            <a:xfrm flipV="1">
              <a:off x="6481" y="6480"/>
              <a:ext cx="60" cy="112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30"/>
            <p:cNvSpPr>
              <a:spLocks noChangeShapeType="1"/>
            </p:cNvSpPr>
            <p:nvPr/>
          </p:nvSpPr>
          <p:spPr bwMode="auto">
            <a:xfrm>
              <a:off x="6472" y="6589"/>
              <a:ext cx="135" cy="36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29"/>
            <p:cNvSpPr>
              <a:spLocks noChangeShapeType="1"/>
            </p:cNvSpPr>
            <p:nvPr/>
          </p:nvSpPr>
          <p:spPr bwMode="auto">
            <a:xfrm flipV="1">
              <a:off x="5965" y="6172"/>
              <a:ext cx="1" cy="138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28"/>
            <p:cNvSpPr>
              <a:spLocks noChangeShapeType="1"/>
            </p:cNvSpPr>
            <p:nvPr/>
          </p:nvSpPr>
          <p:spPr bwMode="auto">
            <a:xfrm>
              <a:off x="5832" y="6131"/>
              <a:ext cx="139" cy="44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5692" y="3194"/>
            <a:ext cx="274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99" name="Equation" r:id="rId6" imgW="152400" imgH="165100" progId="Equation.DSMT4">
                    <p:embed/>
                  </p:oleObj>
                </mc:Choice>
                <mc:Fallback>
                  <p:oleObj name="Equation" r:id="rId6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2" y="3194"/>
                          <a:ext cx="274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AutoShape 26"/>
            <p:cNvSpPr>
              <a:spLocks noChangeShapeType="1"/>
            </p:cNvSpPr>
            <p:nvPr/>
          </p:nvSpPr>
          <p:spPr bwMode="auto">
            <a:xfrm flipV="1">
              <a:off x="5832" y="5878"/>
              <a:ext cx="1180" cy="376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25"/>
            <p:cNvSpPr>
              <a:spLocks noChangeShapeType="1"/>
            </p:cNvSpPr>
            <p:nvPr/>
          </p:nvSpPr>
          <p:spPr bwMode="auto">
            <a:xfrm flipV="1">
              <a:off x="5814" y="6064"/>
              <a:ext cx="199" cy="67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24"/>
            <p:cNvSpPr>
              <a:spLocks noChangeShapeType="1"/>
            </p:cNvSpPr>
            <p:nvPr/>
          </p:nvSpPr>
          <p:spPr bwMode="auto">
            <a:xfrm flipV="1">
              <a:off x="6013" y="6047"/>
              <a:ext cx="0" cy="141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23"/>
            <p:cNvSpPr>
              <a:spLocks noChangeShapeType="1"/>
            </p:cNvSpPr>
            <p:nvPr/>
          </p:nvSpPr>
          <p:spPr bwMode="auto">
            <a:xfrm>
              <a:off x="4150" y="6522"/>
              <a:ext cx="2165" cy="650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22"/>
            <p:cNvSpPr>
              <a:spLocks noChangeShapeType="1"/>
            </p:cNvSpPr>
            <p:nvPr/>
          </p:nvSpPr>
          <p:spPr bwMode="auto">
            <a:xfrm flipV="1">
              <a:off x="5462" y="6264"/>
              <a:ext cx="363" cy="653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21"/>
            <p:cNvSpPr>
              <a:spLocks noChangeShapeType="1"/>
            </p:cNvSpPr>
            <p:nvPr/>
          </p:nvSpPr>
          <p:spPr bwMode="auto">
            <a:xfrm flipH="1">
              <a:off x="5462" y="3494"/>
              <a:ext cx="363" cy="3423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20"/>
            <p:cNvSpPr>
              <a:spLocks noChangeShapeType="1"/>
            </p:cNvSpPr>
            <p:nvPr/>
          </p:nvSpPr>
          <p:spPr bwMode="auto">
            <a:xfrm flipH="1" flipV="1">
              <a:off x="5565" y="6014"/>
              <a:ext cx="260" cy="260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19"/>
            <p:cNvSpPr>
              <a:spLocks noChangeShapeType="1"/>
            </p:cNvSpPr>
            <p:nvPr/>
          </p:nvSpPr>
          <p:spPr bwMode="auto">
            <a:xfrm flipH="1">
              <a:off x="5649" y="5963"/>
              <a:ext cx="15" cy="136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18"/>
            <p:cNvSpPr>
              <a:spLocks noChangeShapeType="1"/>
            </p:cNvSpPr>
            <p:nvPr/>
          </p:nvSpPr>
          <p:spPr bwMode="auto">
            <a:xfrm flipH="1" flipV="1">
              <a:off x="5565" y="5872"/>
              <a:ext cx="102" cy="94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17"/>
            <p:cNvSpPr>
              <a:spLocks noChangeShapeType="1"/>
            </p:cNvSpPr>
            <p:nvPr/>
          </p:nvSpPr>
          <p:spPr bwMode="auto">
            <a:xfrm>
              <a:off x="5491" y="6592"/>
              <a:ext cx="824" cy="580"/>
            </a:xfrm>
            <a:prstGeom prst="straightConnector1">
              <a:avLst/>
            </a:prstGeom>
            <a:noFill/>
            <a:ln w="127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5539" y="5982"/>
              <a:ext cx="38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6647" y="6499"/>
              <a:ext cx="38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4708" y="4910"/>
            <a:ext cx="213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0" name="Equation" r:id="rId8" imgW="127000" imgH="139700" progId="Equation.DSMT4">
                    <p:embed/>
                  </p:oleObj>
                </mc:Choice>
                <mc:Fallback>
                  <p:oleObj name="Equation" r:id="rId8" imgW="1270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" y="4910"/>
                          <a:ext cx="213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4424" y="6382"/>
            <a:ext cx="22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1" name="Equation" r:id="rId10" imgW="139639" imgH="177723" progId="Equation.DSMT4">
                    <p:embed/>
                  </p:oleObj>
                </mc:Choice>
                <mc:Fallback>
                  <p:oleObj name="Equation" r:id="rId10" imgW="139639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4" y="6382"/>
                          <a:ext cx="228" cy="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AutoShape 12"/>
            <p:cNvSpPr>
              <a:spLocks noChangeShapeType="1"/>
            </p:cNvSpPr>
            <p:nvPr/>
          </p:nvSpPr>
          <p:spPr bwMode="auto">
            <a:xfrm>
              <a:off x="5527" y="6796"/>
              <a:ext cx="140" cy="45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11"/>
            <p:cNvSpPr>
              <a:spLocks noChangeShapeType="1"/>
            </p:cNvSpPr>
            <p:nvPr/>
          </p:nvSpPr>
          <p:spPr bwMode="auto">
            <a:xfrm flipV="1">
              <a:off x="5608" y="6841"/>
              <a:ext cx="59" cy="101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5442" y="6901"/>
              <a:ext cx="38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7039" y="5689"/>
            <a:ext cx="297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2" name="Equation" r:id="rId12" imgW="164885" imgH="164885" progId="Equation.DSMT4">
                    <p:embed/>
                  </p:oleObj>
                </mc:Choice>
                <mc:Fallback>
                  <p:oleObj name="Equation" r:id="rId12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9" y="5689"/>
                          <a:ext cx="297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4249" y="5705"/>
            <a:ext cx="274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3" name="Equation" r:id="rId14" imgW="152400" imgH="165100" progId="Equation.DSMT4">
                    <p:embed/>
                  </p:oleObj>
                </mc:Choice>
                <mc:Fallback>
                  <p:oleObj name="Equation" r:id="rId14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9" y="5705"/>
                          <a:ext cx="274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5345" y="6934"/>
            <a:ext cx="228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4" name="Equation" r:id="rId16" imgW="127000" imgH="165100" progId="Equation.DSMT4">
                    <p:embed/>
                  </p:oleObj>
                </mc:Choice>
                <mc:Fallback>
                  <p:oleObj name="Equation" r:id="rId16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5" y="6934"/>
                          <a:ext cx="228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6244" y="7211"/>
            <a:ext cx="274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5" name="Equation" r:id="rId18" imgW="152400" imgH="177800" progId="Equation.DSMT4">
                    <p:embed/>
                  </p:oleObj>
                </mc:Choice>
                <mc:Fallback>
                  <p:oleObj name="Equation" r:id="rId18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4" y="7211"/>
                          <a:ext cx="274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6685" y="6480"/>
            <a:ext cx="365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6" name="Equation" r:id="rId20" imgW="203200" imgH="165100" progId="Equation.DSMT4">
                    <p:embed/>
                  </p:oleObj>
                </mc:Choice>
                <mc:Fallback>
                  <p:oleObj name="Equation" r:id="rId20" imgW="2032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5" y="6480"/>
                          <a:ext cx="365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5740" y="6313"/>
            <a:ext cx="274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7" name="Equation" r:id="rId22" imgW="152400" imgH="177800" progId="Equation.DSMT4">
                    <p:embed/>
                  </p:oleObj>
                </mc:Choice>
                <mc:Fallback>
                  <p:oleObj name="Equation" r:id="rId22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0" y="6313"/>
                          <a:ext cx="274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5285" y="5839"/>
            <a:ext cx="319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8" name="Equation" r:id="rId24" imgW="177800" imgH="165100" progId="Equation.DSMT4">
                    <p:embed/>
                  </p:oleObj>
                </mc:Choice>
                <mc:Fallback>
                  <p:oleObj name="Equation" r:id="rId24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5" y="5839"/>
                          <a:ext cx="319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6434" y="5664"/>
            <a:ext cx="213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9" name="Equation" r:id="rId26" imgW="127000" imgH="139700" progId="Equation.DSMT4">
                    <p:embed/>
                  </p:oleObj>
                </mc:Choice>
                <mc:Fallback>
                  <p:oleObj name="Equation" r:id="rId26" imgW="1270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4" y="5664"/>
                          <a:ext cx="213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Isosceles Triangle 47">
            <a:hlinkClick r:id="rId27" action="ppaction://hlinksldjump"/>
          </p:cNvPr>
          <p:cNvSpPr/>
          <p:nvPr/>
        </p:nvSpPr>
        <p:spPr>
          <a:xfrm rot="16200000">
            <a:off x="10795909" y="6183503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hlinkClick r:id="rId28" action="ppaction://hlinksldjump"/>
          </p:cNvPr>
          <p:cNvSpPr/>
          <p:nvPr/>
        </p:nvSpPr>
        <p:spPr>
          <a:xfrm rot="5400000">
            <a:off x="11292861" y="6190131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565" y="699975"/>
                <a:ext cx="11463131" cy="284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hình thoi. Biết rằng tứ diện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𝑆𝐴𝐵𝐷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đều cạnh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Khoảng cách giữa hai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5" y="699975"/>
                <a:ext cx="11463131" cy="2845523"/>
              </a:xfrm>
              <a:prstGeom prst="rect">
                <a:avLst/>
              </a:prstGeom>
              <a:blipFill rotWithShape="1">
                <a:blip r:embed="rId5"/>
                <a:stretch>
                  <a:fillRect l="-1329" t="-2998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140909" y="2403377"/>
            <a:ext cx="397871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6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7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4" y="-66259"/>
                <a:ext cx="12258261" cy="60709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  <a:endPara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+mj-lt"/>
                  </a:rPr>
                  <a:t>Gọi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𝑂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𝐴𝐶</m:t>
                    </m:r>
                    <m:r>
                      <a:rPr lang="vi-VN" i="1">
                        <a:latin typeface="Cambria Math"/>
                      </a:rPr>
                      <m:t>∩</m:t>
                    </m:r>
                    <m:r>
                      <a:rPr lang="vi-VN" i="1">
                        <a:latin typeface="Cambria Math"/>
                      </a:rPr>
                      <m:t>𝐵𝐷</m:t>
                    </m:r>
                  </m:oMath>
                </a14:m>
                <a:r>
                  <a:rPr lang="vi-VN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𝐼</m:t>
                    </m:r>
                  </m:oMath>
                </a14:m>
                <a:r>
                  <a:rPr lang="vi-VN" dirty="0">
                    <a:latin typeface="+mj-lt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𝐴𝐵𝐷</m:t>
                    </m:r>
                  </m:oMath>
                </a14:m>
                <a:r>
                  <a:rPr lang="vi-VN" dirty="0">
                    <a:latin typeface="+mj-lt"/>
                  </a:rPr>
                  <a:t>; gọi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𝑀</m:t>
                    </m:r>
                  </m:oMath>
                </a14:m>
                <a:r>
                  <a:rPr lang="vi-VN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𝑁</m:t>
                    </m:r>
                  </m:oMath>
                </a14:m>
                <a:r>
                  <a:rPr lang="vi-VN" dirty="0">
                    <a:latin typeface="+mj-lt"/>
                  </a:rPr>
                  <a:t> lần lượt </a:t>
                </a: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+mj-lt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𝐴𝐼</m:t>
                    </m:r>
                  </m:oMath>
                </a14:m>
                <a:r>
                  <a:rPr lang="vi-VN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𝑆𝐴</m:t>
                    </m:r>
                  </m:oMath>
                </a14:m>
                <a:r>
                  <a:rPr lang="vi-VN" dirty="0">
                    <a:latin typeface="+mj-lt"/>
                  </a:rPr>
                  <a:t>; gọi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𝐻</m:t>
                    </m:r>
                  </m:oMath>
                </a14:m>
                <a:r>
                  <a:rPr lang="vi-VN" dirty="0">
                    <a:latin typeface="+mj-lt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𝑀</m:t>
                    </m:r>
                  </m:oMath>
                </a14:m>
                <a:r>
                  <a:rPr lang="vi-VN" dirty="0">
                    <a:latin typeface="+mj-lt"/>
                  </a:rPr>
                  <a:t> lên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𝑁𝑂</m:t>
                    </m:r>
                  </m:oMath>
                </a14:m>
                <a:r>
                  <a:rPr lang="vi-VN" dirty="0">
                    <a:latin typeface="+mj-lt"/>
                  </a:rPr>
                  <a:t>.</a:t>
                </a: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+mj-lt"/>
                  </a:rPr>
                  <a:t>Khi đó, ta có: </a:t>
                </a: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𝑆𝐶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𝐵𝐷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𝑆𝐶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𝑁𝐵𝐷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𝑁𝐵𝐷</m:t>
                            </m:r>
                          </m:e>
                        </m:d>
                      </m:e>
                    </m:d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𝑁𝐵𝐷</m:t>
                            </m:r>
                          </m:e>
                        </m:d>
                      </m:e>
                    </m:d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𝑀𝐻</m:t>
                    </m:r>
                  </m:oMath>
                </a14:m>
                <a:r>
                  <a:rPr lang="vi-VN" dirty="0">
                    <a:latin typeface="+mj-lt"/>
                  </a:rPr>
                  <a:t>.</a:t>
                </a: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+mj-lt"/>
                  </a:rPr>
                  <a:t>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𝑆𝐼</m:t>
                    </m:r>
                    <m:r>
                      <a:rPr lang="en-US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𝐴𝐵𝐶𝐷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⇒</m:t>
                    </m:r>
                    <m:r>
                      <a:rPr lang="en-US" i="1">
                        <a:latin typeface="Cambria Math"/>
                      </a:rPr>
                      <m:t>𝛥</m:t>
                    </m:r>
                    <m:r>
                      <a:rPr lang="en-US" i="1">
                        <a:latin typeface="Cambria Math"/>
                      </a:rPr>
                      <m:t>𝑆𝐼𝐴</m:t>
                    </m:r>
                  </m:oMath>
                </a14:m>
                <a:r>
                  <a:rPr lang="vi-VN" dirty="0">
                    <a:latin typeface="+mj-lt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</m:oMath>
                </a14:m>
                <a:r>
                  <a:rPr lang="vi-VN" dirty="0">
                    <a:latin typeface="+mj-lt"/>
                  </a:rPr>
                  <a:t>.</a:t>
                </a: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r>
                        <a:rPr lang="en-US" i="1">
                          <a:latin typeface="Cambria Math"/>
                        </a:rPr>
                        <m:t>𝑆𝐼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fr-FR" i="1">
                                      <a:latin typeface="Cambria Math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i="1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⇒</m:t>
                    </m:r>
                    <m:r>
                      <a:rPr lang="en-US" i="1">
                        <a:latin typeface="Cambria Math"/>
                      </a:rPr>
                      <m:t>𝑀𝑁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fr-FR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dirty="0">
                    <a:latin typeface="+mj-lt"/>
                  </a:rPr>
                  <a:t>.</a:t>
                </a: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+mj-lt"/>
                  </a:rPr>
                  <a:t>Trong tam giác vuông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𝑁𝑀𝑂</m:t>
                    </m:r>
                  </m:oMath>
                </a14:m>
                <a:r>
                  <a:rPr lang="vi-VN" dirty="0">
                    <a:latin typeface="+mj-lt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vi-VN" dirty="0">
                    <a:latin typeface="+mj-lt"/>
                  </a:rPr>
                  <a:t>, có: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dirty="0">
                    <a:latin typeface="+mj-lt"/>
                  </a:rPr>
                  <a:t>;</a:t>
                </a: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9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i="1">
                        <a:latin typeface="Cambria Math"/>
                      </a:rPr>
                      <m:t>⇒</m:t>
                    </m:r>
                    <m:r>
                      <a:rPr lang="vi-VN" i="1">
                        <a:latin typeface="Cambria Math"/>
                      </a:rPr>
                      <m:t>𝑀𝐻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i="1">
                        <a:latin typeface="Cambria Math"/>
                      </a:rPr>
                      <m:t>⇒</m:t>
                    </m:r>
                    <m:r>
                      <a:rPr lang="vi-VN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𝑆𝐶</m:t>
                        </m:r>
                        <m:r>
                          <a:rPr lang="vi-VN" i="1">
                            <a:latin typeface="Cambria Math"/>
                          </a:rPr>
                          <m:t>,</m:t>
                        </m:r>
                        <m:r>
                          <a:rPr lang="vi-VN" i="1">
                            <a:latin typeface="Cambria Math"/>
                          </a:rPr>
                          <m:t>𝐵𝐷</m:t>
                        </m:r>
                      </m:e>
                    </m:d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dirty="0">
                    <a:latin typeface="+mj-lt"/>
                  </a:rPr>
                  <a:t>.</a:t>
                </a: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-66259"/>
                <a:ext cx="12258261" cy="6070947"/>
              </a:xfrm>
              <a:blipFill rotWithShape="1">
                <a:blip r:embed="rId2"/>
                <a:stretch>
                  <a:fillRect l="-995" t="-1707" b="-15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40" y="1401685"/>
            <a:ext cx="4232752" cy="40607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Isosceles Triangle 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7122" y="1051371"/>
                <a:ext cx="11277600" cy="2372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hộp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  <m:r>
                      <a:rPr lang="vi-VN" sz="32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cách giữa các đường thẳng chứa các cạnh đối diện của tứ diện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sz="3200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22" y="1051371"/>
                <a:ext cx="11277600" cy="2372509"/>
              </a:xfrm>
              <a:prstGeom prst="rect">
                <a:avLst/>
              </a:prstGeom>
              <a:blipFill>
                <a:blip r:embed="rId2"/>
                <a:stretch>
                  <a:fillRect l="-1405" t="-3590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59220" y="2777949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Isosceles Triangle 6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4" y="53009"/>
                <a:ext cx="12258261" cy="60709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  <a:endPara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53009"/>
                <a:ext cx="12258261" cy="6070947"/>
              </a:xfrm>
              <a:blipFill rotWithShape="1">
                <a:blip r:embed="rId2"/>
                <a:stretch>
                  <a:fillRect l="-1243" t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81" y="1745328"/>
            <a:ext cx="5614219" cy="4601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9186" y="689457"/>
                <a:ext cx="11226800" cy="2849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 </a:t>
                </a:r>
                <a:r>
                  <a:rPr lang="nl-NL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vuông cạnh bằng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𝑆𝐴𝐵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đều và nằm trong mặt phẳng vuông góc với mặt đáy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khoảng cách từ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  <m:r>
                      <a:rPr lang="nl-NL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6" y="689457"/>
                <a:ext cx="11226800" cy="2849306"/>
              </a:xfrm>
              <a:prstGeom prst="rect">
                <a:avLst/>
              </a:prstGeom>
              <a:blipFill rotWithShape="1">
                <a:blip r:embed="rId2"/>
                <a:stretch>
                  <a:fillRect l="-1357" t="-2991" r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685208" y="2395773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5"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5300" y="59636"/>
            <a:ext cx="5552893" cy="480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65" y="580433"/>
            <a:ext cx="11513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tabLst>
                <a:tab pos="3420745" algn="l"/>
                <a:tab pos="4860925" algn="l"/>
              </a:tabLst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Khoảng cách từ một điểm tới một mặt phẳng: từ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đến (P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3465" y="1150935"/>
                <a:ext cx="11513735" cy="5532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u="sng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hạ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hạ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i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1: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Dựng mặt phẳng (Q) qua A vuông góc (P):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i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</a:t>
                </a:r>
                <a:r>
                  <a:rPr lang="vi-VN" sz="3200" b="1" i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Hạ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 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320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cắt (P) tại M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𝐵𝑀</m:t>
                        </m:r>
                      </m:den>
                    </m:f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u="sng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US" sz="3200" b="1" u="sng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b="1" u="sng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 dụng phương pháp thể tích: Khoảng cách bằng chiều </a:t>
                </a:r>
                <a:r>
                  <a:rPr lang="vi-VN" sz="32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nl-NL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65" y="1150935"/>
                <a:ext cx="11513735" cy="5532220"/>
              </a:xfrm>
              <a:prstGeom prst="rect">
                <a:avLst/>
              </a:prstGeom>
              <a:blipFill rotWithShape="1">
                <a:blip r:embed="rId3"/>
                <a:stretch>
                  <a:fillRect l="-1323" t="-992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 rot="16200000">
            <a:off x="10795909" y="6170251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5400000">
            <a:off x="11292861" y="61768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4" y="-66259"/>
                <a:ext cx="12258261" cy="60709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𝐻𝑀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𝐵𝐶𝐷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𝑆𝐶𝐷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.1.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𝑆𝐻𝑀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-66259"/>
                <a:ext cx="12258261" cy="6070947"/>
              </a:xfrm>
              <a:blipFill rotWithShape="1">
                <a:blip r:embed="rId3"/>
                <a:stretch>
                  <a:fillRect l="-995" t="-1707" b="-1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358496" y="111325"/>
            <a:ext cx="4025121" cy="3784814"/>
            <a:chOff x="1609" y="10180"/>
            <a:chExt cx="4768" cy="2767"/>
          </a:xfrm>
        </p:grpSpPr>
        <p:sp>
          <p:nvSpPr>
            <p:cNvPr id="6" name="AutoShape 35"/>
            <p:cNvSpPr>
              <a:spLocks noChangeShapeType="1"/>
            </p:cNvSpPr>
            <p:nvPr/>
          </p:nvSpPr>
          <p:spPr bwMode="auto">
            <a:xfrm>
              <a:off x="1923" y="12659"/>
              <a:ext cx="2864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34"/>
            <p:cNvSpPr>
              <a:spLocks noChangeShapeType="1"/>
            </p:cNvSpPr>
            <p:nvPr/>
          </p:nvSpPr>
          <p:spPr bwMode="auto">
            <a:xfrm>
              <a:off x="3173" y="12089"/>
              <a:ext cx="2864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33"/>
            <p:cNvSpPr>
              <a:spLocks noChangeShapeType="1"/>
            </p:cNvSpPr>
            <p:nvPr/>
          </p:nvSpPr>
          <p:spPr bwMode="auto">
            <a:xfrm flipH="1">
              <a:off x="1923" y="12089"/>
              <a:ext cx="1250" cy="57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32"/>
            <p:cNvSpPr>
              <a:spLocks noChangeShapeType="1"/>
            </p:cNvSpPr>
            <p:nvPr/>
          </p:nvSpPr>
          <p:spPr bwMode="auto">
            <a:xfrm flipH="1">
              <a:off x="4787" y="12089"/>
              <a:ext cx="1250" cy="57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31"/>
            <p:cNvSpPr>
              <a:spLocks noChangeShapeType="1"/>
            </p:cNvSpPr>
            <p:nvPr/>
          </p:nvSpPr>
          <p:spPr bwMode="auto">
            <a:xfrm flipV="1">
              <a:off x="2549" y="10468"/>
              <a:ext cx="0" cy="191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30"/>
            <p:cNvSpPr>
              <a:spLocks noChangeShapeType="1"/>
            </p:cNvSpPr>
            <p:nvPr/>
          </p:nvSpPr>
          <p:spPr bwMode="auto">
            <a:xfrm flipH="1">
              <a:off x="1923" y="10468"/>
              <a:ext cx="626" cy="219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29"/>
            <p:cNvSpPr>
              <a:spLocks noChangeShapeType="1"/>
            </p:cNvSpPr>
            <p:nvPr/>
          </p:nvSpPr>
          <p:spPr bwMode="auto">
            <a:xfrm>
              <a:off x="2549" y="10468"/>
              <a:ext cx="3488" cy="162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28"/>
            <p:cNvSpPr>
              <a:spLocks noChangeShapeType="1"/>
            </p:cNvSpPr>
            <p:nvPr/>
          </p:nvSpPr>
          <p:spPr bwMode="auto">
            <a:xfrm>
              <a:off x="2549" y="10468"/>
              <a:ext cx="624" cy="162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27"/>
            <p:cNvSpPr>
              <a:spLocks noChangeShapeType="1"/>
            </p:cNvSpPr>
            <p:nvPr/>
          </p:nvSpPr>
          <p:spPr bwMode="auto">
            <a:xfrm>
              <a:off x="2549" y="10468"/>
              <a:ext cx="2238" cy="219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26"/>
            <p:cNvSpPr>
              <a:spLocks noChangeShapeType="1"/>
            </p:cNvSpPr>
            <p:nvPr/>
          </p:nvSpPr>
          <p:spPr bwMode="auto">
            <a:xfrm>
              <a:off x="2549" y="12380"/>
              <a:ext cx="2864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25"/>
            <p:cNvSpPr>
              <a:spLocks noChangeShapeType="1"/>
            </p:cNvSpPr>
            <p:nvPr/>
          </p:nvSpPr>
          <p:spPr bwMode="auto">
            <a:xfrm flipH="1" flipV="1">
              <a:off x="2549" y="10468"/>
              <a:ext cx="2864" cy="191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2404" y="10180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2" name="Equation" r:id="rId4" imgW="139700" imgH="177800" progId="Equation.DSMT4">
                    <p:embed/>
                  </p:oleObj>
                </mc:Choice>
                <mc:Fallback>
                  <p:oleObj name="Equation" r:id="rId4" imgW="1397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4" y="10180"/>
                          <a:ext cx="28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3173" y="11801"/>
            <a:ext cx="314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3" name="Equation" r:id="rId6" imgW="152400" imgH="165100" progId="Equation.DSMT4">
                    <p:embed/>
                  </p:oleObj>
                </mc:Choice>
                <mc:Fallback>
                  <p:oleObj name="Equation" r:id="rId6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3" y="11801"/>
                          <a:ext cx="314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1609" y="12659"/>
            <a:ext cx="314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4" name="Equation" r:id="rId8" imgW="152400" imgH="165100" progId="Equation.DSMT4">
                    <p:embed/>
                  </p:oleObj>
                </mc:Choice>
                <mc:Fallback>
                  <p:oleObj name="Equation" r:id="rId8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9" y="12659"/>
                          <a:ext cx="314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4787" y="12659"/>
            <a:ext cx="31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5" name="Equation" r:id="rId10" imgW="152400" imgH="177800" progId="Equation.DSMT4">
                    <p:embed/>
                  </p:oleObj>
                </mc:Choice>
                <mc:Fallback>
                  <p:oleObj name="Equation" r:id="rId10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" y="12659"/>
                          <a:ext cx="31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6037" y="11994"/>
            <a:ext cx="340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6" name="Equation" r:id="rId12" imgW="164885" imgH="164885" progId="Equation.DSMT4">
                    <p:embed/>
                  </p:oleObj>
                </mc:Choice>
                <mc:Fallback>
                  <p:oleObj name="Equation" r:id="rId12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7" y="11994"/>
                          <a:ext cx="340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5413" y="12318"/>
            <a:ext cx="419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7" name="Equation" r:id="rId14" imgW="203200" imgH="165100" progId="Equation.DSMT4">
                    <p:embed/>
                  </p:oleObj>
                </mc:Choice>
                <mc:Fallback>
                  <p:oleObj name="Equation" r:id="rId14" imgW="2032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3" y="12318"/>
                          <a:ext cx="419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2130" y="12112"/>
            <a:ext cx="365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8" name="Equation" r:id="rId16" imgW="177800" imgH="165100" progId="Equation.DSMT4">
                    <p:embed/>
                  </p:oleObj>
                </mc:Choice>
                <mc:Fallback>
                  <p:oleObj name="Equation" r:id="rId16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0" y="12112"/>
                          <a:ext cx="365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AutoShape 17"/>
            <p:cNvSpPr>
              <a:spLocks noChangeShapeType="1"/>
            </p:cNvSpPr>
            <p:nvPr/>
          </p:nvSpPr>
          <p:spPr bwMode="auto">
            <a:xfrm flipV="1">
              <a:off x="2549" y="11279"/>
              <a:ext cx="1197" cy="110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3831" y="11130"/>
            <a:ext cx="340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9" name="Equation" r:id="rId18" imgW="164885" imgH="164885" progId="Equation.DSMT4">
                    <p:embed/>
                  </p:oleObj>
                </mc:Choice>
                <mc:Fallback>
                  <p:oleObj name="Equation" r:id="rId18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" y="11130"/>
                          <a:ext cx="340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2519" y="10445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2519" y="12341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1903" y="12627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3148" y="1205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5366" y="12341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4750" y="12627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5995" y="1205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723" y="11247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7"/>
            <p:cNvSpPr>
              <a:spLocks noChangeShapeType="1"/>
            </p:cNvSpPr>
            <p:nvPr/>
          </p:nvSpPr>
          <p:spPr bwMode="auto">
            <a:xfrm flipV="1">
              <a:off x="3544" y="11201"/>
              <a:ext cx="102" cy="9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6"/>
            <p:cNvSpPr>
              <a:spLocks noChangeShapeType="1"/>
            </p:cNvSpPr>
            <p:nvPr/>
          </p:nvSpPr>
          <p:spPr bwMode="auto">
            <a:xfrm flipH="1" flipV="1">
              <a:off x="3554" y="11289"/>
              <a:ext cx="102" cy="6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5"/>
            <p:cNvSpPr>
              <a:spLocks noChangeShapeType="1"/>
            </p:cNvSpPr>
            <p:nvPr/>
          </p:nvSpPr>
          <p:spPr bwMode="auto">
            <a:xfrm flipV="1">
              <a:off x="2435" y="12262"/>
              <a:ext cx="0" cy="15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4"/>
            <p:cNvSpPr>
              <a:spLocks noChangeShapeType="1"/>
            </p:cNvSpPr>
            <p:nvPr/>
          </p:nvSpPr>
          <p:spPr bwMode="auto">
            <a:xfrm flipH="1">
              <a:off x="2435" y="12219"/>
              <a:ext cx="114" cy="5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3"/>
            <p:cNvSpPr>
              <a:spLocks noChangeShapeType="1"/>
            </p:cNvSpPr>
            <p:nvPr/>
          </p:nvSpPr>
          <p:spPr bwMode="auto">
            <a:xfrm flipH="1">
              <a:off x="2122" y="12558"/>
              <a:ext cx="213" cy="97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AutoShape 2"/>
            <p:cNvSpPr>
              <a:spLocks noChangeShapeType="1"/>
            </p:cNvSpPr>
            <p:nvPr/>
          </p:nvSpPr>
          <p:spPr bwMode="auto">
            <a:xfrm>
              <a:off x="2126" y="12562"/>
              <a:ext cx="209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Isosceles Triangle 39">
            <a:hlinkClick r:id="rId20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hlinkClick r:id="rId21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4600" y="1095177"/>
                <a:ext cx="11410122" cy="2361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b="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32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0" y="1095177"/>
                <a:ext cx="11410122" cy="2361800"/>
              </a:xfrm>
              <a:prstGeom prst="rect">
                <a:avLst/>
              </a:prstGeom>
              <a:blipFill>
                <a:blip r:embed="rId2"/>
                <a:stretch>
                  <a:fillRect l="-1335" t="-3618" r="-1282" b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064657" y="2797868"/>
            <a:ext cx="448192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4" y="-66259"/>
                <a:ext cx="12258261" cy="60709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𝐷𝐻</m:t>
                    </m:r>
                    <m:r>
                      <m:rPr>
                        <m:nor/>
                      </m:rPr>
                      <a: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𝐶𝐼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𝐷𝐻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𝐼𝐷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𝐼𝐷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𝐸𝐷𝐼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fr-F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fr-FR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nor/>
                      </m:rPr>
                      <a: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>
                        <a:latin typeface="Cambria Math" panose="02040503050406030204" pitchFamily="18" charset="0"/>
                      </a:rPr>
                      <m:t> 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nor/>
                      </m:rPr>
                      <a: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-66259"/>
                <a:ext cx="12258261" cy="6070947"/>
              </a:xfrm>
              <a:blipFill rotWithShape="1">
                <a:blip r:embed="rId3"/>
                <a:stretch>
                  <a:fillRect l="-995" t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8236889" y="912185"/>
            <a:ext cx="3524036" cy="4397701"/>
            <a:chOff x="5120" y="11114"/>
            <a:chExt cx="2686" cy="3035"/>
          </a:xfrm>
        </p:grpSpPr>
        <p:sp>
          <p:nvSpPr>
            <p:cNvPr id="41" name="AutoShape 48"/>
            <p:cNvSpPr>
              <a:spLocks noChangeShapeType="1"/>
            </p:cNvSpPr>
            <p:nvPr/>
          </p:nvSpPr>
          <p:spPr bwMode="auto">
            <a:xfrm>
              <a:off x="5433" y="13031"/>
              <a:ext cx="1988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47"/>
            <p:cNvSpPr>
              <a:spLocks noChangeShapeType="1"/>
            </p:cNvSpPr>
            <p:nvPr/>
          </p:nvSpPr>
          <p:spPr bwMode="auto">
            <a:xfrm>
              <a:off x="5433" y="13031"/>
              <a:ext cx="822" cy="799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utoShape 46"/>
            <p:cNvSpPr>
              <a:spLocks noChangeShapeType="1"/>
            </p:cNvSpPr>
            <p:nvPr/>
          </p:nvSpPr>
          <p:spPr bwMode="auto">
            <a:xfrm flipV="1">
              <a:off x="6255" y="13031"/>
              <a:ext cx="1166" cy="799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45"/>
            <p:cNvSpPr>
              <a:spLocks noChangeShapeType="1"/>
            </p:cNvSpPr>
            <p:nvPr/>
          </p:nvSpPr>
          <p:spPr bwMode="auto">
            <a:xfrm>
              <a:off x="5433" y="11441"/>
              <a:ext cx="1988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AutoShape 44"/>
            <p:cNvSpPr>
              <a:spLocks noChangeShapeType="1"/>
            </p:cNvSpPr>
            <p:nvPr/>
          </p:nvSpPr>
          <p:spPr bwMode="auto">
            <a:xfrm>
              <a:off x="5433" y="11441"/>
              <a:ext cx="822" cy="799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AutoShape 43"/>
            <p:cNvSpPr>
              <a:spLocks noChangeShapeType="1"/>
            </p:cNvSpPr>
            <p:nvPr/>
          </p:nvSpPr>
          <p:spPr bwMode="auto">
            <a:xfrm flipV="1">
              <a:off x="6255" y="11441"/>
              <a:ext cx="1166" cy="799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AutoShape 42"/>
            <p:cNvSpPr>
              <a:spLocks noChangeShapeType="1"/>
            </p:cNvSpPr>
            <p:nvPr/>
          </p:nvSpPr>
          <p:spPr bwMode="auto">
            <a:xfrm>
              <a:off x="5433" y="11441"/>
              <a:ext cx="0" cy="159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41"/>
            <p:cNvSpPr>
              <a:spLocks noChangeShapeType="1"/>
            </p:cNvSpPr>
            <p:nvPr/>
          </p:nvSpPr>
          <p:spPr bwMode="auto">
            <a:xfrm>
              <a:off x="6255" y="12240"/>
              <a:ext cx="0" cy="159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AutoShape 40"/>
            <p:cNvSpPr>
              <a:spLocks noChangeShapeType="1"/>
            </p:cNvSpPr>
            <p:nvPr/>
          </p:nvSpPr>
          <p:spPr bwMode="auto">
            <a:xfrm>
              <a:off x="7415" y="11441"/>
              <a:ext cx="0" cy="159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utoShape 39"/>
            <p:cNvSpPr>
              <a:spLocks noChangeShapeType="1"/>
            </p:cNvSpPr>
            <p:nvPr/>
          </p:nvSpPr>
          <p:spPr bwMode="auto">
            <a:xfrm>
              <a:off x="6411" y="11441"/>
              <a:ext cx="426" cy="199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38"/>
            <p:cNvSpPr>
              <a:spLocks noChangeShapeType="1"/>
            </p:cNvSpPr>
            <p:nvPr/>
          </p:nvSpPr>
          <p:spPr bwMode="auto">
            <a:xfrm flipH="1">
              <a:off x="6065" y="13432"/>
              <a:ext cx="772" cy="20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37"/>
            <p:cNvSpPr>
              <a:spLocks noChangeShapeType="1"/>
            </p:cNvSpPr>
            <p:nvPr/>
          </p:nvSpPr>
          <p:spPr bwMode="auto">
            <a:xfrm flipH="1">
              <a:off x="5846" y="13031"/>
              <a:ext cx="1575" cy="40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36"/>
            <p:cNvSpPr>
              <a:spLocks noChangeShapeType="1"/>
            </p:cNvSpPr>
            <p:nvPr/>
          </p:nvSpPr>
          <p:spPr bwMode="auto">
            <a:xfrm flipH="1" flipV="1">
              <a:off x="5433" y="11441"/>
              <a:ext cx="413" cy="199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utoShape 35"/>
            <p:cNvSpPr>
              <a:spLocks noChangeShapeType="1"/>
            </p:cNvSpPr>
            <p:nvPr/>
          </p:nvSpPr>
          <p:spPr bwMode="auto">
            <a:xfrm flipV="1">
              <a:off x="5433" y="12240"/>
              <a:ext cx="822" cy="79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34"/>
            <p:cNvSpPr>
              <a:spLocks noChangeArrowheads="1"/>
            </p:cNvSpPr>
            <p:nvPr/>
          </p:nvSpPr>
          <p:spPr bwMode="auto">
            <a:xfrm>
              <a:off x="5408" y="1141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auto">
            <a:xfrm>
              <a:off x="7389" y="1141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6228" y="1221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31"/>
            <p:cNvSpPr>
              <a:spLocks noChangeArrowheads="1"/>
            </p:cNvSpPr>
            <p:nvPr/>
          </p:nvSpPr>
          <p:spPr bwMode="auto">
            <a:xfrm>
              <a:off x="5408" y="13007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30"/>
            <p:cNvSpPr>
              <a:spLocks noChangeArrowheads="1"/>
            </p:cNvSpPr>
            <p:nvPr/>
          </p:nvSpPr>
          <p:spPr bwMode="auto">
            <a:xfrm>
              <a:off x="7389" y="13007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6228" y="13804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28"/>
            <p:cNvSpPr>
              <a:spLocks noChangeArrowheads="1"/>
            </p:cNvSpPr>
            <p:nvPr/>
          </p:nvSpPr>
          <p:spPr bwMode="auto">
            <a:xfrm>
              <a:off x="6810" y="1340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6028" y="13608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6"/>
            <p:cNvSpPr>
              <a:spLocks noChangeArrowheads="1"/>
            </p:cNvSpPr>
            <p:nvPr/>
          </p:nvSpPr>
          <p:spPr bwMode="auto">
            <a:xfrm>
              <a:off x="5817" y="1340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25"/>
            <p:cNvSpPr>
              <a:spLocks noChangeArrowheads="1"/>
            </p:cNvSpPr>
            <p:nvPr/>
          </p:nvSpPr>
          <p:spPr bwMode="auto">
            <a:xfrm>
              <a:off x="6387" y="11408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5" name="Object 64"/>
            <p:cNvGraphicFramePr>
              <a:graphicFrameLocks noChangeAspect="1"/>
            </p:cNvGraphicFramePr>
            <p:nvPr/>
          </p:nvGraphicFramePr>
          <p:xfrm>
            <a:off x="5120" y="12908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0" name="Equation" r:id="rId4" imgW="152400" imgH="165100" progId="Equation.DSMT4">
                    <p:embed/>
                  </p:oleObj>
                </mc:Choice>
                <mc:Fallback>
                  <p:oleObj name="Equation" r:id="rId4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0" y="12908"/>
                          <a:ext cx="28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/>
          </p:nvGraphicFramePr>
          <p:xfrm>
            <a:off x="6123" y="13861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1" name="Equation" r:id="rId6" imgW="152400" imgH="165100" progId="Equation.DSMT4">
                    <p:embed/>
                  </p:oleObj>
                </mc:Choice>
                <mc:Fallback>
                  <p:oleObj name="Equation" r:id="rId6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3" y="13861"/>
                          <a:ext cx="28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/>
          </p:nvGraphicFramePr>
          <p:xfrm>
            <a:off x="7446" y="12908"/>
            <a:ext cx="288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2" name="Equation" r:id="rId8" imgW="152400" imgH="177800" progId="Equation.DSMT4">
                    <p:embed/>
                  </p:oleObj>
                </mc:Choice>
                <mc:Fallback>
                  <p:oleObj name="Equation" r:id="rId8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6" y="12908"/>
                          <a:ext cx="288" cy="3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/>
          </p:nvGraphicFramePr>
          <p:xfrm>
            <a:off x="5120" y="11182"/>
            <a:ext cx="335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3" name="Equation" r:id="rId10" imgW="177800" imgH="165100" progId="Equation.DSMT4">
                    <p:embed/>
                  </p:oleObj>
                </mc:Choice>
                <mc:Fallback>
                  <p:oleObj name="Equation" r:id="rId10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0" y="11182"/>
                          <a:ext cx="335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8"/>
            <p:cNvGraphicFramePr>
              <a:graphicFrameLocks noChangeAspect="1"/>
            </p:cNvGraphicFramePr>
            <p:nvPr/>
          </p:nvGraphicFramePr>
          <p:xfrm>
            <a:off x="6255" y="12210"/>
            <a:ext cx="335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4" name="Equation" r:id="rId12" imgW="177800" imgH="165100" progId="Equation.DSMT4">
                    <p:embed/>
                  </p:oleObj>
                </mc:Choice>
                <mc:Fallback>
                  <p:oleObj name="Equation" r:id="rId12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5" y="12210"/>
                          <a:ext cx="335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9"/>
            <p:cNvGraphicFramePr>
              <a:graphicFrameLocks noChangeAspect="1"/>
            </p:cNvGraphicFramePr>
            <p:nvPr/>
          </p:nvGraphicFramePr>
          <p:xfrm>
            <a:off x="7446" y="11162"/>
            <a:ext cx="36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5" name="Equation" r:id="rId14" imgW="190500" imgH="177800" progId="Equation.DSMT4">
                    <p:embed/>
                  </p:oleObj>
                </mc:Choice>
                <mc:Fallback>
                  <p:oleObj name="Equation" r:id="rId14" imgW="1905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6" y="11162"/>
                          <a:ext cx="360" cy="3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/>
          </p:nvGraphicFramePr>
          <p:xfrm>
            <a:off x="6255" y="11114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6" name="Equation" r:id="rId16" imgW="152400" imgH="165100" progId="Equation.DSMT4">
                    <p:embed/>
                  </p:oleObj>
                </mc:Choice>
                <mc:Fallback>
                  <p:oleObj name="Equation" r:id="rId16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5" y="11114"/>
                          <a:ext cx="28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/>
          </p:nvGraphicFramePr>
          <p:xfrm>
            <a:off x="6837" y="13432"/>
            <a:ext cx="31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7" name="Equation" r:id="rId18" imgW="164885" imgH="164885" progId="Equation.DSMT4">
                    <p:embed/>
                  </p:oleObj>
                </mc:Choice>
                <mc:Fallback>
                  <p:oleObj name="Equation" r:id="rId18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7" y="13432"/>
                          <a:ext cx="312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/>
            <p:cNvGraphicFramePr>
              <a:graphicFrameLocks noChangeAspect="1"/>
            </p:cNvGraphicFramePr>
            <p:nvPr/>
          </p:nvGraphicFramePr>
          <p:xfrm>
            <a:off x="5716" y="13665"/>
            <a:ext cx="335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8" name="Equation" r:id="rId20" imgW="177800" imgH="165100" progId="Equation.DSMT4">
                    <p:embed/>
                  </p:oleObj>
                </mc:Choice>
                <mc:Fallback>
                  <p:oleObj name="Equation" r:id="rId20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" y="13665"/>
                          <a:ext cx="335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3"/>
            <p:cNvGraphicFramePr>
              <a:graphicFrameLocks noChangeAspect="1"/>
            </p:cNvGraphicFramePr>
            <p:nvPr/>
          </p:nvGraphicFramePr>
          <p:xfrm>
            <a:off x="5465" y="13432"/>
            <a:ext cx="24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19" name="Equation" r:id="rId22" imgW="127000" imgH="165100" progId="Equation.DSMT4">
                    <p:embed/>
                  </p:oleObj>
                </mc:Choice>
                <mc:Fallback>
                  <p:oleObj name="Equation" r:id="rId22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5" y="13432"/>
                          <a:ext cx="24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AutoShape 14"/>
            <p:cNvSpPr>
              <a:spLocks noChangeShapeType="1"/>
            </p:cNvSpPr>
            <p:nvPr/>
          </p:nvSpPr>
          <p:spPr bwMode="auto">
            <a:xfrm flipH="1">
              <a:off x="6123" y="13670"/>
              <a:ext cx="85" cy="2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AutoShape 13"/>
            <p:cNvSpPr>
              <a:spLocks noChangeShapeType="1"/>
            </p:cNvSpPr>
            <p:nvPr/>
          </p:nvSpPr>
          <p:spPr bwMode="auto">
            <a:xfrm>
              <a:off x="6151" y="13611"/>
              <a:ext cx="60" cy="5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AutoShape 12"/>
            <p:cNvSpPr>
              <a:spLocks noChangeShapeType="1"/>
            </p:cNvSpPr>
            <p:nvPr/>
          </p:nvSpPr>
          <p:spPr bwMode="auto">
            <a:xfrm flipH="1">
              <a:off x="5911" y="13463"/>
              <a:ext cx="85" cy="2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AutoShape 11"/>
            <p:cNvSpPr>
              <a:spLocks noChangeShapeType="1"/>
            </p:cNvSpPr>
            <p:nvPr/>
          </p:nvSpPr>
          <p:spPr bwMode="auto">
            <a:xfrm>
              <a:off x="5939" y="13404"/>
              <a:ext cx="60" cy="5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Isosceles Triangle 78">
            <a:hlinkClick r:id="rId2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hlinkClick r:id="rId2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4313" y="704016"/>
                <a:ext cx="11588158" cy="3369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7.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79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704016"/>
                <a:ext cx="11588158" cy="3369320"/>
              </a:xfrm>
              <a:prstGeom prst="rect">
                <a:avLst/>
              </a:prstGeom>
              <a:blipFill rotWithShape="1">
                <a:blip r:embed="rId5"/>
                <a:stretch>
                  <a:fillRect l="-131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196534" y="2932665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7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4" y="-66259"/>
                <a:ext cx="12258261" cy="60709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fr-FR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𝑆𝑀𝑁</m:t>
                        </m:r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𝑆𝑀</m:t>
                        </m:r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𝑆𝑀𝑁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𝐴𝐾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𝑆𝐻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𝑆𝐴𝐻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𝐴𝐾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𝑆𝑀𝑁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𝑆𝑀𝑁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𝐴𝐾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𝑆𝑀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𝐴𝐾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𝑁𝐵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75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300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𝐴𝐾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-66259"/>
                <a:ext cx="12258261" cy="6070947"/>
              </a:xfrm>
              <a:blipFill rotWithShape="1">
                <a:blip r:embed="rId3"/>
                <a:stretch>
                  <a:fillRect l="-1243" t="-1707" b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1"/>
          <p:cNvGrpSpPr>
            <a:grpSpLocks/>
          </p:cNvGrpSpPr>
          <p:nvPr/>
        </p:nvGrpSpPr>
        <p:grpSpPr bwMode="auto">
          <a:xfrm>
            <a:off x="8185713" y="134841"/>
            <a:ext cx="3987699" cy="4031668"/>
            <a:chOff x="5817" y="12089"/>
            <a:chExt cx="3722" cy="3723"/>
          </a:xfrm>
        </p:grpSpPr>
        <p:sp>
          <p:nvSpPr>
            <p:cNvPr id="80" name="Arc 41"/>
            <p:cNvSpPr>
              <a:spLocks/>
            </p:cNvSpPr>
            <p:nvPr/>
          </p:nvSpPr>
          <p:spPr bwMode="auto">
            <a:xfrm>
              <a:off x="8069" y="15131"/>
              <a:ext cx="349" cy="393"/>
            </a:xfrm>
            <a:custGeom>
              <a:avLst/>
              <a:gdLst>
                <a:gd name="G0" fmla="+- 17434 0 0"/>
                <a:gd name="G1" fmla="+- 19610 0 0"/>
                <a:gd name="G2" fmla="+- 21600 0 0"/>
                <a:gd name="T0" fmla="*/ 0 w 17434"/>
                <a:gd name="T1" fmla="*/ 6858 h 19610"/>
                <a:gd name="T2" fmla="*/ 8379 w 17434"/>
                <a:gd name="T3" fmla="*/ 0 h 19610"/>
                <a:gd name="T4" fmla="*/ 17434 w 17434"/>
                <a:gd name="T5" fmla="*/ 19610 h 19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34" h="19610" fill="none" extrusionOk="0">
                  <a:moveTo>
                    <a:pt x="-1" y="6857"/>
                  </a:moveTo>
                  <a:cubicBezTo>
                    <a:pt x="2165" y="3897"/>
                    <a:pt x="5048" y="1537"/>
                    <a:pt x="8378" y="-1"/>
                  </a:cubicBezTo>
                </a:path>
                <a:path w="17434" h="19610" stroke="0" extrusionOk="0">
                  <a:moveTo>
                    <a:pt x="-1" y="6857"/>
                  </a:moveTo>
                  <a:cubicBezTo>
                    <a:pt x="2165" y="3897"/>
                    <a:pt x="5048" y="1537"/>
                    <a:pt x="8378" y="-1"/>
                  </a:cubicBezTo>
                  <a:lnTo>
                    <a:pt x="17434" y="19610"/>
                  </a:lnTo>
                  <a:close/>
                </a:path>
              </a:pathLst>
            </a:custGeom>
            <a:solidFill>
              <a:srgbClr val="B6DDE8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AutoShape 40"/>
            <p:cNvSpPr>
              <a:spLocks noChangeShapeType="1"/>
            </p:cNvSpPr>
            <p:nvPr/>
          </p:nvSpPr>
          <p:spPr bwMode="auto">
            <a:xfrm>
              <a:off x="6057" y="15532"/>
              <a:ext cx="2380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39"/>
            <p:cNvSpPr>
              <a:spLocks noChangeShapeType="1"/>
            </p:cNvSpPr>
            <p:nvPr/>
          </p:nvSpPr>
          <p:spPr bwMode="auto">
            <a:xfrm>
              <a:off x="6919" y="14425"/>
              <a:ext cx="2380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AutoShape 38"/>
            <p:cNvSpPr>
              <a:spLocks noChangeShapeType="1"/>
            </p:cNvSpPr>
            <p:nvPr/>
          </p:nvSpPr>
          <p:spPr bwMode="auto">
            <a:xfrm flipV="1">
              <a:off x="6057" y="14425"/>
              <a:ext cx="862" cy="1107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AutoShape 37"/>
            <p:cNvSpPr>
              <a:spLocks noChangeShapeType="1"/>
            </p:cNvSpPr>
            <p:nvPr/>
          </p:nvSpPr>
          <p:spPr bwMode="auto">
            <a:xfrm flipV="1">
              <a:off x="8437" y="14425"/>
              <a:ext cx="862" cy="1107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AutoShape 36"/>
            <p:cNvSpPr>
              <a:spLocks noChangeShapeType="1"/>
            </p:cNvSpPr>
            <p:nvPr/>
          </p:nvSpPr>
          <p:spPr bwMode="auto">
            <a:xfrm flipV="1">
              <a:off x="6919" y="12369"/>
              <a:ext cx="0" cy="2056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AutoShape 35"/>
            <p:cNvSpPr>
              <a:spLocks noChangeShapeType="1"/>
            </p:cNvSpPr>
            <p:nvPr/>
          </p:nvSpPr>
          <p:spPr bwMode="auto">
            <a:xfrm flipH="1">
              <a:off x="6057" y="12369"/>
              <a:ext cx="862" cy="3163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34"/>
            <p:cNvSpPr>
              <a:spLocks noChangeShapeType="1"/>
            </p:cNvSpPr>
            <p:nvPr/>
          </p:nvSpPr>
          <p:spPr bwMode="auto">
            <a:xfrm>
              <a:off x="6919" y="12369"/>
              <a:ext cx="2380" cy="2056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33"/>
            <p:cNvSpPr>
              <a:spLocks noChangeShapeType="1"/>
            </p:cNvSpPr>
            <p:nvPr/>
          </p:nvSpPr>
          <p:spPr bwMode="auto">
            <a:xfrm>
              <a:off x="6919" y="12369"/>
              <a:ext cx="1518" cy="3163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AutoShape 32"/>
            <p:cNvSpPr>
              <a:spLocks noChangeShapeType="1"/>
            </p:cNvSpPr>
            <p:nvPr/>
          </p:nvSpPr>
          <p:spPr bwMode="auto">
            <a:xfrm>
              <a:off x="6919" y="14425"/>
              <a:ext cx="1518" cy="1107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AutoShape 31"/>
            <p:cNvSpPr>
              <a:spLocks noChangeShapeType="1"/>
            </p:cNvSpPr>
            <p:nvPr/>
          </p:nvSpPr>
          <p:spPr bwMode="auto">
            <a:xfrm>
              <a:off x="6486" y="14977"/>
              <a:ext cx="2380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91" name="Object 90"/>
            <p:cNvGraphicFramePr>
              <a:graphicFrameLocks noChangeAspect="1"/>
            </p:cNvGraphicFramePr>
            <p:nvPr/>
          </p:nvGraphicFramePr>
          <p:xfrm>
            <a:off x="6808" y="12089"/>
            <a:ext cx="22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08" name="Equation" r:id="rId4" imgW="139700" imgH="177800" progId="Equation.DSMT4">
                    <p:embed/>
                  </p:oleObj>
                </mc:Choice>
                <mc:Fallback>
                  <p:oleObj name="Equation" r:id="rId4" imgW="1397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8" y="12089"/>
                          <a:ext cx="220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/>
          </p:nvGraphicFramePr>
          <p:xfrm>
            <a:off x="7028" y="14134"/>
            <a:ext cx="24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09" name="Equation" r:id="rId6" imgW="152400" imgH="165100" progId="Equation.DSMT4">
                    <p:embed/>
                  </p:oleObj>
                </mc:Choice>
                <mc:Fallback>
                  <p:oleObj name="Equation" r:id="rId6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8" y="14134"/>
                          <a:ext cx="240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9299" y="14186"/>
            <a:ext cx="24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0" name="Equation" r:id="rId8" imgW="152400" imgH="165100" progId="Equation.DSMT4">
                    <p:embed/>
                  </p:oleObj>
                </mc:Choice>
                <mc:Fallback>
                  <p:oleObj name="Equation" r:id="rId8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9" y="14186"/>
                          <a:ext cx="240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93"/>
            <p:cNvGraphicFramePr>
              <a:graphicFrameLocks noChangeAspect="1"/>
            </p:cNvGraphicFramePr>
            <p:nvPr/>
          </p:nvGraphicFramePr>
          <p:xfrm>
            <a:off x="8437" y="15532"/>
            <a:ext cx="24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1" name="Equation" r:id="rId10" imgW="152400" imgH="177800" progId="Equation.DSMT4">
                    <p:embed/>
                  </p:oleObj>
                </mc:Choice>
                <mc:Fallback>
                  <p:oleObj name="Equation" r:id="rId10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7" y="15532"/>
                          <a:ext cx="240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94"/>
            <p:cNvGraphicFramePr>
              <a:graphicFrameLocks noChangeAspect="1"/>
            </p:cNvGraphicFramePr>
            <p:nvPr/>
          </p:nvGraphicFramePr>
          <p:xfrm>
            <a:off x="5817" y="15532"/>
            <a:ext cx="26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2" name="Equation" r:id="rId12" imgW="164885" imgH="164885" progId="Equation.DSMT4">
                    <p:embed/>
                  </p:oleObj>
                </mc:Choice>
                <mc:Fallback>
                  <p:oleObj name="Equation" r:id="rId12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7" y="15532"/>
                          <a:ext cx="260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95"/>
            <p:cNvGraphicFramePr>
              <a:graphicFrameLocks noChangeAspect="1"/>
            </p:cNvGraphicFramePr>
            <p:nvPr/>
          </p:nvGraphicFramePr>
          <p:xfrm>
            <a:off x="7590" y="14646"/>
            <a:ext cx="32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3" name="Equation" r:id="rId14" imgW="203200" imgH="165100" progId="Equation.DSMT4">
                    <p:embed/>
                  </p:oleObj>
                </mc:Choice>
                <mc:Fallback>
                  <p:oleObj name="Equation" r:id="rId14" imgW="2032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0" y="14646"/>
                          <a:ext cx="320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6"/>
            <p:cNvGraphicFramePr>
              <a:graphicFrameLocks noChangeAspect="1"/>
            </p:cNvGraphicFramePr>
            <p:nvPr/>
          </p:nvGraphicFramePr>
          <p:xfrm>
            <a:off x="8979" y="14796"/>
            <a:ext cx="279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4" name="Equation" r:id="rId16" imgW="177800" imgH="177800" progId="Equation.DSMT4">
                    <p:embed/>
                  </p:oleObj>
                </mc:Choice>
                <mc:Fallback>
                  <p:oleObj name="Equation" r:id="rId16" imgW="1778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79" y="14796"/>
                          <a:ext cx="279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AutoShape 23"/>
            <p:cNvSpPr>
              <a:spLocks noChangeShapeType="1"/>
            </p:cNvSpPr>
            <p:nvPr/>
          </p:nvSpPr>
          <p:spPr bwMode="auto">
            <a:xfrm>
              <a:off x="6919" y="12369"/>
              <a:ext cx="756" cy="260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AutoShape 22"/>
            <p:cNvSpPr>
              <a:spLocks noChangeShapeType="1"/>
            </p:cNvSpPr>
            <p:nvPr/>
          </p:nvSpPr>
          <p:spPr bwMode="auto">
            <a:xfrm flipV="1">
              <a:off x="6486" y="12369"/>
              <a:ext cx="433" cy="260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AutoShape 21"/>
            <p:cNvSpPr>
              <a:spLocks noChangeShapeType="1"/>
            </p:cNvSpPr>
            <p:nvPr/>
          </p:nvSpPr>
          <p:spPr bwMode="auto">
            <a:xfrm flipH="1" flipV="1">
              <a:off x="6605" y="14313"/>
              <a:ext cx="314" cy="11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AutoShape 20"/>
            <p:cNvSpPr>
              <a:spLocks noChangeShapeType="1"/>
            </p:cNvSpPr>
            <p:nvPr/>
          </p:nvSpPr>
          <p:spPr bwMode="auto">
            <a:xfrm flipV="1">
              <a:off x="9066" y="14419"/>
              <a:ext cx="84" cy="10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AutoShape 19"/>
            <p:cNvSpPr>
              <a:spLocks noChangeShapeType="1"/>
            </p:cNvSpPr>
            <p:nvPr/>
          </p:nvSpPr>
          <p:spPr bwMode="auto">
            <a:xfrm>
              <a:off x="9066" y="14527"/>
              <a:ext cx="147" cy="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AutoShape 18"/>
            <p:cNvSpPr>
              <a:spLocks noChangeShapeType="1"/>
            </p:cNvSpPr>
            <p:nvPr/>
          </p:nvSpPr>
          <p:spPr bwMode="auto">
            <a:xfrm flipH="1" flipV="1">
              <a:off x="6580" y="14415"/>
              <a:ext cx="97" cy="3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AutoShape 17"/>
            <p:cNvSpPr>
              <a:spLocks noChangeShapeType="1"/>
            </p:cNvSpPr>
            <p:nvPr/>
          </p:nvSpPr>
          <p:spPr bwMode="auto">
            <a:xfrm flipV="1">
              <a:off x="6676" y="14330"/>
              <a:ext cx="20" cy="12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AutoShape 16"/>
            <p:cNvSpPr>
              <a:spLocks noChangeShapeType="1"/>
            </p:cNvSpPr>
            <p:nvPr/>
          </p:nvSpPr>
          <p:spPr bwMode="auto">
            <a:xfrm flipV="1">
              <a:off x="7028" y="14330"/>
              <a:ext cx="0" cy="9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AutoShape 15"/>
            <p:cNvSpPr>
              <a:spLocks noChangeShapeType="1"/>
            </p:cNvSpPr>
            <p:nvPr/>
          </p:nvSpPr>
          <p:spPr bwMode="auto">
            <a:xfrm>
              <a:off x="6919" y="14316"/>
              <a:ext cx="109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AutoShape 14"/>
            <p:cNvSpPr>
              <a:spLocks noChangeShapeType="1"/>
            </p:cNvSpPr>
            <p:nvPr/>
          </p:nvSpPr>
          <p:spPr bwMode="auto">
            <a:xfrm flipV="1">
              <a:off x="6838" y="14313"/>
              <a:ext cx="76" cy="9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AutoShape 13"/>
            <p:cNvSpPr>
              <a:spLocks noChangeShapeType="1"/>
            </p:cNvSpPr>
            <p:nvPr/>
          </p:nvSpPr>
          <p:spPr bwMode="auto">
            <a:xfrm flipV="1">
              <a:off x="6844" y="14411"/>
              <a:ext cx="0" cy="9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2"/>
            <p:cNvSpPr>
              <a:spLocks noChangeArrowheads="1"/>
            </p:cNvSpPr>
            <p:nvPr/>
          </p:nvSpPr>
          <p:spPr bwMode="auto">
            <a:xfrm>
              <a:off x="6889" y="12354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1"/>
            <p:cNvSpPr>
              <a:spLocks noChangeArrowheads="1"/>
            </p:cNvSpPr>
            <p:nvPr/>
          </p:nvSpPr>
          <p:spPr bwMode="auto">
            <a:xfrm>
              <a:off x="6889" y="14395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"/>
            <p:cNvSpPr>
              <a:spLocks noChangeArrowheads="1"/>
            </p:cNvSpPr>
            <p:nvPr/>
          </p:nvSpPr>
          <p:spPr bwMode="auto">
            <a:xfrm>
              <a:off x="6471" y="14942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"/>
            <p:cNvSpPr>
              <a:spLocks noChangeArrowheads="1"/>
            </p:cNvSpPr>
            <p:nvPr/>
          </p:nvSpPr>
          <p:spPr bwMode="auto">
            <a:xfrm>
              <a:off x="6030" y="1549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8"/>
            <p:cNvSpPr>
              <a:spLocks noChangeArrowheads="1"/>
            </p:cNvSpPr>
            <p:nvPr/>
          </p:nvSpPr>
          <p:spPr bwMode="auto">
            <a:xfrm>
              <a:off x="9266" y="14395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7"/>
            <p:cNvSpPr>
              <a:spLocks noChangeArrowheads="1"/>
            </p:cNvSpPr>
            <p:nvPr/>
          </p:nvSpPr>
          <p:spPr bwMode="auto">
            <a:xfrm>
              <a:off x="8848" y="14942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6"/>
            <p:cNvSpPr>
              <a:spLocks noChangeArrowheads="1"/>
            </p:cNvSpPr>
            <p:nvPr/>
          </p:nvSpPr>
          <p:spPr bwMode="auto">
            <a:xfrm>
              <a:off x="8407" y="1549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5"/>
            <p:cNvSpPr>
              <a:spLocks noChangeArrowheads="1"/>
            </p:cNvSpPr>
            <p:nvPr/>
          </p:nvSpPr>
          <p:spPr bwMode="auto">
            <a:xfrm>
              <a:off x="7647" y="14942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4"/>
            <p:cNvSpPr>
              <a:spLocks noChangeArrowheads="1"/>
            </p:cNvSpPr>
            <p:nvPr/>
          </p:nvSpPr>
          <p:spPr bwMode="auto">
            <a:xfrm>
              <a:off x="6574" y="1427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18" name="Object 117"/>
            <p:cNvGraphicFramePr>
              <a:graphicFrameLocks noChangeAspect="1"/>
            </p:cNvGraphicFramePr>
            <p:nvPr/>
          </p:nvGraphicFramePr>
          <p:xfrm>
            <a:off x="6441" y="14999"/>
            <a:ext cx="27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5" name="Equation" r:id="rId18" imgW="177800" imgH="165100" progId="Equation.DSMT4">
                    <p:embed/>
                  </p:oleObj>
                </mc:Choice>
                <mc:Fallback>
                  <p:oleObj name="Equation" r:id="rId18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1" y="14999"/>
                          <a:ext cx="279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118"/>
            <p:cNvGraphicFramePr>
              <a:graphicFrameLocks noChangeAspect="1"/>
            </p:cNvGraphicFramePr>
            <p:nvPr/>
          </p:nvGraphicFramePr>
          <p:xfrm>
            <a:off x="6653" y="14017"/>
            <a:ext cx="26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6" name="Equation" r:id="rId20" imgW="164885" imgH="164885" progId="Equation.DSMT4">
                    <p:embed/>
                  </p:oleObj>
                </mc:Choice>
                <mc:Fallback>
                  <p:oleObj name="Equation" r:id="rId20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3" y="14017"/>
                          <a:ext cx="260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Isosceles Triangle 43">
            <a:hlinkClick r:id="rId22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hlinkClick r:id="rId23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0817" y="699283"/>
                <a:ext cx="11449879" cy="433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8. </a:t>
                </a:r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cạnh bên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vuông góc với đáy và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điểm thuộc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Tính khoảng cách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từ điểm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𝐶𝑀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110</m:t>
                            </m:r>
                          </m:e>
                        </m:rad>
                      </m:num>
                      <m:den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fr-FR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:endParaRPr lang="fr-FR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vi-VN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110</m:t>
                            </m:r>
                          </m:e>
                        </m:rad>
                      </m:num>
                      <m:den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320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vi-VN" sz="320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7" y="699283"/>
                <a:ext cx="11449879" cy="4333494"/>
              </a:xfrm>
              <a:prstGeom prst="rect">
                <a:avLst/>
              </a:prstGeom>
              <a:blipFill>
                <a:blip r:embed="rId2"/>
                <a:stretch>
                  <a:fillRect l="-1330" t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72985" y="3867053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4" y="-66259"/>
                <a:ext cx="12258261" cy="60709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𝐶𝑀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fr-FR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32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𝑆𝑀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𝑆𝑀𝐶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𝑆𝑀𝐶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𝑆𝑀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𝑆𝐶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khoảng cách từ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𝐶𝑀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𝑆𝑀𝐶</m:t>
                            </m:r>
                          </m:sub>
                        </m:sSub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𝐶𝑀</m:t>
                        </m:r>
                      </m:den>
                    </m:f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110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-66259"/>
                <a:ext cx="12258261" cy="6070947"/>
              </a:xfrm>
              <a:blipFill>
                <a:blip r:embed="rId3"/>
                <a:stretch>
                  <a:fillRect l="-1243" t="-1707" b="-6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Isosceles Triangle 43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9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7343382" y="135524"/>
            <a:ext cx="4010482" cy="3866205"/>
            <a:chOff x="5003" y="8029"/>
            <a:chExt cx="2832" cy="3246"/>
          </a:xfrm>
        </p:grpSpPr>
        <p:grpSp>
          <p:nvGrpSpPr>
            <p:cNvPr id="5" name="Group 186"/>
            <p:cNvGrpSpPr>
              <a:grpSpLocks/>
            </p:cNvGrpSpPr>
            <p:nvPr/>
          </p:nvGrpSpPr>
          <p:grpSpPr bwMode="auto">
            <a:xfrm>
              <a:off x="5250" y="8331"/>
              <a:ext cx="2322" cy="2683"/>
              <a:chOff x="4845" y="7968"/>
              <a:chExt cx="3195" cy="3692"/>
            </a:xfrm>
          </p:grpSpPr>
          <p:sp>
            <p:nvSpPr>
              <p:cNvPr id="18" name="AutoShape 195"/>
              <p:cNvSpPr>
                <a:spLocks noChangeShapeType="1"/>
              </p:cNvSpPr>
              <p:nvPr/>
            </p:nvSpPr>
            <p:spPr bwMode="auto">
              <a:xfrm flipV="1">
                <a:off x="4845" y="10684"/>
                <a:ext cx="3195" cy="16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AutoShape 194"/>
              <p:cNvSpPr>
                <a:spLocks noChangeShapeType="1"/>
              </p:cNvSpPr>
              <p:nvPr/>
            </p:nvSpPr>
            <p:spPr bwMode="auto">
              <a:xfrm>
                <a:off x="4845" y="10703"/>
                <a:ext cx="1035" cy="942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utoShape 193"/>
              <p:cNvSpPr>
                <a:spLocks noChangeShapeType="1"/>
              </p:cNvSpPr>
              <p:nvPr/>
            </p:nvSpPr>
            <p:spPr bwMode="auto">
              <a:xfrm flipV="1">
                <a:off x="5880" y="10700"/>
                <a:ext cx="2160" cy="945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AutoShape 192"/>
              <p:cNvSpPr>
                <a:spLocks noChangeShapeType="1"/>
              </p:cNvSpPr>
              <p:nvPr/>
            </p:nvSpPr>
            <p:spPr bwMode="auto">
              <a:xfrm flipH="1" flipV="1">
                <a:off x="4845" y="7978"/>
                <a:ext cx="1" cy="2716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AutoShape 191"/>
              <p:cNvSpPr>
                <a:spLocks noChangeShapeType="1"/>
              </p:cNvSpPr>
              <p:nvPr/>
            </p:nvSpPr>
            <p:spPr bwMode="auto">
              <a:xfrm>
                <a:off x="4860" y="7983"/>
                <a:ext cx="1035" cy="3677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AutoShape 190"/>
              <p:cNvSpPr>
                <a:spLocks noChangeShapeType="1"/>
              </p:cNvSpPr>
              <p:nvPr/>
            </p:nvSpPr>
            <p:spPr bwMode="auto">
              <a:xfrm>
                <a:off x="4845" y="7968"/>
                <a:ext cx="3195" cy="2732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AutoShape 189"/>
              <p:cNvSpPr>
                <a:spLocks noChangeShapeType="1"/>
              </p:cNvSpPr>
              <p:nvPr/>
            </p:nvSpPr>
            <p:spPr bwMode="auto">
              <a:xfrm flipH="1" flipV="1">
                <a:off x="4846" y="7978"/>
                <a:ext cx="689" cy="3352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AutoShape 188"/>
              <p:cNvSpPr>
                <a:spLocks noChangeShapeType="1"/>
              </p:cNvSpPr>
              <p:nvPr/>
            </p:nvSpPr>
            <p:spPr bwMode="auto">
              <a:xfrm flipV="1">
                <a:off x="5565" y="10697"/>
                <a:ext cx="2445" cy="628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AutoShape 187"/>
              <p:cNvSpPr>
                <a:spLocks noChangeShapeType="1"/>
              </p:cNvSpPr>
              <p:nvPr/>
            </p:nvSpPr>
            <p:spPr bwMode="auto">
              <a:xfrm>
                <a:off x="4860" y="7983"/>
                <a:ext cx="1425" cy="3156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Oval 185"/>
            <p:cNvSpPr>
              <a:spLocks noChangeArrowheads="1"/>
            </p:cNvSpPr>
            <p:nvPr/>
          </p:nvSpPr>
          <p:spPr bwMode="auto">
            <a:xfrm>
              <a:off x="5223" y="8309"/>
              <a:ext cx="57" cy="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84"/>
            <p:cNvSpPr>
              <a:spLocks noChangeArrowheads="1"/>
            </p:cNvSpPr>
            <p:nvPr/>
          </p:nvSpPr>
          <p:spPr bwMode="auto">
            <a:xfrm>
              <a:off x="5223" y="10289"/>
              <a:ext cx="57" cy="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83"/>
            <p:cNvSpPr>
              <a:spLocks noChangeArrowheads="1"/>
            </p:cNvSpPr>
            <p:nvPr/>
          </p:nvSpPr>
          <p:spPr bwMode="auto">
            <a:xfrm>
              <a:off x="7538" y="10289"/>
              <a:ext cx="57" cy="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82"/>
            <p:cNvSpPr>
              <a:spLocks noChangeArrowheads="1"/>
            </p:cNvSpPr>
            <p:nvPr/>
          </p:nvSpPr>
          <p:spPr bwMode="auto">
            <a:xfrm>
              <a:off x="5720" y="10743"/>
              <a:ext cx="57" cy="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81"/>
            <p:cNvSpPr>
              <a:spLocks noChangeArrowheads="1"/>
            </p:cNvSpPr>
            <p:nvPr/>
          </p:nvSpPr>
          <p:spPr bwMode="auto">
            <a:xfrm>
              <a:off x="5978" y="10969"/>
              <a:ext cx="57" cy="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80"/>
            <p:cNvSpPr>
              <a:spLocks noChangeArrowheads="1"/>
            </p:cNvSpPr>
            <p:nvPr/>
          </p:nvSpPr>
          <p:spPr bwMode="auto">
            <a:xfrm>
              <a:off x="6270" y="10607"/>
              <a:ext cx="57" cy="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5100" y="8029"/>
            <a:ext cx="22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29" name="Equation" r:id="rId6" imgW="139700" imgH="177800" progId="Equation.DSMT4">
                    <p:embed/>
                  </p:oleObj>
                </mc:Choice>
                <mc:Fallback>
                  <p:oleObj name="Equation" r:id="rId6" imgW="139700" imgH="177800" progId="Equation.DSMT4">
                    <p:embed/>
                    <p:pic>
                      <p:nvPicPr>
                        <p:cNvPr id="0" name="Object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0" y="8029"/>
                          <a:ext cx="220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5003" y="10289"/>
            <a:ext cx="24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30" name="Equation" r:id="rId8" imgW="152400" imgH="165100" progId="Equation.DSMT4">
                    <p:embed/>
                  </p:oleObj>
                </mc:Choice>
                <mc:Fallback>
                  <p:oleObj name="Equation" r:id="rId8" imgW="152400" imgH="165100" progId="Equation.DSMT4">
                    <p:embed/>
                    <p:pic>
                      <p:nvPicPr>
                        <p:cNvPr id="0" name="Object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3" y="10289"/>
                          <a:ext cx="240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480" y="10800"/>
            <a:ext cx="32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31" name="Equation" r:id="rId10" imgW="203200" imgH="165100" progId="Equation.DSMT4">
                    <p:embed/>
                  </p:oleObj>
                </mc:Choice>
                <mc:Fallback>
                  <p:oleObj name="Equation" r:id="rId10" imgW="203200" imgH="165100" progId="Equation.DSMT4">
                    <p:embed/>
                    <p:pic>
                      <p:nvPicPr>
                        <p:cNvPr id="0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0" y="10800"/>
                          <a:ext cx="320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855" y="11014"/>
            <a:ext cx="24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32" name="Equation" r:id="rId12" imgW="152400" imgH="165100" progId="Equation.DSMT4">
                    <p:embed/>
                  </p:oleObj>
                </mc:Choice>
                <mc:Fallback>
                  <p:oleObj name="Equation" r:id="rId12" imgW="152400" imgH="165100" progId="Equation.DSMT4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5" y="11014"/>
                          <a:ext cx="240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7595" y="10189"/>
            <a:ext cx="24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33" name="Equation" r:id="rId14" imgW="152400" imgH="177800" progId="Equation.DSMT4">
                    <p:embed/>
                  </p:oleObj>
                </mc:Choice>
                <mc:Fallback>
                  <p:oleObj name="Equation" r:id="rId14" imgW="152400" imgH="177800" progId="Equation.DSMT4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5" y="10189"/>
                          <a:ext cx="240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6148" y="10615"/>
            <a:ext cx="27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34" name="Equation" r:id="rId16" imgW="177800" imgH="165100" progId="Equation.DSMT4">
                    <p:embed/>
                  </p:oleObj>
                </mc:Choice>
                <mc:Fallback>
                  <p:oleObj name="Equation" r:id="rId16" imgW="177800" imgH="165100" progId="Equation.DSMT4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8" y="10615"/>
                          <a:ext cx="279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035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2108" y="939818"/>
                <a:ext cx="11581840" cy="403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9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8" y="939818"/>
                <a:ext cx="11581840" cy="4038863"/>
              </a:xfrm>
              <a:prstGeom prst="rect">
                <a:avLst/>
              </a:prstGeom>
              <a:blipFill>
                <a:blip r:embed="rId2"/>
                <a:stretch>
                  <a:fillRect l="-1368" t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056474" y="2801031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4" y="-66258"/>
                <a:ext cx="12258261" cy="27111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𝐴𝑆𝐷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=45°⇒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𝐴𝑀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𝑆𝐶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-66258"/>
                <a:ext cx="12258261" cy="2711136"/>
              </a:xfrm>
              <a:blipFill>
                <a:blip r:embed="rId2"/>
                <a:stretch>
                  <a:fillRect l="-1243" t="-3820" b="-14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Isosceles Triangle 43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70" y="504825"/>
            <a:ext cx="4063293" cy="355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46" y="744254"/>
            <a:ext cx="3856056" cy="307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5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8445" y="198195"/>
                <a:ext cx="11608268" cy="384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s-MX" sz="3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10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một tam giác đều cạnh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Hình chiếu của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với trung điểm của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hợp với đáy một góc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Khoảng cách giữa hai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5" y="198195"/>
                <a:ext cx="11608268" cy="3840347"/>
              </a:xfrm>
              <a:prstGeom prst="rect">
                <a:avLst/>
              </a:prstGeom>
              <a:blipFill>
                <a:blip r:embed="rId2"/>
                <a:stretch>
                  <a:fillRect l="-1366" r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8588075" y="2854157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5"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5300" y="59636"/>
            <a:ext cx="5552893" cy="480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dirty="0" smtClean="0">
                <a:latin typeface="Vani" panose="02040502050405020303" pitchFamily="18" charset="0"/>
                <a:cs typeface="Vani" panose="02040502050405020303" pitchFamily="18" charset="0"/>
              </a:rPr>
              <a:t>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65" y="580433"/>
            <a:ext cx="11513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II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giữa đường thẳng và mặt phẳng song song: d và (P)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2300" y="1720771"/>
                <a:ext cx="1126490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b="1" u="sng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u="sng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vi-VN" sz="3200" b="1" u="sng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pháp: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d chọn điểm A sao cho hạ được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vi-VN" sz="32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1720771"/>
                <a:ext cx="11264900" cy="1633076"/>
              </a:xfrm>
              <a:prstGeom prst="rect">
                <a:avLst/>
              </a:prstGeom>
              <a:blipFill rotWithShape="1">
                <a:blip r:embed="rId2"/>
                <a:stretch>
                  <a:fillRect l="-1353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3" y="100890"/>
                <a:ext cx="12258261" cy="19835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xét: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hai đường thẳng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𝐼𝐻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𝑆𝐼</m:t>
                            </m:r>
                          </m:e>
                        </m:eqAr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𝑆𝐴𝐼</m:t>
                        </m: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𝐼𝐻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𝐼𝐻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đoạn vuông góc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chéo nhau.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𝑆𝐴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𝐼𝐻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𝑆𝐴𝐼</m:t>
                            </m:r>
                          </m:e>
                        </m:acc>
                      </m:e>
                    </m:func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𝑠</m:t>
                        </m:r>
                      </m:fName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func>
                    <m:r>
                      <m:rPr>
                        <m:nor/>
                      </m:rPr>
                      <a: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3" y="100890"/>
                <a:ext cx="12258261" cy="1983549"/>
              </a:xfrm>
              <a:blipFill>
                <a:blip r:embed="rId2"/>
                <a:stretch>
                  <a:fillRect l="-1243" t="-5538" b="-198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Isosceles Triangle 43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24" y="100890"/>
            <a:ext cx="5213196" cy="5041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7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8583" y="851843"/>
                <a:ext cx="11516139" cy="4544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đáy là hình vuông cạnh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góc với đáy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trung điểm của cạnh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theo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khoảng cách từ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𝐵𝐸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                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83" y="851843"/>
                <a:ext cx="11516139" cy="4544129"/>
              </a:xfrm>
              <a:prstGeom prst="rect">
                <a:avLst/>
              </a:prstGeom>
              <a:blipFill>
                <a:blip r:embed="rId2"/>
                <a:stretch>
                  <a:fillRect l="-1376" t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05119" y="3698861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3" y="100890"/>
                <a:ext cx="12258261" cy="19835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𝐵𝐸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đó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𝐵𝐸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𝑆𝐴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𝐵𝐸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𝑆𝐻</m:t>
                            </m:r>
                          </m:e>
                        </m:eqAr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𝐵𝐸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𝑆𝐻𝐴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𝐵𝐸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𝐵𝐸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𝐵𝐸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𝑆𝐴𝐻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3" y="100890"/>
                <a:ext cx="12258261" cy="1983549"/>
              </a:xfrm>
              <a:blipFill>
                <a:blip r:embed="rId2"/>
                <a:stretch>
                  <a:fillRect l="-995" t="-5538" b="-2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Isosceles Triangle 43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780" y="275302"/>
            <a:ext cx="3578942" cy="4021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6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6326" y="985128"/>
                <a:ext cx="11595652" cy="2855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12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6" y="985128"/>
                <a:ext cx="11595652" cy="2855462"/>
              </a:xfrm>
              <a:prstGeom prst="rect">
                <a:avLst/>
              </a:prstGeom>
              <a:blipFill>
                <a:blip r:embed="rId2"/>
                <a:stretch>
                  <a:fillRect l="-1367" t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0089605" y="2171559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3" y="100890"/>
                <a:ext cx="12258261" cy="19835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𝑆𝐶𝐷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))=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𝑆𝐶𝐷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𝑂𝐶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=2.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𝑆𝑂𝐶𝐷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𝑂𝐷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3" y="100890"/>
                <a:ext cx="12258261" cy="1983549"/>
              </a:xfrm>
              <a:blipFill>
                <a:blip r:embed="rId2"/>
                <a:stretch>
                  <a:fillRect l="-1243" t="-5538" b="-20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Isosceles Triangle 43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83" y="-157317"/>
            <a:ext cx="5188514" cy="5309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4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0374" y="915671"/>
                <a:ext cx="11595652" cy="463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(Mã đề 104 BGD&amp;ĐT NĂM 2018) 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,​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đôi một vuông góc với nhau,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Khoảng cách giữa hai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                 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74" y="915671"/>
                <a:ext cx="11595652" cy="4634923"/>
              </a:xfrm>
              <a:prstGeom prst="rect">
                <a:avLst/>
              </a:prstGeom>
              <a:blipFill>
                <a:blip r:embed="rId2"/>
                <a:stretch>
                  <a:fillRect l="-1314" t="-1840" r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843256" y="3907540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7" name="Isosceles Triangle 6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3" y="100890"/>
                <a:ext cx="12258261" cy="58279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𝑂𝑀𝐵𝑁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//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𝐵𝑁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𝐴𝐵𝑁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𝐴𝐵𝑁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𝐴𝐵𝑁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𝐴𝐵𝑁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𝐵𝑁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𝑂𝑁</m:t>
                            </m:r>
                          </m:e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𝐵𝑁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</m:eqAr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𝑂𝐴𝑁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𝐵𝑁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𝐴𝐵𝑁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𝐴𝐵𝑁</m:t>
                            </m:r>
                          </m:e>
                        </m:d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𝑂𝐴𝑁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3" y="100890"/>
                <a:ext cx="12258261" cy="5827962"/>
              </a:xfrm>
              <a:blipFill>
                <a:blip r:embed="rId2"/>
                <a:stretch>
                  <a:fillRect l="-995" t="-1883" b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Isosceles Triangle 43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20" y="255639"/>
            <a:ext cx="3888233" cy="4463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2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9417" y="1097767"/>
                <a:ext cx="11597540" cy="2851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101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THPTQG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2018)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17" y="1097767"/>
                <a:ext cx="11597540" cy="2851871"/>
              </a:xfrm>
              <a:prstGeom prst="rect">
                <a:avLst/>
              </a:prstGeom>
              <a:blipFill>
                <a:blip r:embed="rId2"/>
                <a:stretch>
                  <a:fillRect l="-1314" t="-2991" r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727214" y="2785908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6200000">
            <a:off x="10795909" y="6236511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11292861" y="624313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3" y="100890"/>
                <a:ext cx="12258261" cy="58279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𝐵𝑥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</m:oMath>
                </a14:m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𝐵𝑥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𝑆𝐾</m:t>
                    </m:r>
                  </m:oMath>
                </a14:m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𝐵𝑥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𝐵𝑥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𝑆𝐴𝐾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𝐵𝐾𝐴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𝐾𝐵𝐴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(so le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𝐴𝐾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𝐶𝐵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𝐴𝐾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𝐶𝐵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𝑆𝐴𝐾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3" y="100890"/>
                <a:ext cx="12258261" cy="5827962"/>
              </a:xfrm>
              <a:blipFill>
                <a:blip r:embed="rId2"/>
                <a:stretch>
                  <a:fillRect l="-995" t="-1883" b="-1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Isosceles Triangle 43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48" y="-158239"/>
            <a:ext cx="4928879" cy="5418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9417" y="645483"/>
                <a:ext cx="11597540" cy="4150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𝐶𝑀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khoảng cách giữa hai mặt phẳng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3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3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17" y="645483"/>
                <a:ext cx="11597540" cy="4150175"/>
              </a:xfrm>
              <a:prstGeom prst="rect">
                <a:avLst/>
              </a:prstGeom>
              <a:blipFill>
                <a:blip r:embed="rId2"/>
                <a:stretch>
                  <a:fillRect l="-1314" t="-1028" r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8584349" y="3449374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6200000">
            <a:off x="10795909" y="6236511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11292861" y="624313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5"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5300" y="59636"/>
            <a:ext cx="5552893" cy="480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dirty="0" smtClean="0">
                <a:latin typeface="Vani" panose="02040502050405020303" pitchFamily="18" charset="0"/>
                <a:cs typeface="Vani" panose="02040502050405020303" pitchFamily="18" charset="0"/>
              </a:rPr>
              <a:t>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65" y="580433"/>
            <a:ext cx="11513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III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giữa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 song song: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(Q)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2300" y="1720771"/>
                <a:ext cx="1126490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b="1" u="sng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u="sng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vi-VN" sz="32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pháp: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(P)</a:t>
                </a:r>
                <a:r>
                  <a:rPr lang="vi-VN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 điểm A sao cho hạ được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320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vi-VN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(Q).</a:t>
                </a:r>
                <a:endParaRPr lang="en-US" sz="32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1720771"/>
                <a:ext cx="11264900" cy="1633076"/>
              </a:xfrm>
              <a:prstGeom prst="rect">
                <a:avLst/>
              </a:prstGeom>
              <a:blipFill>
                <a:blip r:embed="rId2"/>
                <a:stretch>
                  <a:fillRect l="-1353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13" y="100890"/>
                <a:ext cx="12258261" cy="58279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nor/>
                      </m:rPr>
                      <a:rPr lang="en-US" sz="3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𝐶𝑀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𝐶𝑀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⊥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𝐻𝐾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𝐻𝑀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𝑀𝐶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𝐻𝑀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3" y="100890"/>
                <a:ext cx="12258261" cy="5827962"/>
              </a:xfrm>
              <a:blipFill>
                <a:blip r:embed="rId2"/>
                <a:stretch>
                  <a:fillRect l="-1144" t="-1883" b="-15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Isosceles Triangle 43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52" y="245806"/>
            <a:ext cx="4129548" cy="4552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2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1743" y="634191"/>
                <a:ext cx="11648466" cy="6786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lăng trụ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tam giác đều cạnh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chiếu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lên mặt phẳng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trùng với trung điểm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Tính khoảng cách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giữa hai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biết góc giữa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3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vi-VN" sz="3200" dirty="0"/>
                  <a:t>.</a:t>
                </a:r>
                <a:r>
                  <a:rPr lang="en-US" sz="3200"/>
                  <a:t>	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vi-VN" sz="3200" dirty="0"/>
                  <a:t>.</a:t>
                </a:r>
                <a:r>
                  <a:rPr lang="vi-VN" sz="3200"/>
                  <a:t>	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/>
                  <a:t>.   </a:t>
                </a:r>
                <a:r>
                  <a:rPr lang="vi-VN" sz="3200"/>
                  <a:t>	</a:t>
                </a:r>
                <a:r>
                  <a:rPr lang="vi-VN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.</a:t>
                </a:r>
              </a:p>
              <a:p>
                <a:r>
                  <a:rPr lang="fr-FR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r>
                  <a:rPr lang="en-US" sz="3200"/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trung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điểm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/>
                  <a:t>, </a:t>
                </a:r>
                <a:endParaRPr lang="en-US" sz="3200" smtClean="0"/>
              </a:p>
              <a:p>
                <a:r>
                  <a:rPr lang="en-US" sz="3200" smtClean="0"/>
                  <a:t>theo </a:t>
                </a:r>
                <a:r>
                  <a:rPr lang="en-US" sz="3200" dirty="0" err="1"/>
                  <a:t>giả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thiết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pt-BR" sz="3200"/>
                  <a:t>Vì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sz="3200" dirty="0"/>
                  <a:t> đều nên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pt-BR" sz="3200"/>
                  <a:t>. </a:t>
                </a:r>
                <a:endParaRPr lang="pt-BR" sz="3200" smtClean="0"/>
              </a:p>
              <a:p>
                <a:r>
                  <a:rPr lang="pt-BR" sz="3200" smtClean="0"/>
                  <a:t>Vậy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d>
                    <m:r>
                      <a:rPr lang="pt-BR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sz="3200" dirty="0"/>
                  <a:t>.</a:t>
                </a:r>
                <a:endParaRPr lang="en-US" sz="3200" dirty="0"/>
              </a:p>
              <a:p>
                <a:endParaRPr lang="en-US" sz="3200" dirty="0"/>
              </a:p>
              <a:p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43" y="634191"/>
                <a:ext cx="11648466" cy="6786345"/>
              </a:xfrm>
              <a:prstGeom prst="rect">
                <a:avLst/>
              </a:prstGeom>
              <a:blipFill rotWithShape="1">
                <a:blip r:embed="rId2"/>
                <a:stretch>
                  <a:fillRect l="-1361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39347" y="2930622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9" name="Picture 8" descr="geogebr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40" y="3410589"/>
            <a:ext cx="3154018" cy="34474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Isosceles Triangle 10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1061" y="39761"/>
                <a:ext cx="11502887" cy="70634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/>
                  <a:t>Gọi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 dirty="0"/>
                  <a:t> là trung điểm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là trung điểm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r>
                  <a:rPr lang="pt-BR" dirty="0"/>
                  <a:t>. </a:t>
                </a:r>
              </a:p>
              <a:p>
                <a:pPr marL="0" indent="0">
                  <a:buNone/>
                </a:pPr>
                <a:r>
                  <a:rPr lang="pt-BR"/>
                  <a:t>Ta </a:t>
                </a:r>
                <a:r>
                  <a:rPr lang="pt-BR" dirty="0"/>
                  <a:t>có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𝐶𝑀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𝑁𝐻</m:t>
                    </m:r>
                  </m:oMath>
                </a14:m>
                <a:r>
                  <a:rPr lang="pt-BR" dirty="0"/>
                  <a:t> là đường trung bình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𝐵𝐶𝑀</m:t>
                    </m:r>
                  </m:oMath>
                </a14:m>
                <a:r>
                  <a:rPr lang="pt-BR" dirty="0"/>
                  <a:t> nên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𝐻𝑁</m:t>
                    </m:r>
                    <m:r>
                      <m:rPr>
                        <m:nor/>
                      </m:rPr>
                      <a:rPr lang="pt-BR"/>
                      <m:t>//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𝐶𝑀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𝐻𝑁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pt-BR" dirty="0"/>
                  <a:t>.</a:t>
                </a:r>
              </a:p>
              <a:p>
                <a:pPr marL="0" indent="0">
                  <a:buNone/>
                </a:pPr>
                <a:r>
                  <a:rPr lang="pt-BR" smtClean="0"/>
                  <a:t>Mà </a:t>
                </a:r>
                <a:r>
                  <a:rPr lang="pt-BR" dirty="0"/>
                  <a:t>góc giữa hai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 bằng góc giữa hai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 và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pt-BR" dirty="0"/>
                  <a:t> là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pt-BR" dirty="0"/>
                  <a:t>.</a:t>
                </a:r>
                <a:r>
                  <a:rPr lang="en-US" dirty="0"/>
                  <a:t> </a:t>
                </a:r>
                <a:r>
                  <a:rPr lang="pt-BR" dirty="0"/>
                  <a:t>Vì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pt-BR"/>
                      <m:t>//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dirty="0"/>
                  <a:t> nên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pt-BR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pt-BR" smtClean="0"/>
                  <a:t>Trong </a:t>
                </a:r>
                <a:r>
                  <a:rPr lang="pt-BR" dirty="0"/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d>
                  </m:oMath>
                </a14:m>
                <a:r>
                  <a:rPr lang="pt-BR" dirty="0"/>
                  <a:t>, kẻ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dirty="0"/>
                  <a:t> tại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pt-BR"/>
                  <a:t>. </a:t>
                </a:r>
                <a:endParaRPr lang="pt-BR" smtClean="0"/>
              </a:p>
              <a:p>
                <a:pPr marL="0" indent="0">
                  <a:buNone/>
                </a:pPr>
                <a:r>
                  <a:rPr lang="pt-BR" smtClean="0"/>
                  <a:t>M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dirty="0"/>
                  <a:t> v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pt-BR"/>
                      <m:t>//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pt-BR" dirty="0"/>
                  <a:t> nên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pt-BR" dirty="0"/>
                  <a:t>Vì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pt-BR"/>
                      <m:t>//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dirty="0"/>
                  <a:t> nên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i="1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𝐻𝐾</m:t>
                    </m:r>
                  </m:oMath>
                </a14:m>
                <a:r>
                  <a:rPr lang="pt-BR" dirty="0"/>
                  <a:t>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pt-BR" dirty="0"/>
                  <a:t>Ta có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𝐻𝑁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𝐶𝑀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𝑁𝐻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pt-BR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pt-BR" i="1"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pt-BR" dirty="0"/>
                  <a:t>Trong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pt-BR" dirty="0"/>
                  <a:t>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61" y="39761"/>
                <a:ext cx="11502887" cy="7063403"/>
              </a:xfrm>
              <a:blipFill rotWithShape="1">
                <a:blip r:embed="rId2"/>
                <a:stretch>
                  <a:fillRect l="-1113" t="-1382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eogebr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39" y="1431427"/>
            <a:ext cx="4249561" cy="45869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1548" y="652880"/>
                <a:ext cx="11661913" cy="6631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pt-BR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 diện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𝑂𝐴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đôi một vuông góc với nhau,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𝑀𝑁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𝑂𝑀𝑁</m:t>
                        </m:r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𝑂𝑀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𝑂𝑀𝑁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𝑂𝑀𝑁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𝑂𝐵𝐶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48" y="652880"/>
                <a:ext cx="11661913" cy="6631239"/>
              </a:xfrm>
              <a:prstGeom prst="rect">
                <a:avLst/>
              </a:prstGeom>
              <a:blipFill rotWithShape="1">
                <a:blip r:embed="rId2"/>
                <a:stretch>
                  <a:fillRect l="-1359" t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8609733" y="2391228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80" y="2632528"/>
            <a:ext cx="4037106" cy="4488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4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1061" y="39762"/>
                <a:ext cx="11502887" cy="69971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𝑂𝐵𝐶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𝐴𝐵𝐶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𝐴𝐵𝐶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i="1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𝑂𝐵𝐶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𝐴𝑂𝐵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i="1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𝑂𝑀𝑁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𝑁𝐻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𝑂𝑀𝑁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𝑂𝑀𝑁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𝑂𝑀𝑁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61" y="39762"/>
                <a:ext cx="11502887" cy="6997142"/>
              </a:xfrm>
              <a:blipFill rotWithShape="1">
                <a:blip r:embed="rId2"/>
                <a:stretch>
                  <a:fillRect l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41" y="-110672"/>
            <a:ext cx="4037106" cy="4488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5800" y="633413"/>
                <a:ext cx="10631715" cy="3830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3.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=3,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/>
              </a:p>
              <a:p>
                <a:pPr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0" y="633413"/>
                <a:ext cx="10631715" cy="3830408"/>
              </a:xfrm>
              <a:prstGeom prst="rect">
                <a:avLst/>
              </a:prstGeom>
              <a:blipFill rotWithShape="1">
                <a:blip r:embed="rId2"/>
                <a:stretch>
                  <a:fillRect l="-1491" t="-2229" r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156858" y="2861839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𝐵𝑀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𝐴𝐵𝐷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𝐴𝐵𝐷</m:t>
                        </m:r>
                      </m:sub>
                    </m:sSub>
                  </m:oMath>
                </a14:m>
                <a:endParaRPr lang="en-US" i="1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=10⇒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d>
                        </m:sub>
                      </m:sSub>
                      <m:r>
                        <a:rPr lang="vi-V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i="1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5805902"/>
              </a:xfrm>
              <a:blipFill rotWithShape="1">
                <a:blip r:embed="rId2"/>
                <a:stretch>
                  <a:fillRect l="-1335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48" y="1462080"/>
            <a:ext cx="4017196" cy="4222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5287" y="609135"/>
                <a:ext cx="11834191" cy="290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</m:t>
                    </m:r>
                    <m:r>
                      <a:rPr lang="fr-FR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fr-FR" sz="3200" i="1">
                        <a:latin typeface="Cambria Math"/>
                      </a:rPr>
                      <m:t>′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fr-FR" sz="3200" i="1">
                        <a:latin typeface="Cambria Math"/>
                      </a:rPr>
                      <m:t>′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  <m:r>
                      <a:rPr lang="fr-FR" sz="3200" i="1">
                        <a:latin typeface="Cambria Math"/>
                      </a:rPr>
                      <m:t>′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fr-FR" sz="3200" i="1">
                        <a:latin typeface="Cambria Math"/>
                      </a:rPr>
                      <m:t>=1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𝐴𝐶</m:t>
                    </m:r>
                    <m:r>
                      <a:rPr lang="fr-FR" sz="3200" i="1">
                        <a:latin typeface="Cambria Math"/>
                      </a:rPr>
                      <m:t>=2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𝐴𝐴</m:t>
                    </m:r>
                    <m:r>
                      <a:rPr lang="fr-FR" sz="3200" i="1">
                        <a:latin typeface="Cambria Math"/>
                      </a:rPr>
                      <m:t>′=2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𝐵𝐴𝐶</m:t>
                        </m:r>
                      </m:e>
                    </m:acc>
                    <m:r>
                      <a:rPr lang="fr-FR" sz="3200" i="1">
                        <a:latin typeface="Cambria Math"/>
                      </a:rPr>
                      <m:t>=12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𝐶𝐶</m:t>
                    </m:r>
                    <m:r>
                      <a:rPr lang="fr-FR" sz="3200" i="1">
                        <a:latin typeface="Cambria Math"/>
                      </a:rPr>
                      <m:t>′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fr-FR" sz="3200" i="1">
                            <a:latin typeface="Cambria Math"/>
                          </a:rPr>
                          <m:t>′</m:t>
                        </m:r>
                        <m:r>
                          <a:rPr lang="en-US" sz="3200" i="1">
                            <a:latin typeface="Cambria Math"/>
                          </a:rPr>
                          <m:t>𝐵𝑀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7" y="609135"/>
                <a:ext cx="11834191" cy="2902718"/>
              </a:xfrm>
              <a:prstGeom prst="rect">
                <a:avLst/>
              </a:prstGeom>
              <a:blipFill rotWithShape="1">
                <a:blip r:embed="rId2"/>
                <a:stretch>
                  <a:fillRect l="-1340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04799" y="2403061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3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774" y="39762"/>
                <a:ext cx="11873947" cy="68182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fr-FR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𝐴𝑀𝐴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𝐶𝐴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AA</m:t>
                    </m:r>
                    <m:r>
                      <a:rPr lang="en-US" sz="3200" i="1">
                        <a:latin typeface="Cambria Math"/>
                      </a:rPr>
                      <m:t>′</m:t>
                    </m:r>
                    <m:r>
                      <a:rPr lang="en-US" sz="320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(1*).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𝐵𝐻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𝐴𝐶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𝐵𝐴𝐶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=12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∘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𝐵𝐴𝐻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𝐴𝑀𝐴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𝐴𝐶𝐶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𝐵𝐻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func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(2*)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(1*) , (2*)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</a:rPr>
                          <m:t>𝐵𝑀𝐴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</a:rPr>
                          <m:t>𝐴𝑀𝐴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𝐻𝐵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𝐴𝑀𝐴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(3*).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𝐵𝐴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𝐴𝐶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𝑐𝑜𝑠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𝐵𝐴𝐶</m:t>
                            </m:r>
                          </m:e>
                        </m:acc>
                      </m:e>
                    </m:func>
                    <m:r>
                      <a:rPr lang="en-US" sz="3200" i="1">
                        <a:latin typeface="Cambria Math"/>
                      </a:rPr>
                      <m:t>=1+4+2.1.2.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=7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𝐵𝑀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𝐵𝐴</m:t>
                    </m:r>
                    <m:r>
                      <a:rPr lang="en-US" sz="3200" i="1">
                        <a:latin typeface="Cambria Math"/>
                      </a:rPr>
                      <m:t>′=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21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′</m:t>
                    </m:r>
                    <m:r>
                      <a:rPr lang="en-US" sz="3200" i="1">
                        <a:latin typeface="Cambria Math"/>
                      </a:rPr>
                      <m:t>𝑀</m:t>
                    </m:r>
                    <m:r>
                      <a:rPr lang="en-US" sz="3200" i="1">
                        <a:latin typeface="Cambria Math"/>
                      </a:rPr>
                      <m:t>=3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′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′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𝑀𝐵</m:t>
                    </m:r>
                    <m:r>
                      <a:rPr lang="en-US" sz="3200" i="1">
                        <a:latin typeface="Cambria Math"/>
                      </a:rPr>
                      <m:t>⊥</m:t>
                    </m:r>
                    <m:r>
                      <a:rPr lang="en-US" sz="3200" i="1">
                        <a:latin typeface="Cambria Math"/>
                      </a:rPr>
                      <m:t>𝑀𝐴</m:t>
                    </m:r>
                    <m:r>
                      <a:rPr lang="en-US" sz="32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fr-FR" sz="3200" i="1">
                            <a:latin typeface="Cambria Math"/>
                          </a:rPr>
                          <m:t>′</m:t>
                        </m:r>
                        <m:r>
                          <a:rPr lang="en-US" sz="3200" i="1">
                            <a:latin typeface="Cambria Math"/>
                          </a:rPr>
                          <m:t>𝐵𝑀</m:t>
                        </m:r>
                      </m:sub>
                    </m:sSub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𝑀𝐵</m:t>
                    </m:r>
                    <m:r>
                      <a:rPr lang="fr-FR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𝑀𝐴</m:t>
                    </m:r>
                    <m:r>
                      <a:rPr lang="fr-FR" sz="3200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sz="3200" i="1">
                        <a:latin typeface="Cambria Math"/>
                      </a:rPr>
                      <m:t>.2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fr-FR" sz="3200" i="1">
                        <a:latin typeface="Cambria Math"/>
                      </a:rPr>
                      <m:t>.3=3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(4*).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fr-FR" sz="3200" i="1">
                            <a:latin typeface="Cambria Math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</a:rPr>
                          <m:t>𝐵𝑀𝐴</m:t>
                        </m:r>
                        <m:r>
                          <a:rPr lang="fr-FR" sz="3200" i="1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′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𝐵𝑀</m:t>
                            </m:r>
                          </m:e>
                        </m:d>
                      </m:e>
                    </m:d>
                    <m:r>
                      <a:rPr lang="fr-FR" sz="32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fr-FR" sz="3200" i="1">
                            <a:latin typeface="Cambria Math"/>
                          </a:rPr>
                          <m:t>′</m:t>
                        </m:r>
                        <m:r>
                          <a:rPr lang="en-US" sz="3200" i="1">
                            <a:latin typeface="Cambria Math"/>
                          </a:rPr>
                          <m:t>𝐵𝑀</m:t>
                        </m:r>
                      </m:sub>
                    </m:sSub>
                  </m:oMath>
                </a14:m>
                <a:endParaRPr lang="en-US" sz="32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′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𝐵𝑀</m:t>
                            </m:r>
                          </m:e>
                        </m:d>
                      </m:e>
                    </m:d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𝐵𝑀𝐴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′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𝐵𝑀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(5*).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(3*) , (4*)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(5</a:t>
                </a:r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                                </a:t>
                </a:r>
                <a:endParaRPr lang="fr-FR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  <a:p>
                <a:pPr marL="0" indent="0">
                  <a:buNone/>
                </a:pP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4" y="39762"/>
                <a:ext cx="11873947" cy="6818238"/>
              </a:xfrm>
              <a:blipFill rotWithShape="1">
                <a:blip r:embed="rId3"/>
                <a:stretch>
                  <a:fillRect l="-975" t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814367"/>
              </p:ext>
            </p:extLst>
          </p:nvPr>
        </p:nvGraphicFramePr>
        <p:xfrm>
          <a:off x="250963" y="6263792"/>
          <a:ext cx="226218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4" imgW="1256755" imgH="253890" progId="Equation.DSMT4">
                  <p:embed/>
                </p:oleObj>
              </mc:Choice>
              <mc:Fallback>
                <p:oleObj name="Equation" r:id="rId4" imgW="1256755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63" y="6263792"/>
                        <a:ext cx="226218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8" y="3803376"/>
            <a:ext cx="4850294" cy="3233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sosceles Triangle 5">
            <a:hlinkClick r:id="rId7" action="ppaction://hlinksldjump"/>
          </p:cNvPr>
          <p:cNvSpPr/>
          <p:nvPr/>
        </p:nvSpPr>
        <p:spPr>
          <a:xfrm rot="16200000">
            <a:off x="10795909" y="536187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8" action="ppaction://hlinksldjump"/>
          </p:cNvPr>
          <p:cNvSpPr/>
          <p:nvPr/>
        </p:nvSpPr>
        <p:spPr>
          <a:xfrm rot="5400000">
            <a:off x="11292861" y="536850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5287" y="616355"/>
                <a:ext cx="11741426" cy="6440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42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FR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 giải: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MNDC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𝐴𝐼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𝑁𝐶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𝐴𝐼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𝐷𝑀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𝐴𝐼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⊥(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𝐶𝐷𝑀𝑁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𝑀𝑁𝐷𝐶</m:t>
                        </m:r>
                      </m:sub>
                    </m:sSub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200" i="1">
                        <a:latin typeface="Cambria Math" panose="02040503050406030204" pitchFamily="18" charset="0"/>
                      </a:rPr>
                      <m:t>.4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𝐼𝑀𝑁</m:t>
                        </m:r>
                      </m:sub>
                    </m:sSub>
                  </m:oMath>
                </a14:m>
                <a:endParaRPr lang="en-US" sz="3200" i="1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𝐼𝑀𝑁</m:t>
                          </m:r>
                        </m:sub>
                      </m:sSub>
                      <m:r>
                        <a:rPr lang="vi-VN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3200" i="1">
                          <a:latin typeface="Cambria Math" panose="02040503050406030204" pitchFamily="18" charset="0"/>
                        </a:rPr>
                        <m:t>𝐼𝐴</m:t>
                      </m:r>
                      <m:r>
                        <a:rPr lang="vi-VN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3200" i="1">
                          <a:latin typeface="Cambria Math" panose="02040503050406030204" pitchFamily="18" charset="0"/>
                        </a:rPr>
                        <m:t>𝐼𝑀</m:t>
                      </m:r>
                      <m:r>
                        <a:rPr lang="vi-VN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3200" i="1">
                          <a:latin typeface="Cambria Math" panose="02040503050406030204" pitchFamily="18" charset="0"/>
                        </a:rPr>
                        <m:t>𝐼𝑁</m:t>
                      </m:r>
                      <m:r>
                        <a:rPr lang="vi-VN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32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vi-VN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32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7" y="616355"/>
                <a:ext cx="11741426" cy="6440225"/>
              </a:xfrm>
              <a:prstGeom prst="rect">
                <a:avLst/>
              </a:prstGeom>
              <a:blipFill rotWithShape="1">
                <a:blip r:embed="rId2"/>
                <a:stretch>
                  <a:fillRect l="-135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897444" y="1821579"/>
            <a:ext cx="419100" cy="482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78" y="2186170"/>
            <a:ext cx="3314613" cy="448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hlinkClick r:id="rId5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7391" y="54982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4532</TotalTime>
  <Words>9831</Words>
  <PresentationFormat>Custom</PresentationFormat>
  <Paragraphs>708</Paragraphs>
  <Slides>100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2020-02-18T00:55:00Z</dcterms:modified>
</cp:coreProperties>
</file>