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5" r:id="rId4"/>
    <p:sldMasterId id="2147483707" r:id="rId5"/>
  </p:sldMasterIdLst>
  <p:notesMasterIdLst>
    <p:notesMasterId r:id="rId26"/>
  </p:notesMasterIdLst>
  <p:sldIdLst>
    <p:sldId id="260" r:id="rId6"/>
    <p:sldId id="261" r:id="rId7"/>
    <p:sldId id="306" r:id="rId8"/>
    <p:sldId id="295" r:id="rId9"/>
    <p:sldId id="263" r:id="rId10"/>
    <p:sldId id="298" r:id="rId11"/>
    <p:sldId id="296" r:id="rId12"/>
    <p:sldId id="269" r:id="rId13"/>
    <p:sldId id="265" r:id="rId14"/>
    <p:sldId id="266" r:id="rId15"/>
    <p:sldId id="305" r:id="rId16"/>
    <p:sldId id="268" r:id="rId17"/>
    <p:sldId id="270" r:id="rId18"/>
    <p:sldId id="300" r:id="rId19"/>
    <p:sldId id="301" r:id="rId20"/>
    <p:sldId id="302" r:id="rId21"/>
    <p:sldId id="303" r:id="rId22"/>
    <p:sldId id="304" r:id="rId23"/>
    <p:sldId id="291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u" initials="NT" lastIdx="1" clrIdx="0">
    <p:extLst>
      <p:ext uri="{19B8F6BF-5375-455C-9EA6-DF929625EA0E}">
        <p15:presenceInfo xmlns:p15="http://schemas.microsoft.com/office/powerpoint/2012/main" xmlns="" userId="62a294b10e3cc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C1D"/>
    <a:srgbClr val="B5C070"/>
    <a:srgbClr val="B2B2B2"/>
    <a:srgbClr val="808080"/>
    <a:srgbClr val="FF3300"/>
    <a:srgbClr val="E3F53B"/>
    <a:srgbClr val="FCFCFC"/>
    <a:srgbClr val="DC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 autoAdjust="0"/>
    <p:restoredTop sz="94434" autoAdjust="0"/>
  </p:normalViewPr>
  <p:slideViewPr>
    <p:cSldViewPr snapToGrid="0">
      <p:cViewPr varScale="1">
        <p:scale>
          <a:sx n="57" d="100"/>
          <a:sy n="57" d="100"/>
        </p:scale>
        <p:origin x="-1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31-109F-4392-97A9-62FC1641BAC3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A48D4-7D0E-4E1F-BF92-4960C72A2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=""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=""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=""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1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 Ấn</a:t>
            </a:r>
            <a:r>
              <a:rPr lang="en-US" baseline="0" smtClean="0"/>
              <a:t> vào các số 1, 2, 3, 4 để chọn các câu hỏi tương ứng.</a:t>
            </a:r>
          </a:p>
          <a:p>
            <a:r>
              <a:rPr lang="en-US" smtClean="0"/>
              <a:t>- Sau khi HS chọn</a:t>
            </a:r>
            <a:r>
              <a:rPr lang="en-US" baseline="0" smtClean="0"/>
              <a:t> đúng và quay lại slide này rồi, GV chọn vào người dưới tảng đá tương ứng với câu hỏi để giải cứu họ.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Sau</a:t>
            </a:r>
            <a:r>
              <a:rPr lang="en-US" baseline="0" smtClean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9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6154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2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7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0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583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69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37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9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12572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6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85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8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2746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0002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3491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316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588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4176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82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221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5083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8/19/2021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44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52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91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50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3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3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0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21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3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79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5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0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3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8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8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76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4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6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2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tmp"/><Relationship Id="rId5" Type="http://schemas.openxmlformats.org/officeDocument/2006/relationships/image" Target="../media/image39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3.png"/><Relationship Id="rId39" Type="http://schemas.openxmlformats.org/officeDocument/2006/relationships/slide" Target="slide18.xml"/><Relationship Id="rId3" Type="http://schemas.openxmlformats.org/officeDocument/2006/relationships/slideLayout" Target="../slideLayouts/slideLayout56.xml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7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38" Type="http://schemas.openxmlformats.org/officeDocument/2006/relationships/image" Target="../media/image68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slide" Target="slide15.xml"/><Relationship Id="rId41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24" Type="http://schemas.openxmlformats.org/officeDocument/2006/relationships/image" Target="../media/image61.png"/><Relationship Id="rId32" Type="http://schemas.openxmlformats.org/officeDocument/2006/relationships/slide" Target="slide16.xml"/><Relationship Id="rId37" Type="http://schemas.microsoft.com/office/2007/relationships/hdphoto" Target="../media/hdphoto9.wdp"/><Relationship Id="rId40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23" Type="http://schemas.microsoft.com/office/2007/relationships/hdphoto" Target="../media/hdphoto5.wdp"/><Relationship Id="rId28" Type="http://schemas.openxmlformats.org/officeDocument/2006/relationships/image" Target="../media/image64.png"/><Relationship Id="rId36" Type="http://schemas.openxmlformats.org/officeDocument/2006/relationships/image" Target="../media/image67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31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53.png"/><Relationship Id="rId22" Type="http://schemas.openxmlformats.org/officeDocument/2006/relationships/image" Target="../media/image60.png"/><Relationship Id="rId27" Type="http://schemas.microsoft.com/office/2007/relationships/hdphoto" Target="../media/hdphoto6.wdp"/><Relationship Id="rId30" Type="http://schemas.openxmlformats.org/officeDocument/2006/relationships/image" Target="../media/image65.png"/><Relationship Id="rId35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5" Type="http://schemas.openxmlformats.org/officeDocument/2006/relationships/image" Target="../media/image77.pn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0.emf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8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8.pn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NUL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microsoft.com/office/2017/06/relationships/model3d" Target="../media/model3d1.glb"/><Relationship Id="rId5" Type="http://schemas.openxmlformats.org/officeDocument/2006/relationships/image" Target="../media/image29.png"/><Relationship Id="rId4" Type="http://schemas.openxmlformats.org/officeDocument/2006/relationships/hyperlink" Target="https://www.publicdomainpictures.net/view-image.php?image=209446&amp;picture=tropical-beach-scene" TargetMode="Externa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0" y="-186353"/>
            <a:ext cx="12192000" cy="6858000"/>
            <a:chOff x="0" y="0"/>
            <a:chExt cx="5760" cy="4320"/>
          </a:xfrm>
        </p:grpSpPr>
        <p:pic>
          <p:nvPicPr>
            <p:cNvPr id="27658" name="Picture 3" descr="NEN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AutoShape 4"/>
            <p:cNvSpPr>
              <a:spLocks noChangeArrowheads="1"/>
            </p:cNvSpPr>
            <p:nvPr/>
          </p:nvSpPr>
          <p:spPr bwMode="auto">
            <a:xfrm>
              <a:off x="384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060205" y="2423041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	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MỪNG…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1" name="Group 6"/>
          <p:cNvGrpSpPr>
            <a:grpSpLocks/>
          </p:cNvGrpSpPr>
          <p:nvPr/>
        </p:nvGrpSpPr>
        <p:grpSpPr bwMode="auto">
          <a:xfrm>
            <a:off x="2059799" y="450850"/>
            <a:ext cx="8005406" cy="1169988"/>
            <a:chOff x="662" y="148"/>
            <a:chExt cx="4139" cy="737"/>
          </a:xfrm>
        </p:grpSpPr>
        <p:sp>
          <p:nvSpPr>
            <p:cNvPr id="27656" name="Text Box 7"/>
            <p:cNvSpPr txBox="1">
              <a:spLocks noChangeArrowheads="1"/>
            </p:cNvSpPr>
            <p:nvPr/>
          </p:nvSpPr>
          <p:spPr bwMode="auto">
            <a:xfrm>
              <a:off x="662" y="148"/>
              <a:ext cx="4139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HUYỆN… 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THCS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57" name="Line 8"/>
            <p:cNvSpPr>
              <a:spLocks noChangeShapeType="1"/>
            </p:cNvSpPr>
            <p:nvPr/>
          </p:nvSpPr>
          <p:spPr bwMode="auto">
            <a:xfrm>
              <a:off x="2254" y="88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5192342" y="3959868"/>
            <a:ext cx="4640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5198126" y="4633084"/>
            <a:ext cx="4895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DẠY: HÌNH HỌC 6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4" name="Picture 12" descr="MA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538" y="3684104"/>
            <a:ext cx="2987584" cy="17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5891" y="152400"/>
            <a:ext cx="6585625" cy="44382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0299" y="-1848"/>
            <a:ext cx="1378037" cy="772732"/>
            <a:chOff x="478087" y="1283444"/>
            <a:chExt cx="1378037" cy="772732"/>
          </a:xfrm>
        </p:grpSpPr>
        <p:sp>
          <p:nvSpPr>
            <p:cNvPr id="4" name="Rounded Rectangle 3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779756" y="9453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71" y="5202847"/>
            <a:ext cx="1655153" cy="16551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822" y="1913004"/>
            <a:ext cx="673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Cắt hình bình hành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PRSQ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đường chéo </a:t>
            </a:r>
            <a:r>
              <a:rPr lang="en-US" sz="28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hai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xanh)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tam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RSP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hồng) (Hình 23 a), b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 lvl="0"/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sánh: Cặp cạnh đối QR và PS; cặp cạnh đối PQ và RS.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 góc PSR và góc PQR.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44134" y="94537"/>
            <a:ext cx="10614032" cy="2479493"/>
            <a:chOff x="-579434" y="111983"/>
            <a:chExt cx="10614032" cy="2479493"/>
          </a:xfrm>
        </p:grpSpPr>
        <p:sp>
          <p:nvSpPr>
            <p:cNvPr id="9" name="TextBox 8"/>
            <p:cNvSpPr txBox="1"/>
            <p:nvPr/>
          </p:nvSpPr>
          <p:spPr>
            <a:xfrm>
              <a:off x="-579434" y="199846"/>
              <a:ext cx="670568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hình bình hành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PQRS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ở </a:t>
              </a:r>
            </a:p>
            <a:p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22, thực hiện các hoạt động sau:</a:t>
              </a:r>
            </a:p>
            <a:p>
              <a:pPr marL="457200" indent="-457200">
                <a:buAutoNum type="alphaLcParenR"/>
              </a:pP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xem các cặp cạnh đối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PQ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</a:p>
            <a:p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RS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QR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song song với nhau không?</a:t>
              </a:r>
              <a:r>
                <a:rPr lang="en-US" sz="2800" smtClean="0"/>
                <a:t> </a:t>
              </a:r>
              <a:endParaRPr lang="en-US" sz="2800"/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81" y="111983"/>
              <a:ext cx="3291117" cy="20825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90651" y="2160589"/>
              <a:ext cx="11015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</a:t>
              </a:r>
              <a:endParaRPr lang="en-US" sz="22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50198"/>
              </p:ext>
            </p:extLst>
          </p:nvPr>
        </p:nvGraphicFramePr>
        <p:xfrm>
          <a:off x="7607989" y="2574030"/>
          <a:ext cx="3003200" cy="423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FX Draw" r:id="rId7" imgW="2383137" imgH="3922452" progId="FXDraw.Graphic">
                  <p:embed/>
                </p:oleObj>
              </mc:Choice>
              <mc:Fallback>
                <p:oleObj name="FX Draw" r:id="rId7" imgW="2383137" imgH="3922452" progId="FXDraw.Graphi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989" y="2574030"/>
                        <a:ext cx="3003200" cy="423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91822" y="4750080"/>
            <a:ext cx="6649694" cy="1557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</a:t>
            </a:r>
            <a:r>
              <a:rPr lang="en-US" sz="28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nhau.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PS và QR bằng nhau.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góc PSR và PQR bằng nhau.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2433" y="542715"/>
            <a:ext cx="6149625" cy="18947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 hành ABCD và rút ra nhận xét về các góc và các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23" y="-22153"/>
            <a:ext cx="1248922" cy="772732"/>
            <a:chOff x="478087" y="1283444"/>
            <a:chExt cx="1248922" cy="772732"/>
          </a:xfrm>
        </p:grpSpPr>
        <p:sp>
          <p:nvSpPr>
            <p:cNvPr id="8" name="Rounded Rectangle 7"/>
            <p:cNvSpPr/>
            <p:nvPr/>
          </p:nvSpPr>
          <p:spPr>
            <a:xfrm>
              <a:off x="761094" y="1387895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45" y="425210"/>
            <a:ext cx="3928714" cy="294245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2198" y="3567663"/>
            <a:ext cx="10469866" cy="25465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006" y="3567663"/>
            <a:ext cx="10169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AB=CD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BC=AD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66" y="193184"/>
            <a:ext cx="472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VẼ HÌNH BÌNH HÀNH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135" y="928096"/>
            <a:ext cx="6468299" cy="1334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10" y="767920"/>
            <a:ext cx="1352280" cy="726029"/>
            <a:chOff x="478087" y="1283444"/>
            <a:chExt cx="1378037" cy="772732"/>
          </a:xfrm>
        </p:grpSpPr>
        <p:sp>
          <p:nvSpPr>
            <p:cNvPr id="10" name="Rounded Rectangle 9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897254" y="864305"/>
            <a:ext cx="369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136" y="942302"/>
            <a:ext cx="66719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trước hai đoạn 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25. Vẽ hình bình hành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nhận hai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cạnh.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75524" y="5639881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25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71860" y="6293427"/>
            <a:ext cx="4320000" cy="28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68190" y="5217810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608419" y="5171429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15982" y="3869635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2017" y="3839587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68190" y="5164801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2744" y="508756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190" y="522182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95403" y="354027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87905" y="6114384"/>
            <a:ext cx="4320000" cy="32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12048" y="1823800"/>
            <a:ext cx="4320000" cy="6581557"/>
            <a:chOff x="2612048" y="1823800"/>
            <a:chExt cx="4320000" cy="6581557"/>
          </a:xfrm>
        </p:grpSpPr>
        <p:grpSp>
          <p:nvGrpSpPr>
            <p:cNvPr id="14" name="Group 13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4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473883" y="1356099"/>
            <a:ext cx="4774002" cy="5177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14811" y="1591496"/>
            <a:ext cx="464422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vẽ:</a:t>
            </a:r>
          </a:p>
          <a:p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giao điểm của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 đường tròn này.</a:t>
            </a:r>
          </a:p>
          <a:p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đoạn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711827" y="2674976"/>
            <a:ext cx="2862000" cy="5400000"/>
            <a:chOff x="2612048" y="1823800"/>
            <a:chExt cx="4320000" cy="6581557"/>
          </a:xfrm>
        </p:grpSpPr>
        <p:grpSp>
          <p:nvGrpSpPr>
            <p:cNvPr id="41" name="Group 40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7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32" y="3693210"/>
            <a:ext cx="1163854" cy="1642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08955" y="341180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980464" y="3875448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10" y="3773472"/>
            <a:ext cx="191944" cy="1923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43" y="2878397"/>
            <a:ext cx="2362745" cy="1442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104" y="3809909"/>
            <a:ext cx="191944" cy="1923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575" y="3770864"/>
            <a:ext cx="191944" cy="192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37" y="3797071"/>
            <a:ext cx="191944" cy="192326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V="1">
            <a:off x="3656584" y="3849966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487" y="3770450"/>
            <a:ext cx="191944" cy="192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628" y="5148385"/>
            <a:ext cx="191944" cy="1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17 L -0.26589 0.0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72 0.01875 L -0.22943 -0.178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988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209 L -0.29622 -0.0213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-97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02547 L -0.12265 -0.021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50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  <p:bldP spid="19" grpId="0"/>
      <p:bldP spid="35" grpId="0"/>
      <p:bldP spid="36" grpId="0" animBg="1"/>
      <p:bldP spid="38" grpId="0" animBg="1"/>
      <p:bldP spid="39" grpId="0" animBg="1"/>
      <p:bldP spid="6" grpId="0"/>
      <p:bldP spid="7" grpId="0"/>
      <p:bldP spid="43" grpId="0"/>
      <p:bldP spid="28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001078" y="1986170"/>
            <a:ext cx="8189843" cy="2400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31284" y="1341468"/>
            <a:ext cx="1709480" cy="1507749"/>
            <a:chOff x="238539" y="3551583"/>
            <a:chExt cx="2093745" cy="2070139"/>
          </a:xfrm>
        </p:grpSpPr>
        <p:sp>
          <p:nvSpPr>
            <p:cNvPr id="14" name="Oval 13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162133" y="2379348"/>
            <a:ext cx="7843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53" y="236219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16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=""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2" action="ppaction://hlinksldjump"/>
            <a:extLst>
              <a:ext uri="{FF2B5EF4-FFF2-40B4-BE49-F238E27FC236}">
                <a16:creationId xmlns=""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5" action="ppaction://hlinksldjump"/>
            <a:extLst>
              <a:ext uri="{FF2B5EF4-FFF2-40B4-BE49-F238E27FC236}">
                <a16:creationId xmlns=""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9" action="ppaction://hlinksldjump"/>
            <a:extLst>
              <a:ext uri="{FF2B5EF4-FFF2-40B4-BE49-F238E27FC236}">
                <a16:creationId xmlns=""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=""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777812" y="258564"/>
            <a:ext cx="4782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CỨU 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 </a:t>
            </a:r>
            <a:r>
              <a:rPr lang="en-US" sz="5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SẠT LỞ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9703" y="1120127"/>
            <a:ext cx="9498381" cy="1964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30867" y="1238943"/>
            <a:ext cx="95431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nay tình hình lũ lụt, sạt lở đất ở miền Trung nước ta diễn ra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 nghiệm trọng, gây tổn thất cả về người và của. Nhiều người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bị đè lấp dưới lớp đất đá. Em hãy giúp họ thoát ra bằng cách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nhé!</a:t>
            </a:r>
          </a:p>
        </p:txBody>
      </p:sp>
    </p:spTree>
    <p:extLst>
      <p:ext uri="{BB962C8B-B14F-4D97-AF65-F5344CB8AC3E}">
        <p14:creationId xmlns:p14="http://schemas.microsoft.com/office/powerpoint/2010/main" val="42397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3" y="0"/>
            <a:ext cx="12210594" cy="20519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Trong các hình sau hình </a:t>
            </a:r>
          </a:p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 là hình bình hành</a:t>
            </a: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07" y="2453772"/>
            <a:ext cx="4287170" cy="19306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 smtClean="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499" y="4879349"/>
            <a:ext cx="4361843" cy="19489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75548" y="306508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6559" y="4946078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8345" y="2442647"/>
            <a:ext cx="4259873" cy="19658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84" y="299403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28345" y="4796179"/>
            <a:ext cx="4333271" cy="203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smtClean="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71" y="5340490"/>
            <a:ext cx="804742" cy="7071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4" y="2549393"/>
            <a:ext cx="2542857" cy="1752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0" y="2449577"/>
            <a:ext cx="2847619" cy="18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83" y="4923566"/>
            <a:ext cx="2476190" cy="19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21" y="4922543"/>
            <a:ext cx="2189699" cy="1870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8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1"/>
            <a:ext cx="12200328" cy="27515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2560" y="498982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smtClean="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29" y="497099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 smtClean="0">
                <a:solidFill>
                  <a:prstClr val="black"/>
                </a:solidFill>
              </a:rPr>
              <a:t>.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848" y="2911336"/>
            <a:ext cx="4406471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86892" y="54531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5259" y="545708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5" y="346260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2560" y="2911336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19" y="3214897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38961" y="596035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87" y="-400784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264154" y="369026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110588" y="2053958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9077" y="12604"/>
            <a:ext cx="100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bao nhiêu hình bình hành trong </a:t>
            </a: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hình 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 đây?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456" y="267438"/>
            <a:ext cx="7969498" cy="25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20751"/>
            <a:ext cx="12200328" cy="207686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1836" y="506780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AB=AD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124" y="49947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đỉnh A và góc ở đỉnh C bằng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124" y="27102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AB=CD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35330" y="562637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8935" y="555528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35" y="3169531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1836" y="2678267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BC song song với nhau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70" y="3176751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12" y="-38994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9976379" y="379862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9773975" y="209339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863" y="-35547"/>
            <a:ext cx="893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Cho hình bình hành </a:t>
            </a:r>
            <a:r>
              <a:rPr lang="en-US" sz="28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 </a:t>
            </a:r>
            <a:r>
              <a:rPr lang="en-US" sz="28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</a:t>
            </a: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vẽ. Khẳng định nào sau đây là </a:t>
            </a: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4824" y="263155"/>
            <a:ext cx="2781671" cy="18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0" y="-21632"/>
            <a:ext cx="12192000" cy="2379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619" y="255058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= 6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619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AC và cạnh BD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21" y="258522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BA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53668" y="317539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34558" y="538918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7" y="3162425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21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 = 3,5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8" y="534017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9853668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1559" y="-21632"/>
            <a:ext cx="946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4: Cho hình bình hành </a:t>
            </a:r>
            <a:r>
              <a:rPr lang="en-US" sz="32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vẽ. Khẳng định nào sau đây là </a:t>
            </a:r>
            <a:r>
              <a:rPr lang="en-US" sz="32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ker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6333" y="281770"/>
            <a:ext cx="3514411" cy="2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803204" y="238835"/>
            <a:ext cx="3575713" cy="1323832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3204" y="1160059"/>
            <a:ext cx="10590663" cy="176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694" y="1364777"/>
            <a:ext cx="9612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Lê muốn ghép ba tấm ván như hình dưới thành một mặt bàn hình bình hành. Em hãy giúp bác Lê thực hiện việc này nhé!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707" y="4594601"/>
            <a:ext cx="2304004" cy="2050754"/>
            <a:chOff x="238539" y="3551583"/>
            <a:chExt cx="2093745" cy="2070139"/>
          </a:xfrm>
        </p:grpSpPr>
        <p:sp>
          <p:nvSpPr>
            <p:cNvPr id="8" name="Oval 7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17" name="Parallelogram 16"/>
          <p:cNvSpPr/>
          <p:nvPr/>
        </p:nvSpPr>
        <p:spPr>
          <a:xfrm>
            <a:off x="3124960" y="4169391"/>
            <a:ext cx="1764000" cy="756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7370531" y="3838600"/>
            <a:ext cx="1951200" cy="1512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5136257" y="3623480"/>
            <a:ext cx="2268000" cy="2268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833 L -0.37917 0.1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625 L -0.06627 0.08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12169" r="-1" b="12168"/>
          <a:stretch/>
        </p:blipFill>
        <p:spPr>
          <a:xfrm>
            <a:off x="2088106" y="54651"/>
            <a:ext cx="10103893" cy="327123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31562" b="3023"/>
          <a:stretch/>
        </p:blipFill>
        <p:spPr>
          <a:xfrm>
            <a:off x="577157" y="3591806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Rectangle 14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558" y="1039569"/>
            <a:ext cx="7924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sung), que,..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43300" y="3836186"/>
            <a:ext cx="7848600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64">
            <a:extLst>
              <a:ext uri="{FF2B5EF4-FFF2-40B4-BE49-F238E27FC236}">
                <a16:creationId xmlns=""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8657147">
            <a:off x="-1444920" y="1235601"/>
            <a:ext cx="5628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UcPeriod"/>
            </a:pPr>
            <a:r>
              <a:rPr lang="en-US" sz="28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</a:t>
            </a:r>
          </a:p>
          <a:p>
            <a:pPr algn="ctr"/>
            <a:r>
              <a:rPr lang="en-US" sz="28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HỌC LIỆU</a:t>
            </a:r>
            <a:endParaRPr lang="en-US" sz="28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1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2569028" y="1089341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165683" y="1242957"/>
            <a:ext cx="5611813" cy="4732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SGK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=""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11" y="3302761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874651" y="2472668"/>
            <a:ext cx="6304424" cy="207783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=""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01400" y="876906"/>
            <a:ext cx="5308296" cy="2470725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=""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512625" y="3107147"/>
            <a:ext cx="6371738" cy="2739378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=""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=""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15" y="2219179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4667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24317" y="3847199"/>
            <a:ext cx="2526604" cy="2526604"/>
          </a:xfrm>
          <a:prstGeom prst="rect">
            <a:avLst/>
          </a:prstGeom>
        </p:spPr>
      </p:pic>
      <p:pic>
        <p:nvPicPr>
          <p:cNvPr id="3" name="Picture 2" descr="ibf1225413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9" y="1484401"/>
            <a:ext cx="5836961" cy="35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-142648" y="-66363"/>
            <a:ext cx="4759454" cy="365401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ảnh cánh cổng inox bên trên và cho biết trên cánh cổng này có những hình gì?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4580" y="2240923"/>
            <a:ext cx="1326524" cy="1313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7729449" y="2573279"/>
            <a:ext cx="695459" cy="648934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9440213" y="2527262"/>
            <a:ext cx="1120463" cy="718214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17842" y="2343955"/>
            <a:ext cx="663262" cy="110399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860665" y="2840565"/>
            <a:ext cx="579548" cy="1932664"/>
            <a:chOff x="8860665" y="2840565"/>
            <a:chExt cx="579548" cy="1932664"/>
          </a:xfrm>
        </p:grpSpPr>
        <p:cxnSp>
          <p:nvCxnSpPr>
            <p:cNvPr id="12" name="Straight Connector 11"/>
            <p:cNvCxnSpPr>
              <a:endCxn id="7" idx="1"/>
            </p:cNvCxnSpPr>
            <p:nvPr/>
          </p:nvCxnSpPr>
          <p:spPr>
            <a:xfrm flipV="1">
              <a:off x="8860665" y="2886369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860665" y="4352731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860665" y="3238889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440212" y="2840565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2 (Border and Accent Bar) 19"/>
          <p:cNvSpPr/>
          <p:nvPr/>
        </p:nvSpPr>
        <p:spPr>
          <a:xfrm>
            <a:off x="5917842" y="208161"/>
            <a:ext cx="1500389" cy="80927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8959"/>
              <a:gd name="adj6" fmla="val -4553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Callout 2 (Border and Accent Bar) 20"/>
          <p:cNvSpPr/>
          <p:nvPr/>
        </p:nvSpPr>
        <p:spPr>
          <a:xfrm>
            <a:off x="8293994" y="354972"/>
            <a:ext cx="1751527" cy="85059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8078"/>
              <a:gd name="adj6" fmla="val -300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Callout 2 (Border and Accent Bar) 21"/>
          <p:cNvSpPr/>
          <p:nvPr/>
        </p:nvSpPr>
        <p:spPr>
          <a:xfrm>
            <a:off x="10560676" y="354972"/>
            <a:ext cx="1455313" cy="83798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074"/>
              <a:gd name="adj6" fmla="val -3756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Callout 2 (Border and Accent Bar) 24"/>
          <p:cNvSpPr/>
          <p:nvPr/>
        </p:nvSpPr>
        <p:spPr>
          <a:xfrm rot="10800000">
            <a:off x="4172752" y="5803749"/>
            <a:ext cx="1673663" cy="98059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8847"/>
              <a:gd name="adj6" fmla="val -2812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1871" y="5830236"/>
            <a:ext cx="161454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Callout 2 (Border and Accent Bar) 26"/>
          <p:cNvSpPr/>
          <p:nvPr/>
        </p:nvSpPr>
        <p:spPr>
          <a:xfrm rot="10800000">
            <a:off x="7418228" y="5921162"/>
            <a:ext cx="1709336" cy="9368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2094"/>
              <a:gd name="adj6" fmla="val -1494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6990" y="5964608"/>
            <a:ext cx="1630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=""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9271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=""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72" y="152400"/>
            <a:ext cx="7718039" cy="4954857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1348B4F4-4B2E-450A-A528-0B447569DA7E}"/>
              </a:ext>
            </a:extLst>
          </p:cNvPr>
          <p:cNvSpPr/>
          <p:nvPr/>
        </p:nvSpPr>
        <p:spPr>
          <a:xfrm>
            <a:off x="5521183" y="380999"/>
            <a:ext cx="6140934" cy="3342678"/>
          </a:xfrm>
          <a:prstGeom prst="cloudCallout">
            <a:avLst>
              <a:gd name="adj1" fmla="val -46660"/>
              <a:gd name="adj2" fmla="val 5545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="" xmlns:a16="http://schemas.microsoft.com/office/drawing/2014/main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58DC44CD-7D4C-4F4A-8010-D73F67586D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78" y="4346916"/>
            <a:ext cx="1516340" cy="24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6170067" y="1144397"/>
            <a:ext cx="5198012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Trong bài hôm nay chúng ta sẽ tìm hiểu về cách nhận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</a:rPr>
              <a:t>biết;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cách vẽ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</a:rPr>
              <a:t>và công thức tính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chu vi, diện tích hình bình hành.</a:t>
            </a:r>
            <a:endParaRPr lang="en-US" sz="2800" b="1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mph" presetSubtype="128" repeatCount="indefinite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2187" y="1665027"/>
            <a:ext cx="8709155" cy="66874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TIẾT… </a:t>
            </a:r>
          </a:p>
          <a:p>
            <a:endParaRPr 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   </a:t>
            </a:r>
            <a:r>
              <a:rPr lang="en-US" sz="4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</a:t>
            </a:r>
            <a:endParaRPr 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4" y="3266538"/>
            <a:ext cx="6823788" cy="27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60" y="708338"/>
            <a:ext cx="6883294" cy="28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" y="3359753"/>
            <a:ext cx="6011023" cy="22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86" y="1120462"/>
            <a:ext cx="6137521" cy="24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5" y="1974574"/>
            <a:ext cx="3757612" cy="3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66" y="193184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BÌNH HÀNH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90911" y="4812406"/>
            <a:ext cx="1980950" cy="19809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77726" y="1025183"/>
            <a:ext cx="9707753" cy="1986064"/>
            <a:chOff x="748217" y="1102842"/>
            <a:chExt cx="9707753" cy="1986064"/>
          </a:xfrm>
        </p:grpSpPr>
        <p:sp>
          <p:nvSpPr>
            <p:cNvPr id="2" name="Rounded Rectangle 1"/>
            <p:cNvSpPr/>
            <p:nvPr/>
          </p:nvSpPr>
          <p:spPr>
            <a:xfrm>
              <a:off x="748217" y="1102842"/>
              <a:ext cx="9427336" cy="170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8846" y="1334580"/>
              <a:ext cx="939712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sử dụng bốn chiếc que, trong đó hai que ngắn có đồ </a:t>
              </a:r>
              <a:endPara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bằng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nhau, hai que dài có độ dài bằng nhau, để xếp 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</a:p>
            <a:p>
              <a:pPr algn="ctr"/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 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ở hình 21. </a:t>
              </a:r>
            </a:p>
            <a:p>
              <a:endParaRPr lang="en-US" sz="2400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944710" y="3734873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4710" y="4016061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4710" y="441530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4710" y="4812406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37724" y="4913291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49414" y="3588857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28079" y="358885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9425305" y="3591939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8391" y="5067449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21</a:t>
            </a:r>
            <a:endParaRPr lang="en-US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8707" y="716404"/>
            <a:ext cx="1378037" cy="772732"/>
            <a:chOff x="139220" y="717282"/>
            <a:chExt cx="1378037" cy="772732"/>
          </a:xfrm>
        </p:grpSpPr>
        <p:grpSp>
          <p:nvGrpSpPr>
            <p:cNvPr id="24" name="Group 23"/>
            <p:cNvGrpSpPr/>
            <p:nvPr/>
          </p:nvGrpSpPr>
          <p:grpSpPr>
            <a:xfrm>
              <a:off x="139220" y="717282"/>
              <a:ext cx="1378037" cy="772732"/>
              <a:chOff x="478087" y="1283444"/>
              <a:chExt cx="1378037" cy="77273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90209" y="1429071"/>
                <a:ext cx="965915" cy="504756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8087" y="1283444"/>
                <a:ext cx="772732" cy="772732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00435" y="1405792"/>
                <a:ext cx="528035" cy="5280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1805" y="7827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827</Words>
  <PresentationFormat>Custom</PresentationFormat>
  <Paragraphs>116</Paragraphs>
  <Slides>20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Office Theme</vt:lpstr>
      <vt:lpstr>1_Office Theme</vt:lpstr>
      <vt:lpstr>2_Office Theme</vt:lpstr>
      <vt:lpstr>3_Office Theme</vt:lpstr>
      <vt:lpstr>4_Office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2021-07-10T15:02:39Z</dcterms:created>
  <dcterms:modified xsi:type="dcterms:W3CDTF">2021-08-19T12:15:51Z</dcterms:modified>
</cp:coreProperties>
</file>