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1" r:id="rId2"/>
    <p:sldId id="257" r:id="rId3"/>
    <p:sldId id="284" r:id="rId4"/>
    <p:sldId id="305" r:id="rId5"/>
    <p:sldId id="323" r:id="rId6"/>
    <p:sldId id="324" r:id="rId7"/>
    <p:sldId id="270" r:id="rId8"/>
    <p:sldId id="315" r:id="rId9"/>
    <p:sldId id="306" r:id="rId10"/>
    <p:sldId id="309" r:id="rId11"/>
    <p:sldId id="310" r:id="rId12"/>
    <p:sldId id="319" r:id="rId13"/>
    <p:sldId id="320" r:id="rId14"/>
    <p:sldId id="321" r:id="rId15"/>
    <p:sldId id="312" r:id="rId16"/>
    <p:sldId id="322" r:id="rId17"/>
    <p:sldId id="317" r:id="rId18"/>
    <p:sldId id="313" r:id="rId19"/>
    <p:sldId id="318" r:id="rId20"/>
    <p:sldId id="269" r:id="rId21"/>
    <p:sldId id="295"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291" autoAdjust="0"/>
  </p:normalViewPr>
  <p:slideViewPr>
    <p:cSldViewPr snapToGrid="0" snapToObjects="1">
      <p:cViewPr varScale="1">
        <p:scale>
          <a:sx n="75" d="100"/>
          <a:sy n="75" d="100"/>
        </p:scale>
        <p:origin x="3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Choose some student’s products to stick on the board, ask the others to move around to read and give comments (check the grammar mistakes related to the using of when and while)</a:t>
            </a:r>
          </a:p>
        </p:txBody>
      </p:sp>
      <p:sp>
        <p:nvSpPr>
          <p:cNvPr id="4" name="Slide Number Placeholder 3"/>
          <p:cNvSpPr>
            <a:spLocks noGrp="1"/>
          </p:cNvSpPr>
          <p:nvPr>
            <p:ph type="sldNum" sz="quarter" idx="5"/>
          </p:nvPr>
        </p:nvSpPr>
        <p:spPr/>
        <p:txBody>
          <a:bodyPr/>
          <a:lstStyle/>
          <a:p>
            <a:fld id="{54147397-6384-44EE-A694-5C2CB09E458C}" type="slidenum">
              <a:rPr lang="en-US" smtClean="0"/>
              <a:t>7</a:t>
            </a:fld>
            <a:endParaRPr lang="en-US"/>
          </a:p>
        </p:txBody>
      </p:sp>
    </p:spTree>
    <p:extLst>
      <p:ext uri="{BB962C8B-B14F-4D97-AF65-F5344CB8AC3E}">
        <p14:creationId xmlns:p14="http://schemas.microsoft.com/office/powerpoint/2010/main" val="208191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54147397-6384-44EE-A694-5C2CB09E458C}" type="slidenum">
              <a:rPr lang="en-US" smtClean="0"/>
              <a:t>8</a:t>
            </a:fld>
            <a:endParaRPr lang="en-US"/>
          </a:p>
        </p:txBody>
      </p:sp>
    </p:spTree>
    <p:extLst>
      <p:ext uri="{BB962C8B-B14F-4D97-AF65-F5344CB8AC3E}">
        <p14:creationId xmlns:p14="http://schemas.microsoft.com/office/powerpoint/2010/main" val="125249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17</a:t>
            </a:fld>
            <a:endParaRPr lang="en-US"/>
          </a:p>
        </p:txBody>
      </p:sp>
    </p:spTree>
    <p:extLst>
      <p:ext uri="{BB962C8B-B14F-4D97-AF65-F5344CB8AC3E}">
        <p14:creationId xmlns:p14="http://schemas.microsoft.com/office/powerpoint/2010/main" val="315247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09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9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732" y="-1444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9</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2" y="0"/>
            <a:ext cx="12192000" cy="6861047"/>
          </a:xfrm>
          <a:prstGeom prst="rect">
            <a:avLst/>
          </a:prstGeom>
        </p:spPr>
      </p:pic>
      <p:sp>
        <p:nvSpPr>
          <p:cNvPr id="5" name="Rectangle 4"/>
          <p:cNvSpPr/>
          <p:nvPr/>
        </p:nvSpPr>
        <p:spPr>
          <a:xfrm>
            <a:off x="5060685" y="2457473"/>
            <a:ext cx="6844938" cy="2431435"/>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9: TRAVEL AND TOURISM</a:t>
            </a:r>
          </a:p>
          <a:p>
            <a:pPr algn="ctr"/>
            <a:r>
              <a:rPr lang="en-US" sz="3200" b="1" dirty="0">
                <a:solidFill>
                  <a:srgbClr val="00B050"/>
                </a:solidFill>
                <a:ea typeface="Times New Roman" panose="02020603050405020304" pitchFamily="18" charset="0"/>
                <a:cs typeface="Arial" panose="020B0604020202020204" pitchFamily="34" charset="0"/>
              </a:rPr>
              <a:t>Lesson 2.3 – Pronunciation &amp; Speaking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79</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2A08A5-D384-4C63-8317-751B932D1F1F}"/>
              </a:ext>
            </a:extLst>
          </p:cNvPr>
          <p:cNvCxnSpPr>
            <a:cxnSpLocks/>
          </p:cNvCxnSpPr>
          <p:nvPr/>
        </p:nvCxnSpPr>
        <p:spPr>
          <a:xfrm>
            <a:off x="372514" y="2801767"/>
            <a:ext cx="8118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A1ABCF-F802-4060-AD38-86A83A7A8D39}"/>
              </a:ext>
            </a:extLst>
          </p:cNvPr>
          <p:cNvSpPr txBox="1"/>
          <p:nvPr/>
        </p:nvSpPr>
        <p:spPr>
          <a:xfrm>
            <a:off x="149943" y="4504787"/>
            <a:ext cx="11635657" cy="646331"/>
          </a:xfrm>
          <a:prstGeom prst="rect">
            <a:avLst/>
          </a:prstGeom>
          <a:noFill/>
        </p:spPr>
        <p:txBody>
          <a:bodyPr wrap="square" rtlCol="0">
            <a:spAutoFit/>
          </a:bodyPr>
          <a:lstStyle/>
          <a:p>
            <a:r>
              <a:rPr lang="en-US" sz="3600" b="1" dirty="0">
                <a:solidFill>
                  <a:srgbClr val="FF0000"/>
                </a:solidFill>
              </a:rPr>
              <a:t>Read the sentences with the correct intonation to a partner.</a:t>
            </a:r>
          </a:p>
        </p:txBody>
      </p:sp>
      <p:pic>
        <p:nvPicPr>
          <p:cNvPr id="8" name="Picture 7">
            <a:extLst>
              <a:ext uri="{FF2B5EF4-FFF2-40B4-BE49-F238E27FC236}">
                <a16:creationId xmlns:a16="http://schemas.microsoft.com/office/drawing/2014/main" id="{F098A76A-3E1D-678D-F8B4-57B4B0167C57}"/>
              </a:ext>
            </a:extLst>
          </p:cNvPr>
          <p:cNvPicPr>
            <a:picLocks noChangeAspect="1"/>
          </p:cNvPicPr>
          <p:nvPr/>
        </p:nvPicPr>
        <p:blipFill>
          <a:blip r:embed="rId4"/>
          <a:stretch>
            <a:fillRect/>
          </a:stretch>
        </p:blipFill>
        <p:spPr>
          <a:xfrm>
            <a:off x="0" y="350729"/>
            <a:ext cx="3771900" cy="647700"/>
          </a:xfrm>
          <a:prstGeom prst="rect">
            <a:avLst/>
          </a:prstGeom>
        </p:spPr>
      </p:pic>
      <p:sp>
        <p:nvSpPr>
          <p:cNvPr id="14" name="TextBox 13">
            <a:extLst>
              <a:ext uri="{FF2B5EF4-FFF2-40B4-BE49-F238E27FC236}">
                <a16:creationId xmlns:a16="http://schemas.microsoft.com/office/drawing/2014/main" id="{0B37E24E-4132-4266-2E5F-3FB04A5F2F75}"/>
              </a:ext>
            </a:extLst>
          </p:cNvPr>
          <p:cNvSpPr txBox="1"/>
          <p:nvPr/>
        </p:nvSpPr>
        <p:spPr>
          <a:xfrm>
            <a:off x="372514" y="1466812"/>
            <a:ext cx="11446971" cy="2185214"/>
          </a:xfrm>
          <a:prstGeom prst="rect">
            <a:avLst/>
          </a:prstGeom>
          <a:noFill/>
        </p:spPr>
        <p:txBody>
          <a:bodyPr wrap="square">
            <a:spAutoFit/>
          </a:bodyPr>
          <a:lstStyle/>
          <a:p>
            <a:r>
              <a:rPr lang="en-US" sz="3200" b="1" i="0" dirty="0">
                <a:solidFill>
                  <a:srgbClr val="002060"/>
                </a:solidFill>
                <a:effectLst/>
              </a:rPr>
              <a:t>c. Listen and cross out the sentence with the wrong intonation.</a:t>
            </a:r>
          </a:p>
          <a:p>
            <a:endParaRPr lang="en-US" sz="3200" b="1" i="0" dirty="0">
              <a:solidFill>
                <a:srgbClr val="002060"/>
              </a:solidFill>
              <a:effectLst/>
            </a:endParaRPr>
          </a:p>
          <a:p>
            <a:r>
              <a:rPr lang="en-US" sz="3600" b="0" i="1" dirty="0">
                <a:solidFill>
                  <a:srgbClr val="002060"/>
                </a:solidFill>
                <a:effectLst/>
              </a:rPr>
              <a:t>While we were walking, it started to snow.</a:t>
            </a:r>
            <a:br>
              <a:rPr lang="en-US" sz="3600" b="0" i="1" dirty="0">
                <a:solidFill>
                  <a:srgbClr val="002060"/>
                </a:solidFill>
                <a:effectLst/>
              </a:rPr>
            </a:br>
            <a:r>
              <a:rPr lang="en-US" sz="3600" b="0" i="1" dirty="0">
                <a:solidFill>
                  <a:srgbClr val="002060"/>
                </a:solidFill>
                <a:effectLst/>
              </a:rPr>
              <a:t>While he was waiting for his taxi, someone stole his phone</a:t>
            </a:r>
            <a:r>
              <a:rPr lang="en-US" sz="3600" dirty="0">
                <a:solidFill>
                  <a:srgbClr val="002060"/>
                </a:solidFill>
              </a:rPr>
              <a:t> </a:t>
            </a:r>
            <a:r>
              <a:rPr lang="en-US" sz="3600" b="1" i="0" dirty="0">
                <a:solidFill>
                  <a:srgbClr val="002060"/>
                </a:solidFill>
                <a:effectLst/>
              </a:rPr>
              <a:t> </a:t>
            </a:r>
            <a:endParaRPr lang="en-US" sz="3600" dirty="0">
              <a:solidFill>
                <a:srgbClr val="002060"/>
              </a:solidFill>
            </a:endParaRPr>
          </a:p>
        </p:txBody>
      </p:sp>
      <p:pic>
        <p:nvPicPr>
          <p:cNvPr id="4" name="CD2-TRACK 33">
            <a:hlinkClick r:id="" action="ppaction://media"/>
            <a:extLst>
              <a:ext uri="{FF2B5EF4-FFF2-40B4-BE49-F238E27FC236}">
                <a16:creationId xmlns:a16="http://schemas.microsoft.com/office/drawing/2014/main" id="{CBFEB570-28F5-451E-D8A9-BF3A54F5AB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82629" y="2029397"/>
            <a:ext cx="914400" cy="914400"/>
          </a:xfrm>
          <a:prstGeom prst="rect">
            <a:avLst/>
          </a:prstGeom>
        </p:spPr>
      </p:pic>
    </p:spTree>
    <p:extLst>
      <p:ext uri="{BB962C8B-B14F-4D97-AF65-F5344CB8AC3E}">
        <p14:creationId xmlns:p14="http://schemas.microsoft.com/office/powerpoint/2010/main" val="17405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C2DE0-51C4-F018-E09D-8BD0ABE9F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5" y="339155"/>
            <a:ext cx="2677483" cy="651663"/>
          </a:xfrm>
          <a:prstGeom prst="rect">
            <a:avLst/>
          </a:prstGeom>
        </p:spPr>
      </p:pic>
      <p:sp>
        <p:nvSpPr>
          <p:cNvPr id="8" name="TextBox 7">
            <a:extLst>
              <a:ext uri="{FF2B5EF4-FFF2-40B4-BE49-F238E27FC236}">
                <a16:creationId xmlns:a16="http://schemas.microsoft.com/office/drawing/2014/main" id="{8AB72705-F9B6-C189-A5B4-974605694469}"/>
              </a:ext>
            </a:extLst>
          </p:cNvPr>
          <p:cNvSpPr txBox="1"/>
          <p:nvPr/>
        </p:nvSpPr>
        <p:spPr>
          <a:xfrm>
            <a:off x="5409728" y="339155"/>
            <a:ext cx="6636498" cy="1077218"/>
          </a:xfrm>
          <a:prstGeom prst="rect">
            <a:avLst/>
          </a:prstGeom>
          <a:noFill/>
        </p:spPr>
        <p:txBody>
          <a:bodyPr wrap="square">
            <a:spAutoFit/>
          </a:bodyPr>
          <a:lstStyle/>
          <a:p>
            <a:r>
              <a:rPr lang="en-US" sz="3200" b="1" i="0" dirty="0">
                <a:solidFill>
                  <a:srgbClr val="242021"/>
                </a:solidFill>
                <a:effectLst/>
              </a:rPr>
              <a:t>Take turns making sentences using the pictures and prompts.</a:t>
            </a:r>
            <a:endParaRPr lang="en-US" sz="3200" dirty="0"/>
          </a:p>
        </p:txBody>
      </p:sp>
      <p:pic>
        <p:nvPicPr>
          <p:cNvPr id="12" name="Picture 11">
            <a:extLst>
              <a:ext uri="{FF2B5EF4-FFF2-40B4-BE49-F238E27FC236}">
                <a16:creationId xmlns:a16="http://schemas.microsoft.com/office/drawing/2014/main" id="{760BB559-D9CD-DC32-3A59-9C7C4BBC8D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0511"/>
            <a:ext cx="5223745" cy="4376863"/>
          </a:xfrm>
          <a:prstGeom prst="rect">
            <a:avLst/>
          </a:prstGeom>
        </p:spPr>
      </p:pic>
      <p:pic>
        <p:nvPicPr>
          <p:cNvPr id="14" name="Picture 13">
            <a:extLst>
              <a:ext uri="{FF2B5EF4-FFF2-40B4-BE49-F238E27FC236}">
                <a16:creationId xmlns:a16="http://schemas.microsoft.com/office/drawing/2014/main" id="{E9451112-ECBC-3D4B-7C9D-12C5B10DDA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76210" y="2337571"/>
            <a:ext cx="6863325" cy="1291591"/>
          </a:xfrm>
          <a:prstGeom prst="rect">
            <a:avLst/>
          </a:prstGeom>
        </p:spPr>
      </p:pic>
      <p:sp>
        <p:nvSpPr>
          <p:cNvPr id="15" name="TextBox 14">
            <a:extLst>
              <a:ext uri="{FF2B5EF4-FFF2-40B4-BE49-F238E27FC236}">
                <a16:creationId xmlns:a16="http://schemas.microsoft.com/office/drawing/2014/main" id="{4D500D49-F623-6F4C-7765-F25CCB4D774F}"/>
              </a:ext>
            </a:extLst>
          </p:cNvPr>
          <p:cNvSpPr txBox="1"/>
          <p:nvPr/>
        </p:nvSpPr>
        <p:spPr>
          <a:xfrm>
            <a:off x="5661519" y="1752796"/>
            <a:ext cx="2319131" cy="584775"/>
          </a:xfrm>
          <a:prstGeom prst="rect">
            <a:avLst/>
          </a:prstGeom>
          <a:noFill/>
        </p:spPr>
        <p:txBody>
          <a:bodyPr wrap="square" rtlCol="0">
            <a:spAutoFit/>
          </a:bodyPr>
          <a:lstStyle/>
          <a:p>
            <a:r>
              <a:rPr lang="en-US" sz="3200" dirty="0">
                <a:solidFill>
                  <a:srgbClr val="FF0000"/>
                </a:solidFill>
              </a:rPr>
              <a:t>Example: </a:t>
            </a:r>
          </a:p>
        </p:txBody>
      </p:sp>
      <p:pic>
        <p:nvPicPr>
          <p:cNvPr id="17" name="Picture 16">
            <a:extLst>
              <a:ext uri="{FF2B5EF4-FFF2-40B4-BE49-F238E27FC236}">
                <a16:creationId xmlns:a16="http://schemas.microsoft.com/office/drawing/2014/main" id="{CFA1DF24-7208-ED2C-8647-AAF9D14FE3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66" y="5304644"/>
            <a:ext cx="5357262" cy="983663"/>
          </a:xfrm>
          <a:prstGeom prst="rect">
            <a:avLst/>
          </a:prstGeom>
        </p:spPr>
      </p:pic>
    </p:spTree>
    <p:extLst>
      <p:ext uri="{BB962C8B-B14F-4D97-AF65-F5344CB8AC3E}">
        <p14:creationId xmlns:p14="http://schemas.microsoft.com/office/powerpoint/2010/main" val="3264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C2DE0-51C4-F018-E09D-8BD0ABE9F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5" y="339155"/>
            <a:ext cx="3010049" cy="732605"/>
          </a:xfrm>
          <a:prstGeom prst="rect">
            <a:avLst/>
          </a:prstGeom>
        </p:spPr>
      </p:pic>
      <p:sp>
        <p:nvSpPr>
          <p:cNvPr id="8" name="TextBox 7">
            <a:extLst>
              <a:ext uri="{FF2B5EF4-FFF2-40B4-BE49-F238E27FC236}">
                <a16:creationId xmlns:a16="http://schemas.microsoft.com/office/drawing/2014/main" id="{8AB72705-F9B6-C189-A5B4-974605694469}"/>
              </a:ext>
            </a:extLst>
          </p:cNvPr>
          <p:cNvSpPr txBox="1"/>
          <p:nvPr/>
        </p:nvSpPr>
        <p:spPr>
          <a:xfrm>
            <a:off x="3062514" y="339155"/>
            <a:ext cx="9237924" cy="523220"/>
          </a:xfrm>
          <a:prstGeom prst="rect">
            <a:avLst/>
          </a:prstGeom>
          <a:noFill/>
        </p:spPr>
        <p:txBody>
          <a:bodyPr wrap="square">
            <a:spAutoFit/>
          </a:bodyPr>
          <a:lstStyle/>
          <a:p>
            <a:r>
              <a:rPr lang="en-US" sz="2800" b="1" i="0" dirty="0">
                <a:solidFill>
                  <a:srgbClr val="242021"/>
                </a:solidFill>
                <a:effectLst/>
              </a:rPr>
              <a:t>Take turns making sentences using the pictures and prompts.</a:t>
            </a:r>
            <a:r>
              <a:rPr lang="en-US" sz="2800" dirty="0"/>
              <a:t> </a:t>
            </a:r>
          </a:p>
        </p:txBody>
      </p:sp>
      <p:pic>
        <p:nvPicPr>
          <p:cNvPr id="3" name="Picture 2">
            <a:extLst>
              <a:ext uri="{FF2B5EF4-FFF2-40B4-BE49-F238E27FC236}">
                <a16:creationId xmlns:a16="http://schemas.microsoft.com/office/drawing/2014/main" id="{0588AB03-CB42-4FD5-9963-2B523163CF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3848"/>
          <a:stretch/>
        </p:blipFill>
        <p:spPr>
          <a:xfrm>
            <a:off x="3062514" y="5728745"/>
            <a:ext cx="6667924" cy="627730"/>
          </a:xfrm>
          <a:prstGeom prst="rect">
            <a:avLst/>
          </a:prstGeom>
        </p:spPr>
      </p:pic>
      <p:pic>
        <p:nvPicPr>
          <p:cNvPr id="6" name="Picture 5">
            <a:extLst>
              <a:ext uri="{FF2B5EF4-FFF2-40B4-BE49-F238E27FC236}">
                <a16:creationId xmlns:a16="http://schemas.microsoft.com/office/drawing/2014/main" id="{00F5B2CE-B795-9C12-5DC9-4DB9ACA51F5A}"/>
              </a:ext>
            </a:extLst>
          </p:cNvPr>
          <p:cNvPicPr>
            <a:picLocks noChangeAspect="1"/>
          </p:cNvPicPr>
          <p:nvPr/>
        </p:nvPicPr>
        <p:blipFill>
          <a:blip r:embed="rId4"/>
          <a:stretch>
            <a:fillRect/>
          </a:stretch>
        </p:blipFill>
        <p:spPr>
          <a:xfrm>
            <a:off x="3324000" y="862375"/>
            <a:ext cx="5805488" cy="4582225"/>
          </a:xfrm>
          <a:prstGeom prst="rect">
            <a:avLst/>
          </a:prstGeom>
        </p:spPr>
      </p:pic>
    </p:spTree>
    <p:extLst>
      <p:ext uri="{BB962C8B-B14F-4D97-AF65-F5344CB8AC3E}">
        <p14:creationId xmlns:p14="http://schemas.microsoft.com/office/powerpoint/2010/main" val="263372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C2DE0-51C4-F018-E09D-8BD0ABE9F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5" y="339155"/>
            <a:ext cx="3010049" cy="732605"/>
          </a:xfrm>
          <a:prstGeom prst="rect">
            <a:avLst/>
          </a:prstGeom>
        </p:spPr>
      </p:pic>
      <p:sp>
        <p:nvSpPr>
          <p:cNvPr id="8" name="TextBox 7">
            <a:extLst>
              <a:ext uri="{FF2B5EF4-FFF2-40B4-BE49-F238E27FC236}">
                <a16:creationId xmlns:a16="http://schemas.microsoft.com/office/drawing/2014/main" id="{8AB72705-F9B6-C189-A5B4-974605694469}"/>
              </a:ext>
            </a:extLst>
          </p:cNvPr>
          <p:cNvSpPr txBox="1"/>
          <p:nvPr/>
        </p:nvSpPr>
        <p:spPr>
          <a:xfrm>
            <a:off x="3062513" y="339155"/>
            <a:ext cx="9317055" cy="523220"/>
          </a:xfrm>
          <a:prstGeom prst="rect">
            <a:avLst/>
          </a:prstGeom>
          <a:noFill/>
        </p:spPr>
        <p:txBody>
          <a:bodyPr wrap="square">
            <a:spAutoFit/>
          </a:bodyPr>
          <a:lstStyle/>
          <a:p>
            <a:r>
              <a:rPr lang="en-US" sz="2800" b="1" i="0" dirty="0">
                <a:solidFill>
                  <a:srgbClr val="242021"/>
                </a:solidFill>
                <a:effectLst/>
              </a:rPr>
              <a:t>Take turns making sentences using the pictures and prompts.</a:t>
            </a:r>
            <a:r>
              <a:rPr lang="en-US" sz="2800" dirty="0"/>
              <a:t> </a:t>
            </a:r>
          </a:p>
        </p:txBody>
      </p:sp>
      <p:pic>
        <p:nvPicPr>
          <p:cNvPr id="5" name="Picture 4">
            <a:extLst>
              <a:ext uri="{FF2B5EF4-FFF2-40B4-BE49-F238E27FC236}">
                <a16:creationId xmlns:a16="http://schemas.microsoft.com/office/drawing/2014/main" id="{8FDD7050-A0F7-331C-2794-2685502AE9D5}"/>
              </a:ext>
            </a:extLst>
          </p:cNvPr>
          <p:cNvPicPr>
            <a:picLocks noChangeAspect="1"/>
          </p:cNvPicPr>
          <p:nvPr/>
        </p:nvPicPr>
        <p:blipFill>
          <a:blip r:embed="rId3"/>
          <a:stretch>
            <a:fillRect/>
          </a:stretch>
        </p:blipFill>
        <p:spPr>
          <a:xfrm>
            <a:off x="5916664" y="1100136"/>
            <a:ext cx="5524500" cy="4657725"/>
          </a:xfrm>
          <a:prstGeom prst="rect">
            <a:avLst/>
          </a:prstGeom>
        </p:spPr>
      </p:pic>
      <p:pic>
        <p:nvPicPr>
          <p:cNvPr id="9" name="Picture 8">
            <a:extLst>
              <a:ext uri="{FF2B5EF4-FFF2-40B4-BE49-F238E27FC236}">
                <a16:creationId xmlns:a16="http://schemas.microsoft.com/office/drawing/2014/main" id="{332087D8-0CB6-028A-2B91-11DDA20B8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085" y="2823900"/>
            <a:ext cx="5312860" cy="1210199"/>
          </a:xfrm>
          <a:prstGeom prst="rect">
            <a:avLst/>
          </a:prstGeom>
        </p:spPr>
      </p:pic>
    </p:spTree>
    <p:extLst>
      <p:ext uri="{BB962C8B-B14F-4D97-AF65-F5344CB8AC3E}">
        <p14:creationId xmlns:p14="http://schemas.microsoft.com/office/powerpoint/2010/main" val="91506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C2DE0-51C4-F018-E09D-8BD0ABE9F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5" y="339155"/>
            <a:ext cx="3010049" cy="732605"/>
          </a:xfrm>
          <a:prstGeom prst="rect">
            <a:avLst/>
          </a:prstGeom>
        </p:spPr>
      </p:pic>
      <p:sp>
        <p:nvSpPr>
          <p:cNvPr id="8" name="TextBox 7">
            <a:extLst>
              <a:ext uri="{FF2B5EF4-FFF2-40B4-BE49-F238E27FC236}">
                <a16:creationId xmlns:a16="http://schemas.microsoft.com/office/drawing/2014/main" id="{8AB72705-F9B6-C189-A5B4-974605694469}"/>
              </a:ext>
            </a:extLst>
          </p:cNvPr>
          <p:cNvSpPr txBox="1"/>
          <p:nvPr/>
        </p:nvSpPr>
        <p:spPr>
          <a:xfrm>
            <a:off x="3062514" y="339155"/>
            <a:ext cx="9129486" cy="523220"/>
          </a:xfrm>
          <a:prstGeom prst="rect">
            <a:avLst/>
          </a:prstGeom>
          <a:noFill/>
        </p:spPr>
        <p:txBody>
          <a:bodyPr wrap="square">
            <a:spAutoFit/>
          </a:bodyPr>
          <a:lstStyle/>
          <a:p>
            <a:r>
              <a:rPr lang="en-US" sz="2800" b="1" i="0" dirty="0">
                <a:solidFill>
                  <a:srgbClr val="242021"/>
                </a:solidFill>
                <a:effectLst/>
              </a:rPr>
              <a:t>Take turns making sentences using the pictures and prompts</a:t>
            </a:r>
            <a:r>
              <a:rPr lang="en-US" sz="2800" dirty="0"/>
              <a:t> </a:t>
            </a:r>
          </a:p>
        </p:txBody>
      </p:sp>
      <p:pic>
        <p:nvPicPr>
          <p:cNvPr id="6" name="Picture 5">
            <a:extLst>
              <a:ext uri="{FF2B5EF4-FFF2-40B4-BE49-F238E27FC236}">
                <a16:creationId xmlns:a16="http://schemas.microsoft.com/office/drawing/2014/main" id="{6563E6B3-694A-6E66-4CCA-76BE76E9DDD5}"/>
              </a:ext>
            </a:extLst>
          </p:cNvPr>
          <p:cNvPicPr>
            <a:picLocks noChangeAspect="1"/>
          </p:cNvPicPr>
          <p:nvPr/>
        </p:nvPicPr>
        <p:blipFill>
          <a:blip r:embed="rId3"/>
          <a:stretch>
            <a:fillRect/>
          </a:stretch>
        </p:blipFill>
        <p:spPr>
          <a:xfrm>
            <a:off x="3270557" y="902131"/>
            <a:ext cx="5524500" cy="4619625"/>
          </a:xfrm>
          <a:prstGeom prst="rect">
            <a:avLst/>
          </a:prstGeom>
        </p:spPr>
      </p:pic>
      <p:pic>
        <p:nvPicPr>
          <p:cNvPr id="9" name="Picture 8">
            <a:extLst>
              <a:ext uri="{FF2B5EF4-FFF2-40B4-BE49-F238E27FC236}">
                <a16:creationId xmlns:a16="http://schemas.microsoft.com/office/drawing/2014/main" id="{516D16C8-36E8-A55C-3E0B-5DD4C452E894}"/>
              </a:ext>
            </a:extLst>
          </p:cNvPr>
          <p:cNvPicPr>
            <a:picLocks noChangeAspect="1"/>
          </p:cNvPicPr>
          <p:nvPr/>
        </p:nvPicPr>
        <p:blipFill>
          <a:blip r:embed="rId4"/>
          <a:stretch>
            <a:fillRect/>
          </a:stretch>
        </p:blipFill>
        <p:spPr>
          <a:xfrm>
            <a:off x="2667000" y="5655694"/>
            <a:ext cx="6858000" cy="685800"/>
          </a:xfrm>
          <a:prstGeom prst="rect">
            <a:avLst/>
          </a:prstGeom>
        </p:spPr>
      </p:pic>
    </p:spTree>
    <p:extLst>
      <p:ext uri="{BB962C8B-B14F-4D97-AF65-F5344CB8AC3E}">
        <p14:creationId xmlns:p14="http://schemas.microsoft.com/office/powerpoint/2010/main" val="39673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067E71-F4C4-4B7A-8A12-ADB4DE23A72B}"/>
              </a:ext>
            </a:extLst>
          </p:cNvPr>
          <p:cNvSpPr txBox="1"/>
          <p:nvPr/>
        </p:nvSpPr>
        <p:spPr>
          <a:xfrm>
            <a:off x="3661745" y="308584"/>
            <a:ext cx="8106185" cy="461665"/>
          </a:xfrm>
          <a:prstGeom prst="rect">
            <a:avLst/>
          </a:prstGeom>
          <a:noFill/>
        </p:spPr>
        <p:txBody>
          <a:bodyPr wrap="square" rtlCol="0">
            <a:spAutoFit/>
          </a:bodyPr>
          <a:lstStyle/>
          <a:p>
            <a:r>
              <a:rPr lang="en-US" sz="2400" b="1" dirty="0">
                <a:solidFill>
                  <a:schemeClr val="tx2"/>
                </a:solidFill>
              </a:rPr>
              <a:t>YOU WOULDN'T BELIEVE WHAT HAPPENED ON MY VACATION.</a:t>
            </a:r>
          </a:p>
        </p:txBody>
      </p:sp>
      <p:pic>
        <p:nvPicPr>
          <p:cNvPr id="4" name="Picture 3">
            <a:extLst>
              <a:ext uri="{FF2B5EF4-FFF2-40B4-BE49-F238E27FC236}">
                <a16:creationId xmlns:a16="http://schemas.microsoft.com/office/drawing/2014/main" id="{D4D7D5F2-27E9-4918-3A61-62BED6A3D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47" y="397411"/>
            <a:ext cx="2705514" cy="589663"/>
          </a:xfrm>
          <a:prstGeom prst="rect">
            <a:avLst/>
          </a:prstGeom>
        </p:spPr>
      </p:pic>
      <p:sp>
        <p:nvSpPr>
          <p:cNvPr id="14" name="TextBox 13">
            <a:extLst>
              <a:ext uri="{FF2B5EF4-FFF2-40B4-BE49-F238E27FC236}">
                <a16:creationId xmlns:a16="http://schemas.microsoft.com/office/drawing/2014/main" id="{75002D1F-1CAC-C084-8350-851056F96F1C}"/>
              </a:ext>
            </a:extLst>
          </p:cNvPr>
          <p:cNvSpPr txBox="1"/>
          <p:nvPr/>
        </p:nvSpPr>
        <p:spPr>
          <a:xfrm>
            <a:off x="103947" y="983260"/>
            <a:ext cx="4002156" cy="2862322"/>
          </a:xfrm>
          <a:prstGeom prst="rect">
            <a:avLst/>
          </a:prstGeom>
          <a:noFill/>
        </p:spPr>
        <p:txBody>
          <a:bodyPr wrap="square">
            <a:spAutoFit/>
          </a:bodyPr>
          <a:lstStyle/>
          <a:p>
            <a:r>
              <a:rPr lang="en-US" sz="3000" b="1" i="0" dirty="0">
                <a:solidFill>
                  <a:schemeClr val="accent5">
                    <a:lumMod val="50000"/>
                  </a:schemeClr>
                </a:solidFill>
                <a:effectLst/>
              </a:rPr>
              <a:t>a. You had a nightmare vacation. In pairs:</a:t>
            </a:r>
            <a:br>
              <a:rPr lang="en-US" sz="3000" b="1" i="0" dirty="0">
                <a:solidFill>
                  <a:schemeClr val="accent5">
                    <a:lumMod val="50000"/>
                  </a:schemeClr>
                </a:solidFill>
                <a:effectLst/>
              </a:rPr>
            </a:br>
            <a:r>
              <a:rPr lang="en-US" sz="3000" b="1" i="0" dirty="0">
                <a:solidFill>
                  <a:schemeClr val="accent5">
                    <a:lumMod val="50000"/>
                  </a:schemeClr>
                </a:solidFill>
                <a:effectLst/>
              </a:rPr>
              <a:t>Look at the pictures and make a story. Tell your story to your partner.</a:t>
            </a:r>
            <a:r>
              <a:rPr lang="en-US" sz="2800" b="1" dirty="0">
                <a:solidFill>
                  <a:srgbClr val="242021"/>
                </a:solidFill>
              </a:rPr>
              <a:t> (Page 93)</a:t>
            </a:r>
            <a:r>
              <a:rPr lang="en-US" sz="3000" dirty="0">
                <a:solidFill>
                  <a:schemeClr val="accent5">
                    <a:lumMod val="50000"/>
                  </a:schemeClr>
                </a:solidFill>
              </a:rPr>
              <a:t> </a:t>
            </a:r>
          </a:p>
        </p:txBody>
      </p:sp>
      <p:pic>
        <p:nvPicPr>
          <p:cNvPr id="9" name="Picture 8">
            <a:extLst>
              <a:ext uri="{FF2B5EF4-FFF2-40B4-BE49-F238E27FC236}">
                <a16:creationId xmlns:a16="http://schemas.microsoft.com/office/drawing/2014/main" id="{C142D53B-A2B7-36DF-FD8A-BB0E9D574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9031" y="1041249"/>
            <a:ext cx="3769319" cy="2616351"/>
          </a:xfrm>
          <a:prstGeom prst="rect">
            <a:avLst/>
          </a:prstGeom>
        </p:spPr>
      </p:pic>
      <p:pic>
        <p:nvPicPr>
          <p:cNvPr id="12" name="Picture 11">
            <a:extLst>
              <a:ext uri="{FF2B5EF4-FFF2-40B4-BE49-F238E27FC236}">
                <a16:creationId xmlns:a16="http://schemas.microsoft.com/office/drawing/2014/main" id="{FC5E2F1D-9AAD-EDC7-84A5-9F45BF5BE5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5896" y="1014164"/>
            <a:ext cx="4002157" cy="2662068"/>
          </a:xfrm>
          <a:prstGeom prst="rect">
            <a:avLst/>
          </a:prstGeom>
        </p:spPr>
      </p:pic>
      <p:pic>
        <p:nvPicPr>
          <p:cNvPr id="16" name="Picture 15">
            <a:extLst>
              <a:ext uri="{FF2B5EF4-FFF2-40B4-BE49-F238E27FC236}">
                <a16:creationId xmlns:a16="http://schemas.microsoft.com/office/drawing/2014/main" id="{051C09EC-8E44-5514-655E-E2204EBE3B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2527" y="3709842"/>
            <a:ext cx="3769319" cy="2545291"/>
          </a:xfrm>
          <a:prstGeom prst="rect">
            <a:avLst/>
          </a:prstGeom>
        </p:spPr>
      </p:pic>
      <p:pic>
        <p:nvPicPr>
          <p:cNvPr id="20" name="Picture 19">
            <a:extLst>
              <a:ext uri="{FF2B5EF4-FFF2-40B4-BE49-F238E27FC236}">
                <a16:creationId xmlns:a16="http://schemas.microsoft.com/office/drawing/2014/main" id="{DA18CC15-161E-E35C-B8BC-6CAB7D432E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5897" y="3713010"/>
            <a:ext cx="4002156" cy="2714664"/>
          </a:xfrm>
          <a:prstGeom prst="rect">
            <a:avLst/>
          </a:prstGeom>
        </p:spPr>
      </p:pic>
      <p:sp>
        <p:nvSpPr>
          <p:cNvPr id="23" name="TextBox 22">
            <a:extLst>
              <a:ext uri="{FF2B5EF4-FFF2-40B4-BE49-F238E27FC236}">
                <a16:creationId xmlns:a16="http://schemas.microsoft.com/office/drawing/2014/main" id="{9C54D9D3-E796-51CC-A8C2-336BAC0FE06F}"/>
              </a:ext>
            </a:extLst>
          </p:cNvPr>
          <p:cNvSpPr txBox="1"/>
          <p:nvPr/>
        </p:nvSpPr>
        <p:spPr>
          <a:xfrm>
            <a:off x="2859097" y="3499714"/>
            <a:ext cx="1311966" cy="461665"/>
          </a:xfrm>
          <a:prstGeom prst="rect">
            <a:avLst/>
          </a:prstGeom>
          <a:noFill/>
        </p:spPr>
        <p:txBody>
          <a:bodyPr wrap="square" rtlCol="0">
            <a:spAutoFit/>
          </a:bodyPr>
          <a:lstStyle/>
          <a:p>
            <a:r>
              <a:rPr lang="en-US" sz="2400" b="1" dirty="0">
                <a:solidFill>
                  <a:srgbClr val="FF0000"/>
                </a:solidFill>
              </a:rPr>
              <a:t>ACTIONS</a:t>
            </a:r>
          </a:p>
        </p:txBody>
      </p:sp>
    </p:spTree>
    <p:extLst>
      <p:ext uri="{BB962C8B-B14F-4D97-AF65-F5344CB8AC3E}">
        <p14:creationId xmlns:p14="http://schemas.microsoft.com/office/powerpoint/2010/main" val="388987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067E71-F4C4-4B7A-8A12-ADB4DE23A72B}"/>
              </a:ext>
            </a:extLst>
          </p:cNvPr>
          <p:cNvSpPr txBox="1"/>
          <p:nvPr/>
        </p:nvSpPr>
        <p:spPr>
          <a:xfrm>
            <a:off x="3661745" y="308584"/>
            <a:ext cx="8106185" cy="461665"/>
          </a:xfrm>
          <a:prstGeom prst="rect">
            <a:avLst/>
          </a:prstGeom>
          <a:noFill/>
        </p:spPr>
        <p:txBody>
          <a:bodyPr wrap="square" rtlCol="0">
            <a:spAutoFit/>
          </a:bodyPr>
          <a:lstStyle/>
          <a:p>
            <a:r>
              <a:rPr lang="en-US" sz="2400" b="1" dirty="0">
                <a:solidFill>
                  <a:schemeClr val="tx2"/>
                </a:solidFill>
              </a:rPr>
              <a:t>YOU WOULDN'T BELIEVE WHAT HAPPENED ON MY VACATION</a:t>
            </a:r>
          </a:p>
        </p:txBody>
      </p:sp>
      <p:pic>
        <p:nvPicPr>
          <p:cNvPr id="4" name="Picture 3">
            <a:extLst>
              <a:ext uri="{FF2B5EF4-FFF2-40B4-BE49-F238E27FC236}">
                <a16:creationId xmlns:a16="http://schemas.microsoft.com/office/drawing/2014/main" id="{D4D7D5F2-27E9-4918-3A61-62BED6A3D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47" y="397411"/>
            <a:ext cx="2705514" cy="589663"/>
          </a:xfrm>
          <a:prstGeom prst="rect">
            <a:avLst/>
          </a:prstGeom>
        </p:spPr>
      </p:pic>
      <p:sp>
        <p:nvSpPr>
          <p:cNvPr id="14" name="TextBox 13">
            <a:extLst>
              <a:ext uri="{FF2B5EF4-FFF2-40B4-BE49-F238E27FC236}">
                <a16:creationId xmlns:a16="http://schemas.microsoft.com/office/drawing/2014/main" id="{75002D1F-1CAC-C084-8350-851056F96F1C}"/>
              </a:ext>
            </a:extLst>
          </p:cNvPr>
          <p:cNvSpPr txBox="1"/>
          <p:nvPr/>
        </p:nvSpPr>
        <p:spPr>
          <a:xfrm>
            <a:off x="103947" y="983260"/>
            <a:ext cx="4002156" cy="2862322"/>
          </a:xfrm>
          <a:prstGeom prst="rect">
            <a:avLst/>
          </a:prstGeom>
          <a:noFill/>
        </p:spPr>
        <p:txBody>
          <a:bodyPr wrap="square">
            <a:spAutoFit/>
          </a:bodyPr>
          <a:lstStyle/>
          <a:p>
            <a:r>
              <a:rPr lang="en-US" sz="3000" b="1" i="0" dirty="0">
                <a:solidFill>
                  <a:schemeClr val="accent5">
                    <a:lumMod val="50000"/>
                  </a:schemeClr>
                </a:solidFill>
                <a:effectLst/>
              </a:rPr>
              <a:t>a. You had a nightmare vacation. In pairs:</a:t>
            </a:r>
            <a:br>
              <a:rPr lang="en-US" sz="3000" b="1" i="0" dirty="0">
                <a:solidFill>
                  <a:schemeClr val="accent5">
                    <a:lumMod val="50000"/>
                  </a:schemeClr>
                </a:solidFill>
                <a:effectLst/>
              </a:rPr>
            </a:br>
            <a:r>
              <a:rPr lang="en-US" sz="3000" b="1" i="0" dirty="0">
                <a:solidFill>
                  <a:schemeClr val="accent5">
                    <a:lumMod val="50000"/>
                  </a:schemeClr>
                </a:solidFill>
                <a:effectLst/>
              </a:rPr>
              <a:t>Look at the pictures and make a story. Tell your story to your partner.</a:t>
            </a:r>
            <a:r>
              <a:rPr lang="en-US" sz="2800" b="1" dirty="0">
                <a:solidFill>
                  <a:srgbClr val="242021"/>
                </a:solidFill>
              </a:rPr>
              <a:t> (Page 93)</a:t>
            </a:r>
            <a:r>
              <a:rPr lang="en-US" sz="3000" dirty="0">
                <a:solidFill>
                  <a:schemeClr val="accent5">
                    <a:lumMod val="50000"/>
                  </a:schemeClr>
                </a:solidFill>
              </a:rPr>
              <a:t> </a:t>
            </a:r>
          </a:p>
        </p:txBody>
      </p:sp>
      <p:sp>
        <p:nvSpPr>
          <p:cNvPr id="23" name="TextBox 22">
            <a:extLst>
              <a:ext uri="{FF2B5EF4-FFF2-40B4-BE49-F238E27FC236}">
                <a16:creationId xmlns:a16="http://schemas.microsoft.com/office/drawing/2014/main" id="{9C54D9D3-E796-51CC-A8C2-336BAC0FE06F}"/>
              </a:ext>
            </a:extLst>
          </p:cNvPr>
          <p:cNvSpPr txBox="1"/>
          <p:nvPr/>
        </p:nvSpPr>
        <p:spPr>
          <a:xfrm>
            <a:off x="1889291" y="3577790"/>
            <a:ext cx="2345635" cy="461665"/>
          </a:xfrm>
          <a:prstGeom prst="rect">
            <a:avLst/>
          </a:prstGeom>
          <a:noFill/>
        </p:spPr>
        <p:txBody>
          <a:bodyPr wrap="square" rtlCol="0">
            <a:spAutoFit/>
          </a:bodyPr>
          <a:lstStyle/>
          <a:p>
            <a:r>
              <a:rPr lang="en-US" sz="2400" b="1" dirty="0">
                <a:solidFill>
                  <a:srgbClr val="FF0000"/>
                </a:solidFill>
              </a:rPr>
              <a:t>INTERRUPTIONS</a:t>
            </a:r>
          </a:p>
        </p:txBody>
      </p:sp>
      <p:pic>
        <p:nvPicPr>
          <p:cNvPr id="6" name="Picture 5">
            <a:extLst>
              <a:ext uri="{FF2B5EF4-FFF2-40B4-BE49-F238E27FC236}">
                <a16:creationId xmlns:a16="http://schemas.microsoft.com/office/drawing/2014/main" id="{5A0D0ECF-E4BF-83AF-789A-62D2CE32EB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121" y="994229"/>
            <a:ext cx="3887717" cy="2676326"/>
          </a:xfrm>
          <a:prstGeom prst="rect">
            <a:avLst/>
          </a:prstGeom>
        </p:spPr>
      </p:pic>
      <p:pic>
        <p:nvPicPr>
          <p:cNvPr id="8" name="Picture 7">
            <a:extLst>
              <a:ext uri="{FF2B5EF4-FFF2-40B4-BE49-F238E27FC236}">
                <a16:creationId xmlns:a16="http://schemas.microsoft.com/office/drawing/2014/main" id="{1E00AA75-ECAC-E0F1-4EAF-6C53C95BE0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9270" y="3670555"/>
            <a:ext cx="3931065" cy="2717985"/>
          </a:xfrm>
          <a:prstGeom prst="rect">
            <a:avLst/>
          </a:prstGeom>
        </p:spPr>
      </p:pic>
      <p:pic>
        <p:nvPicPr>
          <p:cNvPr id="13" name="Picture 12">
            <a:extLst>
              <a:ext uri="{FF2B5EF4-FFF2-40B4-BE49-F238E27FC236}">
                <a16:creationId xmlns:a16="http://schemas.microsoft.com/office/drawing/2014/main" id="{84648B23-79E5-8A77-4386-855716EB16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0877" y="3670555"/>
            <a:ext cx="3931123" cy="2717183"/>
          </a:xfrm>
          <a:prstGeom prst="rect">
            <a:avLst/>
          </a:prstGeom>
        </p:spPr>
      </p:pic>
      <p:pic>
        <p:nvPicPr>
          <p:cNvPr id="17" name="Picture 16">
            <a:extLst>
              <a:ext uri="{FF2B5EF4-FFF2-40B4-BE49-F238E27FC236}">
                <a16:creationId xmlns:a16="http://schemas.microsoft.com/office/drawing/2014/main" id="{A00BA895-CEE7-A4F4-BD8B-892B0F2676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5712" y="967725"/>
            <a:ext cx="3931065" cy="2705798"/>
          </a:xfrm>
          <a:prstGeom prst="rect">
            <a:avLst/>
          </a:prstGeom>
        </p:spPr>
      </p:pic>
    </p:spTree>
    <p:extLst>
      <p:ext uri="{BB962C8B-B14F-4D97-AF65-F5344CB8AC3E}">
        <p14:creationId xmlns:p14="http://schemas.microsoft.com/office/powerpoint/2010/main" val="209484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06EF02-FBAC-4577-BB0A-44B5FD12FFAB}"/>
              </a:ext>
            </a:extLst>
          </p:cNvPr>
          <p:cNvSpPr txBox="1"/>
          <p:nvPr/>
        </p:nvSpPr>
        <p:spPr>
          <a:xfrm>
            <a:off x="5012476" y="217331"/>
            <a:ext cx="3422534" cy="707886"/>
          </a:xfrm>
          <a:prstGeom prst="rect">
            <a:avLst/>
          </a:prstGeom>
          <a:noFill/>
        </p:spPr>
        <p:txBody>
          <a:bodyPr wrap="square" rtlCol="0">
            <a:spAutoFit/>
          </a:bodyPr>
          <a:lstStyle/>
          <a:p>
            <a:r>
              <a:rPr lang="en-US" sz="4000" b="1" dirty="0">
                <a:solidFill>
                  <a:srgbClr val="FF0000"/>
                </a:solidFill>
              </a:rPr>
              <a:t>Example</a:t>
            </a:r>
          </a:p>
        </p:txBody>
      </p:sp>
      <p:pic>
        <p:nvPicPr>
          <p:cNvPr id="9" name="Picture 8">
            <a:extLst>
              <a:ext uri="{FF2B5EF4-FFF2-40B4-BE49-F238E27FC236}">
                <a16:creationId xmlns:a16="http://schemas.microsoft.com/office/drawing/2014/main" id="{FF2F8864-C94D-E6DE-7302-4D0BBF2919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0539" y="960933"/>
            <a:ext cx="10190922" cy="2171283"/>
          </a:xfrm>
          <a:prstGeom prst="rect">
            <a:avLst/>
          </a:prstGeom>
        </p:spPr>
      </p:pic>
      <p:pic>
        <p:nvPicPr>
          <p:cNvPr id="10" name="Picture 9">
            <a:extLst>
              <a:ext uri="{FF2B5EF4-FFF2-40B4-BE49-F238E27FC236}">
                <a16:creationId xmlns:a16="http://schemas.microsoft.com/office/drawing/2014/main" id="{9315A48E-C23B-7127-8A2E-26CAE916E4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304" y="3142690"/>
            <a:ext cx="3963369" cy="2676326"/>
          </a:xfrm>
          <a:prstGeom prst="rect">
            <a:avLst/>
          </a:prstGeom>
        </p:spPr>
      </p:pic>
      <p:pic>
        <p:nvPicPr>
          <p:cNvPr id="11" name="Picture 10">
            <a:extLst>
              <a:ext uri="{FF2B5EF4-FFF2-40B4-BE49-F238E27FC236}">
                <a16:creationId xmlns:a16="http://schemas.microsoft.com/office/drawing/2014/main" id="{9F272FD8-1680-59AC-19FE-36E7708659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2877" y="3133563"/>
            <a:ext cx="3887717" cy="2676326"/>
          </a:xfrm>
          <a:prstGeom prst="rect">
            <a:avLst/>
          </a:prstGeom>
        </p:spPr>
      </p:pic>
      <p:sp>
        <p:nvSpPr>
          <p:cNvPr id="12" name="TextBox 11">
            <a:extLst>
              <a:ext uri="{FF2B5EF4-FFF2-40B4-BE49-F238E27FC236}">
                <a16:creationId xmlns:a16="http://schemas.microsoft.com/office/drawing/2014/main" id="{39BDA763-75F1-370D-80AC-0DC574D04D2A}"/>
              </a:ext>
            </a:extLst>
          </p:cNvPr>
          <p:cNvSpPr txBox="1"/>
          <p:nvPr/>
        </p:nvSpPr>
        <p:spPr>
          <a:xfrm>
            <a:off x="2590801" y="5809889"/>
            <a:ext cx="1166190" cy="369332"/>
          </a:xfrm>
          <a:prstGeom prst="rect">
            <a:avLst/>
          </a:prstGeom>
          <a:noFill/>
        </p:spPr>
        <p:txBody>
          <a:bodyPr wrap="square" rtlCol="0">
            <a:spAutoFit/>
          </a:bodyPr>
          <a:lstStyle/>
          <a:p>
            <a:r>
              <a:rPr lang="en-US" b="1" dirty="0">
                <a:solidFill>
                  <a:srgbClr val="FF0000"/>
                </a:solidFill>
              </a:rPr>
              <a:t>ACTIONS</a:t>
            </a:r>
          </a:p>
        </p:txBody>
      </p:sp>
      <p:sp>
        <p:nvSpPr>
          <p:cNvPr id="13" name="TextBox 12">
            <a:extLst>
              <a:ext uri="{FF2B5EF4-FFF2-40B4-BE49-F238E27FC236}">
                <a16:creationId xmlns:a16="http://schemas.microsoft.com/office/drawing/2014/main" id="{DCB1CB52-94DE-5C35-8F58-3AB468599394}"/>
              </a:ext>
            </a:extLst>
          </p:cNvPr>
          <p:cNvSpPr txBox="1"/>
          <p:nvPr/>
        </p:nvSpPr>
        <p:spPr>
          <a:xfrm>
            <a:off x="8435010" y="5795068"/>
            <a:ext cx="2034207" cy="369332"/>
          </a:xfrm>
          <a:prstGeom prst="rect">
            <a:avLst/>
          </a:prstGeom>
          <a:noFill/>
        </p:spPr>
        <p:txBody>
          <a:bodyPr wrap="square" rtlCol="0">
            <a:spAutoFit/>
          </a:bodyPr>
          <a:lstStyle/>
          <a:p>
            <a:r>
              <a:rPr lang="en-US" b="1" dirty="0">
                <a:solidFill>
                  <a:srgbClr val="FF0000"/>
                </a:solidFill>
              </a:rPr>
              <a:t>INTERRUPTIONS</a:t>
            </a:r>
          </a:p>
        </p:txBody>
      </p:sp>
      <p:pic>
        <p:nvPicPr>
          <p:cNvPr id="14" name="Picture 13">
            <a:extLst>
              <a:ext uri="{FF2B5EF4-FFF2-40B4-BE49-F238E27FC236}">
                <a16:creationId xmlns:a16="http://schemas.microsoft.com/office/drawing/2014/main" id="{5A34A7C1-7CB3-F030-48DE-7E8FCB5F9F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947" y="397411"/>
            <a:ext cx="2705514" cy="589663"/>
          </a:xfrm>
          <a:prstGeom prst="rect">
            <a:avLst/>
          </a:prstGeom>
        </p:spPr>
      </p:pic>
    </p:spTree>
    <p:extLst>
      <p:ext uri="{BB962C8B-B14F-4D97-AF65-F5344CB8AC3E}">
        <p14:creationId xmlns:p14="http://schemas.microsoft.com/office/powerpoint/2010/main" val="85771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DB1B82-6C71-486C-BDDB-206372ED4A11}"/>
              </a:ext>
            </a:extLst>
          </p:cNvPr>
          <p:cNvSpPr txBox="1"/>
          <p:nvPr/>
        </p:nvSpPr>
        <p:spPr>
          <a:xfrm>
            <a:off x="188685" y="566057"/>
            <a:ext cx="2859315" cy="646331"/>
          </a:xfrm>
          <a:prstGeom prst="rect">
            <a:avLst/>
          </a:prstGeom>
          <a:noFill/>
        </p:spPr>
        <p:txBody>
          <a:bodyPr wrap="square" rtlCol="0">
            <a:spAutoFit/>
          </a:bodyPr>
          <a:lstStyle/>
          <a:p>
            <a:r>
              <a:rPr lang="en-US" sz="3600" b="1" dirty="0">
                <a:solidFill>
                  <a:srgbClr val="FF0000"/>
                </a:solidFill>
              </a:rPr>
              <a:t>Post Speaking</a:t>
            </a:r>
          </a:p>
        </p:txBody>
      </p:sp>
      <p:pic>
        <p:nvPicPr>
          <p:cNvPr id="4" name="Picture 3">
            <a:extLst>
              <a:ext uri="{FF2B5EF4-FFF2-40B4-BE49-F238E27FC236}">
                <a16:creationId xmlns:a16="http://schemas.microsoft.com/office/drawing/2014/main" id="{772BD9A4-F496-474F-A943-3554139C2E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2909" y="383209"/>
            <a:ext cx="3075429" cy="2664791"/>
          </a:xfrm>
          <a:prstGeom prst="rect">
            <a:avLst/>
          </a:prstGeom>
        </p:spPr>
      </p:pic>
      <p:sp>
        <p:nvSpPr>
          <p:cNvPr id="7" name="TextBox 6">
            <a:extLst>
              <a:ext uri="{FF2B5EF4-FFF2-40B4-BE49-F238E27FC236}">
                <a16:creationId xmlns:a16="http://schemas.microsoft.com/office/drawing/2014/main" id="{5B6F1173-759C-4F85-9B16-A072BB6211CB}"/>
              </a:ext>
            </a:extLst>
          </p:cNvPr>
          <p:cNvSpPr txBox="1"/>
          <p:nvPr/>
        </p:nvSpPr>
        <p:spPr>
          <a:xfrm>
            <a:off x="596348" y="2983045"/>
            <a:ext cx="11198338" cy="1668470"/>
          </a:xfrm>
          <a:prstGeom prst="rect">
            <a:avLst/>
          </a:prstGeom>
          <a:noFill/>
        </p:spPr>
        <p:txBody>
          <a:bodyPr wrap="square" rtlCol="0">
            <a:spAutoFit/>
          </a:bodyPr>
          <a:lstStyle/>
          <a:p>
            <a:pPr>
              <a:lnSpc>
                <a:spcPct val="150000"/>
              </a:lnSpc>
            </a:pPr>
            <a:r>
              <a:rPr lang="en-US" sz="3600" b="1" dirty="0">
                <a:solidFill>
                  <a:srgbClr val="002060"/>
                </a:solidFill>
              </a:rPr>
              <a:t>In pairs: Have you ever had any problems while traveling? Tell your partner.</a:t>
            </a:r>
          </a:p>
        </p:txBody>
      </p:sp>
    </p:spTree>
    <p:extLst>
      <p:ext uri="{BB962C8B-B14F-4D97-AF65-F5344CB8AC3E}">
        <p14:creationId xmlns:p14="http://schemas.microsoft.com/office/powerpoint/2010/main" val="356470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2" name="TextBox 1"/>
          <p:cNvSpPr txBox="1"/>
          <p:nvPr/>
        </p:nvSpPr>
        <p:spPr>
          <a:xfrm>
            <a:off x="408562" y="778213"/>
            <a:ext cx="3764604" cy="769441"/>
          </a:xfrm>
          <a:prstGeom prst="rect">
            <a:avLst/>
          </a:prstGeom>
          <a:noFill/>
        </p:spPr>
        <p:txBody>
          <a:bodyPr wrap="square" rtlCol="0">
            <a:spAutoFit/>
          </a:bodyPr>
          <a:lstStyle/>
          <a:p>
            <a:r>
              <a:rPr lang="en-US" sz="4400" dirty="0">
                <a:solidFill>
                  <a:schemeClr val="bg1"/>
                </a:solidFill>
              </a:rPr>
              <a:t>Consolidation</a:t>
            </a:r>
          </a:p>
        </p:txBody>
      </p:sp>
    </p:spTree>
    <p:extLst>
      <p:ext uri="{BB962C8B-B14F-4D97-AF65-F5344CB8AC3E}">
        <p14:creationId xmlns:p14="http://schemas.microsoft.com/office/powerpoint/2010/main" val="95947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2.3</a:t>
            </a:r>
          </a:p>
        </p:txBody>
      </p:sp>
      <p:sp>
        <p:nvSpPr>
          <p:cNvPr id="4" name="TextBox 3"/>
          <p:cNvSpPr txBox="1"/>
          <p:nvPr/>
        </p:nvSpPr>
        <p:spPr>
          <a:xfrm>
            <a:off x="775448" y="432660"/>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sp>
        <p:nvSpPr>
          <p:cNvPr id="11" name="Round Diagonal Corner Rectangle 10"/>
          <p:cNvSpPr/>
          <p:nvPr/>
        </p:nvSpPr>
        <p:spPr>
          <a:xfrm>
            <a:off x="441619" y="4677764"/>
            <a:ext cx="2488257" cy="661624"/>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8" name="Picture 7">
            <a:extLst>
              <a:ext uri="{FF2B5EF4-FFF2-40B4-BE49-F238E27FC236}">
                <a16:creationId xmlns:a16="http://schemas.microsoft.com/office/drawing/2014/main" id="{E3E6874A-FA7D-1C0E-C1D2-8D54F8DB33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686" y="1332419"/>
            <a:ext cx="4680550" cy="860589"/>
          </a:xfrm>
          <a:prstGeom prst="rect">
            <a:avLst/>
          </a:prstGeom>
        </p:spPr>
      </p:pic>
      <p:pic>
        <p:nvPicPr>
          <p:cNvPr id="10" name="Picture 9">
            <a:extLst>
              <a:ext uri="{FF2B5EF4-FFF2-40B4-BE49-F238E27FC236}">
                <a16:creationId xmlns:a16="http://schemas.microsoft.com/office/drawing/2014/main" id="{6A784781-EB3A-C0C3-D77A-D5084A49B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686" y="2352814"/>
            <a:ext cx="3236685" cy="892611"/>
          </a:xfrm>
          <a:prstGeom prst="rect">
            <a:avLst/>
          </a:prstGeom>
        </p:spPr>
      </p:pic>
      <p:pic>
        <p:nvPicPr>
          <p:cNvPr id="15" name="Picture 14">
            <a:extLst>
              <a:ext uri="{FF2B5EF4-FFF2-40B4-BE49-F238E27FC236}">
                <a16:creationId xmlns:a16="http://schemas.microsoft.com/office/drawing/2014/main" id="{9F629D4A-98D6-836A-ED3C-9DEFBB6285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688" y="3425825"/>
            <a:ext cx="3463026" cy="76219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1675" y="482026"/>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0560" y="447973"/>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534488" y="2064879"/>
            <a:ext cx="11281592" cy="1531830"/>
          </a:xfrm>
          <a:prstGeom prst="rect">
            <a:avLst/>
          </a:prstGeom>
        </p:spPr>
        <p:txBody>
          <a:bodyPr wrap="square">
            <a:spAutoFit/>
          </a:bodyPr>
          <a:lstStyle/>
          <a:p>
            <a:pPr marL="571500" indent="-571500">
              <a:buFont typeface="Arial" panose="020B0604020202020204" pitchFamily="34" charset="0"/>
              <a:buChar char="•"/>
            </a:pPr>
            <a:r>
              <a:rPr lang="en-US" sz="4000" dirty="0">
                <a:solidFill>
                  <a:srgbClr val="FF0000"/>
                </a:solidFill>
              </a:rPr>
              <a:t>Pronunciation:</a:t>
            </a:r>
            <a:r>
              <a:rPr lang="en-US" sz="4000" dirty="0">
                <a:solidFill>
                  <a:srgbClr val="0070C0"/>
                </a:solidFill>
              </a:rPr>
              <a:t> </a:t>
            </a:r>
            <a:r>
              <a:rPr lang="en-US" sz="4000" dirty="0">
                <a:solidFill>
                  <a:srgbClr val="002060"/>
                </a:solidFill>
              </a:rPr>
              <a:t>practice </a:t>
            </a:r>
            <a:r>
              <a:rPr lang="en-US" sz="4000" dirty="0">
                <a:solidFill>
                  <a:srgbClr val="FF0000"/>
                </a:solidFill>
              </a:rPr>
              <a:t>falling intonation</a:t>
            </a:r>
            <a:r>
              <a:rPr lang="en-US" sz="4000" dirty="0">
                <a:solidFill>
                  <a:srgbClr val="002060"/>
                </a:solidFill>
              </a:rPr>
              <a:t>.</a:t>
            </a:r>
          </a:p>
          <a:p>
            <a:pPr marL="457200" indent="-457200">
              <a:lnSpc>
                <a:spcPct val="150000"/>
              </a:lnSpc>
              <a:buFont typeface="Arial" panose="020B0604020202020204" pitchFamily="34" charset="0"/>
              <a:buChar char="•"/>
            </a:pPr>
            <a:r>
              <a:rPr lang="en-US" sz="4000" dirty="0">
                <a:solidFill>
                  <a:srgbClr val="FF0000"/>
                </a:solidFill>
              </a:rPr>
              <a:t>Speaking:</a:t>
            </a:r>
            <a:r>
              <a:rPr lang="en-US" sz="4000" dirty="0">
                <a:solidFill>
                  <a:srgbClr val="0098A2"/>
                </a:solidFill>
              </a:rPr>
              <a:t> </a:t>
            </a:r>
            <a:r>
              <a:rPr lang="vi-VN" sz="4000" dirty="0">
                <a:solidFill>
                  <a:srgbClr val="002060"/>
                </a:solidFill>
              </a:rPr>
              <a:t>talk about </a:t>
            </a:r>
            <a:r>
              <a:rPr lang="vi-VN" sz="4000" dirty="0">
                <a:solidFill>
                  <a:srgbClr val="FF0000"/>
                </a:solidFill>
              </a:rPr>
              <a:t>experiences on vacations</a:t>
            </a:r>
            <a:r>
              <a:rPr lang="en-US" sz="4000" dirty="0">
                <a:solidFill>
                  <a:srgbClr val="002060"/>
                </a:solidFill>
              </a:rPr>
              <a:t>.</a:t>
            </a:r>
          </a:p>
        </p:txBody>
      </p:sp>
      <p:sp>
        <p:nvSpPr>
          <p:cNvPr id="6" name="TextBox 5"/>
          <p:cNvSpPr txBox="1"/>
          <p:nvPr/>
        </p:nvSpPr>
        <p:spPr>
          <a:xfrm>
            <a:off x="408562" y="379376"/>
            <a:ext cx="2276272" cy="769441"/>
          </a:xfrm>
          <a:prstGeom prst="rect">
            <a:avLst/>
          </a:prstGeom>
          <a:solidFill>
            <a:srgbClr val="00B050"/>
          </a:solidFill>
        </p:spPr>
        <p:txBody>
          <a:bodyPr wrap="square" rtlCol="0">
            <a:spAutoFit/>
          </a:bodyPr>
          <a:lstStyle/>
          <a:p>
            <a:r>
              <a:rPr lang="en-US" sz="4400" dirty="0">
                <a:solidFill>
                  <a:schemeClr val="bg1"/>
                </a:solidFill>
              </a:rPr>
              <a:t>Wrap-up</a:t>
            </a:r>
          </a:p>
        </p:txBody>
      </p:sp>
    </p:spTree>
    <p:extLst>
      <p:ext uri="{BB962C8B-B14F-4D97-AF65-F5344CB8AC3E}">
        <p14:creationId xmlns:p14="http://schemas.microsoft.com/office/powerpoint/2010/main" val="58738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30" y="1442440"/>
            <a:ext cx="11719570" cy="3785652"/>
          </a:xfrm>
          <a:prstGeom prst="rect">
            <a:avLst/>
          </a:prstGeom>
        </p:spPr>
        <p:txBody>
          <a:bodyPr wrap="square">
            <a:spAutoFit/>
          </a:bodyPr>
          <a:lstStyle/>
          <a:p>
            <a:pPr marL="457200" indent="-457200">
              <a:lnSpc>
                <a:spcPct val="150000"/>
              </a:lnSpc>
              <a:buFontTx/>
              <a:buChar char="-"/>
            </a:pPr>
            <a:r>
              <a:rPr lang="en-US" sz="3200" dirty="0">
                <a:solidFill>
                  <a:srgbClr val="0070C0"/>
                </a:solidFill>
              </a:rPr>
              <a:t>Make a list of five things that help you have good vacations.</a:t>
            </a:r>
          </a:p>
          <a:p>
            <a:pPr marL="457200" indent="-457200">
              <a:lnSpc>
                <a:spcPct val="150000"/>
              </a:lnSpc>
              <a:buFontTx/>
              <a:buChar char="-"/>
            </a:pPr>
            <a:r>
              <a:rPr lang="en-US" sz="3200">
                <a:solidFill>
                  <a:srgbClr val="0070C0"/>
                </a:solidFill>
              </a:rPr>
              <a:t>Prepare </a:t>
            </a:r>
            <a:r>
              <a:rPr lang="en-US" sz="3200" dirty="0">
                <a:solidFill>
                  <a:srgbClr val="0070C0"/>
                </a:solidFill>
              </a:rPr>
              <a:t>the next lesson: Lesson 3.1 – Listening &amp; Reading, (page </a:t>
            </a:r>
            <a:r>
              <a:rPr lang="en-US" sz="3200">
                <a:solidFill>
                  <a:srgbClr val="0070C0"/>
                </a:solidFill>
              </a:rPr>
              <a:t>80).</a:t>
            </a:r>
          </a:p>
          <a:p>
            <a:pPr marL="457200" indent="-457200">
              <a:lnSpc>
                <a:spcPct val="150000"/>
              </a:lnSpc>
              <a:buFontTx/>
              <a:buChar char="-"/>
            </a:pPr>
            <a:r>
              <a:rPr lang="en-US" sz="3200">
                <a:solidFill>
                  <a:srgbClr val="0070C0"/>
                </a:solidFill>
              </a:rPr>
              <a:t>Play </a:t>
            </a:r>
            <a:r>
              <a:rPr lang="en-US" sz="3200" dirty="0">
                <a:solidFill>
                  <a:srgbClr val="0070C0"/>
                </a:solidFill>
              </a:rPr>
              <a:t>the consolidation games in </a:t>
            </a:r>
            <a:r>
              <a:rPr lang="en-US" sz="3200" b="1" dirty="0" err="1">
                <a:solidFill>
                  <a:srgbClr val="0070C0"/>
                </a:solidFill>
              </a:rPr>
              <a:t>Tiếng</a:t>
            </a:r>
            <a:r>
              <a:rPr lang="en-US" sz="3200" b="1" dirty="0">
                <a:solidFill>
                  <a:srgbClr val="0070C0"/>
                </a:solidFill>
              </a:rPr>
              <a:t> Anh 10 </a:t>
            </a:r>
            <a:r>
              <a:rPr lang="en-US" sz="3200" b="1" dirty="0" err="1">
                <a:solidFill>
                  <a:srgbClr val="0070C0"/>
                </a:solidFill>
              </a:rPr>
              <a:t>i</a:t>
            </a:r>
            <a:r>
              <a:rPr lang="en-US" sz="3200" b="1" dirty="0">
                <a:solidFill>
                  <a:srgbClr val="0070C0"/>
                </a:solidFill>
              </a:rPr>
              <a:t>-Learn Smart World DHA App</a:t>
            </a:r>
            <a:r>
              <a:rPr lang="en-US" sz="3200" dirty="0">
                <a:solidFill>
                  <a:srgbClr val="0070C0"/>
                </a:solidFill>
              </a:rPr>
              <a:t> on </a:t>
            </a:r>
            <a:r>
              <a:rPr lang="en-US" sz="3200" dirty="0">
                <a:solidFill>
                  <a:srgbClr val="0070C0"/>
                </a:solidFill>
                <a:hlinkClick r:id="rId2"/>
              </a:rPr>
              <a:t>www.eduhome.com.vn</a:t>
            </a:r>
            <a:r>
              <a:rPr lang="en-US" sz="3200" dirty="0">
                <a:solidFill>
                  <a:srgbClr val="0070C0"/>
                </a:solidFill>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657" y="692"/>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4091" y="362492"/>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064" y="368201"/>
            <a:ext cx="5499615" cy="3550656"/>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76FAC14D-19C3-4A1F-9AEC-A1E2302600E0}"/>
              </a:ext>
            </a:extLst>
          </p:cNvPr>
          <p:cNvSpPr txBox="1"/>
          <p:nvPr/>
        </p:nvSpPr>
        <p:spPr>
          <a:xfrm>
            <a:off x="289064" y="3904343"/>
            <a:ext cx="11792720" cy="2499467"/>
          </a:xfrm>
          <a:prstGeom prst="rect">
            <a:avLst/>
          </a:prstGeom>
          <a:noFill/>
        </p:spPr>
        <p:txBody>
          <a:bodyPr wrap="square" rtlCol="0">
            <a:spAutoFit/>
          </a:bodyPr>
          <a:lstStyle/>
          <a:p>
            <a:pPr>
              <a:lnSpc>
                <a:spcPct val="150000"/>
              </a:lnSpc>
            </a:pPr>
            <a:r>
              <a:rPr lang="en-US" sz="3600" dirty="0">
                <a:solidFill>
                  <a:srgbClr val="002060"/>
                </a:solidFill>
              </a:rPr>
              <a:t>- practice falling intonation.</a:t>
            </a:r>
          </a:p>
          <a:p>
            <a:pPr>
              <a:lnSpc>
                <a:spcPct val="150000"/>
              </a:lnSpc>
            </a:pPr>
            <a:r>
              <a:rPr lang="en-US" sz="3600" dirty="0">
                <a:solidFill>
                  <a:srgbClr val="002060"/>
                </a:solidFill>
              </a:rPr>
              <a:t>- talk about experiences on vacations.</a:t>
            </a:r>
          </a:p>
          <a:p>
            <a:pPr>
              <a:lnSpc>
                <a:spcPct val="150000"/>
              </a:lnSpc>
            </a:pPr>
            <a:r>
              <a:rPr lang="en-US" sz="3600" dirty="0">
                <a:solidFill>
                  <a:srgbClr val="002060"/>
                </a:solidFill>
              </a:rPr>
              <a:t>- improve speaking skill.</a:t>
            </a:r>
          </a:p>
        </p:txBody>
      </p:sp>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870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56" y="1001962"/>
            <a:ext cx="12055117" cy="6001643"/>
          </a:xfrm>
          <a:prstGeom prst="rect">
            <a:avLst/>
          </a:prstGeom>
        </p:spPr>
        <p:txBody>
          <a:bodyPr wrap="square">
            <a:spAutoFit/>
          </a:bodyPr>
          <a:lstStyle/>
          <a:p>
            <a:pPr marL="514350" indent="-514350">
              <a:lnSpc>
                <a:spcPct val="200000"/>
              </a:lnSpc>
              <a:buAutoNum type="arabicPeriod"/>
            </a:pPr>
            <a:r>
              <a:rPr lang="en-US" sz="3200"/>
              <a:t>A. dolphin		B. alarm		C. fashion		D. shelter</a:t>
            </a:r>
          </a:p>
          <a:p>
            <a:pPr>
              <a:lnSpc>
                <a:spcPct val="200000"/>
              </a:lnSpc>
            </a:pPr>
            <a:r>
              <a:rPr lang="en-US" sz="3200"/>
              <a:t> </a:t>
            </a:r>
          </a:p>
          <a:p>
            <a:pPr>
              <a:lnSpc>
                <a:spcPct val="200000"/>
              </a:lnSpc>
            </a:pPr>
            <a:r>
              <a:rPr lang="en-US" sz="3200"/>
              <a:t>2. A. measurement   	B. family		C. fluency		D. safari</a:t>
            </a:r>
          </a:p>
          <a:p>
            <a:pPr>
              <a:lnSpc>
                <a:spcPct val="200000"/>
              </a:lnSpc>
            </a:pPr>
            <a:endParaRPr lang="en-US" sz="3200"/>
          </a:p>
          <a:p>
            <a:pPr>
              <a:lnSpc>
                <a:spcPct val="200000"/>
              </a:lnSpc>
            </a:pPr>
            <a:r>
              <a:rPr lang="en-US" sz="3200"/>
              <a:t>3. A. bungalow 		B. poisoning 	C. prediction 	D. e-learning 	</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sp>
        <p:nvSpPr>
          <p:cNvPr id="5" name="TextBox 4"/>
          <p:cNvSpPr txBox="1"/>
          <p:nvPr/>
        </p:nvSpPr>
        <p:spPr>
          <a:xfrm>
            <a:off x="3190321" y="6005"/>
            <a:ext cx="10699190" cy="1354217"/>
          </a:xfrm>
          <a:prstGeom prst="rect">
            <a:avLst/>
          </a:prstGeom>
          <a:noFill/>
        </p:spPr>
        <p:txBody>
          <a:bodyPr wrap="square" rtlCol="0">
            <a:spAutoFit/>
          </a:bodyPr>
          <a:lstStyle/>
          <a:p>
            <a:r>
              <a:rPr lang="en-US" sz="3200">
                <a:solidFill>
                  <a:srgbClr val="0070C0"/>
                </a:solidFill>
              </a:rPr>
              <a:t>Choose the word whose main stress is placed </a:t>
            </a:r>
          </a:p>
          <a:p>
            <a:r>
              <a:rPr lang="en-US" sz="3200">
                <a:solidFill>
                  <a:srgbClr val="0070C0"/>
                </a:solidFill>
              </a:rPr>
              <a:t>differently from the others. </a:t>
            </a:r>
            <a:br>
              <a:rPr lang="en-US" sz="3200">
                <a:solidFill>
                  <a:srgbClr val="0070C0"/>
                </a:solidFill>
              </a:rPr>
            </a:br>
            <a:endParaRPr lang="en-US" dirty="0">
              <a:solidFill>
                <a:srgbClr val="FF0000"/>
              </a:solidFill>
              <a:ea typeface="Times New Roman" panose="02020603050405020304" pitchFamily="18" charset="0"/>
            </a:endParaRPr>
          </a:p>
        </p:txBody>
      </p:sp>
      <p:pic>
        <p:nvPicPr>
          <p:cNvPr id="6" name="Picture 5"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283" y="767150"/>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746191" y="133867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51136" y="330804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15866" y="5248200"/>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7089" y="1670216"/>
            <a:ext cx="2466798" cy="830997"/>
          </a:xfrm>
          <a:prstGeom prst="rect">
            <a:avLst/>
          </a:prstGeom>
        </p:spPr>
        <p:txBody>
          <a:bodyPr wrap="square">
            <a:spAutoFit/>
          </a:bodyPr>
          <a:lstStyle/>
          <a:p>
            <a:pPr>
              <a:lnSpc>
                <a:spcPct val="150000"/>
              </a:lnSpc>
            </a:pPr>
            <a:r>
              <a:rPr lang="en-US" sz="3200">
                <a:solidFill>
                  <a:srgbClr val="FF0000"/>
                </a:solidFill>
                <a:latin typeface="+mj-lt"/>
              </a:rPr>
              <a:t> /ˈdɑ:lfɪn/</a:t>
            </a:r>
          </a:p>
        </p:txBody>
      </p:sp>
      <p:sp>
        <p:nvSpPr>
          <p:cNvPr id="13" name="Rectangle 12"/>
          <p:cNvSpPr/>
          <p:nvPr/>
        </p:nvSpPr>
        <p:spPr>
          <a:xfrm>
            <a:off x="3844049" y="1670215"/>
            <a:ext cx="2560833" cy="830997"/>
          </a:xfrm>
          <a:prstGeom prst="rect">
            <a:avLst/>
          </a:prstGeom>
        </p:spPr>
        <p:txBody>
          <a:bodyPr wrap="square">
            <a:spAutoFit/>
          </a:bodyPr>
          <a:lstStyle/>
          <a:p>
            <a:pPr>
              <a:lnSpc>
                <a:spcPct val="150000"/>
              </a:lnSpc>
            </a:pPr>
            <a:r>
              <a:rPr lang="en-US" sz="3200">
                <a:solidFill>
                  <a:srgbClr val="FF0000"/>
                </a:solidFill>
                <a:latin typeface="+mj-lt"/>
              </a:rPr>
              <a:t>/əˈlɑ:rm/</a:t>
            </a:r>
          </a:p>
        </p:txBody>
      </p:sp>
      <p:sp>
        <p:nvSpPr>
          <p:cNvPr id="14" name="Rectangle 13"/>
          <p:cNvSpPr/>
          <p:nvPr/>
        </p:nvSpPr>
        <p:spPr>
          <a:xfrm>
            <a:off x="6787662" y="1576278"/>
            <a:ext cx="2556833" cy="830997"/>
          </a:xfrm>
          <a:prstGeom prst="rect">
            <a:avLst/>
          </a:prstGeom>
        </p:spPr>
        <p:txBody>
          <a:bodyPr wrap="square">
            <a:spAutoFit/>
          </a:bodyPr>
          <a:lstStyle/>
          <a:p>
            <a:pPr>
              <a:lnSpc>
                <a:spcPct val="150000"/>
              </a:lnSpc>
            </a:pPr>
            <a:r>
              <a:rPr lang="en-US" sz="3200">
                <a:solidFill>
                  <a:srgbClr val="FF0000"/>
                </a:solidFill>
                <a:latin typeface="+mj-lt"/>
              </a:rPr>
              <a:t>/ˈfæʃən/</a:t>
            </a:r>
          </a:p>
        </p:txBody>
      </p:sp>
      <p:sp>
        <p:nvSpPr>
          <p:cNvPr id="15" name="Rectangle 14"/>
          <p:cNvSpPr/>
          <p:nvPr/>
        </p:nvSpPr>
        <p:spPr>
          <a:xfrm>
            <a:off x="9533397" y="1590589"/>
            <a:ext cx="2216246" cy="830997"/>
          </a:xfrm>
          <a:prstGeom prst="rect">
            <a:avLst/>
          </a:prstGeom>
        </p:spPr>
        <p:txBody>
          <a:bodyPr wrap="square">
            <a:spAutoFit/>
          </a:bodyPr>
          <a:lstStyle/>
          <a:p>
            <a:pPr>
              <a:lnSpc>
                <a:spcPct val="150000"/>
              </a:lnSpc>
            </a:pPr>
            <a:r>
              <a:rPr lang="en-US" sz="3200">
                <a:solidFill>
                  <a:srgbClr val="FF0000"/>
                </a:solidFill>
                <a:latin typeface="+mj-lt"/>
              </a:rPr>
              <a:t>/ˈʃeltə/</a:t>
            </a:r>
          </a:p>
        </p:txBody>
      </p:sp>
      <p:sp>
        <p:nvSpPr>
          <p:cNvPr id="16" name="Rectangle 15"/>
          <p:cNvSpPr/>
          <p:nvPr/>
        </p:nvSpPr>
        <p:spPr>
          <a:xfrm>
            <a:off x="9318690" y="3704906"/>
            <a:ext cx="2953527" cy="830997"/>
          </a:xfrm>
          <a:prstGeom prst="rect">
            <a:avLst/>
          </a:prstGeom>
        </p:spPr>
        <p:txBody>
          <a:bodyPr wrap="square">
            <a:spAutoFit/>
          </a:bodyPr>
          <a:lstStyle/>
          <a:p>
            <a:pPr>
              <a:lnSpc>
                <a:spcPct val="150000"/>
              </a:lnSpc>
            </a:pPr>
            <a:r>
              <a:rPr lang="en-US" sz="3200">
                <a:solidFill>
                  <a:srgbClr val="FF0000"/>
                </a:solidFill>
                <a:latin typeface="+mj-lt"/>
              </a:rPr>
              <a:t>/səˈfɑ:ri/</a:t>
            </a:r>
          </a:p>
        </p:txBody>
      </p:sp>
      <p:sp>
        <p:nvSpPr>
          <p:cNvPr id="17" name="Rectangle 16"/>
          <p:cNvSpPr/>
          <p:nvPr/>
        </p:nvSpPr>
        <p:spPr>
          <a:xfrm>
            <a:off x="3969684" y="3630780"/>
            <a:ext cx="2560833" cy="754694"/>
          </a:xfrm>
          <a:prstGeom prst="rect">
            <a:avLst/>
          </a:prstGeom>
        </p:spPr>
        <p:txBody>
          <a:bodyPr wrap="square">
            <a:spAutoFit/>
          </a:bodyPr>
          <a:lstStyle/>
          <a:p>
            <a:pPr>
              <a:lnSpc>
                <a:spcPct val="150000"/>
              </a:lnSpc>
            </a:pPr>
            <a:r>
              <a:rPr lang="en-US" sz="3200">
                <a:solidFill>
                  <a:srgbClr val="FF0000"/>
                </a:solidFill>
                <a:latin typeface="+mj-lt"/>
              </a:rPr>
              <a:t>/ˈfæməli/</a:t>
            </a:r>
          </a:p>
        </p:txBody>
      </p:sp>
      <p:sp>
        <p:nvSpPr>
          <p:cNvPr id="18" name="Rectangle 17"/>
          <p:cNvSpPr/>
          <p:nvPr/>
        </p:nvSpPr>
        <p:spPr>
          <a:xfrm>
            <a:off x="6643879" y="3569240"/>
            <a:ext cx="2651273" cy="754694"/>
          </a:xfrm>
          <a:prstGeom prst="rect">
            <a:avLst/>
          </a:prstGeom>
        </p:spPr>
        <p:txBody>
          <a:bodyPr wrap="square">
            <a:spAutoFit/>
          </a:bodyPr>
          <a:lstStyle/>
          <a:p>
            <a:pPr>
              <a:lnSpc>
                <a:spcPct val="150000"/>
              </a:lnSpc>
            </a:pPr>
            <a:r>
              <a:rPr lang="en-US" sz="3200">
                <a:solidFill>
                  <a:srgbClr val="FF0000"/>
                </a:solidFill>
                <a:latin typeface="+mj-lt"/>
              </a:rPr>
              <a:t> /ˈflu:ənsi/</a:t>
            </a:r>
          </a:p>
        </p:txBody>
      </p:sp>
      <p:sp>
        <p:nvSpPr>
          <p:cNvPr id="19" name="Rectangle 18"/>
          <p:cNvSpPr/>
          <p:nvPr/>
        </p:nvSpPr>
        <p:spPr>
          <a:xfrm>
            <a:off x="677423" y="3601640"/>
            <a:ext cx="2619967" cy="830997"/>
          </a:xfrm>
          <a:prstGeom prst="rect">
            <a:avLst/>
          </a:prstGeom>
        </p:spPr>
        <p:txBody>
          <a:bodyPr wrap="square">
            <a:spAutoFit/>
          </a:bodyPr>
          <a:lstStyle/>
          <a:p>
            <a:pPr>
              <a:lnSpc>
                <a:spcPct val="150000"/>
              </a:lnSpc>
            </a:pPr>
            <a:r>
              <a:rPr lang="en-US" sz="3200">
                <a:solidFill>
                  <a:srgbClr val="FF0000"/>
                </a:solidFill>
                <a:latin typeface="+mj-lt"/>
              </a:rPr>
              <a:t> /ˈmeʒəmənt/</a:t>
            </a:r>
          </a:p>
        </p:txBody>
      </p:sp>
      <p:sp>
        <p:nvSpPr>
          <p:cNvPr id="20" name="Rectangle 19"/>
          <p:cNvSpPr/>
          <p:nvPr/>
        </p:nvSpPr>
        <p:spPr>
          <a:xfrm>
            <a:off x="528911" y="5591345"/>
            <a:ext cx="2661410" cy="754694"/>
          </a:xfrm>
          <a:prstGeom prst="rect">
            <a:avLst/>
          </a:prstGeom>
        </p:spPr>
        <p:txBody>
          <a:bodyPr wrap="square">
            <a:spAutoFit/>
          </a:bodyPr>
          <a:lstStyle/>
          <a:p>
            <a:pPr>
              <a:lnSpc>
                <a:spcPct val="150000"/>
              </a:lnSpc>
            </a:pPr>
            <a:r>
              <a:rPr lang="en-US" sz="3200">
                <a:solidFill>
                  <a:srgbClr val="FF0000"/>
                </a:solidFill>
                <a:latin typeface="+mj-lt"/>
              </a:rPr>
              <a:t> /ˈbʌŋɡəloʊ/</a:t>
            </a:r>
          </a:p>
        </p:txBody>
      </p:sp>
      <p:sp>
        <p:nvSpPr>
          <p:cNvPr id="21" name="Rectangle 20"/>
          <p:cNvSpPr/>
          <p:nvPr/>
        </p:nvSpPr>
        <p:spPr>
          <a:xfrm>
            <a:off x="3824564" y="5591345"/>
            <a:ext cx="2753365" cy="830997"/>
          </a:xfrm>
          <a:prstGeom prst="rect">
            <a:avLst/>
          </a:prstGeom>
        </p:spPr>
        <p:txBody>
          <a:bodyPr wrap="square">
            <a:spAutoFit/>
          </a:bodyPr>
          <a:lstStyle/>
          <a:p>
            <a:pPr>
              <a:lnSpc>
                <a:spcPct val="150000"/>
              </a:lnSpc>
            </a:pPr>
            <a:r>
              <a:rPr lang="en-US" sz="3200">
                <a:solidFill>
                  <a:srgbClr val="FF0000"/>
                </a:solidFill>
                <a:latin typeface="+mj-lt"/>
              </a:rPr>
              <a:t>/</a:t>
            </a:r>
            <a:r>
              <a:rPr lang="en-US" sz="3200">
                <a:solidFill>
                  <a:srgbClr val="FF0000"/>
                </a:solidFill>
              </a:rPr>
              <a:t>ˈ</a:t>
            </a:r>
            <a:r>
              <a:rPr lang="en-US" sz="3200">
                <a:solidFill>
                  <a:srgbClr val="FF0000"/>
                </a:solidFill>
                <a:latin typeface="+mj-lt"/>
              </a:rPr>
              <a:t>pɔɪzənɪŋ/	</a:t>
            </a:r>
          </a:p>
        </p:txBody>
      </p:sp>
      <p:sp>
        <p:nvSpPr>
          <p:cNvPr id="22" name="Rectangle 21"/>
          <p:cNvSpPr/>
          <p:nvPr/>
        </p:nvSpPr>
        <p:spPr>
          <a:xfrm>
            <a:off x="6643880" y="5539362"/>
            <a:ext cx="2651273" cy="754694"/>
          </a:xfrm>
          <a:prstGeom prst="rect">
            <a:avLst/>
          </a:prstGeom>
        </p:spPr>
        <p:txBody>
          <a:bodyPr wrap="square">
            <a:spAutoFit/>
          </a:bodyPr>
          <a:lstStyle/>
          <a:p>
            <a:pPr>
              <a:lnSpc>
                <a:spcPct val="150000"/>
              </a:lnSpc>
            </a:pPr>
            <a:r>
              <a:rPr lang="en-US" sz="3200">
                <a:solidFill>
                  <a:srgbClr val="FF0000"/>
                </a:solidFill>
                <a:latin typeface="+mj-lt"/>
              </a:rPr>
              <a:t> /prɪˈdɪkʃn/</a:t>
            </a:r>
          </a:p>
        </p:txBody>
      </p:sp>
      <p:sp>
        <p:nvSpPr>
          <p:cNvPr id="23" name="Rectangle 22"/>
          <p:cNvSpPr/>
          <p:nvPr/>
        </p:nvSpPr>
        <p:spPr>
          <a:xfrm>
            <a:off x="9376140" y="5553193"/>
            <a:ext cx="2609851" cy="830997"/>
          </a:xfrm>
          <a:prstGeom prst="rect">
            <a:avLst/>
          </a:prstGeom>
        </p:spPr>
        <p:txBody>
          <a:bodyPr wrap="square">
            <a:spAutoFit/>
          </a:bodyPr>
          <a:lstStyle/>
          <a:p>
            <a:pPr>
              <a:lnSpc>
                <a:spcPct val="150000"/>
              </a:lnSpc>
            </a:pPr>
            <a:r>
              <a:rPr lang="en-US" sz="3200">
                <a:solidFill>
                  <a:srgbClr val="FF0000"/>
                </a:solidFill>
                <a:latin typeface="+mj-lt"/>
              </a:rPr>
              <a:t>/ˈi: lɜ:rnɪŋ/	</a:t>
            </a:r>
          </a:p>
        </p:txBody>
      </p:sp>
    </p:spTree>
    <p:extLst>
      <p:ext uri="{BB962C8B-B14F-4D97-AF65-F5344CB8AC3E}">
        <p14:creationId xmlns:p14="http://schemas.microsoft.com/office/powerpoint/2010/main" val="412466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6882" y="1104010"/>
            <a:ext cx="12055117" cy="5016758"/>
          </a:xfrm>
          <a:prstGeom prst="rect">
            <a:avLst/>
          </a:prstGeom>
        </p:spPr>
        <p:txBody>
          <a:bodyPr wrap="square">
            <a:spAutoFit/>
          </a:bodyPr>
          <a:lstStyle/>
          <a:p>
            <a:pPr marL="514350" indent="-514350">
              <a:lnSpc>
                <a:spcPct val="200000"/>
              </a:lnSpc>
              <a:buAutoNum type="arabicPeriod"/>
            </a:pPr>
            <a:r>
              <a:rPr lang="en-US" sz="3200"/>
              <a:t>A. br</a:t>
            </a:r>
            <a:r>
              <a:rPr lang="en-US" sz="3200" u="sng"/>
              <a:t>o</a:t>
            </a:r>
            <a:r>
              <a:rPr lang="en-US" sz="3200"/>
              <a:t>ken		B. st</a:t>
            </a:r>
            <a:r>
              <a:rPr lang="en-US" sz="3200" u="sng"/>
              <a:t>o</a:t>
            </a:r>
            <a:r>
              <a:rPr lang="en-US" sz="3200"/>
              <a:t>len		C. ch</a:t>
            </a:r>
            <a:r>
              <a:rPr lang="en-US" sz="3200" u="sng"/>
              <a:t>o</a:t>
            </a:r>
            <a:r>
              <a:rPr lang="en-US" sz="3200"/>
              <a:t>sen		 D. g</a:t>
            </a:r>
            <a:r>
              <a:rPr lang="en-US" sz="3200" u="sng"/>
              <a:t>o</a:t>
            </a:r>
            <a:r>
              <a:rPr lang="en-US" sz="3200"/>
              <a:t>tten</a:t>
            </a:r>
            <a:endParaRPr lang="en-US" sz="3200" u="sng"/>
          </a:p>
          <a:p>
            <a:pPr>
              <a:lnSpc>
                <a:spcPct val="200000"/>
              </a:lnSpc>
            </a:pPr>
            <a:endParaRPr lang="en-US" sz="3200"/>
          </a:p>
          <a:p>
            <a:pPr>
              <a:lnSpc>
                <a:spcPct val="200000"/>
              </a:lnSpc>
            </a:pPr>
            <a:r>
              <a:rPr lang="en-US" sz="3200"/>
              <a:t>2. A. b</a:t>
            </a:r>
            <a:r>
              <a:rPr lang="en-US" sz="3200" u="sng"/>
              <a:t>u</a:t>
            </a:r>
            <a:r>
              <a:rPr lang="en-US" sz="3200"/>
              <a:t>sy			B. f</a:t>
            </a:r>
            <a:r>
              <a:rPr lang="en-US" sz="3200" u="sng"/>
              <a:t>u</a:t>
            </a:r>
            <a:r>
              <a:rPr lang="en-US" sz="3200"/>
              <a:t>nny		C. m</a:t>
            </a:r>
            <a:r>
              <a:rPr lang="en-US" sz="3200" u="sng"/>
              <a:t>u</a:t>
            </a:r>
            <a:r>
              <a:rPr lang="en-US" sz="3200"/>
              <a:t>ddy		D. s</a:t>
            </a:r>
            <a:r>
              <a:rPr lang="en-US" sz="3200" u="sng"/>
              <a:t>u</a:t>
            </a:r>
            <a:r>
              <a:rPr lang="en-US" sz="3200"/>
              <a:t>nny</a:t>
            </a:r>
            <a:endParaRPr lang="en-US" sz="3200" u="sng"/>
          </a:p>
          <a:p>
            <a:pPr>
              <a:lnSpc>
                <a:spcPct val="200000"/>
              </a:lnSpc>
            </a:pPr>
            <a:endParaRPr lang="en-US" sz="3200"/>
          </a:p>
          <a:p>
            <a:pPr>
              <a:lnSpc>
                <a:spcPct val="200000"/>
              </a:lnSpc>
            </a:pPr>
            <a:r>
              <a:rPr lang="en-US" sz="3200"/>
              <a:t>3. A. </a:t>
            </a:r>
            <a:r>
              <a:rPr lang="en-US" sz="3200" u="sng"/>
              <a:t>i</a:t>
            </a:r>
            <a:r>
              <a:rPr lang="en-US" sz="3200"/>
              <a:t>ntroduce		B. </a:t>
            </a:r>
            <a:r>
              <a:rPr lang="en-US" sz="3200" u="sng"/>
              <a:t>i</a:t>
            </a:r>
            <a:r>
              <a:rPr lang="en-US" sz="3200"/>
              <a:t>nterrupt	C. </a:t>
            </a:r>
            <a:r>
              <a:rPr lang="en-US" sz="3200" u="sng"/>
              <a:t>i</a:t>
            </a:r>
            <a:r>
              <a:rPr lang="en-US" sz="3200"/>
              <a:t>nterfere	D. </a:t>
            </a:r>
            <a:r>
              <a:rPr lang="en-US" sz="3200" u="sng"/>
              <a:t>i</a:t>
            </a:r>
            <a:r>
              <a:rPr lang="en-US" sz="3200"/>
              <a:t>solate</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pic>
        <p:nvPicPr>
          <p:cNvPr id="6" name="Picture 5"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6"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9453414" y="1504705"/>
            <a:ext cx="407414" cy="502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920" y="3393122"/>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36666" y="343361"/>
            <a:ext cx="12055117" cy="1077218"/>
          </a:xfrm>
          <a:prstGeom prst="rect">
            <a:avLst/>
          </a:prstGeom>
          <a:noFill/>
        </p:spPr>
        <p:txBody>
          <a:bodyPr wrap="square" rtlCol="0">
            <a:spAutoFit/>
          </a:bodyPr>
          <a:lstStyle/>
          <a:p>
            <a:r>
              <a:rPr lang="en-US" sz="3200">
                <a:solidFill>
                  <a:srgbClr val="0070C0"/>
                </a:solidFill>
              </a:rPr>
              <a:t>Choose the word whose underlined part is </a:t>
            </a:r>
          </a:p>
          <a:p>
            <a:r>
              <a:rPr lang="en-US" sz="3200">
                <a:solidFill>
                  <a:srgbClr val="0070C0"/>
                </a:solidFill>
              </a:rPr>
              <a:t>pronounced differently from that of the other words.</a:t>
            </a:r>
          </a:p>
        </p:txBody>
      </p:sp>
      <p:sp>
        <p:nvSpPr>
          <p:cNvPr id="14" name="Oval 13"/>
          <p:cNvSpPr/>
          <p:nvPr/>
        </p:nvSpPr>
        <p:spPr>
          <a:xfrm>
            <a:off x="9281758" y="535829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0969" y="1819905"/>
            <a:ext cx="2188238" cy="830997"/>
          </a:xfrm>
          <a:prstGeom prst="rect">
            <a:avLst/>
          </a:prstGeom>
        </p:spPr>
        <p:txBody>
          <a:bodyPr wrap="square">
            <a:spAutoFit/>
          </a:bodyPr>
          <a:lstStyle/>
          <a:p>
            <a:pPr>
              <a:lnSpc>
                <a:spcPct val="150000"/>
              </a:lnSpc>
            </a:pPr>
            <a:r>
              <a:rPr lang="en-US" sz="3200">
                <a:solidFill>
                  <a:srgbClr val="FF0000"/>
                </a:solidFill>
                <a:latin typeface="+mj-lt"/>
              </a:rPr>
              <a:t>/ˈbroʊkən/</a:t>
            </a:r>
          </a:p>
        </p:txBody>
      </p:sp>
      <p:sp>
        <p:nvSpPr>
          <p:cNvPr id="31" name="Rectangle 30"/>
          <p:cNvSpPr/>
          <p:nvPr/>
        </p:nvSpPr>
        <p:spPr>
          <a:xfrm>
            <a:off x="4019488" y="1784058"/>
            <a:ext cx="2583382" cy="754694"/>
          </a:xfrm>
          <a:prstGeom prst="rect">
            <a:avLst/>
          </a:prstGeom>
        </p:spPr>
        <p:txBody>
          <a:bodyPr wrap="square">
            <a:spAutoFit/>
          </a:bodyPr>
          <a:lstStyle/>
          <a:p>
            <a:pPr>
              <a:lnSpc>
                <a:spcPct val="150000"/>
              </a:lnSpc>
            </a:pPr>
            <a:r>
              <a:rPr lang="en-US" sz="3200">
                <a:solidFill>
                  <a:srgbClr val="FF0000"/>
                </a:solidFill>
                <a:latin typeface="+mj-lt"/>
              </a:rPr>
              <a:t>/ˈstoʊlən/</a:t>
            </a:r>
          </a:p>
        </p:txBody>
      </p:sp>
      <p:sp>
        <p:nvSpPr>
          <p:cNvPr id="32" name="Rectangle 31"/>
          <p:cNvSpPr/>
          <p:nvPr/>
        </p:nvSpPr>
        <p:spPr>
          <a:xfrm>
            <a:off x="6828250" y="1754853"/>
            <a:ext cx="3411425" cy="754694"/>
          </a:xfrm>
          <a:prstGeom prst="rect">
            <a:avLst/>
          </a:prstGeom>
        </p:spPr>
        <p:txBody>
          <a:bodyPr wrap="square">
            <a:spAutoFit/>
          </a:bodyPr>
          <a:lstStyle/>
          <a:p>
            <a:pPr>
              <a:lnSpc>
                <a:spcPct val="150000"/>
              </a:lnSpc>
            </a:pPr>
            <a:r>
              <a:rPr lang="en-US" sz="3200" dirty="0">
                <a:solidFill>
                  <a:srgbClr val="FF0000"/>
                </a:solidFill>
                <a:latin typeface="+mj-lt"/>
              </a:rPr>
              <a:t>/ˈ</a:t>
            </a:r>
            <a:r>
              <a:rPr lang="en-US" sz="3200">
                <a:solidFill>
                  <a:srgbClr val="FF0000"/>
                </a:solidFill>
                <a:latin typeface="+mj-lt"/>
              </a:rPr>
              <a:t>tʃoʊzən</a:t>
            </a:r>
            <a:r>
              <a:rPr lang="en-US" sz="3200" dirty="0">
                <a:solidFill>
                  <a:srgbClr val="FF0000"/>
                </a:solidFill>
                <a:latin typeface="+mj-lt"/>
              </a:rPr>
              <a:t>/</a:t>
            </a:r>
          </a:p>
        </p:txBody>
      </p:sp>
      <p:sp>
        <p:nvSpPr>
          <p:cNvPr id="33" name="Rectangle 32"/>
          <p:cNvSpPr/>
          <p:nvPr/>
        </p:nvSpPr>
        <p:spPr>
          <a:xfrm>
            <a:off x="9602654" y="1715087"/>
            <a:ext cx="3454580" cy="754694"/>
          </a:xfrm>
          <a:prstGeom prst="rect">
            <a:avLst/>
          </a:prstGeom>
        </p:spPr>
        <p:txBody>
          <a:bodyPr wrap="square">
            <a:spAutoFit/>
          </a:bodyPr>
          <a:lstStyle/>
          <a:p>
            <a:pPr>
              <a:lnSpc>
                <a:spcPct val="150000"/>
              </a:lnSpc>
            </a:pPr>
            <a:r>
              <a:rPr lang="en-US" sz="3200">
                <a:solidFill>
                  <a:srgbClr val="FF0000"/>
                </a:solidFill>
                <a:latin typeface="+mj-lt"/>
              </a:rPr>
              <a:t>/ˈɡɑːtən/</a:t>
            </a:r>
            <a:endParaRPr lang="en-US" sz="3200" dirty="0">
              <a:solidFill>
                <a:srgbClr val="FF0000"/>
              </a:solidFill>
              <a:latin typeface="+mj-lt"/>
            </a:endParaRPr>
          </a:p>
        </p:txBody>
      </p:sp>
      <p:sp>
        <p:nvSpPr>
          <p:cNvPr id="34" name="Rectangle 33"/>
          <p:cNvSpPr/>
          <p:nvPr/>
        </p:nvSpPr>
        <p:spPr>
          <a:xfrm>
            <a:off x="652374" y="3802339"/>
            <a:ext cx="2216246" cy="754694"/>
          </a:xfrm>
          <a:prstGeom prst="rect">
            <a:avLst/>
          </a:prstGeom>
        </p:spPr>
        <p:txBody>
          <a:bodyPr wrap="square">
            <a:spAutoFit/>
          </a:bodyPr>
          <a:lstStyle/>
          <a:p>
            <a:pPr>
              <a:lnSpc>
                <a:spcPct val="150000"/>
              </a:lnSpc>
            </a:pPr>
            <a:r>
              <a:rPr lang="en-US" sz="3200">
                <a:solidFill>
                  <a:srgbClr val="FF0000"/>
                </a:solidFill>
                <a:latin typeface="+mj-lt"/>
              </a:rPr>
              <a:t>/ˈbɪzi/</a:t>
            </a:r>
          </a:p>
        </p:txBody>
      </p:sp>
      <p:sp>
        <p:nvSpPr>
          <p:cNvPr id="35" name="Rectangle 34"/>
          <p:cNvSpPr/>
          <p:nvPr/>
        </p:nvSpPr>
        <p:spPr>
          <a:xfrm>
            <a:off x="4019488" y="3802339"/>
            <a:ext cx="3111728" cy="754694"/>
          </a:xfrm>
          <a:prstGeom prst="rect">
            <a:avLst/>
          </a:prstGeom>
        </p:spPr>
        <p:txBody>
          <a:bodyPr wrap="square">
            <a:spAutoFit/>
          </a:bodyPr>
          <a:lstStyle/>
          <a:p>
            <a:pPr>
              <a:lnSpc>
                <a:spcPct val="150000"/>
              </a:lnSpc>
            </a:pPr>
            <a:r>
              <a:rPr lang="en-US" sz="3200">
                <a:solidFill>
                  <a:srgbClr val="FF0000"/>
                </a:solidFill>
                <a:latin typeface="+mj-lt"/>
              </a:rPr>
              <a:t>/ˈfʌni/</a:t>
            </a:r>
          </a:p>
        </p:txBody>
      </p:sp>
      <p:sp>
        <p:nvSpPr>
          <p:cNvPr id="36" name="Rectangle 35"/>
          <p:cNvSpPr/>
          <p:nvPr/>
        </p:nvSpPr>
        <p:spPr>
          <a:xfrm>
            <a:off x="6828250" y="3740663"/>
            <a:ext cx="3147503" cy="754694"/>
          </a:xfrm>
          <a:prstGeom prst="rect">
            <a:avLst/>
          </a:prstGeom>
        </p:spPr>
        <p:txBody>
          <a:bodyPr wrap="square">
            <a:spAutoFit/>
          </a:bodyPr>
          <a:lstStyle/>
          <a:p>
            <a:pPr>
              <a:lnSpc>
                <a:spcPct val="150000"/>
              </a:lnSpc>
            </a:pPr>
            <a:r>
              <a:rPr lang="en-US" sz="3200">
                <a:solidFill>
                  <a:srgbClr val="FF0000"/>
                </a:solidFill>
                <a:latin typeface="+mj-lt"/>
              </a:rPr>
              <a:t>/ˈmʌdi/</a:t>
            </a:r>
          </a:p>
        </p:txBody>
      </p:sp>
      <p:sp>
        <p:nvSpPr>
          <p:cNvPr id="37" name="Rectangle 36"/>
          <p:cNvSpPr/>
          <p:nvPr/>
        </p:nvSpPr>
        <p:spPr>
          <a:xfrm>
            <a:off x="9521807" y="3689902"/>
            <a:ext cx="2998051" cy="754694"/>
          </a:xfrm>
          <a:prstGeom prst="rect">
            <a:avLst/>
          </a:prstGeom>
        </p:spPr>
        <p:txBody>
          <a:bodyPr wrap="square">
            <a:spAutoFit/>
          </a:bodyPr>
          <a:lstStyle/>
          <a:p>
            <a:pPr>
              <a:lnSpc>
                <a:spcPct val="150000"/>
              </a:lnSpc>
            </a:pPr>
            <a:r>
              <a:rPr lang="en-US" sz="3200">
                <a:solidFill>
                  <a:srgbClr val="FF0000"/>
                </a:solidFill>
                <a:latin typeface="+mj-lt"/>
              </a:rPr>
              <a:t>/ˈsʌni/</a:t>
            </a:r>
          </a:p>
        </p:txBody>
      </p:sp>
      <p:sp>
        <p:nvSpPr>
          <p:cNvPr id="38" name="Rectangle 37"/>
          <p:cNvSpPr/>
          <p:nvPr/>
        </p:nvSpPr>
        <p:spPr>
          <a:xfrm>
            <a:off x="652374" y="5690697"/>
            <a:ext cx="2216246" cy="830997"/>
          </a:xfrm>
          <a:prstGeom prst="rect">
            <a:avLst/>
          </a:prstGeom>
        </p:spPr>
        <p:txBody>
          <a:bodyPr wrap="square">
            <a:spAutoFit/>
          </a:bodyPr>
          <a:lstStyle/>
          <a:p>
            <a:pPr>
              <a:lnSpc>
                <a:spcPct val="150000"/>
              </a:lnSpc>
            </a:pPr>
            <a:r>
              <a:rPr lang="en-US" sz="3200">
                <a:solidFill>
                  <a:srgbClr val="FF0000"/>
                </a:solidFill>
                <a:latin typeface="+mj-lt"/>
              </a:rPr>
              <a:t>/ˌɪntrəˈdu:s/</a:t>
            </a:r>
          </a:p>
        </p:txBody>
      </p:sp>
      <p:sp>
        <p:nvSpPr>
          <p:cNvPr id="39" name="Rectangle 38"/>
          <p:cNvSpPr/>
          <p:nvPr/>
        </p:nvSpPr>
        <p:spPr>
          <a:xfrm>
            <a:off x="6753052" y="5655327"/>
            <a:ext cx="3072240" cy="754694"/>
          </a:xfrm>
          <a:prstGeom prst="rect">
            <a:avLst/>
          </a:prstGeom>
        </p:spPr>
        <p:txBody>
          <a:bodyPr wrap="square">
            <a:spAutoFit/>
          </a:bodyPr>
          <a:lstStyle/>
          <a:p>
            <a:pPr>
              <a:lnSpc>
                <a:spcPct val="150000"/>
              </a:lnSpc>
            </a:pPr>
            <a:r>
              <a:rPr lang="en-US" sz="3200">
                <a:solidFill>
                  <a:srgbClr val="FF0000"/>
                </a:solidFill>
                <a:latin typeface="+mj-lt"/>
              </a:rPr>
              <a:t>/ˌɪntəˈfɪr/</a:t>
            </a:r>
          </a:p>
        </p:txBody>
      </p:sp>
      <p:sp>
        <p:nvSpPr>
          <p:cNvPr id="40" name="Rectangle 39"/>
          <p:cNvSpPr/>
          <p:nvPr/>
        </p:nvSpPr>
        <p:spPr>
          <a:xfrm>
            <a:off x="4112677" y="5690697"/>
            <a:ext cx="2925350" cy="754694"/>
          </a:xfrm>
          <a:prstGeom prst="rect">
            <a:avLst/>
          </a:prstGeom>
        </p:spPr>
        <p:txBody>
          <a:bodyPr wrap="square">
            <a:spAutoFit/>
          </a:bodyPr>
          <a:lstStyle/>
          <a:p>
            <a:pPr>
              <a:lnSpc>
                <a:spcPct val="150000"/>
              </a:lnSpc>
            </a:pPr>
            <a:r>
              <a:rPr lang="en-US" sz="3200">
                <a:solidFill>
                  <a:srgbClr val="FF0000"/>
                </a:solidFill>
                <a:latin typeface="+mj-lt"/>
              </a:rPr>
              <a:t>/ˌɪntəˈrʌpt/</a:t>
            </a:r>
            <a:endParaRPr lang="en-US" sz="3200" dirty="0">
              <a:solidFill>
                <a:srgbClr val="FF0000"/>
              </a:solidFill>
              <a:latin typeface="+mj-lt"/>
            </a:endParaRPr>
          </a:p>
        </p:txBody>
      </p:sp>
      <p:sp>
        <p:nvSpPr>
          <p:cNvPr id="41" name="Rectangle 40"/>
          <p:cNvSpPr/>
          <p:nvPr/>
        </p:nvSpPr>
        <p:spPr>
          <a:xfrm>
            <a:off x="9657121" y="5700348"/>
            <a:ext cx="2651683" cy="754694"/>
          </a:xfrm>
          <a:prstGeom prst="rect">
            <a:avLst/>
          </a:prstGeom>
        </p:spPr>
        <p:txBody>
          <a:bodyPr wrap="square">
            <a:spAutoFit/>
          </a:bodyPr>
          <a:lstStyle/>
          <a:p>
            <a:pPr>
              <a:lnSpc>
                <a:spcPct val="150000"/>
              </a:lnSpc>
            </a:pPr>
            <a:r>
              <a:rPr lang="en-US" sz="3200">
                <a:solidFill>
                  <a:srgbClr val="FF0000"/>
                </a:solidFill>
                <a:latin typeface="+mj-lt"/>
              </a:rPr>
              <a:t> /ˈaɪsəleɪt/</a:t>
            </a:r>
          </a:p>
        </p:txBody>
      </p:sp>
    </p:spTree>
    <p:extLst>
      <p:ext uri="{BB962C8B-B14F-4D97-AF65-F5344CB8AC3E}">
        <p14:creationId xmlns:p14="http://schemas.microsoft.com/office/powerpoint/2010/main" val="20631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circle(in)">
                                      <p:cBhvr>
                                        <p:cTn id="50" dur="2000"/>
                                        <p:tgtEl>
                                          <p:spTgt spid="4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in)">
                                      <p:cBhvr>
                                        <p:cTn id="5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689" y="286342"/>
            <a:ext cx="5037233" cy="707886"/>
          </a:xfrm>
          <a:prstGeom prst="rect">
            <a:avLst/>
          </a:prstGeom>
        </p:spPr>
        <p:txBody>
          <a:bodyPr wrap="square">
            <a:spAutoFit/>
          </a:bodyPr>
          <a:lstStyle/>
          <a:p>
            <a:r>
              <a:rPr lang="en-US" sz="4000" b="1" dirty="0">
                <a:solidFill>
                  <a:srgbClr val="FF0000"/>
                </a:solidFill>
              </a:rPr>
              <a:t>Checking homework</a:t>
            </a:r>
          </a:p>
        </p:txBody>
      </p:sp>
      <p:sp>
        <p:nvSpPr>
          <p:cNvPr id="2" name="TextBox 1">
            <a:extLst>
              <a:ext uri="{FF2B5EF4-FFF2-40B4-BE49-F238E27FC236}">
                <a16:creationId xmlns:a16="http://schemas.microsoft.com/office/drawing/2014/main" id="{30B9032C-1EEB-4F34-95F9-C18A1F1F5807}"/>
              </a:ext>
            </a:extLst>
          </p:cNvPr>
          <p:cNvSpPr txBox="1"/>
          <p:nvPr/>
        </p:nvSpPr>
        <p:spPr>
          <a:xfrm>
            <a:off x="879494" y="4310767"/>
            <a:ext cx="5637420" cy="1407862"/>
          </a:xfrm>
          <a:prstGeom prst="rect">
            <a:avLst/>
          </a:prstGeom>
          <a:noFill/>
        </p:spPr>
        <p:txBody>
          <a:bodyPr wrap="square" rtlCol="0">
            <a:spAutoFit/>
          </a:bodyPr>
          <a:lstStyle/>
          <a:p>
            <a:endParaRPr lang="en-US" dirty="0"/>
          </a:p>
        </p:txBody>
      </p:sp>
      <p:cxnSp>
        <p:nvCxnSpPr>
          <p:cNvPr id="8" name="Straight Connector 7">
            <a:extLst>
              <a:ext uri="{FF2B5EF4-FFF2-40B4-BE49-F238E27FC236}">
                <a16:creationId xmlns:a16="http://schemas.microsoft.com/office/drawing/2014/main" id="{C429F244-772A-49F5-9E63-F7544AD56888}"/>
              </a:ext>
            </a:extLst>
          </p:cNvPr>
          <p:cNvCxnSpPr/>
          <p:nvPr/>
        </p:nvCxnSpPr>
        <p:spPr>
          <a:xfrm flipH="1">
            <a:off x="255134" y="4122057"/>
            <a:ext cx="10772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BC75D6C-59E3-1DB3-DDB1-5EF77909996C}"/>
              </a:ext>
            </a:extLst>
          </p:cNvPr>
          <p:cNvPicPr>
            <a:picLocks noChangeAspect="1"/>
          </p:cNvPicPr>
          <p:nvPr/>
        </p:nvPicPr>
        <p:blipFill>
          <a:blip r:embed="rId3"/>
          <a:stretch>
            <a:fillRect/>
          </a:stretch>
        </p:blipFill>
        <p:spPr>
          <a:xfrm>
            <a:off x="1470042" y="1076324"/>
            <a:ext cx="9366477" cy="5158350"/>
          </a:xfrm>
          <a:prstGeom prst="rect">
            <a:avLst/>
          </a:prstGeom>
        </p:spPr>
      </p:pic>
    </p:spTree>
    <p:extLst>
      <p:ext uri="{BB962C8B-B14F-4D97-AF65-F5344CB8AC3E}">
        <p14:creationId xmlns:p14="http://schemas.microsoft.com/office/powerpoint/2010/main" val="267552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689" y="286342"/>
            <a:ext cx="5037233" cy="707886"/>
          </a:xfrm>
          <a:prstGeom prst="rect">
            <a:avLst/>
          </a:prstGeom>
        </p:spPr>
        <p:txBody>
          <a:bodyPr wrap="square">
            <a:spAutoFit/>
          </a:bodyPr>
          <a:lstStyle/>
          <a:p>
            <a:r>
              <a:rPr lang="en-US" sz="4000" b="1" dirty="0">
                <a:solidFill>
                  <a:srgbClr val="FF0000"/>
                </a:solidFill>
              </a:rPr>
              <a:t>Checking homework</a:t>
            </a:r>
          </a:p>
        </p:txBody>
      </p:sp>
      <p:sp>
        <p:nvSpPr>
          <p:cNvPr id="10" name="TextBox 9">
            <a:extLst>
              <a:ext uri="{FF2B5EF4-FFF2-40B4-BE49-F238E27FC236}">
                <a16:creationId xmlns:a16="http://schemas.microsoft.com/office/drawing/2014/main" id="{A536E9A6-2273-41F7-8AA0-A8702DD061AB}"/>
              </a:ext>
            </a:extLst>
          </p:cNvPr>
          <p:cNvSpPr txBox="1"/>
          <p:nvPr/>
        </p:nvSpPr>
        <p:spPr>
          <a:xfrm>
            <a:off x="3040742" y="836836"/>
            <a:ext cx="6125029" cy="646331"/>
          </a:xfrm>
          <a:prstGeom prst="rect">
            <a:avLst/>
          </a:prstGeom>
          <a:noFill/>
        </p:spPr>
        <p:txBody>
          <a:bodyPr wrap="square" rtlCol="0">
            <a:spAutoFit/>
          </a:bodyPr>
          <a:lstStyle/>
          <a:p>
            <a:r>
              <a:rPr lang="en-US" sz="3600" dirty="0">
                <a:solidFill>
                  <a:schemeClr val="accent1"/>
                </a:solidFill>
              </a:rPr>
              <a:t>Suggested answers/ product</a:t>
            </a:r>
          </a:p>
        </p:txBody>
      </p:sp>
      <p:sp>
        <p:nvSpPr>
          <p:cNvPr id="7" name="TextBox 6">
            <a:extLst>
              <a:ext uri="{FF2B5EF4-FFF2-40B4-BE49-F238E27FC236}">
                <a16:creationId xmlns:a16="http://schemas.microsoft.com/office/drawing/2014/main" id="{B3225E09-A5AF-DC07-301E-40C7B50FC408}"/>
              </a:ext>
            </a:extLst>
          </p:cNvPr>
          <p:cNvSpPr txBox="1"/>
          <p:nvPr/>
        </p:nvSpPr>
        <p:spPr>
          <a:xfrm>
            <a:off x="188685" y="1538912"/>
            <a:ext cx="11829144" cy="4524315"/>
          </a:xfrm>
          <a:prstGeom prst="rect">
            <a:avLst/>
          </a:prstGeom>
          <a:noFill/>
        </p:spPr>
        <p:txBody>
          <a:bodyPr wrap="square">
            <a:spAutoFit/>
          </a:bodyPr>
          <a:lstStyle/>
          <a:p>
            <a:r>
              <a:rPr lang="en-US" sz="3200" b="0" i="0" dirty="0" err="1">
                <a:solidFill>
                  <a:srgbClr val="002060"/>
                </a:solidFill>
                <a:effectLst/>
              </a:rPr>
              <a:t>Honami's</a:t>
            </a:r>
            <a:r>
              <a:rPr lang="en-US" sz="3200" b="0" i="0" dirty="0">
                <a:solidFill>
                  <a:srgbClr val="002060"/>
                </a:solidFill>
                <a:effectLst/>
              </a:rPr>
              <a:t> trip to India was full of events. First, she was staying in Delhi when she had food poisoning. Then, on Day 3, she visited the Taj Mahal. While she was taking photos, her wallet was stolen. Next, she was travelling from Agra to Jaipur when the bus broke down. Then, on Day 5, she visited Ranthambhore National Park. While </a:t>
            </a:r>
            <a:r>
              <a:rPr lang="en-US" sz="3200" b="0" i="0" dirty="0" err="1">
                <a:solidFill>
                  <a:srgbClr val="002060"/>
                </a:solidFill>
                <a:effectLst/>
              </a:rPr>
              <a:t>Honami</a:t>
            </a:r>
            <a:r>
              <a:rPr lang="en-US" sz="3200" b="0" i="0" dirty="0">
                <a:solidFill>
                  <a:srgbClr val="002060"/>
                </a:solidFill>
                <a:effectLst/>
              </a:rPr>
              <a:t> was sitting in a car, a tiger crossed the road in front of her. After that, she was taking a boat ride on Lake </a:t>
            </a:r>
            <a:r>
              <a:rPr lang="en-US" sz="3200" b="0" i="0" dirty="0" err="1">
                <a:solidFill>
                  <a:srgbClr val="002060"/>
                </a:solidFill>
                <a:effectLst/>
              </a:rPr>
              <a:t>Pichola</a:t>
            </a:r>
            <a:r>
              <a:rPr lang="en-US" sz="3200" b="0" i="0" dirty="0">
                <a:solidFill>
                  <a:srgbClr val="002060"/>
                </a:solidFill>
                <a:effectLst/>
              </a:rPr>
              <a:t> when her camera fell into the water. On the final day, </a:t>
            </a:r>
            <a:r>
              <a:rPr lang="en-US" sz="3200" b="0" i="0" dirty="0" err="1">
                <a:solidFill>
                  <a:srgbClr val="002060"/>
                </a:solidFill>
                <a:effectLst/>
              </a:rPr>
              <a:t>Honami</a:t>
            </a:r>
            <a:r>
              <a:rPr lang="en-US" sz="3200" b="0" i="0" dirty="0">
                <a:solidFill>
                  <a:srgbClr val="002060"/>
                </a:solidFill>
                <a:effectLst/>
              </a:rPr>
              <a:t> went to the airport to fly home. While she was waiting at the airport, her flight was delayed.</a:t>
            </a:r>
            <a:r>
              <a:rPr lang="en-US" sz="3200" dirty="0">
                <a:solidFill>
                  <a:srgbClr val="002060"/>
                </a:solidFill>
              </a:rPr>
              <a:t> </a:t>
            </a:r>
          </a:p>
        </p:txBody>
      </p:sp>
    </p:spTree>
    <p:extLst>
      <p:ext uri="{BB962C8B-B14F-4D97-AF65-F5344CB8AC3E}">
        <p14:creationId xmlns:p14="http://schemas.microsoft.com/office/powerpoint/2010/main" val="18648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FA1520-27E2-4608-874C-601FF223603B}"/>
              </a:ext>
            </a:extLst>
          </p:cNvPr>
          <p:cNvSpPr txBox="1"/>
          <p:nvPr/>
        </p:nvSpPr>
        <p:spPr>
          <a:xfrm>
            <a:off x="711199" y="1160683"/>
            <a:ext cx="11480801" cy="1631216"/>
          </a:xfrm>
          <a:prstGeom prst="rect">
            <a:avLst/>
          </a:prstGeom>
          <a:noFill/>
        </p:spPr>
        <p:txBody>
          <a:bodyPr wrap="square" rtlCol="0">
            <a:spAutoFit/>
          </a:bodyPr>
          <a:lstStyle/>
          <a:p>
            <a:r>
              <a:rPr lang="en-US" sz="3600" dirty="0">
                <a:solidFill>
                  <a:srgbClr val="FF0000"/>
                </a:solidFill>
              </a:rPr>
              <a:t>Listen to the sentences and notice how the intonation falls.</a:t>
            </a:r>
          </a:p>
          <a:p>
            <a:r>
              <a:rPr lang="en-US" sz="3200" b="0" i="1" dirty="0">
                <a:solidFill>
                  <a:srgbClr val="002060"/>
                </a:solidFill>
                <a:effectLst/>
              </a:rPr>
              <a:t>I was watching TV when the phone rang.</a:t>
            </a:r>
            <a:br>
              <a:rPr lang="en-US" sz="3200" b="0" i="1" dirty="0">
                <a:solidFill>
                  <a:srgbClr val="002060"/>
                </a:solidFill>
                <a:effectLst/>
              </a:rPr>
            </a:br>
            <a:r>
              <a:rPr lang="en-US" sz="3200" b="0" i="1" dirty="0">
                <a:solidFill>
                  <a:srgbClr val="002060"/>
                </a:solidFill>
                <a:effectLst/>
              </a:rPr>
              <a:t>While we were driving to the beach, our car broke down.</a:t>
            </a:r>
            <a:r>
              <a:rPr lang="en-US" sz="3200" dirty="0">
                <a:solidFill>
                  <a:srgbClr val="002060"/>
                </a:solidFill>
              </a:rPr>
              <a:t> </a:t>
            </a:r>
            <a:endParaRPr lang="en-US" sz="3600" dirty="0">
              <a:solidFill>
                <a:srgbClr val="002060"/>
              </a:solidFill>
            </a:endParaRPr>
          </a:p>
        </p:txBody>
      </p:sp>
      <p:sp>
        <p:nvSpPr>
          <p:cNvPr id="10" name="Arrow: Down 9">
            <a:extLst>
              <a:ext uri="{FF2B5EF4-FFF2-40B4-BE49-F238E27FC236}">
                <a16:creationId xmlns:a16="http://schemas.microsoft.com/office/drawing/2014/main" id="{34341B57-CBAC-4705-B2E9-1B437609D96C}"/>
              </a:ext>
            </a:extLst>
          </p:cNvPr>
          <p:cNvSpPr/>
          <p:nvPr/>
        </p:nvSpPr>
        <p:spPr>
          <a:xfrm>
            <a:off x="5360976" y="2810042"/>
            <a:ext cx="595086" cy="1167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F8B7DB-4FCA-8EC5-CC7C-5BE74A492080}"/>
              </a:ext>
            </a:extLst>
          </p:cNvPr>
          <p:cNvPicPr>
            <a:picLocks noChangeAspect="1"/>
          </p:cNvPicPr>
          <p:nvPr/>
        </p:nvPicPr>
        <p:blipFill>
          <a:blip r:embed="rId4"/>
          <a:stretch>
            <a:fillRect/>
          </a:stretch>
        </p:blipFill>
        <p:spPr>
          <a:xfrm>
            <a:off x="0" y="350729"/>
            <a:ext cx="3771900" cy="647700"/>
          </a:xfrm>
          <a:prstGeom prst="rect">
            <a:avLst/>
          </a:prstGeom>
        </p:spPr>
      </p:pic>
      <p:pic>
        <p:nvPicPr>
          <p:cNvPr id="11" name="Picture 10">
            <a:extLst>
              <a:ext uri="{FF2B5EF4-FFF2-40B4-BE49-F238E27FC236}">
                <a16:creationId xmlns:a16="http://schemas.microsoft.com/office/drawing/2014/main" id="{E9D415C0-203D-393A-534A-4456C2754F43}"/>
              </a:ext>
            </a:extLst>
          </p:cNvPr>
          <p:cNvPicPr>
            <a:picLocks noChangeAspect="1"/>
          </p:cNvPicPr>
          <p:nvPr/>
        </p:nvPicPr>
        <p:blipFill>
          <a:blip r:embed="rId5"/>
          <a:stretch>
            <a:fillRect/>
          </a:stretch>
        </p:blipFill>
        <p:spPr>
          <a:xfrm>
            <a:off x="1885950" y="4137462"/>
            <a:ext cx="7896225" cy="2047875"/>
          </a:xfrm>
          <a:prstGeom prst="rect">
            <a:avLst/>
          </a:prstGeom>
        </p:spPr>
      </p:pic>
      <p:pic>
        <p:nvPicPr>
          <p:cNvPr id="12" name="CD2-TRACK 32">
            <a:hlinkClick r:id="" action="ppaction://media"/>
            <a:extLst>
              <a:ext uri="{FF2B5EF4-FFF2-40B4-BE49-F238E27FC236}">
                <a16:creationId xmlns:a16="http://schemas.microsoft.com/office/drawing/2014/main" id="{218CCD8B-62ED-5B32-A3DB-BCBEFB47DF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82174" y="380087"/>
            <a:ext cx="798739" cy="798739"/>
          </a:xfrm>
          <a:prstGeom prst="rect">
            <a:avLst/>
          </a:prstGeom>
        </p:spPr>
      </p:pic>
    </p:spTree>
    <p:extLst>
      <p:ext uri="{BB962C8B-B14F-4D97-AF65-F5344CB8AC3E}">
        <p14:creationId xmlns:p14="http://schemas.microsoft.com/office/powerpoint/2010/main" val="30463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807</Words>
  <Application>Microsoft Office PowerPoint</Application>
  <PresentationFormat>Màn hình rộng</PresentationFormat>
  <Paragraphs>89</Paragraphs>
  <Slides>21</Slides>
  <Notes>3</Notes>
  <HiddenSlides>0</HiddenSlides>
  <MMClips>2</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21</vt:i4>
      </vt:variant>
    </vt:vector>
  </HeadingPairs>
  <TitlesOfParts>
    <vt:vector size="25" baseType="lpstr">
      <vt:lpstr>Arial</vt:lpstr>
      <vt:lpstr>Calibri</vt:lpstr>
      <vt:lpstr>Calibri Light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456</cp:revision>
  <dcterms:created xsi:type="dcterms:W3CDTF">2022-02-12T14:14:43Z</dcterms:created>
  <dcterms:modified xsi:type="dcterms:W3CDTF">2022-07-26T04:01:22Z</dcterms:modified>
</cp:coreProperties>
</file>