
<file path=[Content_Types].xml><?xml version="1.0" encoding="utf-8"?>
<Types xmlns="http://schemas.openxmlformats.org/package/2006/content-types">
  <Default Extension="png" ContentType="image/png"/>
  <Default Extension="bin" ContentType="application/vnd.openxmlformats-officedocument.oleObject"/>
  <Default Extension="mp3" ContentType="audio/unknown"/>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media/audio1.wav" ContentType="audio/x-wav"/>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58" r:id="rId6"/>
    <p:sldId id="284" r:id="rId7"/>
    <p:sldId id="285" r:id="rId8"/>
    <p:sldId id="286" r:id="rId9"/>
    <p:sldId id="287" r:id="rId10"/>
    <p:sldId id="297" r:id="rId11"/>
    <p:sldId id="270" r:id="rId12"/>
    <p:sldId id="298" r:id="rId13"/>
    <p:sldId id="288" r:id="rId14"/>
    <p:sldId id="271" r:id="rId15"/>
    <p:sldId id="290" r:id="rId16"/>
    <p:sldId id="291" r:id="rId17"/>
    <p:sldId id="292" r:id="rId18"/>
    <p:sldId id="293" r:id="rId19"/>
    <p:sldId id="294" r:id="rId20"/>
    <p:sldId id="295" r:id="rId21"/>
    <p:sldId id="278" r:id="rId22"/>
    <p:sldId id="296" r:id="rId23"/>
    <p:sldId id="280" r:id="rId24"/>
    <p:sldId id="279"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p:scale>
          <a:sx n="53" d="100"/>
          <a:sy n="53" d="100"/>
        </p:scale>
        <p:origin x="-4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178846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1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184952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173875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11" Type="http://schemas.openxmlformats.org/officeDocument/2006/relationships/image" Target="../media/image30.wmf"/><Relationship Id="rId5" Type="http://schemas.openxmlformats.org/officeDocument/2006/relationships/image" Target="../media/image3.svg"/><Relationship Id="rId10" Type="http://schemas.openxmlformats.org/officeDocument/2006/relationships/oleObject" Target="../embeddings/oleObject16.bin"/><Relationship Id="rId4" Type="http://schemas.openxmlformats.org/officeDocument/2006/relationships/image" Target="../media/image2.png"/><Relationship Id="rId9"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slide" Target="slide12.xml"/><Relationship Id="rId7"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image" Target="../media/image10.jpeg"/><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33.w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4.wmf"/><Relationship Id="rId3" Type="http://schemas.openxmlformats.org/officeDocument/2006/relationships/notesSlide" Target="../notesSlides/notesSlide2.xml"/><Relationship Id="rId7" Type="http://schemas.openxmlformats.org/officeDocument/2006/relationships/image" Target="../media/image25.svg"/><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png"/><Relationship Id="rId11" Type="http://schemas.openxmlformats.org/officeDocument/2006/relationships/image" Target="../media/image23.wmf"/><Relationship Id="rId5" Type="http://schemas.openxmlformats.org/officeDocument/2006/relationships/image" Target="../media/image3.svg"/><Relationship Id="rId10" Type="http://schemas.openxmlformats.org/officeDocument/2006/relationships/oleObject" Target="../embeddings/oleObject10.bin"/><Relationship Id="rId4" Type="http://schemas.openxmlformats.org/officeDocument/2006/relationships/image" Target="../media/image2.png"/><Relationship Id="rId9"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6.wmf"/><Relationship Id="rId4" Type="http://schemas.openxmlformats.org/officeDocument/2006/relationships/oleObject" Target="../embeddings/oleObject12.bin"/><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239628" y="2789666"/>
            <a:ext cx="11026470" cy="1294359"/>
          </a:xfrm>
        </p:spPr>
        <p:txBody>
          <a:bodyPr>
            <a:noAutofit/>
          </a:bodyPr>
          <a:lstStyle/>
          <a:p>
            <a:pPr>
              <a:lnSpc>
                <a:spcPct val="150000"/>
              </a:lnSpc>
            </a:pPr>
            <a:r>
              <a:rPr lang="nl-NL" sz="5400" b="1">
                <a:solidFill>
                  <a:srgbClr val="FFFF00"/>
                </a:solidFill>
                <a:latin typeface="Arial" pitchFamily="34" charset="0"/>
                <a:cs typeface="Arial" pitchFamily="34" charset="0"/>
              </a:rPr>
              <a:t>§3: PHÉP CỘNG, PHÉP TRỪ CÁC SỐ TỰ </a:t>
            </a:r>
            <a:r>
              <a:rPr lang="nl-NL" sz="5400" b="1" smtClean="0">
                <a:solidFill>
                  <a:srgbClr val="FFFF00"/>
                </a:solidFill>
                <a:latin typeface="Arial" pitchFamily="34" charset="0"/>
                <a:cs typeface="Arial" pitchFamily="34" charset="0"/>
              </a:rPr>
              <a:t>NHIÊN (tiết 2)</a:t>
            </a:r>
            <a:endParaRPr lang="en-US" sz="5400">
              <a:solidFill>
                <a:srgbClr val="FFFF00"/>
              </a:solidFill>
              <a:latin typeface="Arial" pitchFamily="34" charset="0"/>
              <a:cs typeface="Arial" pitchFamily="34"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xmlns="" id="{DEAC0E1E-50D5-48F7-8449-EF3C31CD2512}"/>
              </a:ext>
            </a:extLst>
          </p:cNvPr>
          <p:cNvSpPr txBox="1"/>
          <p:nvPr/>
        </p:nvSpPr>
        <p:spPr>
          <a:xfrm>
            <a:off x="916842" y="2487501"/>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 Hãy tính nhẩm</a:t>
            </a:r>
          </a:p>
          <a:p>
            <a:r>
              <a:rPr lang="en-US" sz="2800" b="1" smtClean="0">
                <a:latin typeface="Arial" pitchFamily="34" charset="0"/>
                <a:cs typeface="Arial" pitchFamily="34" charset="0"/>
              </a:rPr>
              <a:t>b) 1454 – 997                c) 561 – 195               d) 2572 – 994 </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188232836"/>
              </p:ext>
            </p:extLst>
          </p:nvPr>
        </p:nvGraphicFramePr>
        <p:xfrm>
          <a:off x="18096" y="3904550"/>
          <a:ext cx="4231053" cy="1783822"/>
        </p:xfrm>
        <a:graphic>
          <a:graphicData uri="http://schemas.openxmlformats.org/presentationml/2006/ole">
            <mc:AlternateContent xmlns:mc="http://schemas.openxmlformats.org/markup-compatibility/2006">
              <mc:Choice xmlns:v="urn:schemas-microsoft-com:vml" Requires="v">
                <p:oleObj spid="_x0000_s5173" name="Equation" r:id="rId8" imgW="2209800" imgH="685800" progId="Equation.DSMT4">
                  <p:embed/>
                </p:oleObj>
              </mc:Choice>
              <mc:Fallback>
                <p:oleObj name="Equation" r:id="rId8" imgW="2209800" imgH="6858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96" y="3904550"/>
                        <a:ext cx="4231053" cy="1783822"/>
                      </a:xfrm>
                      <a:prstGeom prst="rect">
                        <a:avLst/>
                      </a:prstGeom>
                      <a:noFill/>
                    </p:spPr>
                  </p:pic>
                </p:oleObj>
              </mc:Fallback>
            </mc:AlternateContent>
          </a:graphicData>
        </a:graphic>
      </p:graphicFrame>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180869209"/>
              </p:ext>
            </p:extLst>
          </p:nvPr>
        </p:nvGraphicFramePr>
        <p:xfrm>
          <a:off x="4191270" y="3872495"/>
          <a:ext cx="3986696" cy="1783822"/>
        </p:xfrm>
        <a:graphic>
          <a:graphicData uri="http://schemas.openxmlformats.org/presentationml/2006/ole">
            <mc:AlternateContent xmlns:mc="http://schemas.openxmlformats.org/markup-compatibility/2006">
              <mc:Choice xmlns:v="urn:schemas-microsoft-com:vml" Requires="v">
                <p:oleObj spid="_x0000_s5174" name="Equation" r:id="rId10" imgW="2044700" imgH="685800" progId="Equation.DSMT4">
                  <p:embed/>
                </p:oleObj>
              </mc:Choice>
              <mc:Fallback>
                <p:oleObj name="Equation" r:id="rId10" imgW="2044700" imgH="6858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270" y="3872495"/>
                        <a:ext cx="3986696" cy="1783822"/>
                      </a:xfrm>
                      <a:prstGeom prst="rect">
                        <a:avLst/>
                      </a:prstGeom>
                      <a:noFill/>
                    </p:spPr>
                  </p:pic>
                </p:oleObj>
              </mc:Fallback>
            </mc:AlternateContent>
          </a:graphicData>
        </a:graphic>
      </p:graphicFrame>
      <p:sp>
        <p:nvSpPr>
          <p:cNvPr id="16" name="TextBox 15"/>
          <p:cNvSpPr txBox="1"/>
          <p:nvPr/>
        </p:nvSpPr>
        <p:spPr>
          <a:xfrm>
            <a:off x="8023416" y="3872490"/>
            <a:ext cx="4365798" cy="1815882"/>
          </a:xfrm>
          <a:prstGeom prst="rect">
            <a:avLst/>
          </a:prstGeom>
          <a:noFill/>
        </p:spPr>
        <p:txBody>
          <a:bodyPr wrap="square" rtlCol="0">
            <a:spAutoFit/>
          </a:bodyPr>
          <a:lstStyle/>
          <a:p>
            <a:r>
              <a:rPr lang="en-US" sz="2800">
                <a:latin typeface="Arial" pitchFamily="34" charset="0"/>
                <a:cs typeface="Arial" pitchFamily="34" charset="0"/>
              </a:rPr>
              <a:t>d) 2572 – 994 </a:t>
            </a:r>
          </a:p>
          <a:p>
            <a:r>
              <a:rPr lang="en-US" sz="2800">
                <a:latin typeface="Arial" pitchFamily="34" charset="0"/>
                <a:cs typeface="Arial" pitchFamily="34" charset="0"/>
              </a:rPr>
              <a:t>   = (2572 + 6) – (994 + 6)</a:t>
            </a:r>
          </a:p>
          <a:p>
            <a:r>
              <a:rPr lang="en-US" sz="2800">
                <a:latin typeface="Arial" pitchFamily="34" charset="0"/>
                <a:cs typeface="Arial" pitchFamily="34" charset="0"/>
              </a:rPr>
              <a:t>   = 2578 – 1000 </a:t>
            </a:r>
          </a:p>
          <a:p>
            <a:r>
              <a:rPr lang="en-US" sz="2800">
                <a:latin typeface="Arial" pitchFamily="34" charset="0"/>
                <a:cs typeface="Arial" pitchFamily="34" charset="0"/>
              </a:rPr>
              <a:t>   = 1578</a:t>
            </a:r>
          </a:p>
        </p:txBody>
      </p:sp>
      <p:cxnSp>
        <p:nvCxnSpPr>
          <p:cNvPr id="18" name="Straight Connector 17"/>
          <p:cNvCxnSpPr/>
          <p:nvPr/>
        </p:nvCxnSpPr>
        <p:spPr>
          <a:xfrm>
            <a:off x="4177555" y="3872496"/>
            <a:ext cx="35859" cy="2331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95132" y="3872490"/>
            <a:ext cx="35859" cy="2331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4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DEAC0E1E-50D5-48F7-8449-EF3C31CD2512}"/>
              </a:ext>
            </a:extLst>
          </p:cNvPr>
          <p:cNvSpPr txBox="1"/>
          <p:nvPr/>
        </p:nvSpPr>
        <p:spPr>
          <a:xfrm>
            <a:off x="136915" y="902343"/>
            <a:ext cx="11714426" cy="523220"/>
          </a:xfrm>
          <a:prstGeom prst="rect">
            <a:avLst/>
          </a:prstGeom>
          <a:noFill/>
        </p:spPr>
        <p:txBody>
          <a:bodyPr wrap="square">
            <a:spAutoFit/>
          </a:bodyPr>
          <a:lstStyle/>
          <a:p>
            <a:r>
              <a:rPr lang="en-US" sz="2800" smtClean="0">
                <a:solidFill>
                  <a:srgbClr val="7030A0"/>
                </a:solidFill>
                <a:latin typeface="Arial" pitchFamily="34" charset="0"/>
                <a:cs typeface="Arial" pitchFamily="34" charset="0"/>
              </a:rPr>
              <a:t>Cho bảng giờ tàu HP1 Hà Nội – Hải Phòng tháng 10 năm 2020 như sau:</a:t>
            </a:r>
            <a:endParaRPr lang="en-US" sz="2800">
              <a:solidFill>
                <a:srgbClr val="7030A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54001806"/>
              </p:ext>
            </p:extLst>
          </p:nvPr>
        </p:nvGraphicFramePr>
        <p:xfrm>
          <a:off x="161349" y="1498063"/>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bl>
          </a:graphicData>
        </a:graphic>
      </p:graphicFrame>
      <p:sp>
        <p:nvSpPr>
          <p:cNvPr id="11" name="TextBox 10"/>
          <p:cNvSpPr txBox="1"/>
          <p:nvPr/>
        </p:nvSpPr>
        <p:spPr>
          <a:xfrm>
            <a:off x="1990148" y="284570"/>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a:t>
            </a:r>
            <a:r>
              <a:rPr lang="en-US" sz="36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HIỂU </a:t>
            </a: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BIẾT</a:t>
            </a:r>
          </a:p>
        </p:txBody>
      </p:sp>
      <p:sp>
        <p:nvSpPr>
          <p:cNvPr id="12" name="Cloud 11">
            <a:hlinkClick r:id="rId3" action="ppaction://hlinksldjump"/>
          </p:cNvPr>
          <p:cNvSpPr/>
          <p:nvPr/>
        </p:nvSpPr>
        <p:spPr>
          <a:xfrm>
            <a:off x="1075769"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1</a:t>
            </a:r>
            <a:endParaRPr lang="en-US" sz="2800">
              <a:solidFill>
                <a:srgbClr val="FFFF00"/>
              </a:solidFill>
              <a:latin typeface="Arial" pitchFamily="34" charset="0"/>
              <a:cs typeface="Arial" pitchFamily="34" charset="0"/>
            </a:endParaRPr>
          </a:p>
        </p:txBody>
      </p:sp>
      <p:sp>
        <p:nvSpPr>
          <p:cNvPr id="13" name="Cloud 12">
            <a:hlinkClick r:id="rId4" action="ppaction://hlinksldjump"/>
          </p:cNvPr>
          <p:cNvSpPr/>
          <p:nvPr/>
        </p:nvSpPr>
        <p:spPr>
          <a:xfrm>
            <a:off x="2777143"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2</a:t>
            </a:r>
            <a:endParaRPr lang="en-US" sz="2800">
              <a:solidFill>
                <a:srgbClr val="FFFF00"/>
              </a:solidFill>
              <a:latin typeface="Arial" pitchFamily="34" charset="0"/>
              <a:cs typeface="Arial" pitchFamily="34" charset="0"/>
            </a:endParaRPr>
          </a:p>
        </p:txBody>
      </p:sp>
      <p:sp>
        <p:nvSpPr>
          <p:cNvPr id="14" name="Cloud 13">
            <a:hlinkClick r:id="rId5" action="ppaction://hlinksldjump"/>
          </p:cNvPr>
          <p:cNvSpPr/>
          <p:nvPr/>
        </p:nvSpPr>
        <p:spPr>
          <a:xfrm>
            <a:off x="4426648" y="5396671"/>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3</a:t>
            </a:r>
            <a:endParaRPr lang="en-US" sz="2800">
              <a:solidFill>
                <a:srgbClr val="FFFF00"/>
              </a:solidFill>
              <a:latin typeface="Arial" pitchFamily="34" charset="0"/>
              <a:cs typeface="Arial" pitchFamily="34" charset="0"/>
            </a:endParaRPr>
          </a:p>
        </p:txBody>
      </p:sp>
      <p:sp>
        <p:nvSpPr>
          <p:cNvPr id="15" name="Cloud 14">
            <a:hlinkClick r:id="rId6" action="ppaction://hlinksldjump"/>
          </p:cNvPr>
          <p:cNvSpPr/>
          <p:nvPr/>
        </p:nvSpPr>
        <p:spPr>
          <a:xfrm>
            <a:off x="6266335"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4</a:t>
            </a:r>
          </a:p>
        </p:txBody>
      </p:sp>
      <p:pic>
        <p:nvPicPr>
          <p:cNvPr id="16" name="Picture 1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4401" y="5701556"/>
            <a:ext cx="952500" cy="1038225"/>
          </a:xfrm>
          <a:prstGeom prst="rect">
            <a:avLst/>
          </a:prstGeom>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4000" fill="hold" grpId="0" nodeType="withEffect">
                                  <p:stCondLst>
                                    <p:cond delay="0"/>
                                  </p:stCondLst>
                                  <p:iterate type="lt">
                                    <p:tmPct val="10000"/>
                                  </p:iterate>
                                  <p:childTnLst>
                                    <p:animScale>
                                      <p:cBhvr>
                                        <p:cTn id="6" dur="250" autoRev="1" fill="hold">
                                          <p:stCondLst>
                                            <p:cond delay="0"/>
                                          </p:stCondLst>
                                        </p:cTn>
                                        <p:tgtEl>
                                          <p:spTgt spid="11"/>
                                        </p:tgtEl>
                                      </p:cBhvr>
                                      <p:to x="80000" y="100000"/>
                                    </p:animScale>
                                    <p:anim by="(#ppt_w*0.10)" calcmode="lin" valueType="num">
                                      <p:cBhvr>
                                        <p:cTn id="7" dur="250" autoRev="1" fill="hold">
                                          <p:stCondLst>
                                            <p:cond delay="0"/>
                                          </p:stCondLst>
                                        </p:cTn>
                                        <p:tgtEl>
                                          <p:spTgt spid="11"/>
                                        </p:tgtEl>
                                        <p:attrNameLst>
                                          <p:attrName>ppt_x</p:attrName>
                                        </p:attrNameLst>
                                      </p:cBhvr>
                                    </p:anim>
                                    <p:anim by="(-#ppt_w*0.10)" calcmode="lin" valueType="num">
                                      <p:cBhvr>
                                        <p:cTn id="8" dur="250" autoRev="1" fill="hold">
                                          <p:stCondLst>
                                            <p:cond delay="0"/>
                                          </p:stCondLst>
                                        </p:cTn>
                                        <p:tgtEl>
                                          <p:spTgt spid="11"/>
                                        </p:tgtEl>
                                        <p:attrNameLst>
                                          <p:attrName>ppt_y</p:attrName>
                                        </p:attrNameLst>
                                      </p:cBhvr>
                                    </p:anim>
                                    <p:animRot by="-480000">
                                      <p:cBhvr>
                                        <p:cTn id="9" dur="250" autoRev="1" fill="hold">
                                          <p:stCondLst>
                                            <p:cond delay="0"/>
                                          </p:stCondLst>
                                        </p:cTn>
                                        <p:tgtEl>
                                          <p:spTgt spid="11"/>
                                        </p:tgtEl>
                                        <p:attrNameLst>
                                          <p:attrName>r</p:attrName>
                                        </p:attrNameLst>
                                      </p:cBhvr>
                                    </p:animRot>
                                  </p:childTnLst>
                                </p:cTn>
                              </p:par>
                              <p:par>
                                <p:cTn id="10" presetID="23" presetClass="emph" presetSubtype="0" repeatCount="5000" fill="hold" grpId="1" nodeType="withEffect">
                                  <p:stCondLst>
                                    <p:cond delay="0"/>
                                  </p:stCondLst>
                                  <p:iterate type="lt">
                                    <p:tmPct val="0"/>
                                  </p:iterate>
                                  <p:childTnLst>
                                    <p:animClr clrSpc="hsl" dir="cw">
                                      <p:cBhvr override="childStyle">
                                        <p:cTn id="11" dur="500" fill="hold"/>
                                        <p:tgtEl>
                                          <p:spTgt spid="11"/>
                                        </p:tgtEl>
                                        <p:attrNameLst>
                                          <p:attrName>style.color</p:attrName>
                                        </p:attrNameLst>
                                      </p:cBhvr>
                                      <p:by>
                                        <p:hsl h="10842353" s="0" l="0"/>
                                      </p:by>
                                    </p:animClr>
                                    <p:animClr clrSpc="hsl" dir="cw">
                                      <p:cBhvr>
                                        <p:cTn id="12" dur="500" fill="hold"/>
                                        <p:tgtEl>
                                          <p:spTgt spid="11"/>
                                        </p:tgtEl>
                                        <p:attrNameLst>
                                          <p:attrName>fillcolor</p:attrName>
                                        </p:attrNameLst>
                                      </p:cBhvr>
                                      <p:by>
                                        <p:hsl h="10842353" s="0" l="0"/>
                                      </p:by>
                                    </p:animClr>
                                    <p:animClr clrSpc="hsl" dir="cw">
                                      <p:cBhvr>
                                        <p:cTn id="13" dur="500" fill="hold"/>
                                        <p:tgtEl>
                                          <p:spTgt spid="11"/>
                                        </p:tgtEl>
                                        <p:attrNameLst>
                                          <p:attrName>stroke.color</p:attrName>
                                        </p:attrNameLst>
                                      </p:cBhvr>
                                      <p:by>
                                        <p:hsl h="10842353" s="0" l="0"/>
                                      </p:by>
                                    </p:animClr>
                                    <p:set>
                                      <p:cBhvr>
                                        <p:cTn id="1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5"/>
                                        </p:tgtEl>
                                        <p:attrNameLst>
                                          <p:attrName>ppt_x</p:attrName>
                                        </p:attrNameLst>
                                      </p:cBhvr>
                                      <p:tavLst>
                                        <p:tav tm="0">
                                          <p:val>
                                            <p:strVal val="ppt_x"/>
                                          </p:val>
                                        </p:tav>
                                        <p:tav tm="100000">
                                          <p:val>
                                            <p:strVal val="ppt_x"/>
                                          </p:val>
                                        </p:tav>
                                      </p:tavLst>
                                    </p:anim>
                                    <p:anim calcmode="lin" valueType="num">
                                      <p:cBhvr additive="base">
                                        <p:cTn id="27" dur="500"/>
                                        <p:tgtEl>
                                          <p:spTgt spid="15"/>
                                        </p:tgtEl>
                                        <p:attrNameLst>
                                          <p:attrName>ppt_y</p:attrName>
                                        </p:attrNameLst>
                                      </p:cBhvr>
                                      <p:tavLst>
                                        <p:tav tm="0">
                                          <p:val>
                                            <p:strVal val="ppt_y"/>
                                          </p:val>
                                        </p:tav>
                                        <p:tav tm="100000">
                                          <p:val>
                                            <p:strVal val="1+ppt_h/2"/>
                                          </p:val>
                                        </p:tav>
                                      </p:tavLst>
                                    </p:anim>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ppt_x"/>
                                          </p:val>
                                        </p:tav>
                                      </p:tavLst>
                                    </p:anim>
                                    <p:anim calcmode="lin" valueType="num">
                                      <p:cBhvr additive="base">
                                        <p:cTn id="41" dur="500"/>
                                        <p:tgtEl>
                                          <p:spTgt spid="13"/>
                                        </p:tgtEl>
                                        <p:attrNameLst>
                                          <p:attrName>ppt_y</p:attrName>
                                        </p:attrNameLst>
                                      </p:cBhvr>
                                      <p:tavLst>
                                        <p:tav tm="0">
                                          <p:val>
                                            <p:strVal val="ppt_y"/>
                                          </p:val>
                                        </p:tav>
                                        <p:tav tm="100000">
                                          <p:val>
                                            <p:strVal val="1+ppt_h/2"/>
                                          </p:val>
                                        </p:tav>
                                      </p:tavLst>
                                    </p:anim>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1) Hãy </a:t>
            </a:r>
            <a:r>
              <a:rPr lang="en-US" altLang="en-US" sz="3200">
                <a:solidFill>
                  <a:schemeClr val="tx1"/>
                </a:solidFill>
                <a:latin typeface="Times New Roman" panose="02020603050405020304" pitchFamily="18" charset="0"/>
                <a:cs typeface="Times New Roman" panose="02020603050405020304" pitchFamily="18" charset="0"/>
              </a:rPr>
              <a:t>tính quãng đường từ ga Gia Lâm đến ga Hải Dương, từ ga Hải </a:t>
            </a:r>
            <a:r>
              <a:rPr lang="en-US" altLang="en-US" sz="3200" smtClean="0">
                <a:solidFill>
                  <a:schemeClr val="tx1"/>
                </a:solidFill>
                <a:latin typeface="Times New Roman" panose="02020603050405020304" pitchFamily="18" charset="0"/>
                <a:cs typeface="Times New Roman" panose="02020603050405020304" pitchFamily="18" charset="0"/>
              </a:rPr>
              <a:t>Dương</a:t>
            </a:r>
            <a:r>
              <a:rPr lang="en-US" altLang="en-US" sz="3200">
                <a:solidFill>
                  <a:schemeClr val="tx1"/>
                </a:solidFill>
                <a:latin typeface="Times New Roman" panose="02020603050405020304" pitchFamily="18" charset="0"/>
                <a:cs typeface="Times New Roman" panose="02020603050405020304" pitchFamily="18" charset="0"/>
              </a:rPr>
              <a:t> </a:t>
            </a:r>
            <a:r>
              <a:rPr lang="en-US" altLang="en-US" sz="3200" smtClean="0">
                <a:solidFill>
                  <a:schemeClr val="tx1"/>
                </a:solidFill>
                <a:latin typeface="Times New Roman" panose="02020603050405020304" pitchFamily="18" charset="0"/>
                <a:cs typeface="Times New Roman" panose="02020603050405020304" pitchFamily="18" charset="0"/>
              </a:rPr>
              <a:t>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31946555"/>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1446305" y="89645"/>
            <a:ext cx="9592238" cy="954107"/>
          </a:xfrm>
          <a:prstGeom prst="rect">
            <a:avLst/>
          </a:prstGeom>
          <a:noFill/>
        </p:spPr>
        <p:txBody>
          <a:bodyPr wrap="square">
            <a:spAutoFit/>
          </a:bodyPr>
          <a:lstStyle/>
          <a:p>
            <a:r>
              <a:rPr lang="en-US" sz="2800">
                <a:solidFill>
                  <a:srgbClr val="7030A0"/>
                </a:solidFill>
                <a:latin typeface="Arial" pitchFamily="34" charset="0"/>
                <a:cs typeface="Arial" pitchFamily="34" charset="0"/>
              </a:rPr>
              <a:t>Quãng đường tàu đi từ ga Gia Lâm đến ga Hải Dương là: </a:t>
            </a:r>
            <a:endParaRPr lang="en-US" sz="2800" smtClean="0">
              <a:solidFill>
                <a:srgbClr val="7030A0"/>
              </a:solidFill>
              <a:latin typeface="Arial" pitchFamily="34" charset="0"/>
              <a:cs typeface="Arial" pitchFamily="34" charset="0"/>
            </a:endParaRPr>
          </a:p>
          <a:p>
            <a:r>
              <a:rPr lang="en-US" sz="2800" smtClean="0">
                <a:solidFill>
                  <a:srgbClr val="7030A0"/>
                </a:solidFill>
                <a:latin typeface="Arial" pitchFamily="34" charset="0"/>
                <a:cs typeface="Arial" pitchFamily="34" charset="0"/>
              </a:rPr>
              <a:t>57 – 5 = 52 (km)</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4971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2) Hãy </a:t>
            </a:r>
            <a:r>
              <a:rPr lang="en-US" altLang="en-US" sz="3200">
                <a:solidFill>
                  <a:schemeClr val="tx1"/>
                </a:solidFill>
                <a:latin typeface="Times New Roman" panose="02020603050405020304" pitchFamily="18" charset="0"/>
                <a:cs typeface="Times New Roman" panose="02020603050405020304" pitchFamily="18" charset="0"/>
              </a:rPr>
              <a:t>tính </a:t>
            </a:r>
            <a:r>
              <a:rPr lang="en-US" altLang="en-US" sz="3200" smtClean="0">
                <a:solidFill>
                  <a:schemeClr val="tx1"/>
                </a:solidFill>
                <a:latin typeface="Times New Roman" panose="02020603050405020304" pitchFamily="18" charset="0"/>
                <a:cs typeface="Times New Roman" panose="02020603050405020304" pitchFamily="18" charset="0"/>
              </a:rPr>
              <a:t>thời gian tàu đi từ </a:t>
            </a:r>
            <a:r>
              <a:rPr lang="en-US" altLang="en-US" sz="3200">
                <a:solidFill>
                  <a:schemeClr val="tx1"/>
                </a:solidFill>
                <a:latin typeface="Times New Roman" panose="02020603050405020304" pitchFamily="18" charset="0"/>
                <a:cs typeface="Times New Roman" panose="02020603050405020304" pitchFamily="18" charset="0"/>
              </a:rPr>
              <a:t>ga </a:t>
            </a:r>
            <a:r>
              <a:rPr lang="en-US" altLang="en-US" sz="3200" smtClean="0">
                <a:solidFill>
                  <a:schemeClr val="tx1"/>
                </a:solidFill>
                <a:latin typeface="Times New Roman" panose="02020603050405020304" pitchFamily="18" charset="0"/>
                <a:cs typeface="Times New Roman" panose="02020603050405020304" pitchFamily="18" charset="0"/>
              </a:rPr>
              <a:t>Hà Nội đến </a:t>
            </a:r>
            <a:r>
              <a:rPr lang="en-US" altLang="en-US" sz="3200">
                <a:solidFill>
                  <a:schemeClr val="tx1"/>
                </a:solidFill>
                <a:latin typeface="Times New Roman" panose="02020603050405020304" pitchFamily="18" charset="0"/>
                <a:cs typeface="Times New Roman" panose="02020603050405020304" pitchFamily="18" charset="0"/>
              </a:rPr>
              <a:t>ga Hải Dương, từ ga </a:t>
            </a:r>
            <a:r>
              <a:rPr lang="en-US" altLang="en-US" sz="3200" smtClean="0">
                <a:solidFill>
                  <a:schemeClr val="tx1"/>
                </a:solidFill>
                <a:latin typeface="Times New Roman" panose="02020603050405020304" pitchFamily="18" charset="0"/>
                <a:cs typeface="Times New Roman" panose="02020603050405020304" pitchFamily="18" charset="0"/>
              </a:rPr>
              <a:t>Hà Nội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6752786"/>
              </p:ext>
            </p:extLst>
          </p:nvPr>
        </p:nvGraphicFramePr>
        <p:xfrm>
          <a:off x="452331" y="2233167"/>
          <a:ext cx="10879056" cy="2926080"/>
        </p:xfrm>
        <a:graphic>
          <a:graphicData uri="http://schemas.openxmlformats.org/drawingml/2006/table">
            <a:tbl>
              <a:tblPr firstRow="1" bandRow="1">
                <a:tableStyleId>{5940675A-B579-460E-94D1-54222C63F5DA}</a:tableStyleId>
              </a:tblPr>
              <a:tblGrid>
                <a:gridCol w="1481405"/>
                <a:gridCol w="1238359"/>
                <a:gridCol w="1359882"/>
                <a:gridCol w="1359882"/>
                <a:gridCol w="1359882"/>
                <a:gridCol w="1359882"/>
                <a:gridCol w="1359882"/>
                <a:gridCol w="1359882"/>
              </a:tblGrid>
              <a:tr h="753607">
                <a:tc>
                  <a:txBody>
                    <a:bodyPr/>
                    <a:lstStyle/>
                    <a:p>
                      <a:r>
                        <a:rPr lang="en-US" sz="2400" smtClean="0">
                          <a:latin typeface="Arial" pitchFamily="34" charset="0"/>
                          <a:cs typeface="Arial" pitchFamily="34" charset="0"/>
                        </a:rPr>
                        <a:t>Ga đi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tr>
              <a:tr h="1088543">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16</a:t>
                      </a:r>
                      <a:endParaRPr lang="en-US" sz="24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1631593" y="166976"/>
            <a:ext cx="7727561" cy="1815882"/>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HD là: </a:t>
            </a:r>
          </a:p>
          <a:p>
            <a:r>
              <a:rPr lang="en-US" sz="2800" smtClean="0">
                <a:solidFill>
                  <a:srgbClr val="7030A0"/>
                </a:solidFill>
                <a:latin typeface="Arial" pitchFamily="34" charset="0"/>
                <a:cs typeface="Arial" pitchFamily="34" charset="0"/>
              </a:rPr>
              <a:t>7 </a:t>
            </a:r>
            <a:r>
              <a:rPr lang="en-US" sz="2800">
                <a:solidFill>
                  <a:srgbClr val="7030A0"/>
                </a:solidFill>
                <a:latin typeface="Arial" pitchFamily="34" charset="0"/>
                <a:cs typeface="Arial" pitchFamily="34" charset="0"/>
              </a:rPr>
              <a:t>giờ 15 phút – 6 giờ 00 phút = 1 giờ 15 phút</a:t>
            </a:r>
          </a:p>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HP là:</a:t>
            </a:r>
          </a:p>
          <a:p>
            <a:r>
              <a:rPr lang="en-US" sz="2800" smtClean="0">
                <a:solidFill>
                  <a:srgbClr val="7030A0"/>
                </a:solidFill>
                <a:latin typeface="Arial" pitchFamily="34" charset="0"/>
                <a:cs typeface="Arial" pitchFamily="34" charset="0"/>
              </a:rPr>
              <a:t>8 </a:t>
            </a:r>
            <a:r>
              <a:rPr lang="en-US" sz="2800">
                <a:solidFill>
                  <a:srgbClr val="7030A0"/>
                </a:solidFill>
                <a:latin typeface="Arial" pitchFamily="34" charset="0"/>
                <a:cs typeface="Arial" pitchFamily="34" charset="0"/>
              </a:rPr>
              <a:t>giờ 25 phút – 6 giờ 00 phút = 2 giờ 25 phút</a:t>
            </a:r>
          </a:p>
        </p:txBody>
      </p:sp>
    </p:spTree>
    <p:extLst>
      <p:ext uri="{BB962C8B-B14F-4D97-AF65-F5344CB8AC3E}">
        <p14:creationId xmlns:p14="http://schemas.microsoft.com/office/powerpoint/2010/main" val="41691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6" name="Rounded Rectangle 5"/>
          <p:cNvSpPr/>
          <p:nvPr/>
        </p:nvSpPr>
        <p:spPr>
          <a:xfrm>
            <a:off x="304807" y="4878773"/>
            <a:ext cx="9825308" cy="1053364"/>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3</a:t>
            </a:r>
            <a:r>
              <a:rPr lang="en-US" altLang="en-US" sz="3200" smtClean="0">
                <a:solidFill>
                  <a:schemeClr val="tx1"/>
                </a:solidFill>
                <a:latin typeface="Times New Roman" panose="02020603050405020304" pitchFamily="18" charset="0"/>
                <a:cs typeface="Times New Roman" panose="02020603050405020304" pitchFamily="18" charset="0"/>
              </a:rPr>
              <a:t>) Tàu dừng bao lâu ở ga </a:t>
            </a:r>
            <a:r>
              <a:rPr lang="en-US" altLang="en-US" sz="3200">
                <a:solidFill>
                  <a:schemeClr val="tx1"/>
                </a:solidFill>
                <a:latin typeface="Times New Roman" panose="02020603050405020304" pitchFamily="18" charset="0"/>
                <a:cs typeface="Times New Roman" panose="02020603050405020304" pitchFamily="18" charset="0"/>
              </a:rPr>
              <a:t>Hải </a:t>
            </a:r>
            <a:r>
              <a:rPr lang="en-US" altLang="en-US" sz="3200" smtClean="0">
                <a:solidFill>
                  <a:schemeClr val="tx1"/>
                </a:solidFill>
                <a:latin typeface="Times New Roman" panose="02020603050405020304" pitchFamily="18" charset="0"/>
                <a:cs typeface="Times New Roman" panose="02020603050405020304" pitchFamily="18" charset="0"/>
              </a:rPr>
              <a:t>Dương? Ở ga Phú Thái</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57005846"/>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bl>
          </a:graphicData>
        </a:graphic>
      </p:graphicFrame>
      <p:sp>
        <p:nvSpPr>
          <p:cNvPr id="5" name="TextBox 4">
            <a:extLst>
              <a:ext uri="{FF2B5EF4-FFF2-40B4-BE49-F238E27FC236}">
                <a16:creationId xmlns:a16="http://schemas.microsoft.com/office/drawing/2014/main" xmlns="" id="{DEAC0E1E-50D5-48F7-8449-EF3C31CD2512}"/>
              </a:ext>
            </a:extLst>
          </p:cNvPr>
          <p:cNvSpPr txBox="1"/>
          <p:nvPr/>
        </p:nvSpPr>
        <p:spPr>
          <a:xfrm>
            <a:off x="519944" y="400064"/>
            <a:ext cx="10948895"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Tàu dừng ở ga Hải Dương là 5 phút và ga Phú Thái là 2 phút</a:t>
            </a:r>
            <a:r>
              <a:rPr lang="en-US" sz="2800" smtClean="0">
                <a:solidFill>
                  <a:srgbClr val="7030A0"/>
                </a:solidFill>
                <a:latin typeface="Arial" pitchFamily="34" charset="0"/>
                <a:cs typeface="Arial" pitchFamily="34" charset="0"/>
              </a:rPr>
              <a: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7910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629840"/>
            <a:ext cx="10165973" cy="1218343"/>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4</a:t>
            </a:r>
            <a:r>
              <a:rPr lang="en-US" altLang="en-US" sz="3200" smtClean="0">
                <a:solidFill>
                  <a:schemeClr val="tx1"/>
                </a:solidFill>
                <a:latin typeface="Times New Roman" panose="02020603050405020304" pitchFamily="18" charset="0"/>
                <a:cs typeface="Times New Roman" panose="02020603050405020304" pitchFamily="18" charset="0"/>
              </a:rPr>
              <a:t>) Tính thời gian tàu thực chạy trên quãng đường từ </a:t>
            </a:r>
            <a:r>
              <a:rPr lang="en-US" altLang="en-US" sz="3200">
                <a:solidFill>
                  <a:schemeClr val="tx1"/>
                </a:solidFill>
                <a:latin typeface="Times New Roman" panose="02020603050405020304" pitchFamily="18" charset="0"/>
                <a:cs typeface="Times New Roman" panose="02020603050405020304" pitchFamily="18" charset="0"/>
              </a:rPr>
              <a:t>ga Gia Lâm </a:t>
            </a:r>
            <a:r>
              <a:rPr lang="en-US" altLang="en-US" sz="3200" smtClean="0">
                <a:solidFill>
                  <a:schemeClr val="tx1"/>
                </a:solidFill>
                <a:latin typeface="Times New Roman" panose="02020603050405020304" pitchFamily="18" charset="0"/>
                <a:cs typeface="Times New Roman" panose="02020603050405020304" pitchFamily="18" charset="0"/>
              </a:rPr>
              <a:t>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3812582"/>
              </p:ext>
            </p:extLst>
          </p:nvPr>
        </p:nvGraphicFramePr>
        <p:xfrm>
          <a:off x="215161" y="2572302"/>
          <a:ext cx="11389304" cy="2926080"/>
        </p:xfrm>
        <a:graphic>
          <a:graphicData uri="http://schemas.openxmlformats.org/drawingml/2006/table">
            <a:tbl>
              <a:tblPr firstRow="1" bandRow="1">
                <a:tableStyleId>{5940675A-B579-460E-94D1-54222C63F5DA}</a:tableStyleId>
              </a:tblPr>
              <a:tblGrid>
                <a:gridCol w="1550885"/>
                <a:gridCol w="1296441"/>
                <a:gridCol w="1423663"/>
                <a:gridCol w="1423663"/>
                <a:gridCol w="1423663"/>
                <a:gridCol w="1423663"/>
                <a:gridCol w="1423663"/>
                <a:gridCol w="1423663"/>
              </a:tblGrid>
              <a:tr h="690770">
                <a:tc>
                  <a:txBody>
                    <a:bodyPr/>
                    <a:lstStyle/>
                    <a:p>
                      <a:r>
                        <a:rPr lang="en-US" sz="2400" smtClean="0">
                          <a:latin typeface="Arial" pitchFamily="34" charset="0"/>
                          <a:cs typeface="Arial" pitchFamily="34" charset="0"/>
                        </a:rPr>
                        <a:t>Ga đi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tr>
              <a:tr h="846858">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16</a:t>
                      </a:r>
                      <a:endParaRPr lang="en-US" sz="24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466166" y="197219"/>
            <a:ext cx="11349318" cy="2246769"/>
          </a:xfrm>
          <a:prstGeom prst="rect">
            <a:avLst/>
          </a:prstGeom>
          <a:noFill/>
        </p:spPr>
        <p:txBody>
          <a:bodyPr wrap="square">
            <a:spAutoFit/>
          </a:bodyPr>
          <a:lstStyle/>
          <a:p>
            <a:r>
              <a:rPr lang="en-US" sz="2800" smtClean="0">
                <a:solidFill>
                  <a:srgbClr val="7030A0"/>
                </a:solidFill>
                <a:latin typeface="Arial" pitchFamily="34" charset="0"/>
                <a:cs typeface="Arial" pitchFamily="34" charset="0"/>
              </a:rPr>
              <a:t>Thời gian tàu đi từ ga Gia Lâm đến ga Hải Phòng là:</a:t>
            </a:r>
          </a:p>
          <a:p>
            <a:r>
              <a:rPr lang="en-US" sz="2800" smtClean="0">
                <a:solidFill>
                  <a:srgbClr val="7030A0"/>
                </a:solidFill>
                <a:latin typeface="Arial" pitchFamily="34" charset="0"/>
                <a:cs typeface="Arial" pitchFamily="34" charset="0"/>
              </a:rPr>
              <a:t>8 giờ 25 phút – 6 giờ 16 phút = 2 giờ 9 phút</a:t>
            </a:r>
          </a:p>
          <a:p>
            <a:r>
              <a:rPr lang="en-US" sz="2800" smtClean="0">
                <a:solidFill>
                  <a:srgbClr val="7030A0"/>
                </a:solidFill>
                <a:latin typeface="Arial" pitchFamily="34" charset="0"/>
                <a:cs typeface="Arial" pitchFamily="34" charset="0"/>
              </a:rPr>
              <a:t>Thời gian tàu dừng ở các ga là: 2 + 5+ 2 + 2 = 11 (phút)</a:t>
            </a:r>
          </a:p>
          <a:p>
            <a:r>
              <a:rPr lang="en-US" sz="2800" smtClean="0">
                <a:solidFill>
                  <a:srgbClr val="7030A0"/>
                </a:solidFill>
                <a:latin typeface="Arial" pitchFamily="34" charset="0"/>
                <a:cs typeface="Arial" pitchFamily="34" charset="0"/>
              </a:rPr>
              <a:t>Vậy thời gian tàu thực chạy trên quãng đường từ ga Gia Lâm đến ga Hải Phòng là: 2 giờ 9 phút – 11 phút = 1 giờ 58 phút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4703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a:t>
            </a:r>
            <a:r>
              <a:rPr lang="en-US" sz="2800" b="1" smtClean="0">
                <a:latin typeface="Times New Roman" panose="02020603050405020304" pitchFamily="18" charset="0"/>
                <a:cs typeface="Times New Roman" panose="02020603050405020304" pitchFamily="18" charset="0"/>
              </a:rPr>
              <a:t>LUYỆN TẬP</a:t>
            </a:r>
            <a:endParaRPr lang="en-US"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CE530CE9-79B6-4A34-9DE8-7F769B44A120}"/>
              </a:ext>
            </a:extLst>
          </p:cNvPr>
          <p:cNvSpPr txBox="1"/>
          <p:nvPr/>
        </p:nvSpPr>
        <p:spPr>
          <a:xfrm>
            <a:off x="524366" y="385160"/>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2: Bài toán thực tế</a:t>
            </a:r>
            <a:endParaRPr lang="en-US" sz="3200">
              <a:solidFill>
                <a:srgbClr val="FF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xmlns="" id="{DEAC0E1E-50D5-48F7-8449-EF3C31CD2512}"/>
              </a:ext>
            </a:extLst>
          </p:cNvPr>
          <p:cNvSpPr txBox="1"/>
          <p:nvPr/>
        </p:nvSpPr>
        <p:spPr>
          <a:xfrm>
            <a:off x="495495" y="1027846"/>
            <a:ext cx="3646191"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4 </a:t>
            </a:r>
            <a:r>
              <a:rPr lang="en-US" sz="2800" smtClean="0">
                <a:solidFill>
                  <a:srgbClr val="7030A0"/>
                </a:solidFill>
                <a:latin typeface="Arial" pitchFamily="34" charset="0"/>
                <a:cs typeface="Arial" pitchFamily="34" charset="0"/>
              </a:rPr>
              <a:t>SGK trang 17</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504463" y="1538826"/>
            <a:ext cx="11095866" cy="440120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5 </a:t>
            </a:r>
            <a:r>
              <a:rPr lang="en-US" sz="2800" smtClean="0">
                <a:solidFill>
                  <a:srgbClr val="7030A0"/>
                </a:solidFill>
                <a:latin typeface="Arial" pitchFamily="34" charset="0"/>
                <a:cs typeface="Arial" pitchFamily="34" charset="0"/>
              </a:rPr>
              <a:t>SGK trang 17</a:t>
            </a:r>
          </a:p>
          <a:p>
            <a:r>
              <a:rPr lang="en-US" sz="2800" smtClean="0">
                <a:solidFill>
                  <a:srgbClr val="7030A0"/>
                </a:solidFill>
                <a:latin typeface="Arial" pitchFamily="34" charset="0"/>
                <a:cs typeface="Arial" pitchFamily="34" charset="0"/>
              </a:rPr>
              <a:t>Một cơ thể trưởng thành khỏe mạnh cần nhiều nước. Lượng nước mà cơ thể một người trưởng thành mất đi mỗi ngày khoảng 450 ml qua da (mồ hôi), 550 ml qua hít thở, 150 ml qua đại tiện, 350 ml qua trao đổi chất, 1500 ml qua tiểu tiện.</a:t>
            </a:r>
          </a:p>
          <a:p>
            <a:pPr marL="514350" indent="-514350">
              <a:buAutoNum type="alphaLcParenR"/>
            </a:pPr>
            <a:r>
              <a:rPr lang="en-US" sz="2800" smtClean="0">
                <a:solidFill>
                  <a:srgbClr val="7030A0"/>
                </a:solidFill>
                <a:latin typeface="Arial" pitchFamily="34" charset="0"/>
                <a:cs typeface="Arial" pitchFamily="34" charset="0"/>
              </a:rPr>
              <a:t>Lượng nước mà cơ thể một người trưởng thành mất đi trong một ngày khoảng bao nhiêu?</a:t>
            </a:r>
          </a:p>
          <a:p>
            <a:pPr marL="514350" indent="-514350">
              <a:buAutoNum type="alphaLcParenR"/>
            </a:pPr>
            <a:r>
              <a:rPr lang="en-US" sz="2800" smtClean="0">
                <a:solidFill>
                  <a:srgbClr val="7030A0"/>
                </a:solidFill>
                <a:latin typeface="Arial" pitchFamily="34" charset="0"/>
                <a:cs typeface="Arial" pitchFamily="34" charset="0"/>
              </a:rPr>
              <a:t>Qua việc ăn uống, mỗi ngày cơ thể hấp thụ được khoảng 1000 ml nước. Một người trưởng thành cần phải uống thêm bao nhiêu nước để cân bằng lượng nước đã mất trong ngày?</a:t>
            </a:r>
            <a:endParaRPr lang="en-US" sz="2800">
              <a:solidFill>
                <a:srgbClr val="7030A0"/>
              </a:solidFill>
              <a:latin typeface="Arial" pitchFamily="34" charset="0"/>
              <a:cs typeface="Arial" pitchFamily="34" charset="0"/>
            </a:endParaRPr>
          </a:p>
        </p:txBody>
      </p:sp>
      <p:sp>
        <p:nvSpPr>
          <p:cNvPr id="4" name="Oval Callout 3"/>
          <p:cNvSpPr/>
          <p:nvPr/>
        </p:nvSpPr>
        <p:spPr>
          <a:xfrm>
            <a:off x="8014447" y="677547"/>
            <a:ext cx="2689412" cy="1132166"/>
          </a:xfrm>
          <a:prstGeom prst="wedgeEllipseCallout">
            <a:avLst>
              <a:gd name="adj1" fmla="val -25500"/>
              <a:gd name="adj2" fmla="val 73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Hoạt động nhóm</a:t>
            </a:r>
            <a:endParaRPr lang="en-US" sz="2800">
              <a:latin typeface="Arial" pitchFamily="34" charset="0"/>
              <a:cs typeface="Arial" pitchFamily="34" charset="0"/>
            </a:endParaRPr>
          </a:p>
        </p:txBody>
      </p:sp>
    </p:spTree>
    <p:extLst>
      <p:ext uri="{BB962C8B-B14F-4D97-AF65-F5344CB8AC3E}">
        <p14:creationId xmlns:p14="http://schemas.microsoft.com/office/powerpoint/2010/main" val="1422070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512000" y="185859"/>
            <a:ext cx="2636838"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512000" y="185859"/>
            <a:ext cx="2636838"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xmlns=""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xmlns="" id="{9ADC1153-2F43-486F-96A6-AB4ADCB780F8}"/>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xmlns="" id="{FAFBB084-0936-4099-AE98-E909E5283190}"/>
              </a:ext>
            </a:extLst>
          </p:cNvPr>
          <p:cNvGrpSpPr/>
          <p:nvPr/>
        </p:nvGrpSpPr>
        <p:grpSpPr>
          <a:xfrm>
            <a:off x="3951475" y="3437374"/>
            <a:ext cx="585788"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xmlns="" id="{9904C281-CCA8-4FD4-A293-FE67ED6D76E0}"/>
              </a:ext>
            </a:extLst>
          </p:cNvPr>
          <p:cNvGrpSpPr/>
          <p:nvPr/>
        </p:nvGrpSpPr>
        <p:grpSpPr>
          <a:xfrm>
            <a:off x="3281363" y="5157861"/>
            <a:ext cx="629286"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xmlns="" id="{18D2C52C-52FC-4FC3-B1F3-CE6A5B70BDB0}"/>
              </a:ext>
            </a:extLst>
          </p:cNvPr>
          <p:cNvGrpSpPr/>
          <p:nvPr/>
        </p:nvGrpSpPr>
        <p:grpSpPr>
          <a:xfrm>
            <a:off x="931754" y="3389703"/>
            <a:ext cx="571500"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a16="http://schemas.microsoft.com/office/drawing/2014/main" xmlns="" id="{B54EFDBC-7861-49C1-81C9-9A16A96B193B}"/>
              </a:ext>
            </a:extLst>
          </p:cNvPr>
          <p:cNvGrpSpPr/>
          <p:nvPr/>
        </p:nvGrpSpPr>
        <p:grpSpPr>
          <a:xfrm>
            <a:off x="1496945" y="5157861"/>
            <a:ext cx="569913"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xmlns="" id="{0ABB9975-98A3-4E5C-83F0-F5DB5A76FAFE}"/>
              </a:ext>
            </a:extLst>
          </p:cNvPr>
          <p:cNvSpPr txBox="1"/>
          <p:nvPr/>
        </p:nvSpPr>
        <p:spPr>
          <a:xfrm>
            <a:off x="7934640"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
        <p:nvSpPr>
          <p:cNvPr id="3" name="TextBox 2"/>
          <p:cNvSpPr txBox="1"/>
          <p:nvPr/>
        </p:nvSpPr>
        <p:spPr>
          <a:xfrm>
            <a:off x="6580095" y="816801"/>
            <a:ext cx="5199530" cy="954107"/>
          </a:xfrm>
          <a:prstGeom prst="rect">
            <a:avLst/>
          </a:prstGeom>
          <a:noFill/>
        </p:spPr>
        <p:txBody>
          <a:bodyPr wrap="square" rtlCol="0">
            <a:spAutoFit/>
          </a:bodyPr>
          <a:lstStyle/>
          <a:p>
            <a:r>
              <a:rPr lang="en-US" sz="2800" smtClean="0">
                <a:solidFill>
                  <a:srgbClr val="7030A0"/>
                </a:solidFill>
                <a:latin typeface="Arial" pitchFamily="34" charset="0"/>
                <a:cs typeface="Arial" pitchFamily="34" charset="0"/>
              </a:rPr>
              <a:t>Hoạt động nhóm trong 5 phút, 2 bàn là 1 nhóm</a:t>
            </a:r>
            <a:endParaRPr lang="en-US" sz="2800">
              <a:solidFill>
                <a:srgbClr val="7030A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00195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xmlns=""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a:t>
            </a:r>
            <a:r>
              <a:rPr lang="en-US" sz="2800" b="1" smtClean="0">
                <a:latin typeface="Arial" pitchFamily="34" charset="0"/>
                <a:cs typeface="Arial" pitchFamily="34" charset="0"/>
              </a:rPr>
              <a:t>LUYỆN TẬP</a:t>
            </a:r>
            <a:endParaRPr lang="en-US" sz="2800" b="1">
              <a:latin typeface="Arial" pitchFamily="34" charset="0"/>
              <a:cs typeface="Arial" pitchFamily="34" charset="0"/>
            </a:endParaRPr>
          </a:p>
        </p:txBody>
      </p:sp>
      <p:sp>
        <p:nvSpPr>
          <p:cNvPr id="27" name="TextBox 26">
            <a:extLst>
              <a:ext uri="{FF2B5EF4-FFF2-40B4-BE49-F238E27FC236}">
                <a16:creationId xmlns:a16="http://schemas.microsoft.com/office/drawing/2014/main" xmlns="" xmlns:a14="http://schemas.microsoft.com/office/drawing/2010/main" xmlns:mc="http://schemas.openxmlformats.org/markup-compatibility/2006" id="{CE530CE9-79B6-4A34-9DE8-7F769B44A120}"/>
              </a:ext>
            </a:extLst>
          </p:cNvPr>
          <p:cNvSpPr txBox="1"/>
          <p:nvPr/>
        </p:nvSpPr>
        <p:spPr>
          <a:xfrm>
            <a:off x="863600" y="1858052"/>
            <a:ext cx="10744200" cy="2246769"/>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tập 5 SGK trang 17</a:t>
            </a:r>
            <a:endParaRPr lang="en-US" sz="2800">
              <a:solidFill>
                <a:srgbClr val="7030A0"/>
              </a:solidFill>
              <a:latin typeface="Arial" pitchFamily="34" charset="0"/>
              <a:cs typeface="Arial" pitchFamily="34" charset="0"/>
            </a:endParaRPr>
          </a:p>
          <a:p>
            <a:r>
              <a:rPr lang="en-US" sz="2800" b="1">
                <a:latin typeface="Arial" pitchFamily="34" charset="0"/>
                <a:cs typeface="Arial" pitchFamily="34" charset="0"/>
              </a:rPr>
              <a:t>a)</a:t>
            </a:r>
            <a:r>
              <a:rPr lang="en-US" sz="2800">
                <a:latin typeface="Arial" pitchFamily="34" charset="0"/>
                <a:cs typeface="Arial" pitchFamily="34" charset="0"/>
              </a:rPr>
              <a:t> Lượng nước mà cơ thể một người trưởng thành mất đi trong một ngày là</a:t>
            </a:r>
            <a:r>
              <a:rPr lang="en-US" sz="2800" smtClean="0">
                <a:latin typeface="Arial" pitchFamily="34" charset="0"/>
                <a:cs typeface="Arial" pitchFamily="34" charset="0"/>
              </a:rPr>
              <a:t>: 450 + 550 + 150 + 350 + 1500 = 2850 </a:t>
            </a:r>
            <a:r>
              <a:rPr lang="en-US" sz="2800">
                <a:latin typeface="Arial" pitchFamily="34" charset="0"/>
                <a:cs typeface="Arial" pitchFamily="34" charset="0"/>
              </a:rPr>
              <a:t>(ml nước)</a:t>
            </a:r>
          </a:p>
          <a:p>
            <a:r>
              <a:rPr lang="en-US" sz="2800" b="1">
                <a:latin typeface="Arial" pitchFamily="34" charset="0"/>
                <a:cs typeface="Arial" pitchFamily="34" charset="0"/>
              </a:rPr>
              <a:t>b)</a:t>
            </a:r>
            <a:r>
              <a:rPr lang="en-US" sz="2800">
                <a:latin typeface="Arial" pitchFamily="34" charset="0"/>
                <a:cs typeface="Arial" pitchFamily="34" charset="0"/>
              </a:rPr>
              <a:t> Lượng nước một người thành cần phải uống thêm để cân bằng lượng nước đã mất trong ngày là: </a:t>
            </a:r>
            <a:r>
              <a:rPr lang="en-US" sz="2800" smtClean="0">
                <a:latin typeface="Arial" pitchFamily="34" charset="0"/>
                <a:cs typeface="Arial" pitchFamily="34" charset="0"/>
              </a:rPr>
              <a:t>2850 – 1000 = 1850 </a:t>
            </a:r>
            <a:r>
              <a:rPr lang="en-US" sz="2800">
                <a:latin typeface="Arial" pitchFamily="34" charset="0"/>
                <a:cs typeface="Arial" pitchFamily="34" charset="0"/>
              </a:rPr>
              <a:t>(ml nước)</a:t>
            </a:r>
            <a:endParaRPr lang="en-US" sz="2800" b="1" dirty="0">
              <a:solidFill>
                <a:srgbClr val="0070C0"/>
              </a:solidFill>
              <a:latin typeface="Arial" pitchFamily="34" charset="0"/>
              <a:cs typeface="Arial" pitchFamily="34" charset="0"/>
            </a:endParaRPr>
          </a:p>
        </p:txBody>
      </p:sp>
      <p:sp>
        <p:nvSpPr>
          <p:cNvPr id="4" name="Horizontal Scroll 3"/>
          <p:cNvSpPr/>
          <p:nvPr/>
        </p:nvSpPr>
        <p:spPr>
          <a:xfrm>
            <a:off x="1506071" y="4500282"/>
            <a:ext cx="8910917" cy="150607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Chúng ta cần uống đủ lượng nước và uống nước đúng cách, hợp lí</a:t>
            </a:r>
            <a:endParaRPr lang="en-US" sz="2800">
              <a:latin typeface="Arial" pitchFamily="34" charset="0"/>
              <a:cs typeface="Arial" pitchFamily="34" charset="0"/>
            </a:endParaRPr>
          </a:p>
        </p:txBody>
      </p:sp>
    </p:spTree>
    <p:extLst>
      <p:ext uri="{BB962C8B-B14F-4D97-AF65-F5344CB8AC3E}">
        <p14:creationId xmlns:p14="http://schemas.microsoft.com/office/powerpoint/2010/main" val="317547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barn(inVertical)">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barn(inVertical)">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779598"/>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3: Sử dụng máy tính cầm tay</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254818" y="4968075"/>
            <a:ext cx="4281333"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6 SGK trang 17</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xmlns="" id="{DEAC0E1E-50D5-48F7-8449-EF3C31CD2512}"/>
              </a:ext>
            </a:extLst>
          </p:cNvPr>
          <p:cNvSpPr txBox="1"/>
          <p:nvPr/>
        </p:nvSpPr>
        <p:spPr>
          <a:xfrm>
            <a:off x="4350242" y="5329934"/>
            <a:ext cx="4291655" cy="1384995"/>
          </a:xfrm>
          <a:prstGeom prst="rect">
            <a:avLst/>
          </a:prstGeom>
          <a:noFill/>
        </p:spPr>
        <p:txBody>
          <a:bodyPr wrap="square">
            <a:spAutoFit/>
          </a:bodyPr>
          <a:lstStyle/>
          <a:p>
            <a:pPr marL="514350" indent="-514350">
              <a:buAutoNum type="alphaLcParenR"/>
            </a:pPr>
            <a:r>
              <a:rPr lang="en-US" sz="2800" smtClean="0">
                <a:latin typeface="Arial" pitchFamily="34" charset="0"/>
                <a:cs typeface="Arial" pitchFamily="34" charset="0"/>
              </a:rPr>
              <a:t>1234 + 567 = </a:t>
            </a:r>
          </a:p>
          <a:p>
            <a:pPr marL="514350" indent="-514350">
              <a:buAutoNum type="alphaLcParenR"/>
            </a:pPr>
            <a:r>
              <a:rPr lang="en-US" sz="2800" smtClean="0">
                <a:latin typeface="Arial" pitchFamily="34" charset="0"/>
                <a:cs typeface="Arial" pitchFamily="34" charset="0"/>
              </a:rPr>
              <a:t>413 – 256 = </a:t>
            </a:r>
          </a:p>
          <a:p>
            <a:pPr marL="514350" indent="-514350">
              <a:buAutoNum type="alphaLcParenR"/>
            </a:pPr>
            <a:r>
              <a:rPr lang="en-US" sz="2800" smtClean="0">
                <a:latin typeface="Arial" pitchFamily="34" charset="0"/>
                <a:cs typeface="Arial" pitchFamily="34" charset="0"/>
              </a:rPr>
              <a:t>654 – 450 – 74 = </a:t>
            </a:r>
            <a:endParaRPr lang="en-US" sz="2800">
              <a:latin typeface="Arial" pitchFamily="34" charset="0"/>
              <a:cs typeface="Arial" pitchFamily="34" charset="0"/>
            </a:endParaRPr>
          </a:p>
        </p:txBody>
      </p:sp>
      <p:sp>
        <p:nvSpPr>
          <p:cNvPr id="15" name="TextBox 14">
            <a:extLst>
              <a:ext uri="{FF2B5EF4-FFF2-40B4-BE49-F238E27FC236}">
                <a16:creationId xmlns:a16="http://schemas.microsoft.com/office/drawing/2014/main" xmlns="" id="{DEAC0E1E-50D5-48F7-8449-EF3C31CD2512}"/>
              </a:ext>
            </a:extLst>
          </p:cNvPr>
          <p:cNvSpPr txBox="1"/>
          <p:nvPr/>
        </p:nvSpPr>
        <p:spPr>
          <a:xfrm>
            <a:off x="6885947" y="5329934"/>
            <a:ext cx="4291655" cy="1384995"/>
          </a:xfrm>
          <a:prstGeom prst="rect">
            <a:avLst/>
          </a:prstGeom>
          <a:noFill/>
        </p:spPr>
        <p:txBody>
          <a:bodyPr wrap="square">
            <a:spAutoFit/>
          </a:bodyPr>
          <a:lstStyle/>
          <a:p>
            <a:r>
              <a:rPr lang="en-US" sz="2800" smtClean="0">
                <a:latin typeface="Arial" pitchFamily="34" charset="0"/>
                <a:cs typeface="Arial" pitchFamily="34" charset="0"/>
              </a:rPr>
              <a:t>   1081</a:t>
            </a:r>
          </a:p>
          <a:p>
            <a:r>
              <a:rPr lang="en-US" sz="2800" smtClean="0">
                <a:latin typeface="Arial" pitchFamily="34" charset="0"/>
                <a:cs typeface="Arial" pitchFamily="34" charset="0"/>
              </a:rPr>
              <a:t>157</a:t>
            </a:r>
          </a:p>
          <a:p>
            <a:r>
              <a:rPr lang="en-US" sz="2800" smtClean="0">
                <a:latin typeface="Arial" pitchFamily="34" charset="0"/>
                <a:cs typeface="Arial" pitchFamily="34" charset="0"/>
              </a:rPr>
              <a:t>        130</a:t>
            </a:r>
            <a:endParaRPr lang="en-US" sz="2800">
              <a:latin typeface="Arial" pitchFamily="34" charset="0"/>
              <a:cs typeface="Arial" pitchFamily="34" charset="0"/>
            </a:endParaRPr>
          </a:p>
        </p:txBody>
      </p:sp>
      <p:pic>
        <p:nvPicPr>
          <p:cNvPr id="13" name="Picture 12">
            <a:extLst>
              <a:ext uri="{FF2B5EF4-FFF2-40B4-BE49-F238E27FC236}">
                <a16:creationId xmlns:a16="http://schemas.microsoft.com/office/drawing/2014/main" xmlns="" id="{CDCCE3D6-5870-4CB0-B848-D654B7E40D76}"/>
              </a:ext>
            </a:extLst>
          </p:cNvPr>
          <p:cNvPicPr>
            <a:picLocks noChangeAspect="1"/>
          </p:cNvPicPr>
          <p:nvPr/>
        </p:nvPicPr>
        <p:blipFill>
          <a:blip r:embed="rId8"/>
          <a:stretch>
            <a:fillRect/>
          </a:stretch>
        </p:blipFill>
        <p:spPr>
          <a:xfrm>
            <a:off x="72141" y="1417966"/>
            <a:ext cx="12046734" cy="3458817"/>
          </a:xfrm>
          <a:prstGeom prst="rect">
            <a:avLst/>
          </a:prstGeom>
        </p:spPr>
      </p:pic>
    </p:spTree>
    <p:extLst>
      <p:ext uri="{BB962C8B-B14F-4D97-AF65-F5344CB8AC3E}">
        <p14:creationId xmlns:p14="http://schemas.microsoft.com/office/powerpoint/2010/main" val="156367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circle(in)">
                                      <p:cBhvr>
                                        <p:cTn id="22" dur="2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circle(in)">
                                      <p:cBhvr>
                                        <p:cTn id="27"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43" y="1274361"/>
            <a:ext cx="1805792" cy="21611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4" name="TextBox 33">
            <a:extLst>
              <a:ext uri="{FF2B5EF4-FFF2-40B4-BE49-F238E27FC236}">
                <a16:creationId xmlns:a16="http://schemas.microsoft.com/office/drawing/2014/main" xmlns="" id="{A3A062DA-93BF-4842-B601-4404401BCCE3}"/>
              </a:ext>
            </a:extLst>
          </p:cNvPr>
          <p:cNvSpPr txBox="1"/>
          <p:nvPr/>
        </p:nvSpPr>
        <p:spPr>
          <a:xfrm>
            <a:off x="1098432" y="561061"/>
            <a:ext cx="10403741" cy="584775"/>
          </a:xfrm>
          <a:prstGeom prst="rect">
            <a:avLst/>
          </a:prstGeom>
          <a:noFill/>
        </p:spPr>
        <p:txBody>
          <a:bodyPr wrap="square">
            <a:spAutoFit/>
          </a:bodyPr>
          <a:lstStyle/>
          <a:p>
            <a:pPr algn="just"/>
            <a:r>
              <a:rPr lang="en-US" sz="3200" b="1" smtClean="0">
                <a:solidFill>
                  <a:srgbClr val="0070C0"/>
                </a:solidFill>
                <a:latin typeface="Arial" pitchFamily="34" charset="0"/>
                <a:ea typeface="Times New Roman" panose="02020603050405020304" pitchFamily="18" charset="0"/>
                <a:cs typeface="Arial" pitchFamily="34" charset="0"/>
              </a:rPr>
              <a:t>Nhắc lại về phép cộng và </a:t>
            </a:r>
            <a:r>
              <a:rPr lang="en-US" sz="3200" b="1" smtClean="0">
                <a:solidFill>
                  <a:srgbClr val="0070C0"/>
                </a:solidFill>
                <a:effectLst/>
                <a:latin typeface="Arial" pitchFamily="34" charset="0"/>
                <a:ea typeface="Times New Roman" panose="02020603050405020304" pitchFamily="18" charset="0"/>
                <a:cs typeface="Arial" pitchFamily="34" charset="0"/>
              </a:rPr>
              <a:t>tính chất của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xmlns=""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xmlns=""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41" name="TextBox 40">
              <a:extLst>
                <a:ext uri="{FF2B5EF4-FFF2-40B4-BE49-F238E27FC236}">
                  <a16:creationId xmlns:a16="http://schemas.microsoft.com/office/drawing/2014/main" xmlns=""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itchFamily="34" charset="0"/>
                  <a:cs typeface="Arial" pitchFamily="34" charset="0"/>
                </a:rPr>
                <a:t>HOẠT ĐỘNG </a:t>
              </a:r>
              <a:r>
                <a:rPr lang="en-US" sz="2400" b="1" smtClean="0">
                  <a:solidFill>
                    <a:srgbClr val="FFFF00"/>
                  </a:solidFill>
                  <a:latin typeface="Arial" pitchFamily="34" charset="0"/>
                  <a:cs typeface="Arial" pitchFamily="34" charset="0"/>
                </a:rPr>
                <a:t>TÁI HIỆN </a:t>
              </a:r>
              <a:r>
                <a:rPr lang="en-US" sz="2400" b="1">
                  <a:solidFill>
                    <a:srgbClr val="FFFF00"/>
                  </a:solidFill>
                  <a:latin typeface="Arial" pitchFamily="34" charset="0"/>
                  <a:cs typeface="Arial" pitchFamily="34" charset="0"/>
                </a:rPr>
                <a:t>KIẾN THỨC</a:t>
              </a:r>
              <a:endParaRPr lang="en-US" sz="2400">
                <a:solidFill>
                  <a:srgbClr val="FFFF00"/>
                </a:solidFill>
                <a:latin typeface="Arial" pitchFamily="34" charset="0"/>
                <a:cs typeface="Arial" pitchFamily="34" charset="0"/>
              </a:endParaRPr>
            </a:p>
          </p:txBody>
        </p:sp>
      </p:gr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29017117"/>
              </p:ext>
            </p:extLst>
          </p:nvPr>
        </p:nvGraphicFramePr>
        <p:xfrm>
          <a:off x="5715486" y="1528405"/>
          <a:ext cx="2356209" cy="399714"/>
        </p:xfrm>
        <a:graphic>
          <a:graphicData uri="http://schemas.openxmlformats.org/presentationml/2006/ole">
            <mc:AlternateContent xmlns:mc="http://schemas.openxmlformats.org/markup-compatibility/2006">
              <mc:Choice xmlns:v="urn:schemas-microsoft-com:vml" Requires="v">
                <p:oleObj spid="_x0000_s1187" name="Equation" r:id="rId4" imgW="1066337" imgH="177723" progId="Equation.DSMT4">
                  <p:embed/>
                </p:oleObj>
              </mc:Choice>
              <mc:Fallback>
                <p:oleObj name="Equation" r:id="rId4" imgW="1066337" imgH="17772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486" y="1528405"/>
                        <a:ext cx="2356209" cy="399714"/>
                      </a:xfrm>
                      <a:prstGeom prst="rect">
                        <a:avLst/>
                      </a:prstGeom>
                      <a:noFill/>
                    </p:spPr>
                  </p:pic>
                </p:oleObj>
              </mc:Fallback>
            </mc:AlternateContent>
          </a:graphicData>
        </a:graphic>
      </p:graphicFrame>
      <p:sp>
        <p:nvSpPr>
          <p:cNvPr id="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2818493"/>
              </p:ext>
            </p:extLst>
          </p:nvPr>
        </p:nvGraphicFramePr>
        <p:xfrm>
          <a:off x="5554460" y="2014437"/>
          <a:ext cx="4270631" cy="568015"/>
        </p:xfrm>
        <a:graphic>
          <a:graphicData uri="http://schemas.openxmlformats.org/presentationml/2006/ole">
            <mc:AlternateContent xmlns:mc="http://schemas.openxmlformats.org/markup-compatibility/2006">
              <mc:Choice xmlns:v="urn:schemas-microsoft-com:vml" Requires="v">
                <p:oleObj spid="_x0000_s1188" name="Equation" r:id="rId6" imgW="1930400" imgH="254000" progId="Equation.DSMT4">
                  <p:embed/>
                </p:oleObj>
              </mc:Choice>
              <mc:Fallback>
                <p:oleObj name="Equation" r:id="rId6" imgW="1930400" imgH="254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4460" y="2014437"/>
                        <a:ext cx="4270631" cy="568015"/>
                      </a:xfrm>
                      <a:prstGeom prst="rect">
                        <a:avLst/>
                      </a:prstGeom>
                      <a:noFill/>
                    </p:spPr>
                  </p:pic>
                </p:oleObj>
              </mc:Fallback>
            </mc:AlternateContent>
          </a:graphicData>
        </a:graphic>
      </p:graphicFrame>
      <p:sp>
        <p:nvSpPr>
          <p:cNvPr id="12"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69294389"/>
              </p:ext>
            </p:extLst>
          </p:nvPr>
        </p:nvGraphicFramePr>
        <p:xfrm>
          <a:off x="5715487" y="2636774"/>
          <a:ext cx="3092524" cy="399714"/>
        </p:xfrm>
        <a:graphic>
          <a:graphicData uri="http://schemas.openxmlformats.org/presentationml/2006/ole">
            <mc:AlternateContent xmlns:mc="http://schemas.openxmlformats.org/markup-compatibility/2006">
              <mc:Choice xmlns:v="urn:schemas-microsoft-com:vml" Requires="v">
                <p:oleObj spid="_x0000_s1189" name="Equation" r:id="rId8" imgW="1396394" imgH="177723" progId="Equation.DSMT4">
                  <p:embed/>
                </p:oleObj>
              </mc:Choice>
              <mc:Fallback>
                <p:oleObj name="Equation" r:id="rId8" imgW="1396394" imgH="177723"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487" y="2636774"/>
                        <a:ext cx="3092524" cy="399714"/>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xmlns="" id="{A3A062DA-93BF-4842-B601-4404401BCCE3}"/>
              </a:ext>
            </a:extLst>
          </p:cNvPr>
          <p:cNvSpPr txBox="1"/>
          <p:nvPr/>
        </p:nvSpPr>
        <p:spPr>
          <a:xfrm>
            <a:off x="2908465" y="1455336"/>
            <a:ext cx="4234207" cy="523220"/>
          </a:xfrm>
          <a:prstGeom prst="rect">
            <a:avLst/>
          </a:prstGeom>
          <a:noFill/>
        </p:spPr>
        <p:txBody>
          <a:bodyPr wrap="square">
            <a:spAutoFit/>
          </a:bodyPr>
          <a:lstStyle/>
          <a:p>
            <a:pPr algn="just"/>
            <a:r>
              <a:rPr lang="en-US" sz="2800" smtClean="0">
                <a:latin typeface="Arial" pitchFamily="34" charset="0"/>
                <a:cs typeface="Arial" pitchFamily="34" charset="0"/>
              </a:rPr>
              <a:t>Giao hoán</a:t>
            </a:r>
            <a:endParaRPr lang="en-US" sz="2800">
              <a:latin typeface="Arial" pitchFamily="34" charset="0"/>
              <a:cs typeface="Arial" pitchFamily="34" charset="0"/>
            </a:endParaRPr>
          </a:p>
        </p:txBody>
      </p:sp>
      <p:sp>
        <p:nvSpPr>
          <p:cNvPr id="21" name="TextBox 20">
            <a:extLst>
              <a:ext uri="{FF2B5EF4-FFF2-40B4-BE49-F238E27FC236}">
                <a16:creationId xmlns:a16="http://schemas.microsoft.com/office/drawing/2014/main" xmlns="" id="{A3A062DA-93BF-4842-B601-4404401BCCE3}"/>
              </a:ext>
            </a:extLst>
          </p:cNvPr>
          <p:cNvSpPr txBox="1"/>
          <p:nvPr/>
        </p:nvSpPr>
        <p:spPr>
          <a:xfrm>
            <a:off x="2942972" y="2057122"/>
            <a:ext cx="2405406" cy="523220"/>
          </a:xfrm>
          <a:prstGeom prst="rect">
            <a:avLst/>
          </a:prstGeom>
          <a:noFill/>
        </p:spPr>
        <p:txBody>
          <a:bodyPr wrap="square">
            <a:spAutoFit/>
          </a:bodyPr>
          <a:lstStyle/>
          <a:p>
            <a:pPr algn="just"/>
            <a:r>
              <a:rPr lang="en-US" sz="2800" smtClean="0">
                <a:latin typeface="Arial" pitchFamily="34" charset="0"/>
                <a:cs typeface="Arial" pitchFamily="34" charset="0"/>
              </a:rPr>
              <a:t>Kết hợp</a:t>
            </a:r>
            <a:endParaRPr lang="en-US" sz="2800">
              <a:latin typeface="Arial" pitchFamily="34" charset="0"/>
              <a:cs typeface="Arial" pitchFamily="34" charset="0"/>
            </a:endParaRPr>
          </a:p>
        </p:txBody>
      </p:sp>
      <p:sp>
        <p:nvSpPr>
          <p:cNvPr id="22" name="TextBox 21">
            <a:extLst>
              <a:ext uri="{FF2B5EF4-FFF2-40B4-BE49-F238E27FC236}">
                <a16:creationId xmlns:a16="http://schemas.microsoft.com/office/drawing/2014/main" xmlns="" id="{A3A062DA-93BF-4842-B601-4404401BCCE3}"/>
              </a:ext>
            </a:extLst>
          </p:cNvPr>
          <p:cNvSpPr txBox="1"/>
          <p:nvPr/>
        </p:nvSpPr>
        <p:spPr>
          <a:xfrm>
            <a:off x="2914218" y="2597595"/>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Cộng với số 0</a:t>
            </a:r>
            <a:endParaRPr lang="en-US" sz="2800">
              <a:latin typeface="Arial" pitchFamily="34" charset="0"/>
              <a:cs typeface="Arial" pitchFamily="34" charset="0"/>
            </a:endParaRPr>
          </a:p>
        </p:txBody>
      </p:sp>
      <p:sp>
        <p:nvSpPr>
          <p:cNvPr id="23" name="TextBox 22">
            <a:extLst>
              <a:ext uri="{FF2B5EF4-FFF2-40B4-BE49-F238E27FC236}">
                <a16:creationId xmlns:a16="http://schemas.microsoft.com/office/drawing/2014/main" xmlns="" id="{A3A062DA-93BF-4842-B601-4404401BCCE3}"/>
              </a:ext>
            </a:extLst>
          </p:cNvPr>
          <p:cNvSpPr txBox="1"/>
          <p:nvPr/>
        </p:nvSpPr>
        <p:spPr>
          <a:xfrm>
            <a:off x="1461949" y="3435548"/>
            <a:ext cx="5297460"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Nhắc lại  về phép trừ</a:t>
            </a:r>
            <a:endParaRPr lang="en-US" sz="3200" b="1">
              <a:solidFill>
                <a:srgbClr val="0070C0"/>
              </a:solidFill>
              <a:latin typeface="Arial" pitchFamily="34" charset="0"/>
              <a:cs typeface="Arial" pitchFamily="34" charset="0"/>
            </a:endParaRPr>
          </a:p>
        </p:txBody>
      </p:sp>
      <p:sp>
        <p:nvSpPr>
          <p:cNvPr id="14"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880280010"/>
              </p:ext>
            </p:extLst>
          </p:nvPr>
        </p:nvGraphicFramePr>
        <p:xfrm>
          <a:off x="5147744" y="4235663"/>
          <a:ext cx="1376458" cy="452534"/>
        </p:xfrm>
        <a:graphic>
          <a:graphicData uri="http://schemas.openxmlformats.org/presentationml/2006/ole">
            <mc:AlternateContent xmlns:mc="http://schemas.openxmlformats.org/markup-compatibility/2006">
              <mc:Choice xmlns:v="urn:schemas-microsoft-com:vml" Requires="v">
                <p:oleObj spid="_x0000_s1190" name="Equation" r:id="rId10" imgW="698500" imgH="228600" progId="Equation.DSMT4">
                  <p:embed/>
                </p:oleObj>
              </mc:Choice>
              <mc:Fallback>
                <p:oleObj name="Equation" r:id="rId10" imgW="698500" imgH="22860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7744" y="4235663"/>
                        <a:ext cx="1376458" cy="452534"/>
                      </a:xfrm>
                      <a:prstGeom prst="rect">
                        <a:avLst/>
                      </a:prstGeom>
                      <a:noFill/>
                    </p:spPr>
                  </p:pic>
                </p:oleObj>
              </mc:Fallback>
            </mc:AlternateContent>
          </a:graphicData>
        </a:graphic>
      </p:graphicFrame>
      <p:sp>
        <p:nvSpPr>
          <p:cNvPr id="25"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737098311"/>
              </p:ext>
            </p:extLst>
          </p:nvPr>
        </p:nvGraphicFramePr>
        <p:xfrm>
          <a:off x="5025568" y="4731716"/>
          <a:ext cx="1565013" cy="1074768"/>
        </p:xfrm>
        <a:graphic>
          <a:graphicData uri="http://schemas.openxmlformats.org/presentationml/2006/ole">
            <mc:AlternateContent xmlns:mc="http://schemas.openxmlformats.org/markup-compatibility/2006">
              <mc:Choice xmlns:v="urn:schemas-microsoft-com:vml" Requires="v">
                <p:oleObj spid="_x0000_s1191" name="Equation" r:id="rId12" imgW="787058" imgH="545863" progId="Equation.DSMT4">
                  <p:embed/>
                </p:oleObj>
              </mc:Choice>
              <mc:Fallback>
                <p:oleObj name="Equation" r:id="rId12" imgW="787058" imgH="545863"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5568" y="4731716"/>
                        <a:ext cx="1565013" cy="1074768"/>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xmlns="" id="{A3A062DA-93BF-4842-B601-4404401BCCE3}"/>
              </a:ext>
            </a:extLst>
          </p:cNvPr>
          <p:cNvSpPr txBox="1"/>
          <p:nvPr/>
        </p:nvSpPr>
        <p:spPr>
          <a:xfrm>
            <a:off x="2932981" y="4186086"/>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
        <p:nvSpPr>
          <p:cNvPr id="33" name="TextBox 32">
            <a:extLst>
              <a:ext uri="{FF2B5EF4-FFF2-40B4-BE49-F238E27FC236}">
                <a16:creationId xmlns:a16="http://schemas.microsoft.com/office/drawing/2014/main" xmlns="" id="{A3A062DA-93BF-4842-B601-4404401BCCE3}"/>
              </a:ext>
            </a:extLst>
          </p:cNvPr>
          <p:cNvSpPr txBox="1"/>
          <p:nvPr/>
        </p:nvSpPr>
        <p:spPr>
          <a:xfrm>
            <a:off x="2942972" y="4835234"/>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454690" y="1345774"/>
            <a:ext cx="11109777" cy="1815882"/>
          </a:xfrm>
          <a:prstGeom prst="rect">
            <a:avLst/>
          </a:prstGeom>
          <a:noFill/>
        </p:spPr>
        <p:txBody>
          <a:bodyPr wrap="square">
            <a:spAutoFit/>
          </a:bodyPr>
          <a:lstStyle/>
          <a:p>
            <a:pPr algn="just"/>
            <a:r>
              <a:rPr lang="en-US" sz="2800" smtClean="0">
                <a:latin typeface="Arial" pitchFamily="34" charset="0"/>
                <a:cs typeface="Arial" pitchFamily="34" charset="0"/>
              </a:rPr>
              <a:t>Mẹ </a:t>
            </a:r>
            <a:r>
              <a:rPr lang="en-US" sz="2800">
                <a:latin typeface="Arial" pitchFamily="34" charset="0"/>
                <a:cs typeface="Arial" pitchFamily="34" charset="0"/>
              </a:rPr>
              <a:t>cho </a:t>
            </a:r>
            <a:r>
              <a:rPr lang="en-US" sz="2800" smtClean="0">
                <a:latin typeface="Arial" pitchFamily="34" charset="0"/>
                <a:cs typeface="Arial" pitchFamily="34" charset="0"/>
              </a:rPr>
              <a:t>Minh 20 000 </a:t>
            </a:r>
            <a:r>
              <a:rPr lang="en-US" sz="2800">
                <a:latin typeface="Arial" pitchFamily="34" charset="0"/>
                <a:cs typeface="Arial" pitchFamily="34" charset="0"/>
              </a:rPr>
              <a:t>đồng ra quán mua </a:t>
            </a:r>
            <a:r>
              <a:rPr lang="en-US" sz="2800" smtClean="0">
                <a:latin typeface="Arial" pitchFamily="34" charset="0"/>
                <a:cs typeface="Arial" pitchFamily="34" charset="0"/>
              </a:rPr>
              <a:t>đồ. </a:t>
            </a:r>
            <a:r>
              <a:rPr lang="en-US" sz="2800">
                <a:latin typeface="Arial" pitchFamily="34" charset="0"/>
                <a:cs typeface="Arial" pitchFamily="34" charset="0"/>
              </a:rPr>
              <a:t>Minh đã mua một hộp sữa với giá </a:t>
            </a:r>
            <a:r>
              <a:rPr lang="en-US" sz="2800" smtClean="0">
                <a:latin typeface="Arial" pitchFamily="34" charset="0"/>
                <a:cs typeface="Arial" pitchFamily="34" charset="0"/>
              </a:rPr>
              <a:t>5 000 </a:t>
            </a:r>
            <a:r>
              <a:rPr lang="en-US" sz="2800">
                <a:latin typeface="Arial" pitchFamily="34" charset="0"/>
                <a:cs typeface="Arial" pitchFamily="34" charset="0"/>
              </a:rPr>
              <a:t>đồng, một gói bim bim nhỏ với giá </a:t>
            </a:r>
            <a:r>
              <a:rPr lang="en-US" sz="2800" smtClean="0">
                <a:latin typeface="Arial" pitchFamily="34" charset="0"/>
                <a:cs typeface="Arial" pitchFamily="34" charset="0"/>
              </a:rPr>
              <a:t>2 000 </a:t>
            </a:r>
            <a:r>
              <a:rPr lang="en-US" sz="2800">
                <a:latin typeface="Arial" pitchFamily="34" charset="0"/>
                <a:cs typeface="Arial" pitchFamily="34" charset="0"/>
              </a:rPr>
              <a:t>đồng và mua một que kem </a:t>
            </a:r>
            <a:r>
              <a:rPr lang="en-US" sz="2800" smtClean="0">
                <a:latin typeface="Arial" pitchFamily="34" charset="0"/>
                <a:cs typeface="Arial" pitchFamily="34" charset="0"/>
              </a:rPr>
              <a:t>10 000 </a:t>
            </a:r>
            <a:r>
              <a:rPr lang="en-US" sz="2800">
                <a:latin typeface="Arial" pitchFamily="34" charset="0"/>
                <a:cs typeface="Arial" pitchFamily="34" charset="0"/>
              </a:rPr>
              <a:t>đồng. Hỏi Minh còn bao nhiêu tiền đưa về trả mẹ?</a:t>
            </a:r>
            <a:endParaRPr lang="en-US" sz="2300" b="1">
              <a:solidFill>
                <a:srgbClr val="0070C0"/>
              </a:solidFill>
              <a:latin typeface="Arial" pitchFamily="34" charset="0"/>
              <a:ea typeface="Tahoma" panose="020B0604030504040204" pitchFamily="34" charset="0"/>
              <a:cs typeface="Arial" pitchFamily="34" charset="0"/>
            </a:endParaRPr>
          </a:p>
        </p:txBody>
      </p:sp>
      <p:pic>
        <p:nvPicPr>
          <p:cNvPr id="8"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208" y="3667702"/>
            <a:ext cx="1805792" cy="216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486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2"/>
            <a:ext cx="11943219" cy="6848038"/>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xmlns="" id="{58E6D429-DC53-47C4-8036-1E9D12B8E28B}"/>
              </a:ext>
            </a:extLst>
          </p:cNvPr>
          <p:cNvSpPr/>
          <p:nvPr/>
        </p:nvSpPr>
        <p:spPr>
          <a:xfrm>
            <a:off x="3225504" y="9513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HƯỚNG DẪN TỰ HỌC Ở NHÀ</a:t>
            </a:r>
          </a:p>
        </p:txBody>
      </p:sp>
      <p:sp>
        <p:nvSpPr>
          <p:cNvPr id="27" name="TextBox 26">
            <a:extLst>
              <a:ext uri="{FF2B5EF4-FFF2-40B4-BE49-F238E27FC236}">
                <a16:creationId xmlns:a16="http://schemas.microsoft.com/office/drawing/2014/main" xmlns="" xmlns:a14="http://schemas.microsoft.com/office/drawing/2010/main" xmlns:mc="http://schemas.openxmlformats.org/markup-compatibility/2006" id="{CE530CE9-79B6-4A34-9DE8-7F769B44A120}"/>
              </a:ext>
            </a:extLst>
          </p:cNvPr>
          <p:cNvSpPr txBox="1"/>
          <p:nvPr/>
        </p:nvSpPr>
        <p:spPr>
          <a:xfrm>
            <a:off x="330986" y="1063209"/>
            <a:ext cx="11724775" cy="5262979"/>
          </a:xfrm>
          <a:prstGeom prst="rect">
            <a:avLst/>
          </a:prstGeom>
          <a:noFill/>
        </p:spPr>
        <p:txBody>
          <a:bodyPr wrap="square">
            <a:spAutoFit/>
          </a:bodyPr>
          <a:lstStyle/>
          <a:p>
            <a:pPr>
              <a:lnSpc>
                <a:spcPct val="150000"/>
              </a:lnSpc>
            </a:pPr>
            <a:r>
              <a:rPr lang="nl-NL" sz="2800" b="1" smtClean="0">
                <a:solidFill>
                  <a:srgbClr val="0070C0"/>
                </a:solidFill>
                <a:latin typeface="Arial" pitchFamily="34" charset="0"/>
                <a:cs typeface="Arial" pitchFamily="34" charset="0"/>
              </a:rPr>
              <a:t>- Học </a:t>
            </a:r>
            <a:r>
              <a:rPr lang="nl-NL" sz="2800" b="1">
                <a:solidFill>
                  <a:srgbClr val="0070C0"/>
                </a:solidFill>
                <a:latin typeface="Arial" pitchFamily="34" charset="0"/>
                <a:cs typeface="Arial" pitchFamily="34" charset="0"/>
              </a:rPr>
              <a:t>bài theo SGK và vở ghi.</a:t>
            </a:r>
            <a:endParaRPr lang="en-US" sz="2800" b="1">
              <a:solidFill>
                <a:srgbClr val="0070C0"/>
              </a:solidFill>
              <a:latin typeface="Arial" pitchFamily="34" charset="0"/>
              <a:cs typeface="Arial" pitchFamily="34" charset="0"/>
            </a:endParaRPr>
          </a:p>
          <a:p>
            <a:pPr>
              <a:lnSpc>
                <a:spcPct val="150000"/>
              </a:lnSpc>
            </a:pPr>
            <a:r>
              <a:rPr lang="nl-NL" sz="2800" b="1" smtClean="0">
                <a:solidFill>
                  <a:srgbClr val="0070C0"/>
                </a:solidFill>
                <a:latin typeface="Arial" pitchFamily="34" charset="0"/>
                <a:cs typeface="Arial" pitchFamily="34" charset="0"/>
              </a:rPr>
              <a:t>- Bài tập </a:t>
            </a:r>
            <a:r>
              <a:rPr lang="nl-NL" sz="2800" b="1">
                <a:solidFill>
                  <a:srgbClr val="0070C0"/>
                </a:solidFill>
                <a:latin typeface="Arial" pitchFamily="34" charset="0"/>
                <a:cs typeface="Arial" pitchFamily="34" charset="0"/>
              </a:rPr>
              <a:t>về </a:t>
            </a:r>
            <a:r>
              <a:rPr lang="nl-NL" sz="2800" b="1" smtClean="0">
                <a:solidFill>
                  <a:srgbClr val="0070C0"/>
                </a:solidFill>
                <a:latin typeface="Arial" pitchFamily="34" charset="0"/>
                <a:cs typeface="Arial" pitchFamily="34" charset="0"/>
              </a:rPr>
              <a:t>nhà:</a:t>
            </a:r>
          </a:p>
          <a:p>
            <a:pPr lvl="1" algn="just">
              <a:lnSpc>
                <a:spcPct val="150000"/>
              </a:lnSpc>
            </a:pPr>
            <a:r>
              <a:rPr lang="en-US" sz="2800">
                <a:solidFill>
                  <a:srgbClr val="C00000"/>
                </a:solidFill>
                <a:latin typeface="Arial" pitchFamily="34" charset="0"/>
                <a:cs typeface="Arial" pitchFamily="34" charset="0"/>
              </a:rPr>
              <a:t>	Bài 1: </a:t>
            </a:r>
            <a:r>
              <a:rPr lang="en-US" sz="2800" smtClean="0">
                <a:solidFill>
                  <a:srgbClr val="C00000"/>
                </a:solidFill>
                <a:latin typeface="Arial" pitchFamily="34" charset="0"/>
                <a:cs typeface="Arial" pitchFamily="34" charset="0"/>
              </a:rPr>
              <a:t>Tính nhanh</a:t>
            </a:r>
          </a:p>
          <a:p>
            <a:pPr lvl="1" algn="just"/>
            <a:endParaRPr lang="en-US" sz="2800">
              <a:solidFill>
                <a:srgbClr val="C00000"/>
              </a:solidFill>
              <a:latin typeface="Arial" pitchFamily="34" charset="0"/>
              <a:cs typeface="Arial" pitchFamily="34" charset="0"/>
            </a:endParaRP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2: </a:t>
            </a:r>
            <a:r>
              <a:rPr lang="en-US" sz="2800" smtClean="0">
                <a:solidFill>
                  <a:srgbClr val="C00000"/>
                </a:solidFill>
                <a:latin typeface="Arial" pitchFamily="34" charset="0"/>
                <a:cs typeface="Arial" pitchFamily="34" charset="0"/>
              </a:rPr>
              <a:t>Tìm số tự nhiên x biết</a:t>
            </a:r>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a:t>
            </a:r>
            <a:endParaRPr lang="en-US" sz="2800" smtClean="0">
              <a:solidFill>
                <a:srgbClr val="C00000"/>
              </a:solidFill>
              <a:latin typeface="Arial" pitchFamily="34" charset="0"/>
              <a:cs typeface="Arial" pitchFamily="34" charset="0"/>
            </a:endParaRPr>
          </a:p>
          <a:p>
            <a:pPr lvl="1" algn="just"/>
            <a:endParaRPr lang="en-US" sz="2800" smtClean="0">
              <a:solidFill>
                <a:srgbClr val="C00000"/>
              </a:solidFill>
              <a:latin typeface="Arial" pitchFamily="34" charset="0"/>
              <a:cs typeface="Arial" pitchFamily="34" charset="0"/>
            </a:endParaRPr>
          </a:p>
          <a:p>
            <a:pPr lvl="1" algn="just"/>
            <a:r>
              <a:rPr lang="en-US" sz="2800" smtClean="0">
                <a:solidFill>
                  <a:srgbClr val="C00000"/>
                </a:solidFill>
                <a:latin typeface="Arial" pitchFamily="34" charset="0"/>
                <a:cs typeface="Arial" pitchFamily="34" charset="0"/>
              </a:rPr>
              <a:t>	Bài 3: Tính số tiền Minh đưa về trả mẹ (hoạt động vận dụng)</a:t>
            </a:r>
            <a:endParaRPr lang="en-US" sz="2800">
              <a:solidFill>
                <a:srgbClr val="C00000"/>
              </a:solidFill>
              <a:latin typeface="Arial" pitchFamily="34" charset="0"/>
              <a:cs typeface="Arial" pitchFamily="34" charset="0"/>
            </a:endParaRPr>
          </a:p>
          <a:p>
            <a:pPr marL="0" lvl="1">
              <a:lnSpc>
                <a:spcPct val="150000"/>
              </a:lnSpc>
            </a:pPr>
            <a:r>
              <a:rPr lang="en-US" sz="2800" b="1">
                <a:solidFill>
                  <a:srgbClr val="0070C0"/>
                </a:solidFill>
                <a:latin typeface="Arial" pitchFamily="34" charset="0"/>
                <a:cs typeface="Arial" pitchFamily="34" charset="0"/>
              </a:rPr>
              <a:t>- Chuẩn bị bài tiếp theo: “ Phép nhân, chia các số tự nhiên” SGK/18</a:t>
            </a:r>
          </a:p>
        </p:txBody>
      </p:sp>
      <p:sp>
        <p:nvSpPr>
          <p:cNvPr id="4" name="Rectangle 2"/>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87414622"/>
              </p:ext>
            </p:extLst>
          </p:nvPr>
        </p:nvGraphicFramePr>
        <p:xfrm>
          <a:off x="4299474" y="2449897"/>
          <a:ext cx="3569354" cy="1399349"/>
        </p:xfrm>
        <a:graphic>
          <a:graphicData uri="http://schemas.openxmlformats.org/presentationml/2006/ole">
            <mc:AlternateContent xmlns:mc="http://schemas.openxmlformats.org/markup-compatibility/2006">
              <mc:Choice xmlns:v="urn:schemas-microsoft-com:vml" Requires="v">
                <p:oleObj spid="_x0000_s6168" name="Equation" r:id="rId4" imgW="1676400" imgH="660400" progId="Equation.DSMT4">
                  <p:embed/>
                </p:oleObj>
              </mc:Choice>
              <mc:Fallback>
                <p:oleObj name="Equation" r:id="rId4" imgW="1676400" imgH="660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9474" y="2449897"/>
                        <a:ext cx="3569354" cy="1399349"/>
                      </a:xfrm>
                      <a:prstGeom prst="rect">
                        <a:avLst/>
                      </a:prstGeom>
                      <a:noFill/>
                    </p:spPr>
                  </p:pic>
                </p:oleObj>
              </mc:Fallback>
            </mc:AlternateContent>
          </a:graphicData>
        </a:graphic>
      </p:graphicFrame>
      <p:sp>
        <p:nvSpPr>
          <p:cNvPr id="6" name="Rectangle 5"/>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01572288"/>
              </p:ext>
            </p:extLst>
          </p:nvPr>
        </p:nvGraphicFramePr>
        <p:xfrm>
          <a:off x="4227710" y="4267209"/>
          <a:ext cx="4387435" cy="932330"/>
        </p:xfrm>
        <a:graphic>
          <a:graphicData uri="http://schemas.openxmlformats.org/presentationml/2006/ole">
            <mc:AlternateContent xmlns:mc="http://schemas.openxmlformats.org/markup-compatibility/2006">
              <mc:Choice xmlns:v="urn:schemas-microsoft-com:vml" Requires="v">
                <p:oleObj spid="_x0000_s6169" name="Equation" r:id="rId6" imgW="2286000" imgH="482600" progId="Equation.DSMT4">
                  <p:embed/>
                </p:oleObj>
              </mc:Choice>
              <mc:Fallback>
                <p:oleObj name="Equation" r:id="rId6" imgW="2286000" imgH="482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710" y="4267209"/>
                        <a:ext cx="4387435" cy="932330"/>
                      </a:xfrm>
                      <a:prstGeom prst="rect">
                        <a:avLst/>
                      </a:prstGeom>
                      <a:noFill/>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9237" y="0"/>
            <a:ext cx="3648364"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204949" y="451991"/>
            <a:ext cx="47752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ONG NHỎ </a:t>
            </a:r>
          </a:p>
          <a:p>
            <a:r>
              <a:rPr lang="en-US" sz="3200" smtClean="0">
                <a:solidFill>
                  <a:srgbClr val="FF0000"/>
                </a:solidFill>
                <a:latin typeface="Times New Roman" pitchFamily="18" charset="0"/>
                <a:cs typeface="Times New Roman" pitchFamily="18" charset="0"/>
              </a:rPr>
              <a:t>   VÀ MẬT HOA</a:t>
            </a:r>
            <a:endParaRPr lang="en-US" sz="320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289" y="3429000"/>
            <a:ext cx="3524249" cy="3338512"/>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8000" y="3969268"/>
            <a:ext cx="2946400" cy="2714742"/>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3315" y="152401"/>
            <a:ext cx="2603211" cy="1938337"/>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3075" y="1132454"/>
            <a:ext cx="6324600" cy="4743450"/>
          </a:xfrm>
          <a:prstGeom prst="rect">
            <a:avLst/>
          </a:prstGeom>
        </p:spPr>
      </p:pic>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192000" y="0"/>
            <a:ext cx="812800" cy="609600"/>
          </a:xfrm>
          <a:prstGeom prst="rect">
            <a:avLst/>
          </a:prstGeom>
        </p:spPr>
      </p:pic>
    </p:spTree>
    <p:extLst>
      <p:ext uri="{BB962C8B-B14F-4D97-AF65-F5344CB8AC3E}">
        <p14:creationId xmlns:p14="http://schemas.microsoft.com/office/powerpoint/2010/main" val="18656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101</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111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109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a:t>
            </a:r>
            <a:r>
              <a:rPr lang="en-US" sz="2800">
                <a:solidFill>
                  <a:srgbClr val="FFFF00"/>
                </a:solidFill>
                <a:latin typeface="Arial" pitchFamily="34" charset="0"/>
                <a:cs typeface="Arial" pitchFamily="34" charset="0"/>
              </a:rPr>
              <a:t>1</a:t>
            </a:r>
            <a:r>
              <a:rPr lang="en-US" sz="2800" smtClean="0">
                <a:solidFill>
                  <a:srgbClr val="FFFF00"/>
                </a:solidFill>
                <a:latin typeface="Arial" pitchFamily="34" charset="0"/>
                <a:cs typeface="Arial" pitchFamily="34" charset="0"/>
              </a:rPr>
              <a:t>99</a:t>
            </a:r>
            <a:endParaRPr lang="en-US" sz="2800" dirty="0">
              <a:solidFill>
                <a:srgbClr val="FFFF00"/>
              </a:solidFill>
              <a:latin typeface="Arial" pitchFamily="34" charset="0"/>
              <a:cs typeface="Arial" pitchFamily="34" charset="0"/>
            </a:endParaRPr>
          </a:p>
        </p:txBody>
      </p:sp>
      <p:sp>
        <p:nvSpPr>
          <p:cNvPr id="22" name="cauhoi"/>
          <p:cNvSpPr/>
          <p:nvPr/>
        </p:nvSpPr>
        <p:spPr>
          <a:xfrm>
            <a:off x="2014039" y="105460"/>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FFFF00"/>
              </a:solidFill>
              <a:latin typeface="Arial" pitchFamily="34" charset="0"/>
              <a:cs typeface="Arial" pitchFamily="34" charset="0"/>
            </a:endParaRPr>
          </a:p>
        </p:txBody>
      </p:sp>
      <p:sp>
        <p:nvSpPr>
          <p:cNvPr id="24" name="nhanb"/>
          <p:cNvSpPr/>
          <p:nvPr/>
        </p:nvSpPr>
        <p:spPr>
          <a:xfrm>
            <a:off x="1654363" y="317542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6" name="nhand"/>
          <p:cNvSpPr/>
          <p:nvPr/>
        </p:nvSpPr>
        <p:spPr>
          <a:xfrm>
            <a:off x="1605012" y="546636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7" name="nhanc"/>
          <p:cNvSpPr/>
          <p:nvPr/>
        </p:nvSpPr>
        <p:spPr>
          <a:xfrm>
            <a:off x="1669316"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5" name="cauhoi"/>
          <p:cNvSpPr txBox="1"/>
          <p:nvPr/>
        </p:nvSpPr>
        <p:spPr>
          <a:xfrm>
            <a:off x="2824214" y="457200"/>
            <a:ext cx="6406050" cy="523220"/>
          </a:xfrm>
          <a:prstGeom prst="rect">
            <a:avLst/>
          </a:prstGeom>
          <a:noFill/>
        </p:spPr>
        <p:txBody>
          <a:bodyPr wrap="square" rtlCol="0">
            <a:spAutoFit/>
          </a:bodyPr>
          <a:lstStyle/>
          <a:p>
            <a:r>
              <a:rPr lang="en-US" sz="2800" smtClean="0">
                <a:solidFill>
                  <a:srgbClr val="FFFF00"/>
                </a:solidFill>
                <a:latin typeface="Arial" pitchFamily="34" charset="0"/>
                <a:cs typeface="Arial" pitchFamily="34" charset="0"/>
              </a:rPr>
              <a:t>Kết quả phép tính: 417 – 17 – 299 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3" name="Picture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417−17−299</m:t>
                      </m:r>
                    </m:oMath>
                  </m:oMathPara>
                </a14:m>
                <a:endParaRPr lang="en-US" sz="2800" b="0" smtClean="0"/>
              </a:p>
              <a:p>
                <a:r>
                  <a:rPr lang="en-US" sz="2800" smtClean="0"/>
                  <a:t>= (</a:t>
                </a:r>
                <a14:m>
                  <m:oMath xmlns:m="http://schemas.openxmlformats.org/officeDocument/2006/math">
                    <m:r>
                      <a:rPr lang="en-US" sz="2800" i="1">
                        <a:latin typeface="Cambria Math"/>
                      </a:rPr>
                      <m:t>417−17</m:t>
                    </m:r>
                    <m:r>
                      <a:rPr lang="en-US" sz="2800" b="0" i="1" smtClean="0">
                        <a:latin typeface="Cambria Math"/>
                      </a:rPr>
                      <m:t>)</m:t>
                    </m:r>
                    <m:r>
                      <a:rPr lang="en-US" sz="2800" i="1">
                        <a:latin typeface="Cambria Math"/>
                      </a:rPr>
                      <m:t>−299</m:t>
                    </m:r>
                  </m:oMath>
                </a14:m>
                <a:endParaRPr lang="en-US" sz="2800"/>
              </a:p>
              <a:p>
                <a:r>
                  <a:rPr lang="en-US" sz="2800"/>
                  <a:t>= </a:t>
                </a:r>
                <a14:m>
                  <m:oMath xmlns:m="http://schemas.openxmlformats.org/officeDocument/2006/math">
                    <m:r>
                      <a:rPr lang="en-US" sz="2800" b="0" i="1" smtClean="0">
                        <a:latin typeface="Cambria Math"/>
                      </a:rPr>
                      <m:t>400</m:t>
                    </m:r>
                    <m:r>
                      <a:rPr lang="en-US" sz="2800" i="1">
                        <a:latin typeface="Cambria Math"/>
                      </a:rPr>
                      <m:t>−299</m:t>
                    </m:r>
                  </m:oMath>
                </a14:m>
                <a:endParaRPr lang="en-US" sz="2800" smtClean="0"/>
              </a:p>
              <a:p>
                <a:r>
                  <a:rPr lang="en-US" sz="2800" smtClean="0"/>
                  <a:t>= 101</a:t>
                </a:r>
                <a:endParaRPr lang="en-US" sz="2800"/>
              </a:p>
            </p:txBody>
          </p:sp>
        </mc:Choice>
        <mc:Fallback xmlns="">
          <p:sp>
            <p:nvSpPr>
              <p:cNvPr id="2" name="Rectangle 1"/>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17916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randombar(horizontal)">
                                      <p:cBhvr>
                                        <p:cTn id="104" dur="500"/>
                                        <p:tgtEl>
                                          <p:spTgt spid="2"/>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4376965"/>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229</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171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08031" y="2255580"/>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129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371</a:t>
            </a:r>
            <a:endParaRPr lang="en-US" sz="2800" dirty="0">
              <a:solidFill>
                <a:srgbClr val="FFFF00"/>
              </a:solidFill>
              <a:latin typeface="Arial" pitchFamily="34" charset="0"/>
              <a:cs typeface="Arial" pitchFamily="34"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605012" y="205999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784456" y="477078"/>
            <a:ext cx="6101127"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a:t>
            </a:r>
            <a:r>
              <a:rPr lang="en-US" sz="2800" smtClean="0">
                <a:solidFill>
                  <a:srgbClr val="FFFF00"/>
                </a:solidFill>
                <a:latin typeface="Arial" pitchFamily="34" charset="0"/>
                <a:cs typeface="Arial" pitchFamily="34" charset="0"/>
              </a:rPr>
              <a:t>981– 781 + 29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64911" y="4638575"/>
            <a:ext cx="2089581" cy="1979454"/>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981−781+29</m:t>
                      </m:r>
                    </m:oMath>
                  </m:oMathPara>
                </a14:m>
                <a:endParaRPr lang="en-US" sz="2800" b="0" smtClean="0"/>
              </a:p>
              <a:p>
                <a:r>
                  <a:rPr lang="en-US" sz="2800" smtClean="0"/>
                  <a:t>= (</a:t>
                </a:r>
                <a14:m>
                  <m:oMath xmlns:m="http://schemas.openxmlformats.org/officeDocument/2006/math">
                    <m:r>
                      <a:rPr lang="en-US" sz="2800" i="1">
                        <a:latin typeface="Cambria Math"/>
                      </a:rPr>
                      <m:t>981−781</m:t>
                    </m:r>
                    <m:r>
                      <a:rPr lang="en-US" sz="2800" b="0" i="1" smtClean="0">
                        <a:latin typeface="Cambria Math"/>
                      </a:rPr>
                      <m:t>)+</m:t>
                    </m:r>
                    <m:r>
                      <a:rPr lang="en-US" sz="2800" i="1">
                        <a:latin typeface="Cambria Math"/>
                      </a:rPr>
                      <m:t>29</m:t>
                    </m:r>
                  </m:oMath>
                </a14:m>
                <a:endParaRPr lang="en-US" sz="2800"/>
              </a:p>
              <a:p>
                <a:r>
                  <a:rPr lang="en-US" sz="2800"/>
                  <a:t>= </a:t>
                </a:r>
                <a14:m>
                  <m:oMath xmlns:m="http://schemas.openxmlformats.org/officeDocument/2006/math">
                    <m:r>
                      <a:rPr lang="en-US" sz="2800" i="1">
                        <a:latin typeface="Cambria Math"/>
                      </a:rPr>
                      <m:t>2</m:t>
                    </m:r>
                    <m:r>
                      <a:rPr lang="en-US" sz="2800" b="0" i="1" smtClean="0">
                        <a:latin typeface="Cambria Math"/>
                      </a:rPr>
                      <m:t>00+</m:t>
                    </m:r>
                    <m:r>
                      <a:rPr lang="en-US" sz="2800" i="1">
                        <a:latin typeface="Cambria Math"/>
                      </a:rPr>
                      <m:t>29</m:t>
                    </m:r>
                  </m:oMath>
                </a14:m>
                <a:endParaRPr lang="en-US" sz="2800" smtClean="0"/>
              </a:p>
              <a:p>
                <a:r>
                  <a:rPr lang="en-US" sz="2800" smtClean="0"/>
                  <a:t>= 229</a:t>
                </a:r>
                <a:endParaRPr lang="en-US" sz="2800"/>
              </a:p>
            </p:txBody>
          </p:sp>
        </mc:Choice>
        <mc:Fallback xmlns="">
          <p:sp>
            <p:nvSpPr>
              <p:cNvPr id="21" name="Rectangle 20"/>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35045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randombar(horizontal)">
                                      <p:cBhvr>
                                        <p:cTn id="89" dur="500"/>
                                        <p:tgtEl>
                                          <p:spTgt spid="21"/>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a:t>
            </a:r>
            <a:r>
              <a:rPr lang="en-US" sz="2800" smtClean="0">
                <a:latin typeface="Times New Roman" pitchFamily="18" charset="0"/>
                <a:cs typeface="Times New Roman" pitchFamily="18" charset="0"/>
              </a:rPr>
              <a:t>. 370</a:t>
            </a:r>
            <a:endParaRPr lang="en-US" sz="2800" dirty="0">
              <a:latin typeface="Times New Roman" pitchFamily="18" charset="0"/>
              <a:cs typeface="Times New Roman" pitchFamily="18"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B</a:t>
            </a:r>
            <a:r>
              <a:rPr lang="en-US" sz="2800" smtClean="0">
                <a:latin typeface="Times New Roman" pitchFamily="18" charset="0"/>
                <a:cs typeface="Times New Roman" pitchFamily="18" charset="0"/>
              </a:rPr>
              <a:t>: 230</a:t>
            </a:r>
            <a:endParaRPr lang="en-US" sz="2800" dirty="0">
              <a:latin typeface="Times New Roman" pitchFamily="18" charset="0"/>
              <a:cs typeface="Times New Roman" pitchFamily="18"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C</a:t>
            </a:r>
            <a:r>
              <a:rPr lang="en-US" sz="2800" smtClean="0">
                <a:latin typeface="Times New Roman" pitchFamily="18" charset="0"/>
                <a:cs typeface="Times New Roman" pitchFamily="18" charset="0"/>
              </a:rPr>
              <a:t>: 330</a:t>
            </a:r>
            <a:endParaRPr lang="en-US" sz="2800" dirty="0">
              <a:latin typeface="Times New Roman" pitchFamily="18" charset="0"/>
              <a:cs typeface="Times New Roman" pitchFamily="18"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D</a:t>
            </a:r>
            <a:r>
              <a:rPr lang="en-US" sz="2800" smtClean="0">
                <a:latin typeface="Times New Roman" pitchFamily="18" charset="0"/>
                <a:cs typeface="Times New Roman" pitchFamily="18" charset="0"/>
              </a:rPr>
              <a:t>: 270</a:t>
            </a:r>
            <a:endParaRPr lang="en-US" sz="2800" dirty="0">
              <a:latin typeface="Times New Roman" pitchFamily="18" charset="0"/>
              <a:cs typeface="Times New Roman" pitchFamily="18"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718665"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80161" y="2691838"/>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p:sp>
        <p:nvSpPr>
          <p:cNvPr id="21" name="cauhoi"/>
          <p:cNvSpPr txBox="1"/>
          <p:nvPr/>
        </p:nvSpPr>
        <p:spPr>
          <a:xfrm>
            <a:off x="2725404" y="506082"/>
            <a:ext cx="6918928"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3</a:t>
            </a:r>
            <a:r>
              <a:rPr lang="en-US" sz="2800" smtClean="0">
                <a:solidFill>
                  <a:srgbClr val="FFFF00"/>
                </a:solidFill>
                <a:latin typeface="Arial" pitchFamily="34" charset="0"/>
                <a:cs typeface="Arial" pitchFamily="34" charset="0"/>
              </a:rPr>
              <a:t>31+ 42 – 31 + 28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7289887" y="1839619"/>
                <a:ext cx="4181850"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3</m:t>
                      </m:r>
                      <m:r>
                        <a:rPr lang="en-US" sz="2800" b="0" i="1" smtClean="0">
                          <a:latin typeface="Cambria Math"/>
                        </a:rPr>
                        <m:t>31+42−31+28</m:t>
                      </m:r>
                    </m:oMath>
                  </m:oMathPara>
                </a14:m>
                <a:endParaRPr lang="en-US" sz="2800" b="0" smtClean="0"/>
              </a:p>
              <a:p>
                <a:r>
                  <a:rPr lang="en-US" sz="2800" smtClean="0"/>
                  <a:t>= </a:t>
                </a:r>
                <a14:m>
                  <m:oMath xmlns:m="http://schemas.openxmlformats.org/officeDocument/2006/math">
                    <m:r>
                      <a:rPr lang="en-US" sz="2800" b="0" i="0" smtClean="0">
                        <a:latin typeface="Cambria Math"/>
                      </a:rPr>
                      <m:t>(</m:t>
                    </m:r>
                    <m:r>
                      <a:rPr lang="en-US" sz="2800" i="1">
                        <a:latin typeface="Cambria Math"/>
                      </a:rPr>
                      <m:t>3</m:t>
                    </m:r>
                    <m:r>
                      <a:rPr lang="en-US" sz="2800" b="0" i="1" smtClean="0">
                        <a:latin typeface="Cambria Math"/>
                      </a:rPr>
                      <m:t>3</m:t>
                    </m:r>
                    <m:r>
                      <a:rPr lang="en-US" sz="2800" i="1">
                        <a:latin typeface="Cambria Math"/>
                      </a:rPr>
                      <m:t>1−</m:t>
                    </m:r>
                    <m:r>
                      <a:rPr lang="en-US" sz="2800" b="0" i="1" smtClean="0">
                        <a:latin typeface="Cambria Math"/>
                      </a:rPr>
                      <m:t>3</m:t>
                    </m:r>
                    <m:r>
                      <a:rPr lang="en-US" sz="2800" i="1">
                        <a:latin typeface="Cambria Math"/>
                      </a:rPr>
                      <m:t>1</m:t>
                    </m:r>
                    <m:r>
                      <a:rPr lang="en-US" sz="2800" b="0" i="1" smtClean="0">
                        <a:latin typeface="Cambria Math"/>
                      </a:rPr>
                      <m:t>)+(42+28)</m:t>
                    </m:r>
                  </m:oMath>
                </a14:m>
                <a:endParaRPr lang="en-US" sz="2800"/>
              </a:p>
              <a:p>
                <a:r>
                  <a:rPr lang="en-US" sz="2800"/>
                  <a:t>= </a:t>
                </a:r>
                <a14:m>
                  <m:oMath xmlns:m="http://schemas.openxmlformats.org/officeDocument/2006/math">
                    <m:r>
                      <a:rPr lang="en-US" sz="2800" i="1" smtClean="0">
                        <a:latin typeface="Cambria Math"/>
                      </a:rPr>
                      <m:t>3</m:t>
                    </m:r>
                    <m:r>
                      <a:rPr lang="en-US" sz="2800" b="0" i="1" smtClean="0">
                        <a:latin typeface="Cambria Math"/>
                      </a:rPr>
                      <m:t>00+70</m:t>
                    </m:r>
                  </m:oMath>
                </a14:m>
                <a:endParaRPr lang="en-US" sz="2800" smtClean="0"/>
              </a:p>
              <a:p>
                <a:r>
                  <a:rPr lang="en-US" sz="2800" smtClean="0"/>
                  <a:t>= 370</a:t>
                </a:r>
                <a:endParaRPr lang="en-US" sz="2800"/>
              </a:p>
            </p:txBody>
          </p:sp>
        </mc:Choice>
        <mc:Fallback xmlns="">
          <p:sp>
            <p:nvSpPr>
              <p:cNvPr id="23" name="Rectangle 22"/>
              <p:cNvSpPr>
                <a:spLocks noRot="1" noChangeAspect="1" noMove="1" noResize="1" noEditPoints="1" noAdjustHandles="1" noChangeArrowheads="1" noChangeShapeType="1" noTextEdit="1"/>
              </p:cNvSpPr>
              <p:nvPr/>
            </p:nvSpPr>
            <p:spPr>
              <a:xfrm>
                <a:off x="7289887" y="1839619"/>
                <a:ext cx="4181850" cy="1815882"/>
              </a:xfrm>
              <a:prstGeom prst="rect">
                <a:avLst/>
              </a:prstGeom>
              <a:blipFill rotWithShape="1">
                <a:blip r:embed="rId9"/>
                <a:stretch>
                  <a:fillRect l="-3061" b="-8725"/>
                </a:stretch>
              </a:blipFill>
            </p:spPr>
            <p:txBody>
              <a:bodyPr/>
              <a:lstStyle/>
              <a:p>
                <a:r>
                  <a:rPr lang="en-US">
                    <a:noFill/>
                  </a:rPr>
                  <a:t> </a:t>
                </a:r>
              </a:p>
            </p:txBody>
          </p:sp>
        </mc:Fallback>
      </mc:AlternateContent>
      <p:sp>
        <p:nvSpPr>
          <p:cNvPr id="2" name="Cloud 1"/>
          <p:cNvSpPr/>
          <p:nvPr/>
        </p:nvSpPr>
        <p:spPr>
          <a:xfrm>
            <a:off x="7025640" y="3975996"/>
            <a:ext cx="3002280" cy="16290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Thank </a:t>
            </a:r>
            <a:r>
              <a:rPr lang="en-US" sz="2800" smtClean="0">
                <a:solidFill>
                  <a:srgbClr val="FFFF00"/>
                </a:solidFill>
                <a:latin typeface="Arial" pitchFamily="34" charset="0"/>
                <a:cs typeface="Arial" pitchFamily="34" charset="0"/>
              </a:rPr>
              <a:t>you!</a:t>
            </a:r>
            <a:endParaRPr lang="en-US" sz="2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5749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350" fill="hold">
                                          <p:stCondLst>
                                            <p:cond delay="0"/>
                                          </p:stCondLst>
                                        </p:cTn>
                                        <p:tgtEl>
                                          <p:spTgt spid="20"/>
                                        </p:tgtEl>
                                        <p:attrNameLst>
                                          <p:attrName>r</p:attrName>
                                        </p:attrNameLst>
                                      </p:cBhvr>
                                    </p:animRot>
                                    <p:animRot by="-240000">
                                      <p:cBhvr>
                                        <p:cTn id="58" dur="700" fill="hold">
                                          <p:stCondLst>
                                            <p:cond delay="700"/>
                                          </p:stCondLst>
                                        </p:cTn>
                                        <p:tgtEl>
                                          <p:spTgt spid="20"/>
                                        </p:tgtEl>
                                        <p:attrNameLst>
                                          <p:attrName>r</p:attrName>
                                        </p:attrNameLst>
                                      </p:cBhvr>
                                    </p:animRot>
                                    <p:animRot by="240000">
                                      <p:cBhvr>
                                        <p:cTn id="59" dur="700" fill="hold">
                                          <p:stCondLst>
                                            <p:cond delay="1400"/>
                                          </p:stCondLst>
                                        </p:cTn>
                                        <p:tgtEl>
                                          <p:spTgt spid="20"/>
                                        </p:tgtEl>
                                        <p:attrNameLst>
                                          <p:attrName>r</p:attrName>
                                        </p:attrNameLst>
                                      </p:cBhvr>
                                    </p:animRot>
                                    <p:animRot by="-240000">
                                      <p:cBhvr>
                                        <p:cTn id="60" dur="700" fill="hold">
                                          <p:stCondLst>
                                            <p:cond delay="2100"/>
                                          </p:stCondLst>
                                        </p:cTn>
                                        <p:tgtEl>
                                          <p:spTgt spid="20"/>
                                        </p:tgtEl>
                                        <p:attrNameLst>
                                          <p:attrName>r</p:attrName>
                                        </p:attrNameLst>
                                      </p:cBhvr>
                                    </p:animRot>
                                    <p:animRot by="120000">
                                      <p:cBhvr>
                                        <p:cTn id="61" dur="700" fill="hold">
                                          <p:stCondLst>
                                            <p:cond delay="2800"/>
                                          </p:stCondLst>
                                        </p:cTn>
                                        <p:tgtEl>
                                          <p:spTgt spid="20"/>
                                        </p:tgtEl>
                                        <p:attrNameLst>
                                          <p:attrName>r</p:attrName>
                                        </p:attrNameLst>
                                      </p:cBhvr>
                                    </p:animRot>
                                  </p:childTnLst>
                                </p:cTn>
                              </p:par>
                              <p:par>
                                <p:cTn id="62" presetID="22" presetClass="entr" presetSubtype="4"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32"/>
                </p:tgtEl>
              </p:cMediaNode>
            </p:audio>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75" dur="2000" fill="hold"/>
                                        <p:tgtEl>
                                          <p:spTgt spid="8"/>
                                        </p:tgtEl>
                                        <p:attrNameLst>
                                          <p:attrName>ppt_x</p:attrName>
                                          <p:attrName>ppt_y</p:attrName>
                                        </p:attrNameLst>
                                      </p:cBhvr>
                                      <p:rCtr x="10955" y="-2520"/>
                                    </p:animMotion>
                                  </p:childTnLst>
                                </p:cTn>
                              </p:par>
                              <p:par>
                                <p:cTn id="76" presetID="1" presetClass="mediacall" presetSubtype="0" fill="hold" nodeType="withEffect">
                                  <p:stCondLst>
                                    <p:cond delay="0"/>
                                  </p:stCondLst>
                                  <p:childTnLst>
                                    <p:cmd type="call" cmd="playFrom(0.0)">
                                      <p:cBhvr>
                                        <p:cTn id="77" dur="4744" fill="hold"/>
                                        <p:tgtEl>
                                          <p:spTgt spid="32"/>
                                        </p:tgtEl>
                                      </p:cBhvr>
                                    </p:cmd>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33"/>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05556E-6 0.01387 L -0.00226 1.00439 " pathEditMode="relative" rAng="0" ptsTypes="AA">
                                      <p:cBhvr>
                                        <p:cTn id="82"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83" restart="whenNotActive" fill="hold" evtFilter="cancelBubble" nodeType="interactiveSeq">
                <p:stCondLst>
                  <p:cond evt="onClick" delay="0">
                    <p:tgtEl>
                      <p:spTgt spid="17"/>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childTnLst>
                          </p:cTn>
                        </p:par>
                      </p:childTnLst>
                    </p:cTn>
                  </p:par>
                </p:childTnLst>
              </p:cTn>
              <p:nextCondLst>
                <p:cond evt="onClick" delay="0">
                  <p:tgtEl>
                    <p:spTgt spid="19"/>
                  </p:tgtEl>
                </p:cond>
              </p:nextCondLst>
            </p:seq>
            <p:seq concurrent="1" nextAc="seek">
              <p:cTn id="107" restart="whenNotActive" fill="hold" evtFilter="cancelBubble" nodeType="interactiveSeq">
                <p:stCondLst>
                  <p:cond evt="onClick" delay="0">
                    <p:tgtEl>
                      <p:spTgt spid="22"/>
                    </p:tgtEl>
                  </p:cond>
                </p:stCondLst>
                <p:endSync evt="end" delay="0">
                  <p:rtn val="all"/>
                </p:endSync>
                <p:childTnLst>
                  <p:par>
                    <p:cTn id="108" fill="hold">
                      <p:stCondLst>
                        <p:cond delay="0"/>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randombar(horizontal)">
                                      <p:cBhvr>
                                        <p:cTn id="112" dur="500"/>
                                        <p:tgtEl>
                                          <p:spTgt spid="23"/>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xmlns="" id="{DB5EF33F-3F43-438D-BE4E-4A4CA7F6DA97}"/>
              </a:ext>
            </a:extLst>
          </p:cNvPr>
          <p:cNvSpPr>
            <a:spLocks noChangeArrowheads="1"/>
          </p:cNvSpPr>
          <p:nvPr/>
        </p:nvSpPr>
        <p:spPr bwMode="auto">
          <a:xfrm>
            <a:off x="-484083" y="18825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6">
            <a:extLst>
              <a:ext uri="{FF2B5EF4-FFF2-40B4-BE49-F238E27FC236}">
                <a16:creationId xmlns:a16="http://schemas.microsoft.com/office/drawing/2014/main" xmlns="" id="{56F5C235-BCCF-4592-98B1-899C73880B07}"/>
              </a:ext>
            </a:extLst>
          </p:cNvPr>
          <p:cNvSpPr>
            <a:spLocks noChangeArrowheads="1"/>
          </p:cNvSpPr>
          <p:nvPr/>
        </p:nvSpPr>
        <p:spPr bwMode="auto">
          <a:xfrm>
            <a:off x="-484083" y="25302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
            <a:extLst>
              <a:ext uri="{FF2B5EF4-FFF2-40B4-BE49-F238E27FC236}">
                <a16:creationId xmlns:a16="http://schemas.microsoft.com/office/drawing/2014/main" xmlns="" id="{C9CBD40C-A75A-4AEC-9E81-70E3494E8A0C}"/>
              </a:ext>
            </a:extLst>
          </p:cNvPr>
          <p:cNvSpPr>
            <a:spLocks noChangeArrowheads="1"/>
          </p:cNvSpPr>
          <p:nvPr/>
        </p:nvSpPr>
        <p:spPr bwMode="auto">
          <a:xfrm>
            <a:off x="-484083" y="2796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8">
            <a:extLst>
              <a:ext uri="{FF2B5EF4-FFF2-40B4-BE49-F238E27FC236}">
                <a16:creationId xmlns:a16="http://schemas.microsoft.com/office/drawing/2014/main" xmlns="" id="{771F20AD-B5B3-460A-A2D8-CF3DF84B4832}"/>
              </a:ext>
            </a:extLst>
          </p:cNvPr>
          <p:cNvSpPr>
            <a:spLocks noChangeArrowheads="1"/>
          </p:cNvSpPr>
          <p:nvPr/>
        </p:nvSpPr>
        <p:spPr bwMode="auto">
          <a:xfrm>
            <a:off x="-484083" y="29874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a16="http://schemas.microsoft.com/office/drawing/2014/main" xmlns="" id="{CE3DA644-1328-4862-92E8-B70FBA4D68C0}"/>
              </a:ext>
            </a:extLst>
          </p:cNvPr>
          <p:cNvSpPr>
            <a:spLocks noChangeArrowheads="1"/>
          </p:cNvSpPr>
          <p:nvPr/>
        </p:nvSpPr>
        <p:spPr bwMode="auto">
          <a:xfrm>
            <a:off x="-484083" y="3177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5">
            <a:extLst>
              <a:ext uri="{FF2B5EF4-FFF2-40B4-BE49-F238E27FC236}">
                <a16:creationId xmlns:a16="http://schemas.microsoft.com/office/drawing/2014/main" xmlns="" id="{B5D14802-3865-49F2-B0E7-B603C38D980E}"/>
              </a:ext>
            </a:extLst>
          </p:cNvPr>
          <p:cNvSpPr>
            <a:spLocks noChangeArrowheads="1"/>
          </p:cNvSpPr>
          <p:nvPr/>
        </p:nvSpPr>
        <p:spPr bwMode="auto">
          <a:xfrm>
            <a:off x="-331683" y="26826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16">
            <a:extLst>
              <a:ext uri="{FF2B5EF4-FFF2-40B4-BE49-F238E27FC236}">
                <a16:creationId xmlns:a16="http://schemas.microsoft.com/office/drawing/2014/main" xmlns="" id="{58EC559C-4F04-4644-9D38-7FF32BCE7909}"/>
              </a:ext>
            </a:extLst>
          </p:cNvPr>
          <p:cNvSpPr>
            <a:spLocks noChangeArrowheads="1"/>
          </p:cNvSpPr>
          <p:nvPr/>
        </p:nvSpPr>
        <p:spPr bwMode="auto">
          <a:xfrm>
            <a:off x="-331683" y="2949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17">
            <a:extLst>
              <a:ext uri="{FF2B5EF4-FFF2-40B4-BE49-F238E27FC236}">
                <a16:creationId xmlns:a16="http://schemas.microsoft.com/office/drawing/2014/main" xmlns="" id="{6FE42B4F-D767-4258-A417-CFDAB4C383A6}"/>
              </a:ext>
            </a:extLst>
          </p:cNvPr>
          <p:cNvSpPr>
            <a:spLocks noChangeArrowheads="1"/>
          </p:cNvSpPr>
          <p:nvPr/>
        </p:nvSpPr>
        <p:spPr bwMode="auto">
          <a:xfrm>
            <a:off x="-331683" y="3139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18">
            <a:extLst>
              <a:ext uri="{FF2B5EF4-FFF2-40B4-BE49-F238E27FC236}">
                <a16:creationId xmlns:a16="http://schemas.microsoft.com/office/drawing/2014/main" xmlns="" id="{C58C0A7A-148D-4151-817A-6611BC04681F}"/>
              </a:ext>
            </a:extLst>
          </p:cNvPr>
          <p:cNvSpPr>
            <a:spLocks noChangeArrowheads="1"/>
          </p:cNvSpPr>
          <p:nvPr/>
        </p:nvSpPr>
        <p:spPr bwMode="auto">
          <a:xfrm>
            <a:off x="-331683" y="3330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xmlns="" id="{2D36E3A2-7CD6-430B-AE3B-C9947ED1E736}"/>
              </a:ext>
            </a:extLst>
          </p:cNvPr>
          <p:cNvSpPr txBox="1"/>
          <p:nvPr/>
        </p:nvSpPr>
        <p:spPr>
          <a:xfrm>
            <a:off x="824740" y="2843805"/>
            <a:ext cx="10644105" cy="1077218"/>
          </a:xfrm>
          <a:prstGeom prst="rect">
            <a:avLst/>
          </a:prstGeom>
          <a:noFill/>
        </p:spPr>
        <p:txBody>
          <a:bodyPr wrap="square" rtlCol="0">
            <a:spAutoFit/>
          </a:bodyPr>
          <a:lstStyle/>
          <a:p>
            <a:pPr algn="ctr"/>
            <a:r>
              <a:rPr lang="en-US" sz="3200" b="1">
                <a:solidFill>
                  <a:schemeClr val="accent6">
                    <a:lumMod val="50000"/>
                  </a:schemeClr>
                </a:solidFill>
                <a:latin typeface="Arial" panose="020B0604020202020204" pitchFamily="34" charset="0"/>
                <a:cs typeface="Arial" panose="020B0604020202020204" pitchFamily="34" charset="0"/>
              </a:rPr>
              <a:t>Có thể tính nhẩm tổng bằng cách tách một số hạng thành tổng của hai số khác.</a:t>
            </a:r>
          </a:p>
        </p:txBody>
      </p:sp>
      <p:sp>
        <p:nvSpPr>
          <p:cNvPr id="13" name="TextBox 12">
            <a:extLst>
              <a:ext uri="{FF2B5EF4-FFF2-40B4-BE49-F238E27FC236}">
                <a16:creationId xmlns:a16="http://schemas.microsoft.com/office/drawing/2014/main" xmlns="" id="{B9949C14-DAEE-458C-88BB-C191CC089F2D}"/>
              </a:ext>
            </a:extLst>
          </p:cNvPr>
          <p:cNvSpPr txBox="1"/>
          <p:nvPr/>
        </p:nvSpPr>
        <p:spPr>
          <a:xfrm>
            <a:off x="1873467" y="4095163"/>
            <a:ext cx="1436612" cy="584775"/>
          </a:xfrm>
          <a:prstGeom prst="rect">
            <a:avLst/>
          </a:prstGeom>
          <a:noFill/>
        </p:spPr>
        <p:txBody>
          <a:bodyPr wrap="none" rtlCol="0">
            <a:spAutoFit/>
          </a:bodyPr>
          <a:lstStyle/>
          <a:p>
            <a:r>
              <a:rPr lang="en-US" sz="3200" b="1">
                <a:solidFill>
                  <a:srgbClr val="FF0000"/>
                </a:solidFill>
                <a:latin typeface="Arial" panose="020B0604020202020204" pitchFamily="34" charset="0"/>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xmlns="" id="{A69977DF-5FA3-431F-98DB-FA0423494F1A}"/>
              </a:ext>
            </a:extLst>
          </p:cNvPr>
          <p:cNvGraphicFramePr>
            <a:graphicFrameLocks noChangeAspect="1"/>
          </p:cNvGraphicFramePr>
          <p:nvPr>
            <p:extLst>
              <p:ext uri="{D42A27DB-BD31-4B8C-83A1-F6EECF244321}">
                <p14:modId xmlns:p14="http://schemas.microsoft.com/office/powerpoint/2010/main" val="1695351925"/>
              </p:ext>
            </p:extLst>
          </p:nvPr>
        </p:nvGraphicFramePr>
        <p:xfrm>
          <a:off x="3480734" y="4239291"/>
          <a:ext cx="4175065" cy="547684"/>
        </p:xfrm>
        <a:graphic>
          <a:graphicData uri="http://schemas.openxmlformats.org/presentationml/2006/ole">
            <mc:AlternateContent xmlns:mc="http://schemas.openxmlformats.org/markup-compatibility/2006">
              <mc:Choice xmlns:v="urn:schemas-microsoft-com:vml" Requires="v">
                <p:oleObj spid="_x0000_s7182" name="Equation" r:id="rId4" imgW="1549080" imgH="203040" progId="Equation.DSMT4">
                  <p:embed/>
                </p:oleObj>
              </mc:Choice>
              <mc:Fallback>
                <p:oleObj name="Equation" r:id="rId4" imgW="1549080" imgH="203040" progId="Equation.DSMT4">
                  <p:embed/>
                  <p:pic>
                    <p:nvPicPr>
                      <p:cNvPr id="0" name=""/>
                      <p:cNvPicPr/>
                      <p:nvPr/>
                    </p:nvPicPr>
                    <p:blipFill>
                      <a:blip r:embed="rId5"/>
                      <a:stretch>
                        <a:fillRect/>
                      </a:stretch>
                    </p:blipFill>
                    <p:spPr>
                      <a:xfrm>
                        <a:off x="3480734" y="4239291"/>
                        <a:ext cx="4175065" cy="54768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A9E3B4EC-4E57-40B1-B5C2-76A4D775870C}"/>
              </a:ext>
            </a:extLst>
          </p:cNvPr>
          <p:cNvGraphicFramePr>
            <a:graphicFrameLocks noChangeAspect="1"/>
          </p:cNvGraphicFramePr>
          <p:nvPr>
            <p:extLst>
              <p:ext uri="{D42A27DB-BD31-4B8C-83A1-F6EECF244321}">
                <p14:modId xmlns:p14="http://schemas.microsoft.com/office/powerpoint/2010/main" val="2355075771"/>
              </p:ext>
            </p:extLst>
          </p:nvPr>
        </p:nvGraphicFramePr>
        <p:xfrm>
          <a:off x="5096809" y="5007908"/>
          <a:ext cx="2774203" cy="547990"/>
        </p:xfrm>
        <a:graphic>
          <a:graphicData uri="http://schemas.openxmlformats.org/presentationml/2006/ole">
            <mc:AlternateContent xmlns:mc="http://schemas.openxmlformats.org/markup-compatibility/2006">
              <mc:Choice xmlns:v="urn:schemas-microsoft-com:vml" Requires="v">
                <p:oleObj spid="_x0000_s7183" name="Equation" r:id="rId6" imgW="1028520" imgH="203040" progId="Equation.DSMT4">
                  <p:embed/>
                </p:oleObj>
              </mc:Choice>
              <mc:Fallback>
                <p:oleObj name="Equation" r:id="rId6" imgW="1028520" imgH="203040" progId="Equation.DSMT4">
                  <p:embed/>
                  <p:pic>
                    <p:nvPicPr>
                      <p:cNvPr id="0" name=""/>
                      <p:cNvPicPr/>
                      <p:nvPr/>
                    </p:nvPicPr>
                    <p:blipFill>
                      <a:blip r:embed="rId7"/>
                      <a:stretch>
                        <a:fillRect/>
                      </a:stretch>
                    </p:blipFill>
                    <p:spPr>
                      <a:xfrm>
                        <a:off x="5096809" y="5007908"/>
                        <a:ext cx="2774203" cy="54799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54DE76C0-E21E-41A2-A169-5B4A4BA9F322}"/>
              </a:ext>
            </a:extLst>
          </p:cNvPr>
          <p:cNvGraphicFramePr>
            <a:graphicFrameLocks noChangeAspect="1"/>
          </p:cNvGraphicFramePr>
          <p:nvPr>
            <p:extLst>
              <p:ext uri="{D42A27DB-BD31-4B8C-83A1-F6EECF244321}">
                <p14:modId xmlns:p14="http://schemas.microsoft.com/office/powerpoint/2010/main" val="721106327"/>
              </p:ext>
            </p:extLst>
          </p:nvPr>
        </p:nvGraphicFramePr>
        <p:xfrm>
          <a:off x="5111323" y="5776876"/>
          <a:ext cx="2956912" cy="465131"/>
        </p:xfrm>
        <a:graphic>
          <a:graphicData uri="http://schemas.openxmlformats.org/presentationml/2006/ole">
            <mc:AlternateContent xmlns:mc="http://schemas.openxmlformats.org/markup-compatibility/2006">
              <mc:Choice xmlns:v="urn:schemas-microsoft-com:vml" Requires="v">
                <p:oleObj spid="_x0000_s7184" name="Equation" r:id="rId8" imgW="1130040" imgH="177480" progId="Equation.DSMT4">
                  <p:embed/>
                </p:oleObj>
              </mc:Choice>
              <mc:Fallback>
                <p:oleObj name="Equation" r:id="rId8" imgW="1130040" imgH="177480" progId="Equation.DSMT4">
                  <p:embed/>
                  <p:pic>
                    <p:nvPicPr>
                      <p:cNvPr id="0" name=""/>
                      <p:cNvPicPr/>
                      <p:nvPr/>
                    </p:nvPicPr>
                    <p:blipFill>
                      <a:blip r:embed="rId9"/>
                      <a:stretch>
                        <a:fillRect/>
                      </a:stretch>
                    </p:blipFill>
                    <p:spPr>
                      <a:xfrm>
                        <a:off x="5111323" y="5776876"/>
                        <a:ext cx="2956912" cy="465131"/>
                      </a:xfrm>
                      <a:prstGeom prst="rect">
                        <a:avLst/>
                      </a:prstGeom>
                    </p:spPr>
                  </p:pic>
                </p:oleObj>
              </mc:Fallback>
            </mc:AlternateContent>
          </a:graphicData>
        </a:graphic>
      </p:graphicFrame>
      <p:sp>
        <p:nvSpPr>
          <p:cNvPr id="17"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xmlns=""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xmlns="" id="{DEAC0E1E-50D5-48F7-8449-EF3C31CD2512}"/>
              </a:ext>
            </a:extLst>
          </p:cNvPr>
          <p:cNvSpPr txBox="1"/>
          <p:nvPr/>
        </p:nvSpPr>
        <p:spPr>
          <a:xfrm>
            <a:off x="916842" y="1856116"/>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a:t>
            </a:r>
          </a:p>
        </p:txBody>
      </p:sp>
    </p:spTree>
    <p:extLst>
      <p:ext uri="{BB962C8B-B14F-4D97-AF65-F5344CB8AC3E}">
        <p14:creationId xmlns:p14="http://schemas.microsoft.com/office/powerpoint/2010/main" val="2011608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916842" y="1856116"/>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 Hãy tính nhẩm</a:t>
            </a:r>
          </a:p>
          <a:p>
            <a:r>
              <a:rPr lang="en-US" sz="2800" b="1" smtClean="0">
                <a:latin typeface="Arial" pitchFamily="34" charset="0"/>
                <a:cs typeface="Arial" pitchFamily="34" charset="0"/>
              </a:rPr>
              <a:t>b. 996 + 45                c. 37 + 198               d. 3492 + 319</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27881459"/>
              </p:ext>
            </p:extLst>
          </p:nvPr>
        </p:nvGraphicFramePr>
        <p:xfrm>
          <a:off x="393833" y="3168803"/>
          <a:ext cx="3412023" cy="1923141"/>
        </p:xfrm>
        <a:graphic>
          <a:graphicData uri="http://schemas.openxmlformats.org/presentationml/2006/ole">
            <mc:AlternateContent xmlns:mc="http://schemas.openxmlformats.org/markup-compatibility/2006">
              <mc:Choice xmlns:v="urn:schemas-microsoft-com:vml" Requires="v">
                <p:oleObj spid="_x0000_s2124" name="Equation" r:id="rId8" imgW="1574800" imgH="889000" progId="Equation.DSMT4">
                  <p:embed/>
                </p:oleObj>
              </mc:Choice>
              <mc:Fallback>
                <p:oleObj name="Equation" r:id="rId8" imgW="1574800" imgH="8890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833" y="3168803"/>
                        <a:ext cx="3412023" cy="1923141"/>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47553676"/>
              </p:ext>
            </p:extLst>
          </p:nvPr>
        </p:nvGraphicFramePr>
        <p:xfrm>
          <a:off x="4056037" y="3154778"/>
          <a:ext cx="3122520" cy="1985178"/>
        </p:xfrm>
        <a:graphic>
          <a:graphicData uri="http://schemas.openxmlformats.org/presentationml/2006/ole">
            <mc:AlternateContent xmlns:mc="http://schemas.openxmlformats.org/markup-compatibility/2006">
              <mc:Choice xmlns:v="urn:schemas-microsoft-com:vml" Requires="v">
                <p:oleObj spid="_x0000_s2125" name="Equation" r:id="rId10" imgW="1435100" imgH="914400" progId="Equation.DSMT4">
                  <p:embed/>
                </p:oleObj>
              </mc:Choice>
              <mc:Fallback>
                <p:oleObj name="Equation" r:id="rId10" imgW="1435100" imgH="9144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6037" y="3154778"/>
                        <a:ext cx="3122520" cy="198517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81016130"/>
              </p:ext>
            </p:extLst>
          </p:nvPr>
        </p:nvGraphicFramePr>
        <p:xfrm>
          <a:off x="7803779" y="3172056"/>
          <a:ext cx="4073750" cy="1985178"/>
        </p:xfrm>
        <a:graphic>
          <a:graphicData uri="http://schemas.openxmlformats.org/presentationml/2006/ole">
            <mc:AlternateContent xmlns:mc="http://schemas.openxmlformats.org/markup-compatibility/2006">
              <mc:Choice xmlns:v="urn:schemas-microsoft-com:vml" Requires="v">
                <p:oleObj spid="_x0000_s2126" name="Equation" r:id="rId12" imgW="1866900" imgH="914400" progId="Equation.DSMT4">
                  <p:embed/>
                </p:oleObj>
              </mc:Choice>
              <mc:Fallback>
                <p:oleObj name="Equation" r:id="rId12" imgW="1866900" imgH="9144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3779" y="3172056"/>
                        <a:ext cx="4073750" cy="1985178"/>
                      </a:xfrm>
                      <a:prstGeom prst="rect">
                        <a:avLst/>
                      </a:prstGeom>
                      <a:noFill/>
                    </p:spPr>
                  </p:pic>
                </p:oleObj>
              </mc:Fallback>
            </mc:AlternateContent>
          </a:graphicData>
        </a:graphic>
      </p:graphicFrame>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xmlns="" id="{DB5EF33F-3F43-438D-BE4E-4A4CA7F6DA97}"/>
              </a:ext>
            </a:extLst>
          </p:cNvPr>
          <p:cNvSpPr>
            <a:spLocks noChangeArrowheads="1"/>
          </p:cNvSpPr>
          <p:nvPr/>
        </p:nvSpPr>
        <p:spPr bwMode="auto">
          <a:xfrm>
            <a:off x="0" y="1667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
            <a:extLst>
              <a:ext uri="{FF2B5EF4-FFF2-40B4-BE49-F238E27FC236}">
                <a16:creationId xmlns:a16="http://schemas.microsoft.com/office/drawing/2014/main" xmlns="" id="{56F5C235-BCCF-4592-98B1-899C73880B07}"/>
              </a:ext>
            </a:extLst>
          </p:cNvPr>
          <p:cNvSpPr>
            <a:spLocks noChangeArrowheads="1"/>
          </p:cNvSpPr>
          <p:nvPr/>
        </p:nvSpPr>
        <p:spPr bwMode="auto">
          <a:xfrm>
            <a:off x="0" y="23150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7">
            <a:extLst>
              <a:ext uri="{FF2B5EF4-FFF2-40B4-BE49-F238E27FC236}">
                <a16:creationId xmlns:a16="http://schemas.microsoft.com/office/drawing/2014/main" xmlns="" id="{C9CBD40C-A75A-4AEC-9E81-70E3494E8A0C}"/>
              </a:ext>
            </a:extLst>
          </p:cNvPr>
          <p:cNvSpPr>
            <a:spLocks noChangeArrowheads="1"/>
          </p:cNvSpPr>
          <p:nvPr/>
        </p:nvSpPr>
        <p:spPr bwMode="auto">
          <a:xfrm>
            <a:off x="0" y="2581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8">
            <a:extLst>
              <a:ext uri="{FF2B5EF4-FFF2-40B4-BE49-F238E27FC236}">
                <a16:creationId xmlns:a16="http://schemas.microsoft.com/office/drawing/2014/main" xmlns="" id="{771F20AD-B5B3-460A-A2D8-CF3DF84B4832}"/>
              </a:ext>
            </a:extLst>
          </p:cNvPr>
          <p:cNvSpPr>
            <a:spLocks noChangeArrowheads="1"/>
          </p:cNvSpPr>
          <p:nvPr/>
        </p:nvSpPr>
        <p:spPr bwMode="auto">
          <a:xfrm>
            <a:off x="0" y="27722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xmlns="" id="{CE3DA644-1328-4862-92E8-B70FBA4D68C0}"/>
              </a:ext>
            </a:extLst>
          </p:cNvPr>
          <p:cNvSpPr>
            <a:spLocks noChangeArrowheads="1"/>
          </p:cNvSpPr>
          <p:nvPr/>
        </p:nvSpPr>
        <p:spPr bwMode="auto">
          <a:xfrm>
            <a:off x="0" y="296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5">
            <a:extLst>
              <a:ext uri="{FF2B5EF4-FFF2-40B4-BE49-F238E27FC236}">
                <a16:creationId xmlns:a16="http://schemas.microsoft.com/office/drawing/2014/main" xmlns="" id="{B5D14802-3865-49F2-B0E7-B603C38D980E}"/>
              </a:ext>
            </a:extLst>
          </p:cNvPr>
          <p:cNvSpPr>
            <a:spLocks noChangeArrowheads="1"/>
          </p:cNvSpPr>
          <p:nvPr/>
        </p:nvSpPr>
        <p:spPr bwMode="auto">
          <a:xfrm>
            <a:off x="152400" y="24674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6">
            <a:extLst>
              <a:ext uri="{FF2B5EF4-FFF2-40B4-BE49-F238E27FC236}">
                <a16:creationId xmlns:a16="http://schemas.microsoft.com/office/drawing/2014/main" xmlns="" id="{58EC559C-4F04-4644-9D38-7FF32BCE7909}"/>
              </a:ext>
            </a:extLst>
          </p:cNvPr>
          <p:cNvSpPr>
            <a:spLocks noChangeArrowheads="1"/>
          </p:cNvSpPr>
          <p:nvPr/>
        </p:nvSpPr>
        <p:spPr bwMode="auto">
          <a:xfrm>
            <a:off x="152400" y="2734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7">
            <a:extLst>
              <a:ext uri="{FF2B5EF4-FFF2-40B4-BE49-F238E27FC236}">
                <a16:creationId xmlns:a16="http://schemas.microsoft.com/office/drawing/2014/main" xmlns="" id="{6FE42B4F-D767-4258-A417-CFDAB4C383A6}"/>
              </a:ext>
            </a:extLst>
          </p:cNvPr>
          <p:cNvSpPr>
            <a:spLocks noChangeArrowheads="1"/>
          </p:cNvSpPr>
          <p:nvPr/>
        </p:nvSpPr>
        <p:spPr bwMode="auto">
          <a:xfrm>
            <a:off x="152400" y="29246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8">
            <a:extLst>
              <a:ext uri="{FF2B5EF4-FFF2-40B4-BE49-F238E27FC236}">
                <a16:creationId xmlns:a16="http://schemas.microsoft.com/office/drawing/2014/main" xmlns="" id="{C58C0A7A-148D-4151-817A-6611BC04681F}"/>
              </a:ext>
            </a:extLst>
          </p:cNvPr>
          <p:cNvSpPr>
            <a:spLocks noChangeArrowheads="1"/>
          </p:cNvSpPr>
          <p:nvPr/>
        </p:nvSpPr>
        <p:spPr bwMode="auto">
          <a:xfrm>
            <a:off x="152400" y="3115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2D36E3A2-7CD6-430B-AE3B-C9947ED1E736}"/>
              </a:ext>
            </a:extLst>
          </p:cNvPr>
          <p:cNvSpPr txBox="1"/>
          <p:nvPr/>
        </p:nvSpPr>
        <p:spPr>
          <a:xfrm>
            <a:off x="806825" y="3043361"/>
            <a:ext cx="105365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Có thể tính nhẩm </a:t>
            </a:r>
            <a:r>
              <a:rPr lang="en-US" sz="3200" b="1">
                <a:solidFill>
                  <a:schemeClr val="accent6">
                    <a:lumMod val="50000"/>
                  </a:schemeClr>
                </a:solidFill>
                <a:latin typeface="Arial" panose="020B0604020202020204" pitchFamily="34" charset="0"/>
                <a:cs typeface="Arial" panose="020B0604020202020204" pitchFamily="34" charset="0"/>
              </a:rPr>
              <a:t>hiệu</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bằng cách thêm</a:t>
            </a:r>
            <a:r>
              <a:rPr kumimoji="0" lang="en-US" sz="3200" b="1" i="0" u="none" strike="noStrike" kern="1200" cap="none" spc="0" normalizeH="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vào số bị trừ và số trừ cùng một số thích hợp</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p>
        </p:txBody>
      </p:sp>
      <p:sp>
        <p:nvSpPr>
          <p:cNvPr id="13" name="TextBox 12">
            <a:extLst>
              <a:ext uri="{FF2B5EF4-FFF2-40B4-BE49-F238E27FC236}">
                <a16:creationId xmlns:a16="http://schemas.microsoft.com/office/drawing/2014/main" xmlns="" id="{B9949C14-DAEE-458C-88BB-C191CC089F2D}"/>
              </a:ext>
            </a:extLst>
          </p:cNvPr>
          <p:cNvSpPr txBox="1"/>
          <p:nvPr/>
        </p:nvSpPr>
        <p:spPr>
          <a:xfrm>
            <a:off x="1774455" y="4235481"/>
            <a:ext cx="14366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xmlns="" id="{A69977DF-5FA3-431F-98DB-FA0423494F1A}"/>
              </a:ext>
            </a:extLst>
          </p:cNvPr>
          <p:cNvGraphicFramePr>
            <a:graphicFrameLocks noChangeAspect="1"/>
          </p:cNvGraphicFramePr>
          <p:nvPr>
            <p:extLst>
              <p:ext uri="{D42A27DB-BD31-4B8C-83A1-F6EECF244321}">
                <p14:modId xmlns:p14="http://schemas.microsoft.com/office/powerpoint/2010/main" val="3647947609"/>
              </p:ext>
            </p:extLst>
          </p:nvPr>
        </p:nvGraphicFramePr>
        <p:xfrm>
          <a:off x="3275013" y="4343546"/>
          <a:ext cx="5175205" cy="527595"/>
        </p:xfrm>
        <a:graphic>
          <a:graphicData uri="http://schemas.openxmlformats.org/presentationml/2006/ole">
            <mc:AlternateContent xmlns:mc="http://schemas.openxmlformats.org/markup-compatibility/2006">
              <mc:Choice xmlns:v="urn:schemas-microsoft-com:vml" Requires="v">
                <p:oleObj spid="_x0000_s8203" name="Equation" r:id="rId4" imgW="1993680" imgH="203040" progId="Equation.DSMT4">
                  <p:embed/>
                </p:oleObj>
              </mc:Choice>
              <mc:Fallback>
                <p:oleObj name="Equation" r:id="rId4" imgW="1993680" imgH="203040" progId="Equation.DSMT4">
                  <p:embed/>
                  <p:pic>
                    <p:nvPicPr>
                      <p:cNvPr id="0" name=""/>
                      <p:cNvPicPr/>
                      <p:nvPr/>
                    </p:nvPicPr>
                    <p:blipFill>
                      <a:blip r:embed="rId5"/>
                      <a:stretch>
                        <a:fillRect/>
                      </a:stretch>
                    </p:blipFill>
                    <p:spPr>
                      <a:xfrm>
                        <a:off x="3275013" y="4343546"/>
                        <a:ext cx="5175205" cy="52759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A9E3B4EC-4E57-40B1-B5C2-76A4D775870C}"/>
              </a:ext>
            </a:extLst>
          </p:cNvPr>
          <p:cNvGraphicFramePr>
            <a:graphicFrameLocks noChangeAspect="1"/>
          </p:cNvGraphicFramePr>
          <p:nvPr>
            <p:extLst>
              <p:ext uri="{D42A27DB-BD31-4B8C-83A1-F6EECF244321}">
                <p14:modId xmlns:p14="http://schemas.microsoft.com/office/powerpoint/2010/main" val="3216417953"/>
              </p:ext>
            </p:extLst>
          </p:nvPr>
        </p:nvGraphicFramePr>
        <p:xfrm>
          <a:off x="4834074" y="4961192"/>
          <a:ext cx="2111706" cy="461314"/>
        </p:xfrm>
        <a:graphic>
          <a:graphicData uri="http://schemas.openxmlformats.org/presentationml/2006/ole">
            <mc:AlternateContent xmlns:mc="http://schemas.openxmlformats.org/markup-compatibility/2006">
              <mc:Choice xmlns:v="urn:schemas-microsoft-com:vml" Requires="v">
                <p:oleObj spid="_x0000_s8204" name="Equation" r:id="rId6" imgW="812520" imgH="177480" progId="Equation.DSMT4">
                  <p:embed/>
                </p:oleObj>
              </mc:Choice>
              <mc:Fallback>
                <p:oleObj name="Equation" r:id="rId6" imgW="812520" imgH="177480" progId="Equation.DSMT4">
                  <p:embed/>
                  <p:pic>
                    <p:nvPicPr>
                      <p:cNvPr id="0" name=""/>
                      <p:cNvPicPr/>
                      <p:nvPr/>
                    </p:nvPicPr>
                    <p:blipFill>
                      <a:blip r:embed="rId7"/>
                      <a:stretch>
                        <a:fillRect/>
                      </a:stretch>
                    </p:blipFill>
                    <p:spPr>
                      <a:xfrm>
                        <a:off x="4834074" y="4961192"/>
                        <a:ext cx="2111706" cy="461314"/>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54DE76C0-E21E-41A2-A169-5B4A4BA9F322}"/>
              </a:ext>
            </a:extLst>
          </p:cNvPr>
          <p:cNvGraphicFramePr>
            <a:graphicFrameLocks noChangeAspect="1"/>
          </p:cNvGraphicFramePr>
          <p:nvPr>
            <p:extLst>
              <p:ext uri="{D42A27DB-BD31-4B8C-83A1-F6EECF244321}">
                <p14:modId xmlns:p14="http://schemas.microsoft.com/office/powerpoint/2010/main" val="2167932919"/>
              </p:ext>
            </p:extLst>
          </p:nvPr>
        </p:nvGraphicFramePr>
        <p:xfrm>
          <a:off x="4887634" y="5571178"/>
          <a:ext cx="1187450" cy="503237"/>
        </p:xfrm>
        <a:graphic>
          <a:graphicData uri="http://schemas.openxmlformats.org/presentationml/2006/ole">
            <mc:AlternateContent xmlns:mc="http://schemas.openxmlformats.org/markup-compatibility/2006">
              <mc:Choice xmlns:v="urn:schemas-microsoft-com:vml" Requires="v">
                <p:oleObj spid="_x0000_s8205" name="Equation" r:id="rId8" imgW="419040" imgH="177480" progId="Equation.DSMT4">
                  <p:embed/>
                </p:oleObj>
              </mc:Choice>
              <mc:Fallback>
                <p:oleObj name="Equation" r:id="rId8" imgW="419040" imgH="177480" progId="Equation.DSMT4">
                  <p:embed/>
                  <p:pic>
                    <p:nvPicPr>
                      <p:cNvPr id="0" name=""/>
                      <p:cNvPicPr/>
                      <p:nvPr/>
                    </p:nvPicPr>
                    <p:blipFill>
                      <a:blip r:embed="rId9"/>
                      <a:stretch>
                        <a:fillRect/>
                      </a:stretch>
                    </p:blipFill>
                    <p:spPr>
                      <a:xfrm>
                        <a:off x="4887634" y="5571178"/>
                        <a:ext cx="1187450" cy="503237"/>
                      </a:xfrm>
                      <a:prstGeom prst="rect">
                        <a:avLst/>
                      </a:prstGeom>
                    </p:spPr>
                  </p:pic>
                </p:oleObj>
              </mc:Fallback>
            </mc:AlternateContent>
          </a:graphicData>
        </a:graphic>
      </p:graphicFrame>
      <p:sp>
        <p:nvSpPr>
          <p:cNvPr id="17"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xmlns=""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xmlns=""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27" name="TextBox 26">
            <a:extLst>
              <a:ext uri="{FF2B5EF4-FFF2-40B4-BE49-F238E27FC236}">
                <a16:creationId xmlns:a16="http://schemas.microsoft.com/office/drawing/2014/main" xmlns="" id="{DEAC0E1E-50D5-48F7-8449-EF3C31CD2512}"/>
              </a:ext>
            </a:extLst>
          </p:cNvPr>
          <p:cNvSpPr txBox="1"/>
          <p:nvPr/>
        </p:nvSpPr>
        <p:spPr>
          <a:xfrm>
            <a:off x="916842" y="2487501"/>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a:t>
            </a:r>
          </a:p>
        </p:txBody>
      </p:sp>
    </p:spTree>
    <p:extLst>
      <p:ext uri="{BB962C8B-B14F-4D97-AF65-F5344CB8AC3E}">
        <p14:creationId xmlns:p14="http://schemas.microsoft.com/office/powerpoint/2010/main" val="49785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250" autoRev="1" fill="hold">
                                          <p:stCondLst>
                                            <p:cond delay="0"/>
                                          </p:stCondLst>
                                        </p:cTn>
                                        <p:tgtEl>
                                          <p:spTgt spid="12"/>
                                        </p:tgtEl>
                                        <p:attrNameLst>
                                          <p:attrName>ppt_w</p:attrName>
                                        </p:attrNameLst>
                                      </p:cBhvr>
                                    </p:anim>
                                    <p:anim by="(#ppt_w*0.50)" calcmode="lin" valueType="num">
                                      <p:cBhvr>
                                        <p:cTn id="11" dur="250" decel="50000" autoRev="1" fill="hold">
                                          <p:stCondLst>
                                            <p:cond delay="0"/>
                                          </p:stCondLst>
                                        </p:cTn>
                                        <p:tgtEl>
                                          <p:spTgt spid="12"/>
                                        </p:tgtEl>
                                        <p:attrNameLst>
                                          <p:attrName>ppt_x</p:attrName>
                                        </p:attrNameLst>
                                      </p:cBhvr>
                                    </p:anim>
                                    <p:anim from="(-#ppt_h/2)" to="(#ppt_y)" calcmode="lin" valueType="num">
                                      <p:cBhvr>
                                        <p:cTn id="12" dur="500" fill="hold">
                                          <p:stCondLst>
                                            <p:cond delay="0"/>
                                          </p:stCondLst>
                                        </p:cTn>
                                        <p:tgtEl>
                                          <p:spTgt spid="12"/>
                                        </p:tgtEl>
                                        <p:attrNameLst>
                                          <p:attrName>ppt_y</p:attrName>
                                        </p:attrNameLst>
                                      </p:cBhvr>
                                    </p:anim>
                                    <p:animRot by="21600000">
                                      <p:cBhvr>
                                        <p:cTn id="13" dur="500" fill="hold">
                                          <p:stCondLst>
                                            <p:cond delay="0"/>
                                          </p:stCondLst>
                                        </p:cTn>
                                        <p:tgtEl>
                                          <p:spTgt spid="1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821</TotalTime>
  <Words>1418</Words>
  <PresentationFormat>Custom</PresentationFormat>
  <Paragraphs>310</Paragraphs>
  <Slides>22</Slides>
  <Notes>10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§3: PHÉP CỘNG, PHÉP TRỪ CÁC SỐ TỰ NHIÊN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2021-06-07T13:44:30Z</dcterms:created>
  <dcterms:modified xsi:type="dcterms:W3CDTF">2021-08-19T11:26:18Z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