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92163-D3AF-489D-B37E-8478F1A8B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60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4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4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8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1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54995-2745-4A63-8AE5-B1C72A76E6A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E5F7-4C08-47FB-B0D7-EF878241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12\Super%20Slow%20Motion%20Water%20Drop%20(droplet)%20HD%20(BigBrotherW%20channel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76200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6482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 descr="http://netvietgroup.com/netviet/netviet/News/tienich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37063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2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815975" y="901700"/>
            <a:ext cx="10918825" cy="1109663"/>
            <a:chOff x="754" y="583"/>
            <a:chExt cx="5246" cy="623"/>
          </a:xfrm>
        </p:grpSpPr>
        <p:sp>
          <p:nvSpPr>
            <p:cNvPr id="18435" name="Text Box 121"/>
            <p:cNvSpPr txBox="1">
              <a:spLocks noChangeArrowheads="1"/>
            </p:cNvSpPr>
            <p:nvPr/>
          </p:nvSpPr>
          <p:spPr bwMode="auto">
            <a:xfrm>
              <a:off x="797" y="583"/>
              <a:ext cx="5203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n-US" sz="2000" b="1" dirty="0">
                  <a:solidFill>
                    <a:schemeClr val="tx2"/>
                  </a:solidFill>
                  <a:latin typeface="VNI-Times" pitchFamily="2" charset="0"/>
                </a:rPr>
                <a:t>            </a:t>
              </a:r>
              <a:r>
                <a:rPr lang="en-US" b="1" dirty="0">
                  <a:solidFill>
                    <a:schemeClr val="tx2"/>
                  </a:solidFill>
                  <a:latin typeface="VNI-Times" pitchFamily="2" charset="0"/>
                </a:rPr>
                <a:t>B                                                                   F</a:t>
              </a:r>
            </a:p>
            <a:p>
              <a:pPr eaLnBrk="1" hangingPunct="1">
                <a:lnSpc>
                  <a:spcPct val="50000"/>
                </a:lnSpc>
                <a:spcBef>
                  <a:spcPct val="45000"/>
                </a:spcBef>
              </a:pPr>
              <a:r>
                <a:rPr lang="en-US" b="1" dirty="0">
                  <a:solidFill>
                    <a:schemeClr val="tx2"/>
                  </a:solidFill>
                  <a:latin typeface="VNI-Times" pitchFamily="2" charset="0"/>
                </a:rPr>
                <a:t>A                           C                                E                           G                               I  </a:t>
              </a:r>
            </a:p>
            <a:p>
              <a:pPr eaLnBrk="1" hangingPunct="1">
                <a:lnSpc>
                  <a:spcPct val="5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chemeClr val="tx2"/>
                  </a:solidFill>
                  <a:latin typeface="VNI-Times" pitchFamily="2" charset="0"/>
                </a:rPr>
                <a:t>                                                                                                                </a:t>
              </a:r>
              <a:endParaRPr lang="en-US" b="1" dirty="0">
                <a:solidFill>
                  <a:srgbClr val="FF00FF"/>
                </a:solidFill>
                <a:latin typeface="VNI-Times" pitchFamily="2" charset="0"/>
              </a:endParaRPr>
            </a:p>
            <a:p>
              <a:pPr eaLnBrk="1" hangingPunct="1">
                <a:lnSpc>
                  <a:spcPct val="55000"/>
                </a:lnSpc>
              </a:pPr>
              <a:endParaRPr lang="en-US" b="1" i="1" dirty="0">
                <a:solidFill>
                  <a:srgbClr val="00FF00"/>
                </a:solidFill>
                <a:latin typeface="VNI-Times" pitchFamily="2" charset="0"/>
              </a:endParaRPr>
            </a:p>
            <a:p>
              <a:pPr eaLnBrk="1" hangingPunct="1">
                <a:lnSpc>
                  <a:spcPct val="55000"/>
                </a:lnSpc>
                <a:spcBef>
                  <a:spcPct val="60000"/>
                </a:spcBef>
              </a:pPr>
              <a:r>
                <a:rPr lang="en-US" b="1" dirty="0">
                  <a:solidFill>
                    <a:srgbClr val="00FF00"/>
                  </a:solidFill>
                  <a:latin typeface="VNI-Times" pitchFamily="2" charset="0"/>
                </a:rPr>
                <a:t>                         </a:t>
              </a:r>
              <a:r>
                <a:rPr lang="en-US" b="1" dirty="0">
                  <a:solidFill>
                    <a:schemeClr val="accent1"/>
                  </a:solidFill>
                  <a:latin typeface="VNI-Times" pitchFamily="2" charset="0"/>
                </a:rPr>
                <a:t>     </a:t>
              </a:r>
              <a:r>
                <a:rPr lang="en-US" b="1" dirty="0">
                  <a:solidFill>
                    <a:srgbClr val="00FF00"/>
                  </a:solidFill>
                  <a:latin typeface="VNI-Times" pitchFamily="2" charset="0"/>
                </a:rPr>
                <a:t>        </a:t>
              </a:r>
              <a:r>
                <a:rPr lang="en-US" b="1" dirty="0">
                  <a:solidFill>
                    <a:schemeClr val="tx2"/>
                  </a:solidFill>
                  <a:latin typeface="VNI-Times" pitchFamily="2" charset="0"/>
                </a:rPr>
                <a:t> D                                                                   H</a:t>
              </a:r>
            </a:p>
          </p:txBody>
        </p:sp>
        <p:grpSp>
          <p:nvGrpSpPr>
            <p:cNvPr id="18436" name="Group 212"/>
            <p:cNvGrpSpPr>
              <a:grpSpLocks/>
            </p:cNvGrpSpPr>
            <p:nvPr/>
          </p:nvGrpSpPr>
          <p:grpSpPr bwMode="auto">
            <a:xfrm>
              <a:off x="754" y="634"/>
              <a:ext cx="3632" cy="512"/>
              <a:chOff x="754" y="624"/>
              <a:chExt cx="3632" cy="512"/>
            </a:xfrm>
          </p:grpSpPr>
          <p:sp>
            <p:nvSpPr>
              <p:cNvPr id="18437" name="Line 213"/>
              <p:cNvSpPr>
                <a:spLocks noChangeShapeType="1"/>
              </p:cNvSpPr>
              <p:nvPr/>
            </p:nvSpPr>
            <p:spPr bwMode="auto">
              <a:xfrm>
                <a:off x="783" y="889"/>
                <a:ext cx="3566" cy="1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38" name="Group 214"/>
              <p:cNvGrpSpPr>
                <a:grpSpLocks/>
              </p:cNvGrpSpPr>
              <p:nvPr/>
            </p:nvGrpSpPr>
            <p:grpSpPr bwMode="auto">
              <a:xfrm>
                <a:off x="795" y="662"/>
                <a:ext cx="3570" cy="439"/>
                <a:chOff x="6686" y="2293"/>
                <a:chExt cx="4303" cy="738"/>
              </a:xfrm>
            </p:grpSpPr>
            <p:grpSp>
              <p:nvGrpSpPr>
                <p:cNvPr id="18454" name="Group 215"/>
                <p:cNvGrpSpPr>
                  <a:grpSpLocks/>
                </p:cNvGrpSpPr>
                <p:nvPr/>
              </p:nvGrpSpPr>
              <p:grpSpPr bwMode="auto">
                <a:xfrm>
                  <a:off x="8840" y="2293"/>
                  <a:ext cx="2149" cy="719"/>
                  <a:chOff x="3515" y="2393"/>
                  <a:chExt cx="6957" cy="4407"/>
                </a:xfrm>
              </p:grpSpPr>
              <p:sp>
                <p:nvSpPr>
                  <p:cNvPr id="18457" name="Freeform 216"/>
                  <p:cNvSpPr>
                    <a:spLocks/>
                  </p:cNvSpPr>
                  <p:nvPr/>
                </p:nvSpPr>
                <p:spPr bwMode="auto">
                  <a:xfrm flipV="1">
                    <a:off x="6992" y="4593"/>
                    <a:ext cx="3480" cy="2207"/>
                  </a:xfrm>
                  <a:custGeom>
                    <a:avLst/>
                    <a:gdLst>
                      <a:gd name="T0" fmla="*/ 0 w 3480"/>
                      <a:gd name="T1" fmla="*/ 2206 h 2208"/>
                      <a:gd name="T2" fmla="*/ 570 w 3480"/>
                      <a:gd name="T3" fmla="*/ 1038 h 2208"/>
                      <a:gd name="T4" fmla="*/ 1155 w 3480"/>
                      <a:gd name="T5" fmla="*/ 273 h 2208"/>
                      <a:gd name="T6" fmla="*/ 1755 w 3480"/>
                      <a:gd name="T7" fmla="*/ 3 h 2208"/>
                      <a:gd name="T8" fmla="*/ 2325 w 3480"/>
                      <a:gd name="T9" fmla="*/ 288 h 2208"/>
                      <a:gd name="T10" fmla="*/ 2895 w 3480"/>
                      <a:gd name="T11" fmla="*/ 1038 h 2208"/>
                      <a:gd name="T12" fmla="*/ 3480 w 3480"/>
                      <a:gd name="T13" fmla="*/ 2206 h 22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480" h="2208">
                        <a:moveTo>
                          <a:pt x="0" y="2208"/>
                        </a:moveTo>
                        <a:cubicBezTo>
                          <a:pt x="188" y="1784"/>
                          <a:pt x="377" y="1361"/>
                          <a:pt x="570" y="1038"/>
                        </a:cubicBezTo>
                        <a:cubicBezTo>
                          <a:pt x="763" y="715"/>
                          <a:pt x="958" y="445"/>
                          <a:pt x="1155" y="273"/>
                        </a:cubicBezTo>
                        <a:cubicBezTo>
                          <a:pt x="1352" y="101"/>
                          <a:pt x="1560" y="0"/>
                          <a:pt x="1755" y="3"/>
                        </a:cubicBezTo>
                        <a:cubicBezTo>
                          <a:pt x="1950" y="6"/>
                          <a:pt x="2135" y="116"/>
                          <a:pt x="2325" y="288"/>
                        </a:cubicBezTo>
                        <a:cubicBezTo>
                          <a:pt x="2515" y="460"/>
                          <a:pt x="2703" y="718"/>
                          <a:pt x="2895" y="1038"/>
                        </a:cubicBezTo>
                        <a:cubicBezTo>
                          <a:pt x="3087" y="1358"/>
                          <a:pt x="3283" y="1783"/>
                          <a:pt x="3480" y="220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8" name="Freeform 217"/>
                  <p:cNvSpPr>
                    <a:spLocks/>
                  </p:cNvSpPr>
                  <p:nvPr/>
                </p:nvSpPr>
                <p:spPr bwMode="auto">
                  <a:xfrm>
                    <a:off x="3515" y="2393"/>
                    <a:ext cx="3481" cy="2208"/>
                  </a:xfrm>
                  <a:custGeom>
                    <a:avLst/>
                    <a:gdLst>
                      <a:gd name="T0" fmla="*/ 0 w 3480"/>
                      <a:gd name="T1" fmla="*/ 2208 h 2208"/>
                      <a:gd name="T2" fmla="*/ 570 w 3480"/>
                      <a:gd name="T3" fmla="*/ 1038 h 2208"/>
                      <a:gd name="T4" fmla="*/ 1155 w 3480"/>
                      <a:gd name="T5" fmla="*/ 273 h 2208"/>
                      <a:gd name="T6" fmla="*/ 1757 w 3480"/>
                      <a:gd name="T7" fmla="*/ 3 h 2208"/>
                      <a:gd name="T8" fmla="*/ 2327 w 3480"/>
                      <a:gd name="T9" fmla="*/ 288 h 2208"/>
                      <a:gd name="T10" fmla="*/ 2897 w 3480"/>
                      <a:gd name="T11" fmla="*/ 1038 h 2208"/>
                      <a:gd name="T12" fmla="*/ 3482 w 3480"/>
                      <a:gd name="T13" fmla="*/ 2208 h 22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480" h="2208">
                        <a:moveTo>
                          <a:pt x="0" y="2208"/>
                        </a:moveTo>
                        <a:cubicBezTo>
                          <a:pt x="188" y="1784"/>
                          <a:pt x="377" y="1361"/>
                          <a:pt x="570" y="1038"/>
                        </a:cubicBezTo>
                        <a:cubicBezTo>
                          <a:pt x="763" y="715"/>
                          <a:pt x="958" y="445"/>
                          <a:pt x="1155" y="273"/>
                        </a:cubicBezTo>
                        <a:cubicBezTo>
                          <a:pt x="1352" y="101"/>
                          <a:pt x="1560" y="0"/>
                          <a:pt x="1755" y="3"/>
                        </a:cubicBezTo>
                        <a:cubicBezTo>
                          <a:pt x="1950" y="6"/>
                          <a:pt x="2135" y="116"/>
                          <a:pt x="2325" y="288"/>
                        </a:cubicBezTo>
                        <a:cubicBezTo>
                          <a:pt x="2515" y="460"/>
                          <a:pt x="2703" y="718"/>
                          <a:pt x="2895" y="1038"/>
                        </a:cubicBezTo>
                        <a:cubicBezTo>
                          <a:pt x="3087" y="1358"/>
                          <a:pt x="3283" y="1783"/>
                          <a:pt x="3480" y="220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55" name="Freeform 218"/>
                <p:cNvSpPr>
                  <a:spLocks/>
                </p:cNvSpPr>
                <p:nvPr/>
              </p:nvSpPr>
              <p:spPr bwMode="auto">
                <a:xfrm flipV="1">
                  <a:off x="7760" y="2670"/>
                  <a:ext cx="1075" cy="361"/>
                </a:xfrm>
                <a:custGeom>
                  <a:avLst/>
                  <a:gdLst>
                    <a:gd name="T0" fmla="*/ 0 w 3480"/>
                    <a:gd name="T1" fmla="*/ 59 h 2208"/>
                    <a:gd name="T2" fmla="*/ 54 w 3480"/>
                    <a:gd name="T3" fmla="*/ 28 h 2208"/>
                    <a:gd name="T4" fmla="*/ 110 w 3480"/>
                    <a:gd name="T5" fmla="*/ 7 h 2208"/>
                    <a:gd name="T6" fmla="*/ 167 w 3480"/>
                    <a:gd name="T7" fmla="*/ 0 h 2208"/>
                    <a:gd name="T8" fmla="*/ 222 w 3480"/>
                    <a:gd name="T9" fmla="*/ 8 h 2208"/>
                    <a:gd name="T10" fmla="*/ 276 w 3480"/>
                    <a:gd name="T11" fmla="*/ 28 h 2208"/>
                    <a:gd name="T12" fmla="*/ 332 w 3480"/>
                    <a:gd name="T13" fmla="*/ 59 h 22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80" h="2208">
                      <a:moveTo>
                        <a:pt x="0" y="2208"/>
                      </a:moveTo>
                      <a:cubicBezTo>
                        <a:pt x="188" y="1784"/>
                        <a:pt x="377" y="1361"/>
                        <a:pt x="570" y="1038"/>
                      </a:cubicBezTo>
                      <a:cubicBezTo>
                        <a:pt x="763" y="715"/>
                        <a:pt x="958" y="445"/>
                        <a:pt x="1155" y="273"/>
                      </a:cubicBezTo>
                      <a:cubicBezTo>
                        <a:pt x="1352" y="101"/>
                        <a:pt x="1560" y="0"/>
                        <a:pt x="1755" y="3"/>
                      </a:cubicBezTo>
                      <a:cubicBezTo>
                        <a:pt x="1950" y="6"/>
                        <a:pt x="2135" y="116"/>
                        <a:pt x="2325" y="288"/>
                      </a:cubicBezTo>
                      <a:cubicBezTo>
                        <a:pt x="2515" y="460"/>
                        <a:pt x="2703" y="718"/>
                        <a:pt x="2895" y="1038"/>
                      </a:cubicBezTo>
                      <a:cubicBezTo>
                        <a:pt x="3087" y="1358"/>
                        <a:pt x="3283" y="1783"/>
                        <a:pt x="3480" y="2208"/>
                      </a:cubicBezTo>
                    </a:path>
                  </a:pathLst>
                </a:custGeom>
                <a:noFill/>
                <a:ln w="19050" cmpd="sng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6" name="Freeform 219"/>
                <p:cNvSpPr>
                  <a:spLocks/>
                </p:cNvSpPr>
                <p:nvPr/>
              </p:nvSpPr>
              <p:spPr bwMode="auto">
                <a:xfrm>
                  <a:off x="6686" y="2311"/>
                  <a:ext cx="1075" cy="361"/>
                </a:xfrm>
                <a:custGeom>
                  <a:avLst/>
                  <a:gdLst>
                    <a:gd name="T0" fmla="*/ 0 w 3480"/>
                    <a:gd name="T1" fmla="*/ 59 h 2208"/>
                    <a:gd name="T2" fmla="*/ 54 w 3480"/>
                    <a:gd name="T3" fmla="*/ 28 h 2208"/>
                    <a:gd name="T4" fmla="*/ 110 w 3480"/>
                    <a:gd name="T5" fmla="*/ 7 h 2208"/>
                    <a:gd name="T6" fmla="*/ 167 w 3480"/>
                    <a:gd name="T7" fmla="*/ 0 h 2208"/>
                    <a:gd name="T8" fmla="*/ 222 w 3480"/>
                    <a:gd name="T9" fmla="*/ 8 h 2208"/>
                    <a:gd name="T10" fmla="*/ 276 w 3480"/>
                    <a:gd name="T11" fmla="*/ 28 h 2208"/>
                    <a:gd name="T12" fmla="*/ 332 w 3480"/>
                    <a:gd name="T13" fmla="*/ 59 h 22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80" h="2208">
                      <a:moveTo>
                        <a:pt x="0" y="2208"/>
                      </a:moveTo>
                      <a:cubicBezTo>
                        <a:pt x="188" y="1784"/>
                        <a:pt x="377" y="1361"/>
                        <a:pt x="570" y="1038"/>
                      </a:cubicBezTo>
                      <a:cubicBezTo>
                        <a:pt x="763" y="715"/>
                        <a:pt x="958" y="445"/>
                        <a:pt x="1155" y="273"/>
                      </a:cubicBezTo>
                      <a:cubicBezTo>
                        <a:pt x="1352" y="101"/>
                        <a:pt x="1560" y="0"/>
                        <a:pt x="1755" y="3"/>
                      </a:cubicBezTo>
                      <a:cubicBezTo>
                        <a:pt x="1950" y="6"/>
                        <a:pt x="2135" y="116"/>
                        <a:pt x="2325" y="288"/>
                      </a:cubicBezTo>
                      <a:cubicBezTo>
                        <a:pt x="2515" y="460"/>
                        <a:pt x="2703" y="718"/>
                        <a:pt x="2895" y="1038"/>
                      </a:cubicBezTo>
                      <a:cubicBezTo>
                        <a:pt x="3087" y="1358"/>
                        <a:pt x="3283" y="1783"/>
                        <a:pt x="3480" y="2208"/>
                      </a:cubicBezTo>
                    </a:path>
                  </a:pathLst>
                </a:custGeom>
                <a:noFill/>
                <a:ln w="19050" cmpd="sng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39" name="Line 220"/>
              <p:cNvSpPr>
                <a:spLocks noChangeShapeType="1"/>
              </p:cNvSpPr>
              <p:nvPr/>
            </p:nvSpPr>
            <p:spPr bwMode="auto">
              <a:xfrm>
                <a:off x="783" y="889"/>
                <a:ext cx="3542" cy="1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Oval 221"/>
              <p:cNvSpPr>
                <a:spLocks noChangeArrowheads="1"/>
              </p:cNvSpPr>
              <p:nvPr/>
            </p:nvSpPr>
            <p:spPr bwMode="auto">
              <a:xfrm>
                <a:off x="754" y="859"/>
                <a:ext cx="75" cy="73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Line 222"/>
              <p:cNvSpPr>
                <a:spLocks noChangeShapeType="1"/>
              </p:cNvSpPr>
              <p:nvPr/>
            </p:nvSpPr>
            <p:spPr bwMode="auto">
              <a:xfrm>
                <a:off x="783" y="926"/>
                <a:ext cx="1" cy="13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Line 223"/>
              <p:cNvSpPr>
                <a:spLocks noChangeShapeType="1"/>
              </p:cNvSpPr>
              <p:nvPr/>
            </p:nvSpPr>
            <p:spPr bwMode="auto">
              <a:xfrm>
                <a:off x="4358" y="910"/>
                <a:ext cx="1" cy="136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Line 224"/>
              <p:cNvSpPr>
                <a:spLocks noChangeShapeType="1"/>
              </p:cNvSpPr>
              <p:nvPr/>
            </p:nvSpPr>
            <p:spPr bwMode="auto">
              <a:xfrm>
                <a:off x="2586" y="918"/>
                <a:ext cx="1" cy="136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Line 225"/>
              <p:cNvSpPr>
                <a:spLocks noChangeShapeType="1"/>
              </p:cNvSpPr>
              <p:nvPr/>
            </p:nvSpPr>
            <p:spPr bwMode="auto">
              <a:xfrm flipV="1">
                <a:off x="1696" y="700"/>
                <a:ext cx="1" cy="136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Line 226"/>
              <p:cNvSpPr>
                <a:spLocks noChangeShapeType="1"/>
              </p:cNvSpPr>
              <p:nvPr/>
            </p:nvSpPr>
            <p:spPr bwMode="auto">
              <a:xfrm flipV="1">
                <a:off x="3507" y="693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Oval 227"/>
              <p:cNvSpPr>
                <a:spLocks noChangeArrowheads="1"/>
              </p:cNvSpPr>
              <p:nvPr/>
            </p:nvSpPr>
            <p:spPr bwMode="auto">
              <a:xfrm>
                <a:off x="3898" y="1061"/>
                <a:ext cx="74" cy="75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Oval 228"/>
              <p:cNvSpPr>
                <a:spLocks noChangeArrowheads="1"/>
              </p:cNvSpPr>
              <p:nvPr/>
            </p:nvSpPr>
            <p:spPr bwMode="auto">
              <a:xfrm>
                <a:off x="4312" y="847"/>
                <a:ext cx="74" cy="75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Oval 229"/>
              <p:cNvSpPr>
                <a:spLocks noChangeArrowheads="1"/>
              </p:cNvSpPr>
              <p:nvPr/>
            </p:nvSpPr>
            <p:spPr bwMode="auto">
              <a:xfrm>
                <a:off x="3478" y="855"/>
                <a:ext cx="74" cy="75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Oval 230"/>
              <p:cNvSpPr>
                <a:spLocks noChangeArrowheads="1"/>
              </p:cNvSpPr>
              <p:nvPr/>
            </p:nvSpPr>
            <p:spPr bwMode="auto">
              <a:xfrm>
                <a:off x="3005" y="624"/>
                <a:ext cx="74" cy="75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Oval 231"/>
              <p:cNvSpPr>
                <a:spLocks noChangeArrowheads="1"/>
              </p:cNvSpPr>
              <p:nvPr/>
            </p:nvSpPr>
            <p:spPr bwMode="auto">
              <a:xfrm>
                <a:off x="2542" y="838"/>
                <a:ext cx="74" cy="75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Oval 232"/>
              <p:cNvSpPr>
                <a:spLocks noChangeArrowheads="1"/>
              </p:cNvSpPr>
              <p:nvPr/>
            </p:nvSpPr>
            <p:spPr bwMode="auto">
              <a:xfrm>
                <a:off x="2060" y="1055"/>
                <a:ext cx="74" cy="75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Oval 233"/>
              <p:cNvSpPr>
                <a:spLocks noChangeArrowheads="1"/>
              </p:cNvSpPr>
              <p:nvPr/>
            </p:nvSpPr>
            <p:spPr bwMode="auto">
              <a:xfrm>
                <a:off x="1657" y="848"/>
                <a:ext cx="74" cy="75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Oval 234"/>
              <p:cNvSpPr>
                <a:spLocks noChangeArrowheads="1"/>
              </p:cNvSpPr>
              <p:nvPr/>
            </p:nvSpPr>
            <p:spPr bwMode="auto">
              <a:xfrm>
                <a:off x="1209" y="634"/>
                <a:ext cx="74" cy="75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8382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NỘI DUNG CẦN NẮM VỮNG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25" y="1554163"/>
            <a:ext cx="1751013" cy="5238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89225" y="1401763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3451225" y="102076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Khái niệm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89225" y="1858963"/>
            <a:ext cx="685800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3451225" y="1554163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Phân loại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89225" y="2011363"/>
            <a:ext cx="685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xtBox 15"/>
          <p:cNvSpPr txBox="1">
            <a:spLocks noChangeArrowheads="1"/>
          </p:cNvSpPr>
          <p:nvPr/>
        </p:nvSpPr>
        <p:spPr bwMode="auto">
          <a:xfrm>
            <a:off x="3451225" y="2011363"/>
            <a:ext cx="386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Môi trường truyền sóng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2971800"/>
            <a:ext cx="73152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57200" y="3505200"/>
            <a:ext cx="11430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0" y="4343400"/>
            <a:ext cx="1981200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Chu kỳ, tần số</a:t>
            </a:r>
          </a:p>
        </p:txBody>
      </p:sp>
      <p:sp>
        <p:nvSpPr>
          <p:cNvPr id="31757" name="TextBox 21"/>
          <p:cNvSpPr txBox="1">
            <a:spLocks noChangeArrowheads="1"/>
          </p:cNvSpPr>
          <p:nvPr/>
        </p:nvSpPr>
        <p:spPr bwMode="auto">
          <a:xfrm>
            <a:off x="2057400" y="4343400"/>
            <a:ext cx="1101725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Biên độ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134394" y="3963194"/>
            <a:ext cx="76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Box 24"/>
          <p:cNvSpPr txBox="1">
            <a:spLocks noChangeArrowheads="1"/>
          </p:cNvSpPr>
          <p:nvPr/>
        </p:nvSpPr>
        <p:spPr bwMode="auto">
          <a:xfrm>
            <a:off x="3276600" y="4343400"/>
            <a:ext cx="1441450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Bước sóng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3580607" y="3963194"/>
            <a:ext cx="762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TextBox 27"/>
          <p:cNvSpPr txBox="1">
            <a:spLocks noChangeArrowheads="1"/>
          </p:cNvSpPr>
          <p:nvPr/>
        </p:nvSpPr>
        <p:spPr bwMode="auto">
          <a:xfrm>
            <a:off x="4819650" y="4343400"/>
            <a:ext cx="2495550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Tốc độ truyền sóng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5714207" y="3963194"/>
            <a:ext cx="762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86600" y="3505200"/>
            <a:ext cx="1066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TextBox 33"/>
          <p:cNvSpPr txBox="1">
            <a:spLocks noChangeArrowheads="1"/>
          </p:cNvSpPr>
          <p:nvPr/>
        </p:nvSpPr>
        <p:spPr bwMode="auto">
          <a:xfrm>
            <a:off x="7391400" y="4343400"/>
            <a:ext cx="1600200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Năng lượng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" y="5572125"/>
            <a:ext cx="3243263" cy="5238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66" name="Object 6"/>
          <p:cNvGraphicFramePr>
            <a:graphicFrameLocks noChangeAspect="1"/>
          </p:cNvGraphicFramePr>
          <p:nvPr/>
        </p:nvGraphicFramePr>
        <p:xfrm>
          <a:off x="4343400" y="5372100"/>
          <a:ext cx="190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761669" imgH="418918" progId="Equation.DSMT4">
                  <p:embed/>
                </p:oleObj>
              </mc:Choice>
              <mc:Fallback>
                <p:oleObj name="Equation" r:id="rId3" imgW="76166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72100"/>
                        <a:ext cx="1905000" cy="952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32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8138"/>
            <a:ext cx="1905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</a:rPr>
              <a:t>Biên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</a:rPr>
              <a:t>:</a:t>
            </a:r>
            <a:endParaRPr lang="en-US" altLang="en-US" sz="2400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4950" y="150813"/>
            <a:ext cx="86471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2888" y="150813"/>
            <a:ext cx="0" cy="6478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4950" y="6629400"/>
            <a:ext cx="86471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69363" y="150813"/>
            <a:ext cx="0" cy="6478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4950" y="1143000"/>
            <a:ext cx="86471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538" y="2362200"/>
            <a:ext cx="86487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150813"/>
            <a:ext cx="0" cy="6478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18"/>
          <p:cNvSpPr txBox="1">
            <a:spLocks noChangeArrowheads="1"/>
          </p:cNvSpPr>
          <p:nvPr/>
        </p:nvSpPr>
        <p:spPr bwMode="auto">
          <a:xfrm>
            <a:off x="2286000" y="1524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Là biên độ dao động của các phần tử của môi trường có sóng truyền qua.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150" y="1066800"/>
            <a:ext cx="1898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b. Chu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kì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(T),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tần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(f)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sóng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1219200"/>
            <a:ext cx="652303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chu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kỳ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tần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dao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phần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tử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môi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sóng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truyền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qua.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38400"/>
            <a:ext cx="1828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c.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Tốc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độ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truyền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sóng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v: </a:t>
            </a:r>
            <a:endParaRPr lang="en-US" sz="2400" dirty="0">
              <a:latin typeface="+mj-lt"/>
            </a:endParaRPr>
          </a:p>
        </p:txBody>
      </p:sp>
      <p:sp>
        <p:nvSpPr>
          <p:cNvPr id="33806" name="TextBox 8"/>
          <p:cNvSpPr txBox="1">
            <a:spLocks noChangeArrowheads="1"/>
          </p:cNvSpPr>
          <p:nvPr/>
        </p:nvSpPr>
        <p:spPr bwMode="auto">
          <a:xfrm>
            <a:off x="2332038" y="2514600"/>
            <a:ext cx="6583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>
                <a:solidFill>
                  <a:srgbClr val="3333FF"/>
                </a:solidFill>
                <a:ea typeface="SimSun" pitchFamily="2" charset="-122"/>
              </a:rPr>
              <a:t>Là tốc độ lan truyền dao động trong môi trường (tốc độ truyền pha của dao động).</a:t>
            </a:r>
            <a:endParaRPr lang="en-US" sz="2400">
              <a:solidFill>
                <a:srgbClr val="3333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34950" y="3608388"/>
            <a:ext cx="86487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4950" y="5257800"/>
            <a:ext cx="86487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TextBox 18"/>
          <p:cNvSpPr txBox="1">
            <a:spLocks noChangeArrowheads="1"/>
          </p:cNvSpPr>
          <p:nvPr/>
        </p:nvSpPr>
        <p:spPr bwMode="auto">
          <a:xfrm>
            <a:off x="234950" y="4110038"/>
            <a:ext cx="205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d. Buốc sóng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3829050"/>
            <a:ext cx="3810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Là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quãng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đường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mà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sóng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lan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truyền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được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trong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một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chu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kì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dao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động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858000" y="3962400"/>
          <a:ext cx="1600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761669" imgH="418918" progId="Equation.DSMT4">
                  <p:embed/>
                </p:oleObj>
              </mc:Choice>
              <mc:Fallback>
                <p:oleObj name="Equation" r:id="rId3" imgW="76166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62400"/>
                        <a:ext cx="1600200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" name="TextBox 16383"/>
          <p:cNvSpPr txBox="1"/>
          <p:nvPr/>
        </p:nvSpPr>
        <p:spPr>
          <a:xfrm>
            <a:off x="298450" y="5334000"/>
            <a:ext cx="1828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e.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lượng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sóng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16385" name="TextBox 16384"/>
          <p:cNvSpPr txBox="1"/>
          <p:nvPr/>
        </p:nvSpPr>
        <p:spPr>
          <a:xfrm>
            <a:off x="2286000" y="5418138"/>
            <a:ext cx="66294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năng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lượng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dao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phần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tử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môi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sóng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truyền</a:t>
            </a:r>
            <a:r>
              <a:rPr lang="en-US" altLang="en-US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qua. </a:t>
            </a:r>
          </a:p>
        </p:txBody>
      </p:sp>
    </p:spTree>
    <p:extLst>
      <p:ext uri="{BB962C8B-B14F-4D97-AF65-F5344CB8AC3E}">
        <p14:creationId xmlns:p14="http://schemas.microsoft.com/office/powerpoint/2010/main" val="4598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65213" y="288925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VÀ VẬN DỤNG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1. Chọn phát biểu đúng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490663" y="546735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 trên mặt nước là sóng ngang.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00200" y="1676400"/>
            <a:ext cx="708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 ngang có phương dao động trùng với phương truyền sóng.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552575" y="2900363"/>
            <a:ext cx="713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 dọc có phương dao động vuông </a:t>
            </a:r>
          </a:p>
          <a:p>
            <a:pPr eaLnBrk="1" hangingPunct="1"/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 với phương truyền sóng.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524000" y="4191000"/>
            <a:ext cx="6946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 cơ học truyền được trong chân </a:t>
            </a:r>
          </a:p>
          <a:p>
            <a:pPr eaLnBrk="1" hangingPunct="1"/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không.</a:t>
            </a:r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7750" y="1804988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0125" y="3005138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81075" y="4281488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62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7738" y="5586413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183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2.Quãng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altLang="en-US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/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C. Chu </a:t>
            </a:r>
            <a:r>
              <a:rPr lang="en-US" altLang="en-US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/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alt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55"/>
            <a:ext cx="9144000" cy="60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per Slow Motion Water Drop (droplet) HD (BigBrotherW channel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4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SongC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8674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 descr="Pul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5867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533400" y="30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BÀI 7: SÓNG CƠ - SỰ TRUYỀN SÓNG CƠ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304800" y="8382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I/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SÓNG CƠ</a:t>
            </a:r>
          </a:p>
        </p:txBody>
      </p:sp>
    </p:spTree>
    <p:extLst>
      <p:ext uri="{BB962C8B-B14F-4D97-AF65-F5344CB8AC3E}">
        <p14:creationId xmlns:p14="http://schemas.microsoft.com/office/powerpoint/2010/main" val="134365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0" descr="truyenson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1447800"/>
            <a:ext cx="87464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33400" y="30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BÀI 7: SÓNG CƠ - SỰ TRUYỀN SÓNG CƠ</a:t>
            </a: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304800" y="8382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I/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SÓNG CƠ</a:t>
            </a:r>
          </a:p>
        </p:txBody>
      </p:sp>
    </p:spTree>
    <p:extLst>
      <p:ext uri="{BB962C8B-B14F-4D97-AF65-F5344CB8AC3E}">
        <p14:creationId xmlns:p14="http://schemas.microsoft.com/office/powerpoint/2010/main" val="392803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533400" y="30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BÀI 7: SÓNG CƠ - SỰ TRUYỀN SÓNG CƠ</a:t>
            </a: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304800" y="8382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I/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SÓNG CƠ</a:t>
            </a:r>
          </a:p>
        </p:txBody>
      </p:sp>
      <p:pic>
        <p:nvPicPr>
          <p:cNvPr id="19462" name="Picture 10" descr="truyenson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32740" cy="295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057400" y="6248400"/>
            <a:ext cx="3886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895600" y="571500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048000" y="56388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Phương dao động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19800" y="60960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Phương truyền sóng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457200" y="1524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3. Sóng ngang</a:t>
            </a:r>
          </a:p>
        </p:txBody>
      </p:sp>
    </p:spTree>
    <p:extLst>
      <p:ext uri="{BB962C8B-B14F-4D97-AF65-F5344CB8AC3E}">
        <p14:creationId xmlns:p14="http://schemas.microsoft.com/office/powerpoint/2010/main" val="39058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 animBg="1"/>
      <p:bldP spid="8205" grpId="0"/>
      <p:bldP spid="8206" grpId="0"/>
      <p:bldP spid="820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3400" y="30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BÀI 7: SÓNG CƠ - SỰ TRUYỀN SÓNG CƠ</a:t>
            </a: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304800" y="8382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I/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SÓNG CƠ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4. Sóng dọc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649123" y="5943600"/>
            <a:ext cx="3886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307214" y="5409768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dao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endParaRPr lang="en-US" sz="1800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535323" y="561845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truyền</a:t>
            </a:r>
            <a:r>
              <a:rPr lang="en-US" sz="1800" dirty="0"/>
              <a:t> </a:t>
            </a:r>
            <a:r>
              <a:rPr lang="en-US" sz="1800" dirty="0" err="1"/>
              <a:t>sóng</a:t>
            </a:r>
            <a:endParaRPr lang="en-US" sz="1800" dirty="0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133600" y="5943600"/>
            <a:ext cx="1600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song do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95" y="1974273"/>
            <a:ext cx="9015805" cy="29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252" grpId="0" animBg="1"/>
      <p:bldP spid="10253" grpId="0"/>
      <p:bldP spid="10254" grpId="0"/>
      <p:bldP spid="10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30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BÀI 7: SÓNG CƠ - SỰ TRUYỀN SÓNG CƠ</a:t>
            </a:r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304800" y="8382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II/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CÁC ĐẶC TRƯNG CỦA SÓNG HÌNH SIN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1. Sự truyền của một sóng hình sin</a:t>
            </a:r>
          </a:p>
        </p:txBody>
      </p:sp>
      <p:pic>
        <p:nvPicPr>
          <p:cNvPr id="22533" name="Picture 14" descr="Wav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7391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truyens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543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4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6229350"/>
          </a:xfrm>
        </p:spPr>
      </p:pic>
      <p:cxnSp>
        <p:nvCxnSpPr>
          <p:cNvPr id="17412" name="Straight Arrow Connector 5"/>
          <p:cNvCxnSpPr>
            <a:cxnSpLocks noChangeShapeType="1"/>
          </p:cNvCxnSpPr>
          <p:nvPr/>
        </p:nvCxnSpPr>
        <p:spPr bwMode="auto">
          <a:xfrm>
            <a:off x="1905000" y="2438400"/>
            <a:ext cx="5105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3" name="Straight Arrow Connector 8"/>
          <p:cNvCxnSpPr>
            <a:cxnSpLocks noChangeShapeType="1"/>
          </p:cNvCxnSpPr>
          <p:nvPr/>
        </p:nvCxnSpPr>
        <p:spPr bwMode="auto">
          <a:xfrm>
            <a:off x="3200400" y="3962400"/>
            <a:ext cx="2514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4" name="Straight Arrow Connector 10"/>
          <p:cNvCxnSpPr>
            <a:cxnSpLocks noChangeShapeType="1"/>
          </p:cNvCxnSpPr>
          <p:nvPr/>
        </p:nvCxnSpPr>
        <p:spPr bwMode="auto">
          <a:xfrm>
            <a:off x="1905000" y="4572000"/>
            <a:ext cx="1295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818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383</Words>
  <PresentationFormat>On-screen Show (4:3)</PresentationFormat>
  <Paragraphs>62</Paragraphs>
  <Slides>14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CẦN NẮM VỮNG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2018-10-03T16:14:11Z</dcterms:created>
  <dcterms:modified xsi:type="dcterms:W3CDTF">2021-09-04T10:58:50Z</dcterms:modified>
</cp:coreProperties>
</file>