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38" r:id="rId6"/>
    <p:sldId id="310" r:id="rId7"/>
    <p:sldId id="343" r:id="rId8"/>
    <p:sldId id="344" r:id="rId9"/>
    <p:sldId id="355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3353" autoAdjust="0"/>
  </p:normalViewPr>
  <p:slideViewPr>
    <p:cSldViewPr snapToGrid="0" showGuides="1">
      <p:cViewPr varScale="1">
        <p:scale>
          <a:sx n="58" d="100"/>
          <a:sy n="58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mtClean="0">
                <a:cs typeface="Arial" panose="020B0604020202020204" pitchFamily="34" charset="0"/>
              </a:rPr>
              <a:t>What have you learnt today?</a:t>
            </a:r>
            <a:endParaRPr lang="en-US" sz="280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- Review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vocabulary and grammar of Unit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Apply what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the End-of-term test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smtClean="0">
                <a:solidFill>
                  <a:srgbClr val="F26532"/>
                </a:solidFill>
                <a:latin typeface="Bookman Old Style" pitchFamily="18" charset="0"/>
              </a:rPr>
              <a:t>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Pronunciation: </a:t>
            </a:r>
            <a:r>
              <a:rPr lang="en-US" smtClean="0">
                <a:solidFill>
                  <a:schemeClr val="tx1"/>
                </a:solidFill>
              </a:rPr>
              <a:t>Intonation in tag questions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- Vocabulary: </a:t>
            </a:r>
            <a:r>
              <a:rPr lang="en-GB" smtClean="0">
                <a:solidFill>
                  <a:schemeClr val="tx1"/>
                </a:solidFill>
              </a:rPr>
              <a:t>Ecosystem</a:t>
            </a:r>
            <a:endParaRPr lang="en-GB" smtClean="0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- Grammar: </a:t>
            </a:r>
            <a:r>
              <a:rPr lang="en-GB" smtClean="0">
                <a:solidFill>
                  <a:schemeClr val="tx1"/>
                </a:solidFill>
              </a:rPr>
              <a:t>Compound nouns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Presentation: </a:t>
            </a:r>
            <a:r>
              <a:rPr lang="en-US" smtClean="0">
                <a:solidFill>
                  <a:schemeClr val="tx1"/>
                </a:solidFill>
              </a:rPr>
              <a:t>Restore and protect a local ecosystem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Wrap up</a:t>
            </a:r>
          </a:p>
          <a:p>
            <a:r>
              <a:rPr lang="en-US" smtClean="0">
                <a:solidFill>
                  <a:schemeClr val="tx1"/>
                </a:solidFill>
              </a:rPr>
              <a:t>- </a:t>
            </a: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32261" y="307352"/>
            <a:ext cx="7715892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16768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39073" y="2023617"/>
            <a:ext cx="9462499" cy="4120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smtClean="0"/>
              <a:t>A</a:t>
            </a:r>
            <a:r>
              <a:rPr lang="en-US" sz="3200" smtClean="0"/>
              <a:t> student comes </a:t>
            </a:r>
            <a:r>
              <a:rPr lang="en-US" sz="3200"/>
              <a:t>to the </a:t>
            </a:r>
            <a:r>
              <a:rPr lang="en-US" sz="3200"/>
              <a:t>front </a:t>
            </a:r>
            <a:endParaRPr lang="en-US" sz="3200" smtClean="0"/>
          </a:p>
          <a:p>
            <a:pPr marL="457200" indent="-457200">
              <a:buFontTx/>
              <a:buChar char="-"/>
            </a:pPr>
            <a:r>
              <a:rPr lang="en-US" sz="3200" smtClean="0"/>
              <a:t>Teacher whispers one word </a:t>
            </a:r>
            <a:r>
              <a:rPr lang="en-US" sz="3200"/>
              <a:t>into his/her ears.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Ss </a:t>
            </a:r>
            <a:r>
              <a:rPr lang="en-US" sz="3200"/>
              <a:t>have to draw or mime the word. The rest of the class makes guesses</a:t>
            </a:r>
            <a:r>
              <a:rPr lang="en-US" sz="3200"/>
              <a:t>. </a:t>
            </a:r>
            <a:endParaRPr lang="en-US" sz="3200" smtClean="0"/>
          </a:p>
          <a:p>
            <a:pPr marL="457200" indent="-457200">
              <a:buFontTx/>
              <a:buChar char="-"/>
            </a:pPr>
            <a:r>
              <a:rPr lang="en-US" sz="3200" smtClean="0"/>
              <a:t>The </a:t>
            </a:r>
            <a:r>
              <a:rPr lang="en-US" sz="3200"/>
              <a:t>first student who correctly calls out the word gets a </a:t>
            </a:r>
            <a:r>
              <a:rPr lang="en-US" sz="3200"/>
              <a:t>point</a:t>
            </a:r>
            <a:r>
              <a:rPr lang="en-US" sz="3200" smtClean="0"/>
              <a:t>.</a:t>
            </a:r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5275" y="110446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MMING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8438" y="178537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Suggested words:</a:t>
            </a:r>
            <a:endParaRPr lang="en-US" sz="3200">
              <a:solidFill>
                <a:srgbClr val="C00000"/>
              </a:solidFill>
              <a:latin typeface="Adobe Gothic Std B"/>
              <a:ea typeface="Times New Roman" panose="02020603050405020304" pitchFamily="18" charset="0"/>
            </a:endParaRP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Flora and fauna</a:t>
            </a: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Bacteria</a:t>
            </a: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Ecosystem</a:t>
            </a: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Insect</a:t>
            </a: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Climate change</a:t>
            </a:r>
          </a:p>
          <a:p>
            <a:r>
              <a:rPr lang="en-US" sz="3200">
                <a:solidFill>
                  <a:srgbClr val="C00000"/>
                </a:solidFill>
                <a:latin typeface="Adobe Gothic Std B"/>
                <a:ea typeface="Times New Roman" panose="02020603050405020304" pitchFamily="18" charset="0"/>
              </a:rPr>
              <a:t>Biodiversity</a:t>
            </a:r>
            <a:endParaRPr lang="en-US" sz="3200">
              <a:solidFill>
                <a:srgbClr val="C00000"/>
              </a:solidFill>
              <a:effectLst/>
              <a:latin typeface="Adobe Gothic Std B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2" y="2884489"/>
            <a:ext cx="11623659" cy="195152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709" y="914180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dobe Gothic Std B"/>
              </a:rPr>
              <a:t>Mark the intonation in the question tags. Then listen and check. Practise saying them in pairs</a:t>
            </a:r>
            <a:r>
              <a:rPr lang="en-US" sz="2800">
                <a:latin typeface="Adobe Gothic Std B"/>
              </a:rPr>
              <a:t>. </a:t>
            </a:r>
            <a:endParaRPr lang="en-US" sz="2600" b="1" dirty="0">
              <a:latin typeface="Adobe Gothic Std B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433" y="3358693"/>
            <a:ext cx="425953" cy="3568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285" y="4207544"/>
            <a:ext cx="425953" cy="35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433" y="2795574"/>
            <a:ext cx="367229" cy="38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39" y="4651853"/>
            <a:ext cx="355160" cy="3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566867"/>
            <a:ext cx="11021963" cy="17242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4839" y="104176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each sentence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000781" y="2897436"/>
            <a:ext cx="925417" cy="220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83695" y="3338111"/>
            <a:ext cx="1599283" cy="91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71830" y="3814621"/>
            <a:ext cx="1411997" cy="45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32408" y="4289297"/>
            <a:ext cx="1281115" cy="18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76" y="2390629"/>
            <a:ext cx="10231865" cy="2445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83616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dobe Gothic Std B"/>
              </a:rPr>
              <a:t>Find </a:t>
            </a:r>
            <a:r>
              <a:rPr lang="en-US" sz="2800" b="1">
                <a:latin typeface="Adobe Gothic Std B"/>
              </a:rPr>
              <a:t>and correct the mistakes in the following sentences</a:t>
            </a:r>
            <a:r>
              <a:rPr lang="en-US" sz="2800">
                <a:latin typeface="Adobe Gothic Std B"/>
              </a:rPr>
              <a:t> </a:t>
            </a:r>
            <a:endParaRPr lang="en-US" sz="2800" b="1" dirty="0">
              <a:latin typeface="Adobe Gothic Std B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608" y="2734990"/>
            <a:ext cx="184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bus stop</a:t>
            </a:r>
            <a:endParaRPr lang="en-US" sz="2800" b="1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6006" y="3382683"/>
            <a:ext cx="1574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sz="2800" b="1" smtClean="0">
                <a:solidFill>
                  <a:srgbClr val="C00000"/>
                </a:solidFill>
                <a:latin typeface="+mj-lt"/>
              </a:rPr>
              <a:t>sunset</a:t>
            </a:r>
            <a:endParaRPr lang="en-US" sz="28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263" y="4006924"/>
            <a:ext cx="2310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sightseeing</a:t>
            </a:r>
            <a:endParaRPr lang="en-US" sz="2800" b="1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7498" y="4694873"/>
            <a:ext cx="1790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wildlife</a:t>
            </a:r>
            <a:endParaRPr lang="en-US" sz="2800" b="1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13513" y="2820318"/>
            <a:ext cx="1455996" cy="138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75179" y="3490511"/>
            <a:ext cx="1455996" cy="138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75305" y="4097088"/>
            <a:ext cx="1455996" cy="138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74864" y="4729660"/>
            <a:ext cx="1455996" cy="138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HOW CAN WE PRESERVE OUR HERITAGE?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10" y="2275763"/>
            <a:ext cx="7267064" cy="3265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93">
            <a:off x="8372606" y="1943752"/>
            <a:ext cx="3526387" cy="3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8889</TotalTime>
  <Words>239</Words>
  <Application>Microsoft Office PowerPoint</Application>
  <PresentationFormat>Widescreen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174</cp:revision>
  <dcterms:created xsi:type="dcterms:W3CDTF">2020-12-09T02:04:09Z</dcterms:created>
  <dcterms:modified xsi:type="dcterms:W3CDTF">2023-02-09T06:46:21Z</dcterms:modified>
</cp:coreProperties>
</file>