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7"/>
  </p:notesMasterIdLst>
  <p:sldIdLst>
    <p:sldId id="256" r:id="rId2"/>
    <p:sldId id="257" r:id="rId3"/>
    <p:sldId id="271" r:id="rId4"/>
    <p:sldId id="272" r:id="rId5"/>
    <p:sldId id="273" r:id="rId6"/>
    <p:sldId id="274" r:id="rId7"/>
    <p:sldId id="275" r:id="rId8"/>
    <p:sldId id="276" r:id="rId9"/>
    <p:sldId id="338" r:id="rId10"/>
    <p:sldId id="258" r:id="rId11"/>
    <p:sldId id="334" r:id="rId12"/>
    <p:sldId id="277" r:id="rId13"/>
    <p:sldId id="278" r:id="rId14"/>
    <p:sldId id="279" r:id="rId15"/>
    <p:sldId id="339" r:id="rId16"/>
    <p:sldId id="335" r:id="rId17"/>
    <p:sldId id="280" r:id="rId18"/>
    <p:sldId id="281" r:id="rId19"/>
    <p:sldId id="282" r:id="rId20"/>
    <p:sldId id="283" r:id="rId21"/>
    <p:sldId id="284" r:id="rId22"/>
    <p:sldId id="285" r:id="rId23"/>
    <p:sldId id="340" r:id="rId24"/>
    <p:sldId id="336" r:id="rId25"/>
    <p:sldId id="286" r:id="rId26"/>
    <p:sldId id="260" r:id="rId27"/>
    <p:sldId id="287" r:id="rId28"/>
    <p:sldId id="288" r:id="rId29"/>
    <p:sldId id="289" r:id="rId30"/>
    <p:sldId id="290" r:id="rId31"/>
    <p:sldId id="291" r:id="rId32"/>
    <p:sldId id="292" r:id="rId33"/>
    <p:sldId id="337" r:id="rId34"/>
    <p:sldId id="294" r:id="rId35"/>
    <p:sldId id="293" r:id="rId36"/>
    <p:sldId id="295" r:id="rId37"/>
    <p:sldId id="296" r:id="rId38"/>
    <p:sldId id="266" r:id="rId39"/>
    <p:sldId id="297" r:id="rId40"/>
    <p:sldId id="298" r:id="rId41"/>
    <p:sldId id="302" r:id="rId42"/>
    <p:sldId id="303" r:id="rId43"/>
    <p:sldId id="300" r:id="rId44"/>
    <p:sldId id="301" r:id="rId45"/>
    <p:sldId id="307" r:id="rId46"/>
    <p:sldId id="304" r:id="rId47"/>
    <p:sldId id="305" r:id="rId48"/>
    <p:sldId id="308" r:id="rId49"/>
    <p:sldId id="306" r:id="rId50"/>
    <p:sldId id="312" r:id="rId51"/>
    <p:sldId id="313" r:id="rId52"/>
    <p:sldId id="309" r:id="rId53"/>
    <p:sldId id="310" r:id="rId54"/>
    <p:sldId id="314" r:id="rId55"/>
    <p:sldId id="311" r:id="rId56"/>
    <p:sldId id="315" r:id="rId57"/>
    <p:sldId id="318" r:id="rId58"/>
    <p:sldId id="316" r:id="rId59"/>
    <p:sldId id="317" r:id="rId60"/>
    <p:sldId id="319" r:id="rId61"/>
    <p:sldId id="321" r:id="rId62"/>
    <p:sldId id="322" r:id="rId63"/>
    <p:sldId id="323" r:id="rId64"/>
    <p:sldId id="320" r:id="rId65"/>
    <p:sldId id="325" r:id="rId66"/>
    <p:sldId id="324" r:id="rId67"/>
    <p:sldId id="326" r:id="rId68"/>
    <p:sldId id="327" r:id="rId69"/>
    <p:sldId id="328" r:id="rId70"/>
    <p:sldId id="329" r:id="rId71"/>
    <p:sldId id="330" r:id="rId72"/>
    <p:sldId id="331" r:id="rId73"/>
    <p:sldId id="332" r:id="rId74"/>
    <p:sldId id="333" r:id="rId75"/>
    <p:sldId id="269" r:id="rId76"/>
  </p:sldIdLst>
  <p:sldSz cx="18288000" cy="10287000"/>
  <p:notesSz cx="6858000" cy="9144000"/>
  <p:embeddedFontLst>
    <p:embeddedFont>
      <p:font typeface="Lobster Two" panose="02000506000000020003" pitchFamily="2" charset="0"/>
      <p:regular r:id="rId78"/>
      <p:bold r:id="rId79"/>
      <p:italic r:id="rId80"/>
      <p:boldItalic r:id="rId81"/>
    </p:embeddedFont>
    <p:embeddedFont>
      <p:font typeface="Britannic Bold" panose="020B0903060703020204" pitchFamily="34" charset="0"/>
      <p:regular r:id="rId82"/>
    </p:embeddedFont>
    <p:embeddedFont>
      <p:font typeface="Microsoft JhengHei UI" panose="020B0604030504040204" pitchFamily="34" charset="-120"/>
      <p:regular r:id="rId83"/>
      <p:bold r:id="rId84"/>
    </p:embeddedFont>
    <p:embeddedFont>
      <p:font typeface="Marykate" panose="020B0604020202020204" charset="0"/>
      <p:regular r:id="rId85"/>
    </p:embeddedFont>
    <p:embeddedFont>
      <p:font typeface="Rockwell" panose="02060603020205020403" pitchFamily="18" charset="0"/>
      <p:regular r:id="rId86"/>
      <p:bold r:id="rId87"/>
      <p:italic r:id="rId88"/>
      <p:boldItalic r:id="rId89"/>
    </p:embeddedFont>
    <p:embeddedFont>
      <p:font typeface="Cambria" panose="02040503050406030204" pitchFamily="18" charset="0"/>
      <p:regular r:id="rId90"/>
      <p:bold r:id="rId91"/>
      <p:italic r:id="rId92"/>
      <p:boldItalic r:id="rId93"/>
    </p:embeddedFont>
    <p:embeddedFont>
      <p:font typeface="Calibri" panose="020F0502020204030204" pitchFamily="34" charset="0"/>
      <p:regular r:id="rId94"/>
      <p:bold r:id="rId95"/>
      <p:italic r:id="rId96"/>
      <p:boldItalic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528" y="102"/>
      </p:cViewPr>
      <p:guideLst>
        <p:guide orient="horz" pos="2184"/>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presProps" Target="presProp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831199-D4A8-4158-8FEF-2CDEA638261A}" type="datetimeFigureOut">
              <a:rPr lang="en-US" smtClean="0"/>
              <a:t>7/18/2023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F632E7-4270-433C-BFFF-31FB5769C050}" type="slidenum">
              <a:rPr lang="en-US" smtClean="0"/>
              <a:t>‹#›</a:t>
            </a:fld>
            <a:endParaRPr lang="en-US"/>
          </a:p>
        </p:txBody>
      </p:sp>
    </p:spTree>
    <p:extLst>
      <p:ext uri="{BB962C8B-B14F-4D97-AF65-F5344CB8AC3E}">
        <p14:creationId xmlns:p14="http://schemas.microsoft.com/office/powerpoint/2010/main" val="106047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Link 1: face part</a:t>
            </a:r>
          </a:p>
          <a:p>
            <a:r>
              <a:rPr lang="en-US" smtClean="0"/>
              <a:t>Link 2: body parts</a:t>
            </a:r>
            <a:endParaRPr lang="en-US"/>
          </a:p>
        </p:txBody>
      </p:sp>
      <p:sp>
        <p:nvSpPr>
          <p:cNvPr id="4" name="Slide Number Placeholder 3"/>
          <p:cNvSpPr>
            <a:spLocks noGrp="1"/>
          </p:cNvSpPr>
          <p:nvPr>
            <p:ph type="sldNum" sz="quarter" idx="10"/>
          </p:nvPr>
        </p:nvSpPr>
        <p:spPr/>
        <p:txBody>
          <a:bodyPr/>
          <a:lstStyle/>
          <a:p>
            <a:fld id="{7DF632E7-4270-433C-BFFF-31FB5769C050}" type="slidenum">
              <a:rPr lang="en-US" smtClean="0"/>
              <a:t>10</a:t>
            </a:fld>
            <a:endParaRPr lang="en-US"/>
          </a:p>
        </p:txBody>
      </p:sp>
    </p:spTree>
    <p:extLst>
      <p:ext uri="{BB962C8B-B14F-4D97-AF65-F5344CB8AC3E}">
        <p14:creationId xmlns:p14="http://schemas.microsoft.com/office/powerpoint/2010/main" val="337230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F632E7-4270-433C-BFFF-31FB5769C050}" type="slidenum">
              <a:rPr lang="en-US" smtClean="0"/>
              <a:t>16</a:t>
            </a:fld>
            <a:endParaRPr lang="en-US"/>
          </a:p>
        </p:txBody>
      </p:sp>
    </p:spTree>
    <p:extLst>
      <p:ext uri="{BB962C8B-B14F-4D97-AF65-F5344CB8AC3E}">
        <p14:creationId xmlns:p14="http://schemas.microsoft.com/office/powerpoint/2010/main" val="712316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F632E7-4270-433C-BFFF-31FB5769C050}" type="slidenum">
              <a:rPr lang="en-US" smtClean="0"/>
              <a:t>24</a:t>
            </a:fld>
            <a:endParaRPr lang="en-US"/>
          </a:p>
        </p:txBody>
      </p:sp>
    </p:spTree>
    <p:extLst>
      <p:ext uri="{BB962C8B-B14F-4D97-AF65-F5344CB8AC3E}">
        <p14:creationId xmlns:p14="http://schemas.microsoft.com/office/powerpoint/2010/main" val="4259097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Link 1: chọn</a:t>
            </a:r>
            <a:r>
              <a:rPr lang="en-US" baseline="0" smtClean="0"/>
              <a:t> đáp án</a:t>
            </a:r>
          </a:p>
          <a:p>
            <a:r>
              <a:rPr lang="en-US" baseline="0" smtClean="0"/>
              <a:t>Link 2: quy tắc thêm ing </a:t>
            </a:r>
          </a:p>
          <a:p>
            <a:r>
              <a:rPr lang="en-US" baseline="0" smtClean="0"/>
              <a:t>link3L chọn đáp án tổng hợp</a:t>
            </a:r>
            <a:endParaRPr lang="en-US"/>
          </a:p>
        </p:txBody>
      </p:sp>
      <p:sp>
        <p:nvSpPr>
          <p:cNvPr id="4" name="Slide Number Placeholder 3"/>
          <p:cNvSpPr>
            <a:spLocks noGrp="1"/>
          </p:cNvSpPr>
          <p:nvPr>
            <p:ph type="sldNum" sz="quarter" idx="10"/>
          </p:nvPr>
        </p:nvSpPr>
        <p:spPr/>
        <p:txBody>
          <a:bodyPr/>
          <a:lstStyle/>
          <a:p>
            <a:fld id="{7DF632E7-4270-433C-BFFF-31FB5769C050}" type="slidenum">
              <a:rPr lang="en-US" smtClean="0"/>
              <a:t>33</a:t>
            </a:fld>
            <a:endParaRPr lang="en-US"/>
          </a:p>
        </p:txBody>
      </p:sp>
    </p:spTree>
    <p:extLst>
      <p:ext uri="{BB962C8B-B14F-4D97-AF65-F5344CB8AC3E}">
        <p14:creationId xmlns:p14="http://schemas.microsoft.com/office/powerpoint/2010/main" val="3515288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F632E7-4270-433C-BFFF-31FB5769C050}" type="slidenum">
              <a:rPr lang="en-US" smtClean="0"/>
              <a:t>43</a:t>
            </a:fld>
            <a:endParaRPr lang="en-US"/>
          </a:p>
        </p:txBody>
      </p:sp>
    </p:spTree>
    <p:extLst>
      <p:ext uri="{BB962C8B-B14F-4D97-AF65-F5344CB8AC3E}">
        <p14:creationId xmlns:p14="http://schemas.microsoft.com/office/powerpoint/2010/main" val="365809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F632E7-4270-433C-BFFF-31FB5769C050}" type="slidenum">
              <a:rPr lang="en-US" smtClean="0"/>
              <a:t>44</a:t>
            </a:fld>
            <a:endParaRPr lang="en-US"/>
          </a:p>
        </p:txBody>
      </p:sp>
    </p:spTree>
    <p:extLst>
      <p:ext uri="{BB962C8B-B14F-4D97-AF65-F5344CB8AC3E}">
        <p14:creationId xmlns:p14="http://schemas.microsoft.com/office/powerpoint/2010/main" val="3541599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F632E7-4270-433C-BFFF-31FB5769C050}" type="slidenum">
              <a:rPr lang="en-US" smtClean="0"/>
              <a:t>45</a:t>
            </a:fld>
            <a:endParaRPr lang="en-US"/>
          </a:p>
        </p:txBody>
      </p:sp>
    </p:spTree>
    <p:extLst>
      <p:ext uri="{BB962C8B-B14F-4D97-AF65-F5344CB8AC3E}">
        <p14:creationId xmlns:p14="http://schemas.microsoft.com/office/powerpoint/2010/main" val="4099356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hyperlink" Target="https://wordwall.net/resource/27459064" TargetMode="External"/><Relationship Id="rId10" Type="http://schemas.openxmlformats.org/officeDocument/2006/relationships/image" Target="../media/image33.svg"/><Relationship Id="rId4" Type="http://schemas.openxmlformats.org/officeDocument/2006/relationships/image" Target="../media/image2.svg"/><Relationship Id="rId9" Type="http://schemas.openxmlformats.org/officeDocument/2006/relationships/image" Target="../media/image48.png"/><Relationship Id="rId14" Type="http://schemas.openxmlformats.org/officeDocument/2006/relationships/hyperlink" Target="https://wordwall.net/resource/26535276"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29.sv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33.svg"/></Relationships>
</file>

<file path=ppt/slides/_rels/slide12.xml.rels><?xml version="1.0" encoding="UTF-8" standalone="yes"?>
<Relationships xmlns="http://schemas.openxmlformats.org/package/2006/relationships"><Relationship Id="rId8" Type="http://schemas.openxmlformats.org/officeDocument/2006/relationships/audio" Target="../media/media28.mp3"/><Relationship Id="rId13" Type="http://schemas.openxmlformats.org/officeDocument/2006/relationships/image" Target="../media/image40.svg"/><Relationship Id="rId18" Type="http://schemas.openxmlformats.org/officeDocument/2006/relationships/image" Target="../media/image52.png"/><Relationship Id="rId3" Type="http://schemas.microsoft.com/office/2007/relationships/media" Target="../media/media26.mp3"/><Relationship Id="rId21" Type="http://schemas.openxmlformats.org/officeDocument/2006/relationships/image" Target="../media/image25.png"/><Relationship Id="rId7" Type="http://schemas.microsoft.com/office/2007/relationships/media" Target="../media/media28.mp3"/><Relationship Id="rId12" Type="http://schemas.openxmlformats.org/officeDocument/2006/relationships/image" Target="../media/image17.png"/><Relationship Id="rId17" Type="http://schemas.openxmlformats.org/officeDocument/2006/relationships/image" Target="../media/image51.png"/><Relationship Id="rId2" Type="http://schemas.openxmlformats.org/officeDocument/2006/relationships/audio" Target="../media/media25.mp3"/><Relationship Id="rId16" Type="http://schemas.openxmlformats.org/officeDocument/2006/relationships/image" Target="../media/image20.png"/><Relationship Id="rId20" Type="http://schemas.openxmlformats.org/officeDocument/2006/relationships/image" Target="../media/image54.png"/><Relationship Id="rId1" Type="http://schemas.microsoft.com/office/2007/relationships/media" Target="../media/media25.mp3"/><Relationship Id="rId6" Type="http://schemas.openxmlformats.org/officeDocument/2006/relationships/audio" Target="../media/media27.mp3"/><Relationship Id="rId11" Type="http://schemas.openxmlformats.org/officeDocument/2006/relationships/image" Target="../media/image38.svg"/><Relationship Id="rId5" Type="http://schemas.microsoft.com/office/2007/relationships/media" Target="../media/media27.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53.png"/><Relationship Id="rId4" Type="http://schemas.openxmlformats.org/officeDocument/2006/relationships/audio" Target="../media/media26.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audio" Target="../media/media32.mp3"/><Relationship Id="rId13" Type="http://schemas.openxmlformats.org/officeDocument/2006/relationships/image" Target="../media/image40.svg"/><Relationship Id="rId18" Type="http://schemas.openxmlformats.org/officeDocument/2006/relationships/image" Target="../media/image56.png"/><Relationship Id="rId3" Type="http://schemas.microsoft.com/office/2007/relationships/media" Target="../media/media30.mp3"/><Relationship Id="rId21" Type="http://schemas.openxmlformats.org/officeDocument/2006/relationships/image" Target="../media/image58.png"/><Relationship Id="rId7" Type="http://schemas.microsoft.com/office/2007/relationships/media" Target="../media/media32.mp3"/><Relationship Id="rId12" Type="http://schemas.openxmlformats.org/officeDocument/2006/relationships/image" Target="../media/image17.png"/><Relationship Id="rId17" Type="http://schemas.openxmlformats.org/officeDocument/2006/relationships/image" Target="../media/image55.png"/><Relationship Id="rId2" Type="http://schemas.openxmlformats.org/officeDocument/2006/relationships/audio" Target="../media/media29.mp3"/><Relationship Id="rId16" Type="http://schemas.openxmlformats.org/officeDocument/2006/relationships/image" Target="../media/image20.png"/><Relationship Id="rId20" Type="http://schemas.openxmlformats.org/officeDocument/2006/relationships/image" Target="../media/image25.png"/><Relationship Id="rId1" Type="http://schemas.microsoft.com/office/2007/relationships/media" Target="../media/media29.mp3"/><Relationship Id="rId6" Type="http://schemas.openxmlformats.org/officeDocument/2006/relationships/audio" Target="../media/media31.mp3"/><Relationship Id="rId11" Type="http://schemas.openxmlformats.org/officeDocument/2006/relationships/image" Target="../media/image38.svg"/><Relationship Id="rId5" Type="http://schemas.microsoft.com/office/2007/relationships/media" Target="../media/media31.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57.png"/><Relationship Id="rId4" Type="http://schemas.openxmlformats.org/officeDocument/2006/relationships/audio" Target="../media/media30.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audio" Target="../media/media36.mp3"/><Relationship Id="rId13" Type="http://schemas.microsoft.com/office/2007/relationships/media" Target="../media/media39.mp3"/><Relationship Id="rId18" Type="http://schemas.openxmlformats.org/officeDocument/2006/relationships/image" Target="../media/image17.png"/><Relationship Id="rId26" Type="http://schemas.openxmlformats.org/officeDocument/2006/relationships/image" Target="../media/image61.png"/><Relationship Id="rId3" Type="http://schemas.microsoft.com/office/2007/relationships/media" Target="../media/media34.mp3"/><Relationship Id="rId21" Type="http://schemas.openxmlformats.org/officeDocument/2006/relationships/image" Target="../media/image19.png"/><Relationship Id="rId7" Type="http://schemas.microsoft.com/office/2007/relationships/media" Target="../media/media36.mp3"/><Relationship Id="rId12" Type="http://schemas.openxmlformats.org/officeDocument/2006/relationships/audio" Target="../media/media38.mp3"/><Relationship Id="rId17" Type="http://schemas.openxmlformats.org/officeDocument/2006/relationships/image" Target="../media/image38.svg"/><Relationship Id="rId25" Type="http://schemas.openxmlformats.org/officeDocument/2006/relationships/image" Target="../media/image60.png"/><Relationship Id="rId2" Type="http://schemas.openxmlformats.org/officeDocument/2006/relationships/audio" Target="../media/media33.mp3"/><Relationship Id="rId16" Type="http://schemas.openxmlformats.org/officeDocument/2006/relationships/image" Target="../media/image16.png"/><Relationship Id="rId20" Type="http://schemas.openxmlformats.org/officeDocument/2006/relationships/image" Target="../media/image18.png"/><Relationship Id="rId1" Type="http://schemas.microsoft.com/office/2007/relationships/media" Target="../media/media33.mp3"/><Relationship Id="rId6" Type="http://schemas.openxmlformats.org/officeDocument/2006/relationships/audio" Target="../media/media35.mp3"/><Relationship Id="rId11" Type="http://schemas.microsoft.com/office/2007/relationships/media" Target="../media/media38.mp3"/><Relationship Id="rId24" Type="http://schemas.openxmlformats.org/officeDocument/2006/relationships/image" Target="../media/image59.emf"/><Relationship Id="rId5" Type="http://schemas.microsoft.com/office/2007/relationships/media" Target="../media/media35.mp3"/><Relationship Id="rId15" Type="http://schemas.openxmlformats.org/officeDocument/2006/relationships/slideLayout" Target="../slideLayouts/slideLayout7.xml"/><Relationship Id="rId23" Type="http://schemas.openxmlformats.org/officeDocument/2006/relationships/image" Target="../media/image58.png"/><Relationship Id="rId28" Type="http://schemas.openxmlformats.org/officeDocument/2006/relationships/image" Target="../media/image25.png"/><Relationship Id="rId10" Type="http://schemas.openxmlformats.org/officeDocument/2006/relationships/audio" Target="../media/media37.mp3"/><Relationship Id="rId19" Type="http://schemas.openxmlformats.org/officeDocument/2006/relationships/image" Target="../media/image40.svg"/><Relationship Id="rId4" Type="http://schemas.openxmlformats.org/officeDocument/2006/relationships/audio" Target="../media/media34.mp3"/><Relationship Id="rId9" Type="http://schemas.microsoft.com/office/2007/relationships/media" Target="../media/media37.mp3"/><Relationship Id="rId14" Type="http://schemas.openxmlformats.org/officeDocument/2006/relationships/audio" Target="../media/media39.mp3"/><Relationship Id="rId22" Type="http://schemas.openxmlformats.org/officeDocument/2006/relationships/image" Target="../media/image20.png"/><Relationship Id="rId27" Type="http://schemas.openxmlformats.org/officeDocument/2006/relationships/image" Target="../media/image62.png"/></Relationships>
</file>

<file path=ppt/slides/_rels/slide15.xml.rels><?xml version="1.0" encoding="UTF-8" standalone="yes"?>
<Relationships xmlns="http://schemas.openxmlformats.org/package/2006/relationships"><Relationship Id="rId13" Type="http://schemas.openxmlformats.org/officeDocument/2006/relationships/image" Target="../media/image40.svg"/><Relationship Id="rId12" Type="http://schemas.openxmlformats.org/officeDocument/2006/relationships/image" Target="../media/image17.png"/><Relationship Id="rId2" Type="http://schemas.openxmlformats.org/officeDocument/2006/relationships/image" Target="../media/image16.png"/><Relationship Id="rId16"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8.svg"/><Relationship Id="rId15" Type="http://schemas.openxmlformats.org/officeDocument/2006/relationships/image" Target="../media/image19.png"/><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hyperlink" Target="https://wordwall.net/resource/26980014" TargetMode="External"/><Relationship Id="rId10" Type="http://schemas.openxmlformats.org/officeDocument/2006/relationships/image" Target="../media/image33.svg"/><Relationship Id="rId4" Type="http://schemas.openxmlformats.org/officeDocument/2006/relationships/image" Target="../media/image2.svg"/><Relationship Id="rId9" Type="http://schemas.openxmlformats.org/officeDocument/2006/relationships/image" Target="../media/image48.png"/><Relationship Id="rId14" Type="http://schemas.openxmlformats.org/officeDocument/2006/relationships/hyperlink" Target="https://wordwall.net/resource/33220922"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svg"/><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0.png"/><Relationship Id="rId5" Type="http://schemas.openxmlformats.org/officeDocument/2006/relationships/image" Target="../media/image29.sv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33.svg"/></Relationships>
</file>

<file path=ppt/slides/_rels/slide18.xml.rels><?xml version="1.0" encoding="UTF-8" standalone="yes"?>
<Relationships xmlns="http://schemas.openxmlformats.org/package/2006/relationships"><Relationship Id="rId8" Type="http://schemas.openxmlformats.org/officeDocument/2006/relationships/audio" Target="../media/media43.mp3"/><Relationship Id="rId13" Type="http://schemas.openxmlformats.org/officeDocument/2006/relationships/image" Target="../media/image40.svg"/><Relationship Id="rId18" Type="http://schemas.openxmlformats.org/officeDocument/2006/relationships/image" Target="../media/image65.png"/><Relationship Id="rId3" Type="http://schemas.microsoft.com/office/2007/relationships/media" Target="../media/media41.mp3"/><Relationship Id="rId21" Type="http://schemas.openxmlformats.org/officeDocument/2006/relationships/image" Target="../media/image25.png"/><Relationship Id="rId7" Type="http://schemas.microsoft.com/office/2007/relationships/media" Target="../media/media43.mp3"/><Relationship Id="rId12" Type="http://schemas.openxmlformats.org/officeDocument/2006/relationships/image" Target="../media/image17.png"/><Relationship Id="rId17" Type="http://schemas.openxmlformats.org/officeDocument/2006/relationships/image" Target="../media/image64.png"/><Relationship Id="rId2" Type="http://schemas.openxmlformats.org/officeDocument/2006/relationships/audio" Target="../media/media40.mp3"/><Relationship Id="rId16" Type="http://schemas.openxmlformats.org/officeDocument/2006/relationships/image" Target="../media/image63.png"/><Relationship Id="rId20" Type="http://schemas.openxmlformats.org/officeDocument/2006/relationships/image" Target="../media/image66.png"/><Relationship Id="rId1" Type="http://schemas.microsoft.com/office/2007/relationships/media" Target="../media/media40.mp3"/><Relationship Id="rId6" Type="http://schemas.openxmlformats.org/officeDocument/2006/relationships/audio" Target="../media/media42.mp3"/><Relationship Id="rId11" Type="http://schemas.openxmlformats.org/officeDocument/2006/relationships/image" Target="../media/image38.svg"/><Relationship Id="rId5" Type="http://schemas.microsoft.com/office/2007/relationships/media" Target="../media/media42.mp3"/><Relationship Id="rId15" Type="http://schemas.openxmlformats.org/officeDocument/2006/relationships/image" Target="../media/image20.png"/><Relationship Id="rId10" Type="http://schemas.openxmlformats.org/officeDocument/2006/relationships/image" Target="../media/image16.png"/><Relationship Id="rId19" Type="http://schemas.openxmlformats.org/officeDocument/2006/relationships/image" Target="../media/image19.png"/><Relationship Id="rId4" Type="http://schemas.openxmlformats.org/officeDocument/2006/relationships/audio" Target="../media/media41.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audio" Target="../media/media47.mp3"/><Relationship Id="rId13" Type="http://schemas.openxmlformats.org/officeDocument/2006/relationships/image" Target="../media/image40.svg"/><Relationship Id="rId18" Type="http://schemas.openxmlformats.org/officeDocument/2006/relationships/image" Target="../media/image68.png"/><Relationship Id="rId3" Type="http://schemas.microsoft.com/office/2007/relationships/media" Target="../media/media45.mp3"/><Relationship Id="rId21" Type="http://schemas.openxmlformats.org/officeDocument/2006/relationships/image" Target="../media/image25.png"/><Relationship Id="rId7" Type="http://schemas.microsoft.com/office/2007/relationships/media" Target="../media/media47.mp3"/><Relationship Id="rId12" Type="http://schemas.openxmlformats.org/officeDocument/2006/relationships/image" Target="../media/image17.png"/><Relationship Id="rId17" Type="http://schemas.openxmlformats.org/officeDocument/2006/relationships/image" Target="../media/image67.png"/><Relationship Id="rId2" Type="http://schemas.openxmlformats.org/officeDocument/2006/relationships/audio" Target="../media/media44.mp3"/><Relationship Id="rId16" Type="http://schemas.openxmlformats.org/officeDocument/2006/relationships/image" Target="../media/image20.png"/><Relationship Id="rId20" Type="http://schemas.openxmlformats.org/officeDocument/2006/relationships/image" Target="../media/image70.png"/><Relationship Id="rId1" Type="http://schemas.microsoft.com/office/2007/relationships/media" Target="../media/media44.mp3"/><Relationship Id="rId6" Type="http://schemas.openxmlformats.org/officeDocument/2006/relationships/audio" Target="../media/media46.mp3"/><Relationship Id="rId11" Type="http://schemas.openxmlformats.org/officeDocument/2006/relationships/image" Target="../media/image38.svg"/><Relationship Id="rId5" Type="http://schemas.microsoft.com/office/2007/relationships/media" Target="../media/media46.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69.png"/><Relationship Id="rId4" Type="http://schemas.openxmlformats.org/officeDocument/2006/relationships/audio" Target="../media/media45.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20.xml.rels><?xml version="1.0" encoding="UTF-8" standalone="yes"?>
<Relationships xmlns="http://schemas.openxmlformats.org/package/2006/relationships"><Relationship Id="rId8" Type="http://schemas.openxmlformats.org/officeDocument/2006/relationships/audio" Target="../media/media51.mp3"/><Relationship Id="rId13" Type="http://schemas.openxmlformats.org/officeDocument/2006/relationships/image" Target="../media/image40.svg"/><Relationship Id="rId18" Type="http://schemas.openxmlformats.org/officeDocument/2006/relationships/image" Target="../media/image73.png"/><Relationship Id="rId3" Type="http://schemas.microsoft.com/office/2007/relationships/media" Target="../media/media49.mp3"/><Relationship Id="rId21" Type="http://schemas.openxmlformats.org/officeDocument/2006/relationships/image" Target="../media/image25.png"/><Relationship Id="rId7" Type="http://schemas.microsoft.com/office/2007/relationships/media" Target="../media/media51.mp3"/><Relationship Id="rId12" Type="http://schemas.openxmlformats.org/officeDocument/2006/relationships/image" Target="../media/image17.png"/><Relationship Id="rId17" Type="http://schemas.openxmlformats.org/officeDocument/2006/relationships/image" Target="../media/image72.png"/><Relationship Id="rId2" Type="http://schemas.openxmlformats.org/officeDocument/2006/relationships/audio" Target="../media/media48.mp3"/><Relationship Id="rId16" Type="http://schemas.openxmlformats.org/officeDocument/2006/relationships/image" Target="../media/image71.png"/><Relationship Id="rId20" Type="http://schemas.openxmlformats.org/officeDocument/2006/relationships/image" Target="../media/image74.png"/><Relationship Id="rId1" Type="http://schemas.microsoft.com/office/2007/relationships/media" Target="../media/media48.mp3"/><Relationship Id="rId6" Type="http://schemas.openxmlformats.org/officeDocument/2006/relationships/audio" Target="../media/media50.mp3"/><Relationship Id="rId11" Type="http://schemas.openxmlformats.org/officeDocument/2006/relationships/image" Target="../media/image38.svg"/><Relationship Id="rId5" Type="http://schemas.microsoft.com/office/2007/relationships/media" Target="../media/media50.mp3"/><Relationship Id="rId15" Type="http://schemas.openxmlformats.org/officeDocument/2006/relationships/image" Target="../media/image20.png"/><Relationship Id="rId10" Type="http://schemas.openxmlformats.org/officeDocument/2006/relationships/image" Target="../media/image16.png"/><Relationship Id="rId19" Type="http://schemas.openxmlformats.org/officeDocument/2006/relationships/image" Target="../media/image19.png"/><Relationship Id="rId4" Type="http://schemas.openxmlformats.org/officeDocument/2006/relationships/audio" Target="../media/media49.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audio" Target="../media/media55.mp3"/><Relationship Id="rId13" Type="http://schemas.openxmlformats.org/officeDocument/2006/relationships/image" Target="../media/image40.svg"/><Relationship Id="rId18" Type="http://schemas.openxmlformats.org/officeDocument/2006/relationships/image" Target="../media/image76.png"/><Relationship Id="rId3" Type="http://schemas.microsoft.com/office/2007/relationships/media" Target="../media/media53.mp3"/><Relationship Id="rId21" Type="http://schemas.openxmlformats.org/officeDocument/2006/relationships/image" Target="../media/image25.png"/><Relationship Id="rId7" Type="http://schemas.microsoft.com/office/2007/relationships/media" Target="../media/media55.mp3"/><Relationship Id="rId12" Type="http://schemas.openxmlformats.org/officeDocument/2006/relationships/image" Target="../media/image17.png"/><Relationship Id="rId17" Type="http://schemas.openxmlformats.org/officeDocument/2006/relationships/image" Target="../media/image75.png"/><Relationship Id="rId2" Type="http://schemas.openxmlformats.org/officeDocument/2006/relationships/audio" Target="../media/media52.mp3"/><Relationship Id="rId16" Type="http://schemas.openxmlformats.org/officeDocument/2006/relationships/image" Target="../media/image20.png"/><Relationship Id="rId20" Type="http://schemas.openxmlformats.org/officeDocument/2006/relationships/image" Target="../media/image78.png"/><Relationship Id="rId1" Type="http://schemas.microsoft.com/office/2007/relationships/media" Target="../media/media52.mp3"/><Relationship Id="rId6" Type="http://schemas.openxmlformats.org/officeDocument/2006/relationships/audio" Target="../media/media54.mp3"/><Relationship Id="rId11" Type="http://schemas.openxmlformats.org/officeDocument/2006/relationships/image" Target="../media/image38.svg"/><Relationship Id="rId5" Type="http://schemas.microsoft.com/office/2007/relationships/media" Target="../media/media54.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77.png"/><Relationship Id="rId4" Type="http://schemas.openxmlformats.org/officeDocument/2006/relationships/audio" Target="../media/media53.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audio" Target="../media/media59.mp3"/><Relationship Id="rId13" Type="http://schemas.openxmlformats.org/officeDocument/2006/relationships/image" Target="../media/image38.svg"/><Relationship Id="rId18" Type="http://schemas.openxmlformats.org/officeDocument/2006/relationships/image" Target="../media/image20.png"/><Relationship Id="rId3" Type="http://schemas.microsoft.com/office/2007/relationships/media" Target="../media/media57.mp3"/><Relationship Id="rId21" Type="http://schemas.openxmlformats.org/officeDocument/2006/relationships/image" Target="../media/image81.png"/><Relationship Id="rId7" Type="http://schemas.microsoft.com/office/2007/relationships/media" Target="../media/media59.mp3"/><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media56.mp3"/><Relationship Id="rId16" Type="http://schemas.openxmlformats.org/officeDocument/2006/relationships/image" Target="../media/image18.png"/><Relationship Id="rId20" Type="http://schemas.openxmlformats.org/officeDocument/2006/relationships/image" Target="../media/image80.png"/><Relationship Id="rId1" Type="http://schemas.microsoft.com/office/2007/relationships/media" Target="../media/media56.mp3"/><Relationship Id="rId6" Type="http://schemas.openxmlformats.org/officeDocument/2006/relationships/audio" Target="../media/media58.mp3"/><Relationship Id="rId11" Type="http://schemas.openxmlformats.org/officeDocument/2006/relationships/slideLayout" Target="../slideLayouts/slideLayout7.xml"/><Relationship Id="rId24" Type="http://schemas.openxmlformats.org/officeDocument/2006/relationships/image" Target="../media/image25.png"/><Relationship Id="rId5" Type="http://schemas.microsoft.com/office/2007/relationships/media" Target="../media/media58.mp3"/><Relationship Id="rId15" Type="http://schemas.openxmlformats.org/officeDocument/2006/relationships/image" Target="../media/image40.svg"/><Relationship Id="rId23" Type="http://schemas.openxmlformats.org/officeDocument/2006/relationships/image" Target="../media/image83.png"/><Relationship Id="rId10" Type="http://schemas.openxmlformats.org/officeDocument/2006/relationships/audio" Target="../media/media60.mp3"/><Relationship Id="rId19" Type="http://schemas.openxmlformats.org/officeDocument/2006/relationships/image" Target="../media/image79.png"/><Relationship Id="rId4" Type="http://schemas.openxmlformats.org/officeDocument/2006/relationships/audio" Target="../media/media57.mp3"/><Relationship Id="rId9" Type="http://schemas.microsoft.com/office/2007/relationships/media" Target="../media/media60.mp3"/><Relationship Id="rId14" Type="http://schemas.openxmlformats.org/officeDocument/2006/relationships/image" Target="../media/image17.png"/><Relationship Id="rId22" Type="http://schemas.openxmlformats.org/officeDocument/2006/relationships/image" Target="../media/image82.png"/></Relationships>
</file>

<file path=ppt/slides/_rels/slide23.xml.rels><?xml version="1.0" encoding="UTF-8" standalone="yes"?>
<Relationships xmlns="http://schemas.openxmlformats.org/package/2006/relationships"><Relationship Id="rId13" Type="http://schemas.openxmlformats.org/officeDocument/2006/relationships/image" Target="../media/image40.svg"/><Relationship Id="rId12" Type="http://schemas.openxmlformats.org/officeDocument/2006/relationships/image" Target="../media/image17.png"/><Relationship Id="rId2" Type="http://schemas.openxmlformats.org/officeDocument/2006/relationships/image" Target="../media/image16.png"/><Relationship Id="rId16"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8.svg"/><Relationship Id="rId15" Type="http://schemas.openxmlformats.org/officeDocument/2006/relationships/image" Target="../media/image19.png"/><Relationship Id="rId1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hyperlink" Target="https://wordwall.net/resource/24749457" TargetMode="External"/><Relationship Id="rId10" Type="http://schemas.openxmlformats.org/officeDocument/2006/relationships/image" Target="../media/image33.svg"/><Relationship Id="rId4" Type="http://schemas.openxmlformats.org/officeDocument/2006/relationships/image" Target="../media/image2.svg"/><Relationship Id="rId9" Type="http://schemas.openxmlformats.org/officeDocument/2006/relationships/image" Target="../media/image48.png"/><Relationship Id="rId14" Type="http://schemas.openxmlformats.org/officeDocument/2006/relationships/hyperlink" Target="https://wordwall.net/resource/58064966"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26.xml.rels><?xml version="1.0" encoding="UTF-8" standalone="yes"?>
<Relationships xmlns="http://schemas.openxmlformats.org/package/2006/relationships"><Relationship Id="rId21" Type="http://schemas.openxmlformats.org/officeDocument/2006/relationships/image" Target="../media/image85.png"/><Relationship Id="rId7" Type="http://schemas.openxmlformats.org/officeDocument/2006/relationships/image" Target="../media/image7.png"/><Relationship Id="rId25" Type="http://schemas.openxmlformats.org/officeDocument/2006/relationships/image" Target="../media/image86.emf"/><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27.xml.rels><?xml version="1.0" encoding="UTF-8" standalone="yes"?>
<Relationships xmlns="http://schemas.openxmlformats.org/package/2006/relationships"><Relationship Id="rId21" Type="http://schemas.openxmlformats.org/officeDocument/2006/relationships/image" Target="../media/image85.png"/><Relationship Id="rId7" Type="http://schemas.openxmlformats.org/officeDocument/2006/relationships/image" Target="../media/image7.png"/><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28.xml.rels><?xml version="1.0" encoding="UTF-8" standalone="yes"?>
<Relationships xmlns="http://schemas.openxmlformats.org/package/2006/relationships"><Relationship Id="rId21" Type="http://schemas.openxmlformats.org/officeDocument/2006/relationships/image" Target="../media/image85.png"/><Relationship Id="rId7" Type="http://schemas.openxmlformats.org/officeDocument/2006/relationships/image" Target="../media/image7.png"/><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29.xml.rels><?xml version="1.0" encoding="UTF-8" standalone="yes"?>
<Relationships xmlns="http://schemas.openxmlformats.org/package/2006/relationships"><Relationship Id="rId21" Type="http://schemas.openxmlformats.org/officeDocument/2006/relationships/image" Target="../media/image85.png"/><Relationship Id="rId7" Type="http://schemas.openxmlformats.org/officeDocument/2006/relationships/image" Target="../media/image7.png"/><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40.svg"/><Relationship Id="rId18" Type="http://schemas.openxmlformats.org/officeDocument/2006/relationships/image" Target="../media/image22.png"/><Relationship Id="rId3" Type="http://schemas.microsoft.com/office/2007/relationships/media" Target="../media/media2.mp3"/><Relationship Id="rId21" Type="http://schemas.openxmlformats.org/officeDocument/2006/relationships/image" Target="../media/image25.png"/><Relationship Id="rId7" Type="http://schemas.microsoft.com/office/2007/relationships/media" Target="../media/media4.mp3"/><Relationship Id="rId12" Type="http://schemas.openxmlformats.org/officeDocument/2006/relationships/image" Target="../media/image17.png"/><Relationship Id="rId17" Type="http://schemas.openxmlformats.org/officeDocument/2006/relationships/image" Target="../media/image21.png"/><Relationship Id="rId2" Type="http://schemas.openxmlformats.org/officeDocument/2006/relationships/audio" Target="../media/media1.mp3"/><Relationship Id="rId16" Type="http://schemas.openxmlformats.org/officeDocument/2006/relationships/image" Target="../media/image20.png"/><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38.svg"/><Relationship Id="rId5" Type="http://schemas.microsoft.com/office/2007/relationships/media" Target="../media/media3.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30.xml.rels><?xml version="1.0" encoding="UTF-8" standalone="yes"?>
<Relationships xmlns="http://schemas.openxmlformats.org/package/2006/relationships"><Relationship Id="rId21" Type="http://schemas.openxmlformats.org/officeDocument/2006/relationships/image" Target="../media/image85.png"/><Relationship Id="rId7" Type="http://schemas.openxmlformats.org/officeDocument/2006/relationships/image" Target="../media/image7.png"/><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31.xml.rels><?xml version="1.0" encoding="UTF-8" standalone="yes"?>
<Relationships xmlns="http://schemas.openxmlformats.org/package/2006/relationships"><Relationship Id="rId21" Type="http://schemas.openxmlformats.org/officeDocument/2006/relationships/image" Target="../media/image85.png"/><Relationship Id="rId7" Type="http://schemas.openxmlformats.org/officeDocument/2006/relationships/image" Target="../media/image7.png"/><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32.xml.rels><?xml version="1.0" encoding="UTF-8" standalone="yes"?>
<Relationships xmlns="http://schemas.openxmlformats.org/package/2006/relationships"><Relationship Id="rId21" Type="http://schemas.openxmlformats.org/officeDocument/2006/relationships/image" Target="../media/image85.png"/><Relationship Id="rId7" Type="http://schemas.openxmlformats.org/officeDocument/2006/relationships/image" Target="../media/image7.png"/><Relationship Id="rId25" Type="http://schemas.openxmlformats.org/officeDocument/2006/relationships/image" Target="../media/image87.png"/><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3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47.png"/><Relationship Id="rId12"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hyperlink" Target="https://wordwall.net/resource/19215075" TargetMode="External"/><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hyperlink" Target="https://wordwall.net/resource/38257289" TargetMode="External"/><Relationship Id="rId10" Type="http://schemas.openxmlformats.org/officeDocument/2006/relationships/image" Target="../media/image33.svg"/><Relationship Id="rId4" Type="http://schemas.openxmlformats.org/officeDocument/2006/relationships/image" Target="../media/image2.svg"/><Relationship Id="rId9" Type="http://schemas.openxmlformats.org/officeDocument/2006/relationships/image" Target="../media/image48.png"/><Relationship Id="rId14" Type="http://schemas.openxmlformats.org/officeDocument/2006/relationships/hyperlink" Target="https://wordwall.net/resource/23454157"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35.xml.rels><?xml version="1.0" encoding="UTF-8" standalone="yes"?>
<Relationships xmlns="http://schemas.openxmlformats.org/package/2006/relationships"><Relationship Id="rId26" Type="http://schemas.openxmlformats.org/officeDocument/2006/relationships/image" Target="../media/image89.png"/><Relationship Id="rId21" Type="http://schemas.openxmlformats.org/officeDocument/2006/relationships/image" Target="../media/image85.png"/><Relationship Id="rId7" Type="http://schemas.openxmlformats.org/officeDocument/2006/relationships/image" Target="../media/image7.png"/><Relationship Id="rId25" Type="http://schemas.openxmlformats.org/officeDocument/2006/relationships/image" Target="../media/image88.png"/><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36.xml.rels><?xml version="1.0" encoding="UTF-8" standalone="yes"?>
<Relationships xmlns="http://schemas.openxmlformats.org/package/2006/relationships"><Relationship Id="rId26" Type="http://schemas.openxmlformats.org/officeDocument/2006/relationships/image" Target="../media/image91.png"/><Relationship Id="rId21" Type="http://schemas.openxmlformats.org/officeDocument/2006/relationships/image" Target="../media/image85.png"/><Relationship Id="rId7" Type="http://schemas.openxmlformats.org/officeDocument/2006/relationships/image" Target="../media/image7.png"/><Relationship Id="rId25" Type="http://schemas.openxmlformats.org/officeDocument/2006/relationships/image" Target="../media/image90.png"/><Relationship Id="rId2" Type="http://schemas.openxmlformats.org/officeDocument/2006/relationships/image" Target="../media/image16.png"/><Relationship Id="rId20"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84.png"/><Relationship Id="rId24" Type="http://schemas.openxmlformats.org/officeDocument/2006/relationships/image" Target="../media/image62.svg"/><Relationship Id="rId5" Type="http://schemas.openxmlformats.org/officeDocument/2006/relationships/image" Target="../media/image38.sv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38.xml.rels><?xml version="1.0" encoding="UTF-8" standalone="yes"?>
<Relationships xmlns="http://schemas.openxmlformats.org/package/2006/relationships"><Relationship Id="rId39" Type="http://schemas.openxmlformats.org/officeDocument/2006/relationships/image" Target="../media/image97.png"/><Relationship Id="rId34" Type="http://schemas.openxmlformats.org/officeDocument/2006/relationships/image" Target="../media/image95.png"/><Relationship Id="rId25" Type="http://schemas.microsoft.com/office/2007/relationships/hdphoto" Target="../media/hdphoto3.wdp"/><Relationship Id="rId33" Type="http://schemas.openxmlformats.org/officeDocument/2006/relationships/image" Target="../media/image94.png"/><Relationship Id="rId38" Type="http://schemas.openxmlformats.org/officeDocument/2006/relationships/image" Target="../media/image7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3.png"/><Relationship Id="rId32" Type="http://schemas.openxmlformats.org/officeDocument/2006/relationships/image" Target="../media/image135.svg"/><Relationship Id="rId37" Type="http://schemas.microsoft.com/office/2007/relationships/hdphoto" Target="../media/hdphoto5.wdp"/><Relationship Id="rId40" Type="http://schemas.openxmlformats.org/officeDocument/2006/relationships/image" Target="../media/image137.sv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96.png"/><Relationship Id="rId35" Type="http://schemas.microsoft.com/office/2007/relationships/hdphoto" Target="../media/hdphoto4.wdp"/><Relationship Id="rId30" Type="http://schemas.openxmlformats.org/officeDocument/2006/relationships/image" Target="../media/image133.svg"/></Relationships>
</file>

<file path=ppt/slides/_rels/slide39.xml.rels><?xml version="1.0" encoding="UTF-8" standalone="yes"?>
<Relationships xmlns="http://schemas.openxmlformats.org/package/2006/relationships"><Relationship Id="rId39" Type="http://schemas.openxmlformats.org/officeDocument/2006/relationships/image" Target="../media/image97.png"/><Relationship Id="rId34" Type="http://schemas.microsoft.com/office/2007/relationships/hdphoto" Target="../media/hdphoto5.wdp"/><Relationship Id="rId25" Type="http://schemas.microsoft.com/office/2007/relationships/hdphoto" Target="../media/hdphoto3.wdp"/><Relationship Id="rId33" Type="http://schemas.openxmlformats.org/officeDocument/2006/relationships/image" Target="../media/image96.png"/><Relationship Id="rId38"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3.png"/><Relationship Id="rId32" Type="http://schemas.openxmlformats.org/officeDocument/2006/relationships/image" Target="../media/image135.svg"/><Relationship Id="rId37" Type="http://schemas.openxmlformats.org/officeDocument/2006/relationships/image" Target="../media/image95.png"/><Relationship Id="rId40" Type="http://schemas.openxmlformats.org/officeDocument/2006/relationships/image" Target="../media/image137.sv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98.png"/><Relationship Id="rId35" Type="http://schemas.openxmlformats.org/officeDocument/2006/relationships/image" Target="../media/image76.svg"/><Relationship Id="rId30" Type="http://schemas.openxmlformats.org/officeDocument/2006/relationships/image" Target="../media/image133.svg"/></Relationships>
</file>

<file path=ppt/slides/_rels/slide4.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40.svg"/><Relationship Id="rId18" Type="http://schemas.openxmlformats.org/officeDocument/2006/relationships/image" Target="../media/image27.png"/><Relationship Id="rId3" Type="http://schemas.microsoft.com/office/2007/relationships/media" Target="../media/media6.mp3"/><Relationship Id="rId21" Type="http://schemas.openxmlformats.org/officeDocument/2006/relationships/image" Target="../media/image25.png"/><Relationship Id="rId7" Type="http://schemas.microsoft.com/office/2007/relationships/media" Target="../media/media8.mp3"/><Relationship Id="rId12" Type="http://schemas.openxmlformats.org/officeDocument/2006/relationships/image" Target="../media/image17.png"/><Relationship Id="rId17" Type="http://schemas.openxmlformats.org/officeDocument/2006/relationships/image" Target="../media/image26.png"/><Relationship Id="rId2" Type="http://schemas.openxmlformats.org/officeDocument/2006/relationships/audio" Target="../media/media5.mp3"/><Relationship Id="rId16" Type="http://schemas.openxmlformats.org/officeDocument/2006/relationships/image" Target="../media/image20.png"/><Relationship Id="rId20" Type="http://schemas.openxmlformats.org/officeDocument/2006/relationships/image" Target="../media/image29.png"/><Relationship Id="rId1" Type="http://schemas.microsoft.com/office/2007/relationships/media" Target="../media/media5.mp3"/><Relationship Id="rId6" Type="http://schemas.openxmlformats.org/officeDocument/2006/relationships/audio" Target="../media/media7.mp3"/><Relationship Id="rId11" Type="http://schemas.openxmlformats.org/officeDocument/2006/relationships/image" Target="../media/image38.svg"/><Relationship Id="rId5" Type="http://schemas.microsoft.com/office/2007/relationships/media" Target="../media/media7.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28.png"/><Relationship Id="rId4" Type="http://schemas.openxmlformats.org/officeDocument/2006/relationships/audio" Target="../media/media6.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40.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41.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45.xml.rels><?xml version="1.0" encoding="UTF-8" standalone="yes"?>
<Relationships xmlns="http://schemas.openxmlformats.org/package/2006/relationships"><Relationship Id="rId3" Type="http://schemas.openxmlformats.org/officeDocument/2006/relationships/image" Target="../media/image16.png"/><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46.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47.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48.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49.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openxmlformats.org/officeDocument/2006/relationships/audio" Target="../media/media12.mp3"/><Relationship Id="rId13" Type="http://schemas.openxmlformats.org/officeDocument/2006/relationships/image" Target="../media/image40.svg"/><Relationship Id="rId18" Type="http://schemas.openxmlformats.org/officeDocument/2006/relationships/image" Target="../media/image31.png"/><Relationship Id="rId3" Type="http://schemas.microsoft.com/office/2007/relationships/media" Target="../media/media10.mp3"/><Relationship Id="rId21" Type="http://schemas.microsoft.com/office/2007/relationships/hdphoto" Target="../media/hdphoto1.wdp"/><Relationship Id="rId7" Type="http://schemas.microsoft.com/office/2007/relationships/media" Target="../media/media12.mp3"/><Relationship Id="rId12" Type="http://schemas.openxmlformats.org/officeDocument/2006/relationships/image" Target="../media/image17.png"/><Relationship Id="rId17" Type="http://schemas.openxmlformats.org/officeDocument/2006/relationships/image" Target="../media/image30.png"/><Relationship Id="rId2" Type="http://schemas.openxmlformats.org/officeDocument/2006/relationships/audio" Target="../media/media9.mp3"/><Relationship Id="rId16" Type="http://schemas.openxmlformats.org/officeDocument/2006/relationships/image" Target="../media/image20.png"/><Relationship Id="rId20" Type="http://schemas.openxmlformats.org/officeDocument/2006/relationships/image" Target="../media/image33.png"/><Relationship Id="rId1" Type="http://schemas.microsoft.com/office/2007/relationships/media" Target="../media/media9.mp3"/><Relationship Id="rId6" Type="http://schemas.openxmlformats.org/officeDocument/2006/relationships/audio" Target="../media/media11.mp3"/><Relationship Id="rId11" Type="http://schemas.openxmlformats.org/officeDocument/2006/relationships/image" Target="../media/image38.svg"/><Relationship Id="rId5" Type="http://schemas.microsoft.com/office/2007/relationships/media" Target="../media/media11.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32.png"/><Relationship Id="rId4" Type="http://schemas.openxmlformats.org/officeDocument/2006/relationships/audio" Target="../media/media10.mp3"/><Relationship Id="rId9" Type="http://schemas.openxmlformats.org/officeDocument/2006/relationships/slideLayout" Target="../slideLayouts/slideLayout7.xml"/><Relationship Id="rId14" Type="http://schemas.openxmlformats.org/officeDocument/2006/relationships/image" Target="../media/image18.png"/><Relationship Id="rId22" Type="http://schemas.openxmlformats.org/officeDocument/2006/relationships/image" Target="../media/image25.png"/></Relationships>
</file>

<file path=ppt/slides/_rels/slide50.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5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52.xml.rels><?xml version="1.0" encoding="UTF-8" standalone="yes"?>
<Relationships xmlns="http://schemas.openxmlformats.org/package/2006/relationships"><Relationship Id="rId39" Type="http://schemas.microsoft.com/office/2007/relationships/hdphoto" Target="../media/hdphoto5.wdp"/><Relationship Id="rId34" Type="http://schemas.openxmlformats.org/officeDocument/2006/relationships/image" Target="../media/image97.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96.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137.svg"/><Relationship Id="rId5" Type="http://schemas.openxmlformats.org/officeDocument/2006/relationships/image" Target="../media/image38.svg"/><Relationship Id="rId23" Type="http://schemas.openxmlformats.org/officeDocument/2006/relationships/image" Target="../media/image127.svg"/><Relationship Id="rId31" Type="http://schemas.openxmlformats.org/officeDocument/2006/relationships/image" Target="../media/image93.png"/><Relationship Id="rId30" Type="http://schemas.openxmlformats.org/officeDocument/2006/relationships/image" Target="../media/image133.svg"/><Relationship Id="rId35" Type="http://schemas.openxmlformats.org/officeDocument/2006/relationships/image" Target="../media/image76.svg"/></Relationships>
</file>

<file path=ppt/slides/_rels/slide53.xml.rels><?xml version="1.0" encoding="UTF-8" standalone="yes"?>
<Relationships xmlns="http://schemas.openxmlformats.org/package/2006/relationships"><Relationship Id="rId39" Type="http://schemas.openxmlformats.org/officeDocument/2006/relationships/image" Target="../media/image76.svg"/><Relationship Id="rId34" Type="http://schemas.openxmlformats.org/officeDocument/2006/relationships/image" Target="../media/image92.png"/><Relationship Id="rId7" Type="http://schemas.microsoft.com/office/2007/relationships/hdphoto" Target="../media/hdphoto3.wdp"/><Relationship Id="rId33" Type="http://schemas.openxmlformats.org/officeDocument/2006/relationships/image" Target="../media/image99.png"/><Relationship Id="rId38" Type="http://schemas.microsoft.com/office/2007/relationships/hdphoto" Target="../media/hdphoto5.wdp"/><Relationship Id="rId2" Type="http://schemas.openxmlformats.org/officeDocument/2006/relationships/image" Target="../media/image16.png"/><Relationship Id="rId41" Type="http://schemas.openxmlformats.org/officeDocument/2006/relationships/image" Target="../media/image137.svg"/><Relationship Id="rId1" Type="http://schemas.openxmlformats.org/officeDocument/2006/relationships/slideLayout" Target="../slideLayouts/slideLayout7.xml"/><Relationship Id="rId6" Type="http://schemas.openxmlformats.org/officeDocument/2006/relationships/image" Target="../media/image93.png"/><Relationship Id="rId32" Type="http://schemas.openxmlformats.org/officeDocument/2006/relationships/image" Target="../media/image135.svg"/><Relationship Id="rId37" Type="http://schemas.openxmlformats.org/officeDocument/2006/relationships/image" Target="../media/image96.png"/><Relationship Id="rId40"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microsoft.com/office/2007/relationships/hdphoto" Target="../media/hdphoto4.wdp"/><Relationship Id="rId35" Type="http://schemas.openxmlformats.org/officeDocument/2006/relationships/image" Target="../media/image95.png"/><Relationship Id="rId30" Type="http://schemas.openxmlformats.org/officeDocument/2006/relationships/image" Target="../media/image133.svg"/></Relationships>
</file>

<file path=ppt/slides/_rels/slide5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55.xml.rels><?xml version="1.0" encoding="UTF-8" standalone="yes"?>
<Relationships xmlns="http://schemas.openxmlformats.org/package/2006/relationships"><Relationship Id="rId39" Type="http://schemas.openxmlformats.org/officeDocument/2006/relationships/image" Target="../media/image100.png"/><Relationship Id="rId3" Type="http://schemas.openxmlformats.org/officeDocument/2006/relationships/slideLayout" Target="../slideLayouts/slideLayout7.xml"/><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audio" Target="../media/media61.mp3"/><Relationship Id="rId1" Type="http://schemas.microsoft.com/office/2007/relationships/media" Target="../media/media61.mp3"/><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40" Type="http://schemas.openxmlformats.org/officeDocument/2006/relationships/image" Target="../media/image25.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4" Type="http://schemas.openxmlformats.org/officeDocument/2006/relationships/image" Target="../media/image16.png"/><Relationship Id="rId30" Type="http://schemas.openxmlformats.org/officeDocument/2006/relationships/image" Target="../media/image133.svg"/><Relationship Id="rId35" Type="http://schemas.microsoft.com/office/2007/relationships/hdphoto" Target="../media/hdphoto5.wdp"/></Relationships>
</file>

<file path=ppt/slides/_rels/slide56.xml.rels><?xml version="1.0" encoding="UTF-8" standalone="yes"?>
<Relationships xmlns="http://schemas.openxmlformats.org/package/2006/relationships"><Relationship Id="rId39" Type="http://schemas.openxmlformats.org/officeDocument/2006/relationships/image" Target="../media/image25.png"/><Relationship Id="rId3" Type="http://schemas.openxmlformats.org/officeDocument/2006/relationships/slideLayout" Target="../slideLayouts/slideLayout7.xml"/><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audio" Target="../media/media62.mp3"/><Relationship Id="rId1" Type="http://schemas.microsoft.com/office/2007/relationships/media" Target="../media/media62.mp3"/><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4" Type="http://schemas.openxmlformats.org/officeDocument/2006/relationships/image" Target="../media/image16.png"/><Relationship Id="rId30" Type="http://schemas.openxmlformats.org/officeDocument/2006/relationships/image" Target="../media/image133.svg"/><Relationship Id="rId35" Type="http://schemas.microsoft.com/office/2007/relationships/hdphoto" Target="../media/hdphoto5.wdp"/></Relationships>
</file>

<file path=ppt/slides/_rels/slide5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58.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59.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audio" Target="../media/media16.mp3"/><Relationship Id="rId13" Type="http://schemas.openxmlformats.org/officeDocument/2006/relationships/image" Target="../media/image40.svg"/><Relationship Id="rId18" Type="http://schemas.openxmlformats.org/officeDocument/2006/relationships/image" Target="../media/image35.png"/><Relationship Id="rId3" Type="http://schemas.microsoft.com/office/2007/relationships/media" Target="../media/media14.mp3"/><Relationship Id="rId21" Type="http://schemas.microsoft.com/office/2007/relationships/hdphoto" Target="../media/hdphoto2.wdp"/><Relationship Id="rId7" Type="http://schemas.microsoft.com/office/2007/relationships/media" Target="../media/media16.mp3"/><Relationship Id="rId12" Type="http://schemas.openxmlformats.org/officeDocument/2006/relationships/image" Target="../media/image17.png"/><Relationship Id="rId17" Type="http://schemas.openxmlformats.org/officeDocument/2006/relationships/image" Target="../media/image34.png"/><Relationship Id="rId2" Type="http://schemas.openxmlformats.org/officeDocument/2006/relationships/audio" Target="../media/media13.mp3"/><Relationship Id="rId16" Type="http://schemas.openxmlformats.org/officeDocument/2006/relationships/image" Target="../media/image20.png"/><Relationship Id="rId20" Type="http://schemas.openxmlformats.org/officeDocument/2006/relationships/image" Target="../media/image37.png"/><Relationship Id="rId1" Type="http://schemas.microsoft.com/office/2007/relationships/media" Target="../media/media13.mp3"/><Relationship Id="rId6" Type="http://schemas.openxmlformats.org/officeDocument/2006/relationships/audio" Target="../media/media15.mp3"/><Relationship Id="rId11" Type="http://schemas.openxmlformats.org/officeDocument/2006/relationships/image" Target="../media/image38.svg"/><Relationship Id="rId5" Type="http://schemas.microsoft.com/office/2007/relationships/media" Target="../media/media15.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36.png"/><Relationship Id="rId4" Type="http://schemas.openxmlformats.org/officeDocument/2006/relationships/audio" Target="../media/media14.mp3"/><Relationship Id="rId9" Type="http://schemas.openxmlformats.org/officeDocument/2006/relationships/slideLayout" Target="../slideLayouts/slideLayout7.xml"/><Relationship Id="rId14" Type="http://schemas.openxmlformats.org/officeDocument/2006/relationships/image" Target="../media/image18.png"/><Relationship Id="rId22" Type="http://schemas.openxmlformats.org/officeDocument/2006/relationships/image" Target="../media/image25.png"/></Relationships>
</file>

<file path=ppt/slides/_rels/slide60.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6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62.xml.rels><?xml version="1.0" encoding="UTF-8" standalone="yes"?>
<Relationships xmlns="http://schemas.openxmlformats.org/package/2006/relationships"><Relationship Id="rId39" Type="http://schemas.openxmlformats.org/officeDocument/2006/relationships/image" Target="../media/image101.png"/><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63.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64.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65.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66.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67.xml.rels><?xml version="1.0" encoding="UTF-8" standalone="yes"?>
<Relationships xmlns="http://schemas.openxmlformats.org/package/2006/relationships"><Relationship Id="rId39" Type="http://schemas.openxmlformats.org/officeDocument/2006/relationships/image" Target="../media/image97.png"/><Relationship Id="rId34" Type="http://schemas.microsoft.com/office/2007/relationships/hdphoto" Target="../media/hdphoto5.wdp"/><Relationship Id="rId7" Type="http://schemas.microsoft.com/office/2007/relationships/hdphoto" Target="../media/hdphoto3.wdp"/><Relationship Id="rId33" Type="http://schemas.openxmlformats.org/officeDocument/2006/relationships/image" Target="../media/image96.png"/><Relationship Id="rId38" Type="http://schemas.microsoft.com/office/2007/relationships/hdphoto" Target="../media/hdphoto4.wdp"/><Relationship Id="rId2" Type="http://schemas.openxmlformats.org/officeDocument/2006/relationships/image" Target="../media/image16.png"/><Relationship Id="rId41"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3.png"/><Relationship Id="rId32" Type="http://schemas.openxmlformats.org/officeDocument/2006/relationships/image" Target="../media/image135.svg"/><Relationship Id="rId37" Type="http://schemas.openxmlformats.org/officeDocument/2006/relationships/image" Target="../media/image95.png"/><Relationship Id="rId40" Type="http://schemas.openxmlformats.org/officeDocument/2006/relationships/image" Target="../media/image137.svg"/><Relationship Id="rId5" Type="http://schemas.openxmlformats.org/officeDocument/2006/relationships/image" Target="../media/image38.svg"/><Relationship Id="rId36" Type="http://schemas.openxmlformats.org/officeDocument/2006/relationships/image" Target="../media/image102.png"/><Relationship Id="rId23" Type="http://schemas.openxmlformats.org/officeDocument/2006/relationships/image" Target="../media/image127.svg"/><Relationship Id="rId35" Type="http://schemas.openxmlformats.org/officeDocument/2006/relationships/image" Target="../media/image76.svg"/><Relationship Id="rId30" Type="http://schemas.openxmlformats.org/officeDocument/2006/relationships/image" Target="../media/image133.svg"/></Relationships>
</file>

<file path=ppt/slides/_rels/slide68.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6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4.png"/><Relationship Id="rId3" Type="http://schemas.openxmlformats.org/officeDocument/2006/relationships/image" Target="../media/image16.svg"/><Relationship Id="rId7" Type="http://schemas.openxmlformats.org/officeDocument/2006/relationships/image" Target="../media/image20.svg"/><Relationship Id="rId12" Type="http://schemas.openxmlformats.org/officeDocument/2006/relationships/image" Target="../media/image23.svg"/><Relationship Id="rId2" Type="http://schemas.openxmlformats.org/officeDocument/2006/relationships/image" Target="../media/image9.png"/><Relationship Id="rId16"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image" Target="../media/image18.svg"/><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25.svg"/></Relationships>
</file>

<file path=ppt/slides/_rels/slide7.xml.rels><?xml version="1.0" encoding="UTF-8" standalone="yes"?>
<Relationships xmlns="http://schemas.openxmlformats.org/package/2006/relationships"><Relationship Id="rId8" Type="http://schemas.openxmlformats.org/officeDocument/2006/relationships/audio" Target="../media/media20.mp3"/><Relationship Id="rId13" Type="http://schemas.openxmlformats.org/officeDocument/2006/relationships/image" Target="../media/image40.svg"/><Relationship Id="rId18" Type="http://schemas.openxmlformats.org/officeDocument/2006/relationships/image" Target="../media/image39.png"/><Relationship Id="rId3" Type="http://schemas.microsoft.com/office/2007/relationships/media" Target="../media/media18.mp3"/><Relationship Id="rId21" Type="http://schemas.openxmlformats.org/officeDocument/2006/relationships/image" Target="../media/image25.png"/><Relationship Id="rId7" Type="http://schemas.microsoft.com/office/2007/relationships/media" Target="../media/media20.mp3"/><Relationship Id="rId12" Type="http://schemas.openxmlformats.org/officeDocument/2006/relationships/image" Target="../media/image17.png"/><Relationship Id="rId17" Type="http://schemas.openxmlformats.org/officeDocument/2006/relationships/image" Target="../media/image38.png"/><Relationship Id="rId2" Type="http://schemas.openxmlformats.org/officeDocument/2006/relationships/audio" Target="../media/media17.mp3"/><Relationship Id="rId16" Type="http://schemas.openxmlformats.org/officeDocument/2006/relationships/image" Target="../media/image20.png"/><Relationship Id="rId20" Type="http://schemas.openxmlformats.org/officeDocument/2006/relationships/image" Target="../media/image41.png"/><Relationship Id="rId1" Type="http://schemas.microsoft.com/office/2007/relationships/media" Target="../media/media17.mp3"/><Relationship Id="rId6" Type="http://schemas.openxmlformats.org/officeDocument/2006/relationships/audio" Target="../media/media19.mp3"/><Relationship Id="rId11" Type="http://schemas.openxmlformats.org/officeDocument/2006/relationships/image" Target="../media/image38.svg"/><Relationship Id="rId5" Type="http://schemas.microsoft.com/office/2007/relationships/media" Target="../media/media19.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40.png"/><Relationship Id="rId4" Type="http://schemas.openxmlformats.org/officeDocument/2006/relationships/audio" Target="../media/media18.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70.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71.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72.xml.rels><?xml version="1.0" encoding="UTF-8" standalone="yes"?>
<Relationships xmlns="http://schemas.openxmlformats.org/package/2006/relationships"><Relationship Id="rId39" Type="http://schemas.openxmlformats.org/officeDocument/2006/relationships/image" Target="../media/image97.png"/><Relationship Id="rId34" Type="http://schemas.openxmlformats.org/officeDocument/2006/relationships/image" Target="../media/image96.png"/><Relationship Id="rId7"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92.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103.png"/><Relationship Id="rId40" Type="http://schemas.openxmlformats.org/officeDocument/2006/relationships/image" Target="../media/image137.svg"/><Relationship Id="rId5" Type="http://schemas.openxmlformats.org/officeDocument/2006/relationships/image" Target="../media/image38.svg"/><Relationship Id="rId36" Type="http://schemas.openxmlformats.org/officeDocument/2006/relationships/image" Target="../media/image76.svg"/><Relationship Id="rId23" Type="http://schemas.openxmlformats.org/officeDocument/2006/relationships/image" Target="../media/image127.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73.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74.xml.rels><?xml version="1.0" encoding="UTF-8" standalone="yes"?>
<Relationships xmlns="http://schemas.openxmlformats.org/package/2006/relationships"><Relationship Id="rId34" Type="http://schemas.openxmlformats.org/officeDocument/2006/relationships/image" Target="../media/image96.png"/><Relationship Id="rId25" Type="http://schemas.microsoft.com/office/2007/relationships/hdphoto" Target="../media/hdphoto4.wdp"/><Relationship Id="rId33" Type="http://schemas.openxmlformats.org/officeDocument/2006/relationships/image" Target="../media/image135.svg"/><Relationship Id="rId38" Type="http://schemas.openxmlformats.org/officeDocument/2006/relationships/image" Target="../media/image13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92.png"/><Relationship Id="rId24" Type="http://schemas.openxmlformats.org/officeDocument/2006/relationships/image" Target="../media/image95.png"/><Relationship Id="rId32" Type="http://schemas.microsoft.com/office/2007/relationships/hdphoto" Target="../media/hdphoto3.wdp"/><Relationship Id="rId37" Type="http://schemas.openxmlformats.org/officeDocument/2006/relationships/image" Target="../media/image97.png"/><Relationship Id="rId5" Type="http://schemas.openxmlformats.org/officeDocument/2006/relationships/image" Target="../media/image38.svg"/><Relationship Id="rId23" Type="http://schemas.openxmlformats.org/officeDocument/2006/relationships/image" Target="../media/image127.svg"/><Relationship Id="rId36" Type="http://schemas.openxmlformats.org/officeDocument/2006/relationships/image" Target="../media/image76.svg"/><Relationship Id="rId31" Type="http://schemas.openxmlformats.org/officeDocument/2006/relationships/image" Target="../media/image93.png"/><Relationship Id="rId30" Type="http://schemas.openxmlformats.org/officeDocument/2006/relationships/image" Target="../media/image133.svg"/><Relationship Id="rId35" Type="http://schemas.microsoft.com/office/2007/relationships/hdphoto" Target="../media/hdphoto5.wdp"/></Relationships>
</file>

<file path=ppt/slides/_rels/slide75.xml.rels><?xml version="1.0" encoding="UTF-8" standalone="yes"?>
<Relationships xmlns="http://schemas.openxmlformats.org/package/2006/relationships"><Relationship Id="rId26" Type="http://schemas.openxmlformats.org/officeDocument/2006/relationships/image" Target="../media/image85.png"/><Relationship Id="rId3" Type="http://schemas.openxmlformats.org/officeDocument/2006/relationships/image" Target="../media/image2.svg"/><Relationship Id="rId25" Type="http://schemas.openxmlformats.org/officeDocument/2006/relationships/image" Target="../media/image17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4.png"/><Relationship Id="rId24" Type="http://schemas.openxmlformats.org/officeDocument/2006/relationships/image" Target="../media/image105.png"/><Relationship Id="rId5" Type="http://schemas.openxmlformats.org/officeDocument/2006/relationships/image" Target="../media/image20.svg"/><Relationship Id="rId23" Type="http://schemas.openxmlformats.org/officeDocument/2006/relationships/image" Target="../media/image168.svg"/><Relationship Id="rId4" Type="http://schemas.openxmlformats.org/officeDocument/2006/relationships/image" Target="../media/image11.png"/><Relationship Id="rId27" Type="http://schemas.openxmlformats.org/officeDocument/2006/relationships/image" Target="../media/image62.svg"/></Relationships>
</file>

<file path=ppt/slides/_rels/slide8.xml.rels><?xml version="1.0" encoding="UTF-8" standalone="yes"?>
<Relationships xmlns="http://schemas.openxmlformats.org/package/2006/relationships"><Relationship Id="rId8" Type="http://schemas.openxmlformats.org/officeDocument/2006/relationships/audio" Target="../media/media24.mp3"/><Relationship Id="rId13" Type="http://schemas.openxmlformats.org/officeDocument/2006/relationships/image" Target="../media/image40.svg"/><Relationship Id="rId18" Type="http://schemas.openxmlformats.org/officeDocument/2006/relationships/image" Target="../media/image43.png"/><Relationship Id="rId3" Type="http://schemas.microsoft.com/office/2007/relationships/media" Target="../media/media22.mp3"/><Relationship Id="rId21" Type="http://schemas.openxmlformats.org/officeDocument/2006/relationships/image" Target="../media/image25.png"/><Relationship Id="rId7" Type="http://schemas.microsoft.com/office/2007/relationships/media" Target="../media/media24.mp3"/><Relationship Id="rId12" Type="http://schemas.openxmlformats.org/officeDocument/2006/relationships/image" Target="../media/image17.png"/><Relationship Id="rId17" Type="http://schemas.openxmlformats.org/officeDocument/2006/relationships/image" Target="../media/image42.png"/><Relationship Id="rId2" Type="http://schemas.openxmlformats.org/officeDocument/2006/relationships/audio" Target="../media/media21.mp3"/><Relationship Id="rId16" Type="http://schemas.openxmlformats.org/officeDocument/2006/relationships/image" Target="../media/image20.png"/><Relationship Id="rId20" Type="http://schemas.openxmlformats.org/officeDocument/2006/relationships/image" Target="../media/image45.png"/><Relationship Id="rId1" Type="http://schemas.microsoft.com/office/2007/relationships/media" Target="../media/media21.mp3"/><Relationship Id="rId6" Type="http://schemas.openxmlformats.org/officeDocument/2006/relationships/audio" Target="../media/media23.mp3"/><Relationship Id="rId11" Type="http://schemas.openxmlformats.org/officeDocument/2006/relationships/image" Target="../media/image38.svg"/><Relationship Id="rId5" Type="http://schemas.microsoft.com/office/2007/relationships/media" Target="../media/media23.mp3"/><Relationship Id="rId15" Type="http://schemas.openxmlformats.org/officeDocument/2006/relationships/image" Target="../media/image19.png"/><Relationship Id="rId10" Type="http://schemas.openxmlformats.org/officeDocument/2006/relationships/image" Target="../media/image16.png"/><Relationship Id="rId19" Type="http://schemas.openxmlformats.org/officeDocument/2006/relationships/image" Target="../media/image44.png"/><Relationship Id="rId4" Type="http://schemas.openxmlformats.org/officeDocument/2006/relationships/audio" Target="../media/media22.mp3"/><Relationship Id="rId9" Type="http://schemas.openxmlformats.org/officeDocument/2006/relationships/slideLayout" Target="../slideLayouts/slideLayout7.xml"/><Relationship Id="rId14" Type="http://schemas.openxmlformats.org/officeDocument/2006/relationships/image" Target="../media/image18.png"/></Relationships>
</file>

<file path=ppt/slides/_rels/slide9.xml.rels><?xml version="1.0" encoding="UTF-8" standalone="yes"?>
<Relationships xmlns="http://schemas.openxmlformats.org/package/2006/relationships"><Relationship Id="rId13" Type="http://schemas.openxmlformats.org/officeDocument/2006/relationships/image" Target="../media/image40.svg"/><Relationship Id="rId12" Type="http://schemas.openxmlformats.org/officeDocument/2006/relationships/image" Target="../media/image17.png"/><Relationship Id="rId2" Type="http://schemas.openxmlformats.org/officeDocument/2006/relationships/image" Target="../media/image16.png"/><Relationship Id="rId16" Type="http://schemas.openxmlformats.org/officeDocument/2006/relationships/image" Target="../media/image20.png"/><Relationship Id="rId1" Type="http://schemas.openxmlformats.org/officeDocument/2006/relationships/slideLayout" Target="../slideLayouts/slideLayout7.xml"/><Relationship Id="rId11" Type="http://schemas.openxmlformats.org/officeDocument/2006/relationships/image" Target="../media/image38.svg"/><Relationship Id="rId15" Type="http://schemas.openxmlformats.org/officeDocument/2006/relationships/image" Target="../media/image19.png"/><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7735262" y="1225207"/>
            <a:ext cx="9485938" cy="7506963"/>
          </a:xfrm>
          <a:custGeom>
            <a:avLst/>
            <a:gdLst/>
            <a:ahLst/>
            <a:cxnLst/>
            <a:rect l="l" t="t" r="r" b="b"/>
            <a:pathLst>
              <a:path w="8897141" h="7506963">
                <a:moveTo>
                  <a:pt x="0" y="0"/>
                </a:moveTo>
                <a:lnTo>
                  <a:pt x="8897142" y="0"/>
                </a:lnTo>
                <a:lnTo>
                  <a:pt x="8897142" y="7506963"/>
                </a:lnTo>
                <a:lnTo>
                  <a:pt x="0" y="75069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flipH="1">
            <a:off x="14609380" y="323070"/>
            <a:ext cx="3113939" cy="3334875"/>
          </a:xfrm>
          <a:custGeom>
            <a:avLst/>
            <a:gdLst/>
            <a:ahLst/>
            <a:cxnLst/>
            <a:rect l="l" t="t" r="r" b="b"/>
            <a:pathLst>
              <a:path w="3113939" h="3334875">
                <a:moveTo>
                  <a:pt x="3113939" y="0"/>
                </a:moveTo>
                <a:lnTo>
                  <a:pt x="0" y="0"/>
                </a:lnTo>
                <a:lnTo>
                  <a:pt x="0" y="3334875"/>
                </a:lnTo>
                <a:lnTo>
                  <a:pt x="3113939" y="3334875"/>
                </a:lnTo>
                <a:lnTo>
                  <a:pt x="3113939" y="0"/>
                </a:lnTo>
                <a:close/>
              </a:path>
            </a:pathLst>
          </a:custGeom>
          <a:blipFill>
            <a:blip r:embed="rId6"/>
            <a:stretch>
              <a:fillRect/>
            </a:stretch>
          </a:blipFill>
        </p:spPr>
      </p:sp>
      <p:sp>
        <p:nvSpPr>
          <p:cNvPr id="6" name="Freeform 6"/>
          <p:cNvSpPr/>
          <p:nvPr/>
        </p:nvSpPr>
        <p:spPr>
          <a:xfrm>
            <a:off x="1161325" y="1143909"/>
            <a:ext cx="7459237" cy="7999181"/>
          </a:xfrm>
          <a:custGeom>
            <a:avLst/>
            <a:gdLst/>
            <a:ahLst/>
            <a:cxnLst/>
            <a:rect l="l" t="t" r="r" b="b"/>
            <a:pathLst>
              <a:path w="7459237" h="7999181">
                <a:moveTo>
                  <a:pt x="0" y="0"/>
                </a:moveTo>
                <a:lnTo>
                  <a:pt x="7459237" y="0"/>
                </a:lnTo>
                <a:lnTo>
                  <a:pt x="7459237" y="7999182"/>
                </a:lnTo>
                <a:lnTo>
                  <a:pt x="0" y="7999182"/>
                </a:lnTo>
                <a:lnTo>
                  <a:pt x="0" y="0"/>
                </a:lnTo>
                <a:close/>
              </a:path>
            </a:pathLst>
          </a:custGeom>
          <a:blipFill>
            <a:blip r:embed="rId7"/>
            <a:stretch>
              <a:fillRect/>
            </a:stretch>
          </a:blipFill>
        </p:spPr>
      </p:sp>
      <p:sp>
        <p:nvSpPr>
          <p:cNvPr id="7" name="Freeform 7"/>
          <p:cNvSpPr/>
          <p:nvPr/>
        </p:nvSpPr>
        <p:spPr>
          <a:xfrm>
            <a:off x="6798565" y="7243559"/>
            <a:ext cx="2953206" cy="2057400"/>
          </a:xfrm>
          <a:custGeom>
            <a:avLst/>
            <a:gdLst/>
            <a:ahLst/>
            <a:cxnLst/>
            <a:rect l="l" t="t" r="r" b="b"/>
            <a:pathLst>
              <a:path w="2953206" h="2057400">
                <a:moveTo>
                  <a:pt x="0" y="0"/>
                </a:moveTo>
                <a:lnTo>
                  <a:pt x="2953205" y="0"/>
                </a:lnTo>
                <a:lnTo>
                  <a:pt x="2953205" y="2057400"/>
                </a:lnTo>
                <a:lnTo>
                  <a:pt x="0" y="205740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Freeform 8"/>
          <p:cNvSpPr/>
          <p:nvPr/>
        </p:nvSpPr>
        <p:spPr>
          <a:xfrm rot="-3041074">
            <a:off x="-800100" y="331470"/>
            <a:ext cx="3657600" cy="1394460"/>
          </a:xfrm>
          <a:custGeom>
            <a:avLst/>
            <a:gdLst/>
            <a:ahLst/>
            <a:cxnLst/>
            <a:rect l="l" t="t" r="r" b="b"/>
            <a:pathLst>
              <a:path w="3657600" h="1394460">
                <a:moveTo>
                  <a:pt x="0" y="0"/>
                </a:moveTo>
                <a:lnTo>
                  <a:pt x="3657600" y="0"/>
                </a:lnTo>
                <a:lnTo>
                  <a:pt x="3657600" y="1394460"/>
                </a:lnTo>
                <a:lnTo>
                  <a:pt x="0" y="139446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9" name="Freeform 9"/>
          <p:cNvSpPr/>
          <p:nvPr/>
        </p:nvSpPr>
        <p:spPr>
          <a:xfrm rot="-749170">
            <a:off x="-1476991" y="7085691"/>
            <a:ext cx="3837986" cy="4114800"/>
          </a:xfrm>
          <a:custGeom>
            <a:avLst/>
            <a:gdLst/>
            <a:ahLst/>
            <a:cxnLst/>
            <a:rect l="l" t="t" r="r" b="b"/>
            <a:pathLst>
              <a:path w="3837986" h="4114800">
                <a:moveTo>
                  <a:pt x="0" y="0"/>
                </a:moveTo>
                <a:lnTo>
                  <a:pt x="3837986" y="0"/>
                </a:lnTo>
                <a:lnTo>
                  <a:pt x="3837986"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0" name="TextBox 10"/>
          <p:cNvSpPr txBox="1"/>
          <p:nvPr/>
        </p:nvSpPr>
        <p:spPr>
          <a:xfrm>
            <a:off x="8372387" y="2894008"/>
            <a:ext cx="8708491" cy="5291192"/>
          </a:xfrm>
          <a:prstGeom prst="rect">
            <a:avLst/>
          </a:prstGeom>
        </p:spPr>
        <p:txBody>
          <a:bodyPr wrap="square" lIns="0" tIns="0" rIns="0" bIns="0" rtlCol="0" anchor="t">
            <a:spAutoFit/>
          </a:bodyPr>
          <a:lstStyle/>
          <a:p>
            <a:pPr algn="ctr">
              <a:lnSpc>
                <a:spcPts val="11152"/>
              </a:lnSpc>
            </a:pPr>
            <a:r>
              <a:rPr lang="en-US" sz="16700">
                <a:solidFill>
                  <a:srgbClr val="4F3B20"/>
                </a:solidFill>
                <a:latin typeface="Marykate"/>
              </a:rPr>
              <a:t>UNIT 3. </a:t>
            </a:r>
            <a:endParaRPr lang="en-US" sz="16700" smtClean="0">
              <a:solidFill>
                <a:srgbClr val="4F3B20"/>
              </a:solidFill>
              <a:latin typeface="Marykate"/>
            </a:endParaRPr>
          </a:p>
          <a:p>
            <a:pPr algn="ctr">
              <a:lnSpc>
                <a:spcPct val="150000"/>
              </a:lnSpc>
            </a:pPr>
            <a:r>
              <a:rPr lang="en-US" sz="16700" smtClean="0">
                <a:solidFill>
                  <a:srgbClr val="4F3B20"/>
                </a:solidFill>
                <a:latin typeface="Marykate"/>
              </a:rPr>
              <a:t>MY FRIENDS</a:t>
            </a:r>
            <a:endParaRPr lang="en-US" sz="16700">
              <a:solidFill>
                <a:srgbClr val="4F3B20"/>
              </a:solidFill>
              <a:latin typeface="Marykate"/>
            </a:endParaRPr>
          </a:p>
        </p:txBody>
      </p:sp>
      <p:sp>
        <p:nvSpPr>
          <p:cNvPr id="13" name="Freeform 13"/>
          <p:cNvSpPr/>
          <p:nvPr/>
        </p:nvSpPr>
        <p:spPr>
          <a:xfrm flipH="1">
            <a:off x="13923452" y="7756757"/>
            <a:ext cx="4587510" cy="3003087"/>
          </a:xfrm>
          <a:custGeom>
            <a:avLst/>
            <a:gdLst/>
            <a:ahLst/>
            <a:cxnLst/>
            <a:rect l="l" t="t" r="r" b="b"/>
            <a:pathLst>
              <a:path w="4587510" h="3003087">
                <a:moveTo>
                  <a:pt x="4587510" y="0"/>
                </a:moveTo>
                <a:lnTo>
                  <a:pt x="0" y="0"/>
                </a:lnTo>
                <a:lnTo>
                  <a:pt x="0" y="3003086"/>
                </a:lnTo>
                <a:lnTo>
                  <a:pt x="4587510" y="3003086"/>
                </a:lnTo>
                <a:lnTo>
                  <a:pt x="4587510"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strVal val="#ppt_w*0.70"/>
                                          </p:val>
                                        </p:tav>
                                        <p:tav tm="100000">
                                          <p:val>
                                            <p:strVal val="#ppt_w"/>
                                          </p:val>
                                        </p:tav>
                                      </p:tavLst>
                                    </p:anim>
                                    <p:anim calcmode="lin" valueType="num">
                                      <p:cBhvr>
                                        <p:cTn id="53" dur="500" fill="hold"/>
                                        <p:tgtEl>
                                          <p:spTgt spid="13"/>
                                        </p:tgtEl>
                                        <p:attrNameLst>
                                          <p:attrName>ppt_h</p:attrName>
                                        </p:attrNameLst>
                                      </p:cBhvr>
                                      <p:tavLst>
                                        <p:tav tm="0">
                                          <p:val>
                                            <p:strVal val="#ppt_h"/>
                                          </p:val>
                                        </p:tav>
                                        <p:tav tm="100000">
                                          <p:val>
                                            <p:strVal val="#ppt_h"/>
                                          </p:val>
                                        </p:tav>
                                      </p:tavLst>
                                    </p:anim>
                                    <p:animEffect transition="in" filter="fade">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292895">
            <a:off x="1423421" y="621350"/>
            <a:ext cx="14982604"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358778">
            <a:off x="308185" y="-635066"/>
            <a:ext cx="3261927" cy="5623960"/>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1"/>
            <a:stretch>
              <a:fillRect/>
            </a:stretch>
          </a:blipFill>
        </p:spPr>
      </p:sp>
      <p:sp>
        <p:nvSpPr>
          <p:cNvPr id="8" name="Freeform 8"/>
          <p:cNvSpPr/>
          <p:nvPr/>
        </p:nvSpPr>
        <p:spPr>
          <a:xfrm>
            <a:off x="11731540" y="4135337"/>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3042208" y="2490598"/>
            <a:ext cx="12203584" cy="1436291"/>
          </a:xfrm>
          <a:prstGeom prst="rect">
            <a:avLst/>
          </a:prstGeom>
        </p:spPr>
        <p:txBody>
          <a:bodyPr wrap="square" lIns="0" tIns="0" rIns="0" bIns="0" rtlCol="0" anchor="t">
            <a:spAutoFit/>
          </a:bodyPr>
          <a:lstStyle/>
          <a:p>
            <a:pPr algn="ctr">
              <a:lnSpc>
                <a:spcPts val="11152"/>
              </a:lnSpc>
            </a:pPr>
            <a:r>
              <a:rPr lang="en-US" sz="9600" smtClean="0">
                <a:solidFill>
                  <a:srgbClr val="4F3B20"/>
                </a:solidFill>
                <a:latin typeface="Lobster Two" panose="02000506000000020003" pitchFamily="2" charset="0"/>
              </a:rPr>
              <a:t>Vocabulary checking</a:t>
            </a:r>
            <a:endParaRPr lang="en-US" sz="9600">
              <a:solidFill>
                <a:srgbClr val="4F3B20"/>
              </a:solidFill>
              <a:latin typeface="Lobster Two" panose="02000506000000020003" pitchFamily="2" charset="0"/>
            </a:endParaRPr>
          </a:p>
        </p:txBody>
      </p:sp>
      <p:sp>
        <p:nvSpPr>
          <p:cNvPr id="11" name="Rectangle 10"/>
          <p:cNvSpPr/>
          <p:nvPr/>
        </p:nvSpPr>
        <p:spPr>
          <a:xfrm>
            <a:off x="2286000" y="4178846"/>
            <a:ext cx="11841190" cy="1754326"/>
          </a:xfrm>
          <a:prstGeom prst="rect">
            <a:avLst/>
          </a:prstGeom>
        </p:spPr>
        <p:txBody>
          <a:bodyPr wrap="none">
            <a:spAutoFit/>
          </a:bodyPr>
          <a:lstStyle/>
          <a:p>
            <a:r>
              <a:rPr lang="en-US" sz="5400">
                <a:hlinkClick r:id="rId14"/>
              </a:rPr>
              <a:t>https://</a:t>
            </a:r>
            <a:r>
              <a:rPr lang="en-US" sz="5400" smtClean="0">
                <a:hlinkClick r:id="rId14"/>
              </a:rPr>
              <a:t>wordwall.net/resource/26535276</a:t>
            </a:r>
            <a:endParaRPr lang="en-US" sz="5400" smtClean="0"/>
          </a:p>
          <a:p>
            <a:endParaRPr lang="en-US" sz="5400"/>
          </a:p>
        </p:txBody>
      </p:sp>
      <p:sp>
        <p:nvSpPr>
          <p:cNvPr id="12" name="Rectangle 11"/>
          <p:cNvSpPr/>
          <p:nvPr/>
        </p:nvSpPr>
        <p:spPr>
          <a:xfrm>
            <a:off x="3854176" y="6249103"/>
            <a:ext cx="10548400" cy="1508105"/>
          </a:xfrm>
          <a:prstGeom prst="rect">
            <a:avLst/>
          </a:prstGeom>
        </p:spPr>
        <p:txBody>
          <a:bodyPr wrap="none">
            <a:spAutoFit/>
          </a:bodyPr>
          <a:lstStyle/>
          <a:p>
            <a:r>
              <a:rPr lang="en-US" sz="4800">
                <a:hlinkClick r:id="rId15"/>
              </a:rPr>
              <a:t>https://</a:t>
            </a:r>
            <a:r>
              <a:rPr lang="en-US" sz="4800" smtClean="0">
                <a:hlinkClick r:id="rId15"/>
              </a:rPr>
              <a:t>wordwall.net/resource/27459064</a:t>
            </a:r>
            <a:endParaRPr lang="en-US" sz="4800" smtClean="0"/>
          </a:p>
          <a:p>
            <a:endParaRPr lang="en-US" sz="4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292895">
            <a:off x="2858963" y="487951"/>
            <a:ext cx="11847351"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sp>
      <p:sp>
        <p:nvSpPr>
          <p:cNvPr id="8" name="Freeform 8"/>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458442" y="3402688"/>
            <a:ext cx="8875088" cy="4378827"/>
          </a:xfrm>
          <a:prstGeom prst="rect">
            <a:avLst/>
          </a:prstGeom>
        </p:spPr>
        <p:txBody>
          <a:bodyPr lIns="0" tIns="0" rIns="0" bIns="0" rtlCol="0" anchor="t">
            <a:spAutoFit/>
          </a:bodyPr>
          <a:lstStyle/>
          <a:p>
            <a:pPr algn="ctr">
              <a:lnSpc>
                <a:spcPts val="11152"/>
              </a:lnSpc>
            </a:pPr>
            <a:r>
              <a:rPr lang="en-US" sz="13940">
                <a:solidFill>
                  <a:srgbClr val="4F3B20"/>
                </a:solidFill>
                <a:latin typeface="Lobster Two" panose="02000506000000020003" pitchFamily="2" charset="0"/>
              </a:rPr>
              <a:t>Một số tính từ chỉ ngoại hình.</a:t>
            </a:r>
          </a:p>
        </p:txBody>
      </p:sp>
    </p:spTree>
    <p:extLst>
      <p:ext uri="{BB962C8B-B14F-4D97-AF65-F5344CB8AC3E}">
        <p14:creationId xmlns:p14="http://schemas.microsoft.com/office/powerpoint/2010/main" val="3822151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67430" y="189566"/>
            <a:ext cx="17615769" cy="96783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11" name="TextBox 10"/>
          <p:cNvSpPr txBox="1"/>
          <p:nvPr/>
        </p:nvSpPr>
        <p:spPr>
          <a:xfrm>
            <a:off x="593007" y="571500"/>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a:t>
            </a:r>
            <a:r>
              <a:rPr lang="en-US" sz="4800">
                <a:solidFill>
                  <a:srgbClr val="FF0000"/>
                </a:solidFill>
                <a:latin typeface="Britannic Bold" panose="020B0903060703020204" pitchFamily="34" charset="0"/>
              </a:rPr>
              <a:t>. </a:t>
            </a:r>
            <a:r>
              <a:rPr lang="en-US" sz="4800" smtClean="0">
                <a:solidFill>
                  <a:srgbClr val="FF0000"/>
                </a:solidFill>
                <a:latin typeface="Britannic Bold" panose="020B0903060703020204" pitchFamily="34" charset="0"/>
              </a:rPr>
              <a:t>bonny :     </a:t>
            </a:r>
            <a:endParaRPr lang="en-US" sz="4800" dirty="0">
              <a:solidFill>
                <a:srgbClr val="FF0000"/>
              </a:solidFill>
              <a:latin typeface="Britannic Bold" panose="020B0903060703020204" pitchFamily="34" charset="0"/>
            </a:endParaRPr>
          </a:p>
        </p:txBody>
      </p:sp>
      <p:sp>
        <p:nvSpPr>
          <p:cNvPr id="12" name="TextBox 19"/>
          <p:cNvSpPr txBox="1"/>
          <p:nvPr/>
        </p:nvSpPr>
        <p:spPr>
          <a:xfrm>
            <a:off x="5637803" y="674875"/>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/'bɒnɪ/</a:t>
            </a:r>
          </a:p>
          <a:p>
            <a:pPr algn="just">
              <a:lnSpc>
                <a:spcPct val="150000"/>
              </a:lnSpc>
              <a:spcBef>
                <a:spcPct val="0"/>
              </a:spcBef>
            </a:pPr>
            <a:r>
              <a:rPr lang="vi-VN" sz="4400" b="1">
                <a:solidFill>
                  <a:srgbClr val="0070C0"/>
                </a:solidFill>
                <a:latin typeface="+mj-lt"/>
              </a:rPr>
              <a:t>xinh, có duyên</a:t>
            </a:r>
          </a:p>
        </p:txBody>
      </p:sp>
      <p:sp>
        <p:nvSpPr>
          <p:cNvPr id="16" name="TextBox 15"/>
          <p:cNvSpPr txBox="1"/>
          <p:nvPr/>
        </p:nvSpPr>
        <p:spPr>
          <a:xfrm>
            <a:off x="9326010" y="532697"/>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a:t>
            </a:r>
            <a:r>
              <a:rPr lang="en-US" sz="4800">
                <a:solidFill>
                  <a:srgbClr val="FF0000"/>
                </a:solidFill>
                <a:latin typeface="Britannic Bold" panose="020B0903060703020204" pitchFamily="34" charset="0"/>
              </a:rPr>
              <a:t>. curly :     </a:t>
            </a:r>
            <a:endParaRPr lang="en-US" sz="4800" dirty="0">
              <a:solidFill>
                <a:srgbClr val="FF0000"/>
              </a:solidFill>
              <a:latin typeface="Britannic Bold" panose="020B0903060703020204" pitchFamily="34" charset="0"/>
            </a:endParaRPr>
          </a:p>
        </p:txBody>
      </p:sp>
      <p:sp>
        <p:nvSpPr>
          <p:cNvPr id="17" name="TextBox 19"/>
          <p:cNvSpPr txBox="1"/>
          <p:nvPr/>
        </p:nvSpPr>
        <p:spPr>
          <a:xfrm>
            <a:off x="14205892" y="604558"/>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/'kɜ:lɪ/</a:t>
            </a:r>
          </a:p>
          <a:p>
            <a:pPr algn="just">
              <a:lnSpc>
                <a:spcPct val="150000"/>
              </a:lnSpc>
              <a:spcBef>
                <a:spcPct val="0"/>
              </a:spcBef>
            </a:pPr>
            <a:r>
              <a:rPr lang="vi-VN" sz="4400" b="1">
                <a:solidFill>
                  <a:srgbClr val="0070C0"/>
                </a:solidFill>
                <a:latin typeface="+mj-lt"/>
              </a:rPr>
              <a:t>(tóc) xoăn</a:t>
            </a:r>
          </a:p>
        </p:txBody>
      </p:sp>
      <p:sp>
        <p:nvSpPr>
          <p:cNvPr id="18" name="TextBox 17"/>
          <p:cNvSpPr txBox="1"/>
          <p:nvPr/>
        </p:nvSpPr>
        <p:spPr>
          <a:xfrm>
            <a:off x="-4911" y="4795810"/>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3. </a:t>
            </a:r>
            <a:r>
              <a:rPr lang="en-US" sz="4800">
                <a:solidFill>
                  <a:srgbClr val="FF0000"/>
                </a:solidFill>
                <a:latin typeface="Britannic Bold" panose="020B0903060703020204" pitchFamily="34" charset="0"/>
              </a:rPr>
              <a:t>dark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4723212" y="4839821"/>
            <a:ext cx="9144997" cy="1926361"/>
          </a:xfrm>
          <a:prstGeom prst="rect">
            <a:avLst/>
          </a:prstGeom>
        </p:spPr>
        <p:txBody>
          <a:bodyPr wrap="square" lIns="0" tIns="0" rIns="0" bIns="0" rtlCol="0" anchor="t">
            <a:spAutoFit/>
          </a:bodyPr>
          <a:lstStyle/>
          <a:p>
            <a:pPr algn="just">
              <a:lnSpc>
                <a:spcPct val="150000"/>
              </a:lnSpc>
              <a:spcBef>
                <a:spcPct val="0"/>
              </a:spcBef>
            </a:pPr>
            <a:r>
              <a:rPr lang="pt-BR" sz="4400" b="1">
                <a:solidFill>
                  <a:srgbClr val="0070C0"/>
                </a:solidFill>
                <a:latin typeface="+mj-lt"/>
              </a:rPr>
              <a:t>/dɑːk/</a:t>
            </a:r>
          </a:p>
          <a:p>
            <a:pPr algn="just">
              <a:lnSpc>
                <a:spcPct val="150000"/>
              </a:lnSpc>
              <a:spcBef>
                <a:spcPct val="0"/>
              </a:spcBef>
            </a:pPr>
            <a:r>
              <a:rPr lang="pt-BR" sz="4400" b="1">
                <a:solidFill>
                  <a:srgbClr val="0070C0"/>
                </a:solidFill>
                <a:latin typeface="+mj-lt"/>
              </a:rPr>
              <a:t>đen (màu da, tóc)</a:t>
            </a:r>
          </a:p>
        </p:txBody>
      </p:sp>
      <p:sp>
        <p:nvSpPr>
          <p:cNvPr id="15" name="TextBox 14"/>
          <p:cNvSpPr txBox="1"/>
          <p:nvPr/>
        </p:nvSpPr>
        <p:spPr>
          <a:xfrm>
            <a:off x="9638467" y="4786175"/>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4. </a:t>
            </a:r>
            <a:r>
              <a:rPr lang="en-US" sz="4800">
                <a:solidFill>
                  <a:srgbClr val="FF0000"/>
                </a:solidFill>
                <a:latin typeface="Britannic Bold" panose="020B0903060703020204" pitchFamily="34" charset="0"/>
              </a:rPr>
              <a:t>fat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4205891" y="4875759"/>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/fæt/</a:t>
            </a:r>
          </a:p>
          <a:p>
            <a:pPr algn="just">
              <a:lnSpc>
                <a:spcPct val="150000"/>
              </a:lnSpc>
              <a:spcBef>
                <a:spcPct val="0"/>
              </a:spcBef>
            </a:pPr>
            <a:r>
              <a:rPr lang="vi-VN" sz="4400" b="1">
                <a:solidFill>
                  <a:srgbClr val="0070C0"/>
                </a:solidFill>
                <a:latin typeface="+mj-lt"/>
              </a:rPr>
              <a:t>béo</a:t>
            </a:r>
          </a:p>
        </p:txBody>
      </p:sp>
      <p:pic>
        <p:nvPicPr>
          <p:cNvPr id="3" name="Picture 2"/>
          <p:cNvPicPr>
            <a:picLocks noChangeAspect="1"/>
          </p:cNvPicPr>
          <p:nvPr/>
        </p:nvPicPr>
        <p:blipFill>
          <a:blip r:embed="rId17"/>
          <a:stretch>
            <a:fillRect/>
          </a:stretch>
        </p:blipFill>
        <p:spPr>
          <a:xfrm>
            <a:off x="1210405" y="1778476"/>
            <a:ext cx="3810000" cy="2543175"/>
          </a:xfrm>
          <a:prstGeom prst="rect">
            <a:avLst/>
          </a:prstGeom>
        </p:spPr>
      </p:pic>
      <p:pic>
        <p:nvPicPr>
          <p:cNvPr id="9" name="Picture 8"/>
          <p:cNvPicPr>
            <a:picLocks noChangeAspect="1"/>
          </p:cNvPicPr>
          <p:nvPr/>
        </p:nvPicPr>
        <p:blipFill>
          <a:blip r:embed="rId18"/>
          <a:stretch>
            <a:fillRect/>
          </a:stretch>
        </p:blipFill>
        <p:spPr>
          <a:xfrm>
            <a:off x="10848376" y="1702814"/>
            <a:ext cx="3226248" cy="2466975"/>
          </a:xfrm>
          <a:prstGeom prst="rect">
            <a:avLst/>
          </a:prstGeom>
        </p:spPr>
      </p:pic>
      <p:pic>
        <p:nvPicPr>
          <p:cNvPr id="10" name="Picture 9"/>
          <p:cNvPicPr>
            <a:picLocks noChangeAspect="1"/>
          </p:cNvPicPr>
          <p:nvPr/>
        </p:nvPicPr>
        <p:blipFill>
          <a:blip r:embed="rId19"/>
          <a:stretch>
            <a:fillRect/>
          </a:stretch>
        </p:blipFill>
        <p:spPr>
          <a:xfrm>
            <a:off x="1171142" y="6062594"/>
            <a:ext cx="3400858" cy="3129726"/>
          </a:xfrm>
          <a:prstGeom prst="rect">
            <a:avLst/>
          </a:prstGeom>
        </p:spPr>
      </p:pic>
      <p:pic>
        <p:nvPicPr>
          <p:cNvPr id="13" name="Picture 12"/>
          <p:cNvPicPr>
            <a:picLocks noChangeAspect="1"/>
          </p:cNvPicPr>
          <p:nvPr/>
        </p:nvPicPr>
        <p:blipFill>
          <a:blip r:embed="rId20"/>
          <a:stretch>
            <a:fillRect/>
          </a:stretch>
        </p:blipFill>
        <p:spPr>
          <a:xfrm>
            <a:off x="10326396" y="5873028"/>
            <a:ext cx="3574694" cy="3315806"/>
          </a:xfrm>
          <a:prstGeom prst="rect">
            <a:avLst/>
          </a:prstGeom>
        </p:spPr>
      </p:pic>
      <p:pic>
        <p:nvPicPr>
          <p:cNvPr id="14" name="bonn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554864" y="3188034"/>
            <a:ext cx="609600" cy="609600"/>
          </a:xfrm>
          <a:prstGeom prst="rect">
            <a:avLst/>
          </a:prstGeom>
        </p:spPr>
      </p:pic>
      <p:pic>
        <p:nvPicPr>
          <p:cNvPr id="21" name="curl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4521756" y="3049869"/>
            <a:ext cx="609600" cy="609600"/>
          </a:xfrm>
          <a:prstGeom prst="rect">
            <a:avLst/>
          </a:prstGeom>
        </p:spPr>
      </p:pic>
      <p:pic>
        <p:nvPicPr>
          <p:cNvPr id="22" name="dar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4918667" y="7369651"/>
            <a:ext cx="609600" cy="609600"/>
          </a:xfrm>
          <a:prstGeom prst="rect">
            <a:avLst/>
          </a:prstGeom>
        </p:spPr>
      </p:pic>
      <p:pic>
        <p:nvPicPr>
          <p:cNvPr id="23" name="fa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4480881" y="7439593"/>
            <a:ext cx="609600" cy="609600"/>
          </a:xfrm>
          <a:prstGeom prst="rect">
            <a:avLst/>
          </a:prstGeom>
        </p:spPr>
      </p:pic>
    </p:spTree>
    <p:extLst>
      <p:ext uri="{BB962C8B-B14F-4D97-AF65-F5344CB8AC3E}">
        <p14:creationId xmlns:p14="http://schemas.microsoft.com/office/powerpoint/2010/main" val="4039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ppt_x"/>
                                          </p:val>
                                        </p:tav>
                                        <p:tav tm="100000">
                                          <p:val>
                                            <p:strVal val="#ppt_x"/>
                                          </p:val>
                                        </p:tav>
                                      </p:tavLst>
                                    </p:anim>
                                    <p:anim calcmode="lin" valueType="num">
                                      <p:cBhvr additive="base">
                                        <p:cTn id="7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3"/>
                                        </p:tgtEl>
                                        <p:attrNameLst>
                                          <p:attrName>style.visibility</p:attrName>
                                        </p:attrNameLst>
                                      </p:cBhvr>
                                      <p:to>
                                        <p:strVal val="visible"/>
                                      </p:to>
                                    </p:set>
                                    <p:anim calcmode="lin" valueType="num">
                                      <p:cBhvr additive="base">
                                        <p:cTn id="89" dur="500" fill="hold"/>
                                        <p:tgtEl>
                                          <p:spTgt spid="13"/>
                                        </p:tgtEl>
                                        <p:attrNameLst>
                                          <p:attrName>ppt_x</p:attrName>
                                        </p:attrNameLst>
                                      </p:cBhvr>
                                      <p:tavLst>
                                        <p:tav tm="0">
                                          <p:val>
                                            <p:strVal val="#ppt_x"/>
                                          </p:val>
                                        </p:tav>
                                        <p:tav tm="100000">
                                          <p:val>
                                            <p:strVal val="#ppt_x"/>
                                          </p:val>
                                        </p:tav>
                                      </p:tavLst>
                                    </p:anim>
                                    <p:anim calcmode="lin" valueType="num">
                                      <p:cBhvr additive="base">
                                        <p:cTn id="9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14"/>
                </p:tgtEl>
              </p:cMediaNode>
            </p:audio>
            <p:audio>
              <p:cMediaNode vol="80000">
                <p:cTn id="97" fill="hold" display="0">
                  <p:stCondLst>
                    <p:cond delay="indefinite"/>
                  </p:stCondLst>
                  <p:endCondLst>
                    <p:cond evt="onStopAudio" delay="0">
                      <p:tgtEl>
                        <p:sldTgt/>
                      </p:tgtEl>
                    </p:cond>
                  </p:endCondLst>
                </p:cTn>
                <p:tgtEl>
                  <p:spTgt spid="21"/>
                </p:tgtEl>
              </p:cMediaNode>
            </p:audio>
            <p:audio>
              <p:cMediaNode vol="80000">
                <p:cTn id="98" fill="hold" display="0">
                  <p:stCondLst>
                    <p:cond delay="indefinite"/>
                  </p:stCondLst>
                  <p:endCondLst>
                    <p:cond evt="onStopAudio" delay="0">
                      <p:tgtEl>
                        <p:sldTgt/>
                      </p:tgtEl>
                    </p:cond>
                  </p:endCondLst>
                </p:cTn>
                <p:tgtEl>
                  <p:spTgt spid="22"/>
                </p:tgtEl>
              </p:cMediaNode>
            </p:audio>
            <p:audio>
              <p:cMediaNode vol="80000">
                <p:cTn id="99"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6" grpId="0"/>
      <p:bldP spid="17" grpId="0"/>
      <p:bldP spid="18" grpId="0"/>
      <p:bldP spid="19" grpId="0"/>
      <p:bldP spid="15"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56492" y="1133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11" name="TextBox 10"/>
          <p:cNvSpPr txBox="1"/>
          <p:nvPr/>
        </p:nvSpPr>
        <p:spPr>
          <a:xfrm>
            <a:off x="-472796" y="540898"/>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5. light-brown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5287893" y="584414"/>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/laɪt braʊn/</a:t>
            </a:r>
          </a:p>
          <a:p>
            <a:pPr algn="just">
              <a:lnSpc>
                <a:spcPct val="150000"/>
              </a:lnSpc>
              <a:spcBef>
                <a:spcPct val="0"/>
              </a:spcBef>
            </a:pPr>
            <a:r>
              <a:rPr lang="vi-VN" sz="4400" b="1">
                <a:solidFill>
                  <a:srgbClr val="0070C0"/>
                </a:solidFill>
                <a:latin typeface="+mj-lt"/>
              </a:rPr>
              <a:t>nâu nhạt</a:t>
            </a:r>
          </a:p>
        </p:txBody>
      </p:sp>
      <p:sp>
        <p:nvSpPr>
          <p:cNvPr id="16" name="TextBox 15"/>
          <p:cNvSpPr txBox="1"/>
          <p:nvPr/>
        </p:nvSpPr>
        <p:spPr>
          <a:xfrm>
            <a:off x="7522574" y="536183"/>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6. pale :     </a:t>
            </a:r>
            <a:endParaRPr lang="en-US" sz="4800" dirty="0">
              <a:solidFill>
                <a:srgbClr val="FF0000"/>
              </a:solidFill>
              <a:latin typeface="Britannic Bold" panose="020B0903060703020204" pitchFamily="34" charset="0"/>
            </a:endParaRPr>
          </a:p>
        </p:txBody>
      </p:sp>
      <p:sp>
        <p:nvSpPr>
          <p:cNvPr id="17" name="TextBox 19"/>
          <p:cNvSpPr txBox="1"/>
          <p:nvPr/>
        </p:nvSpPr>
        <p:spPr>
          <a:xfrm>
            <a:off x="12402456" y="608044"/>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/peɪl/</a:t>
            </a:r>
          </a:p>
          <a:p>
            <a:pPr algn="just">
              <a:lnSpc>
                <a:spcPct val="150000"/>
              </a:lnSpc>
              <a:spcBef>
                <a:spcPct val="0"/>
              </a:spcBef>
            </a:pPr>
            <a:r>
              <a:rPr lang="vi-VN" sz="4400" b="1">
                <a:solidFill>
                  <a:srgbClr val="0070C0"/>
                </a:solidFill>
                <a:latin typeface="+mj-lt"/>
              </a:rPr>
              <a:t>nhợt nhạt (màu da)</a:t>
            </a:r>
          </a:p>
        </p:txBody>
      </p:sp>
      <p:sp>
        <p:nvSpPr>
          <p:cNvPr id="18" name="TextBox 17"/>
          <p:cNvSpPr txBox="1"/>
          <p:nvPr/>
        </p:nvSpPr>
        <p:spPr>
          <a:xfrm>
            <a:off x="330979" y="474037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7. </a:t>
            </a:r>
            <a:r>
              <a:rPr lang="en-US" sz="4800">
                <a:solidFill>
                  <a:srgbClr val="FF0000"/>
                </a:solidFill>
                <a:latin typeface="Britannic Bold" panose="020B0903060703020204" pitchFamily="34" charset="0"/>
              </a:rPr>
              <a:t>plump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5287893" y="4780672"/>
            <a:ext cx="9144997" cy="1926361"/>
          </a:xfrm>
          <a:prstGeom prst="rect">
            <a:avLst/>
          </a:prstGeom>
        </p:spPr>
        <p:txBody>
          <a:bodyPr wrap="square" lIns="0" tIns="0" rIns="0" bIns="0" rtlCol="0" anchor="t">
            <a:spAutoFit/>
          </a:bodyPr>
          <a:lstStyle/>
          <a:p>
            <a:pPr algn="just">
              <a:lnSpc>
                <a:spcPct val="150000"/>
              </a:lnSpc>
              <a:spcBef>
                <a:spcPct val="0"/>
              </a:spcBef>
            </a:pPr>
            <a:r>
              <a:rPr lang="pt-BR" sz="4400" b="1">
                <a:solidFill>
                  <a:srgbClr val="0070C0"/>
                </a:solidFill>
                <a:latin typeface="+mj-lt"/>
              </a:rPr>
              <a:t>/plʌmp/</a:t>
            </a:r>
          </a:p>
          <a:p>
            <a:pPr algn="just">
              <a:lnSpc>
                <a:spcPct val="150000"/>
              </a:lnSpc>
              <a:spcBef>
                <a:spcPct val="0"/>
              </a:spcBef>
            </a:pPr>
            <a:r>
              <a:rPr lang="pt-BR" sz="4400" b="1">
                <a:solidFill>
                  <a:srgbClr val="0070C0"/>
                </a:solidFill>
                <a:latin typeface="+mj-lt"/>
              </a:rPr>
              <a:t>mập</a:t>
            </a:r>
          </a:p>
        </p:txBody>
      </p:sp>
      <p:sp>
        <p:nvSpPr>
          <p:cNvPr id="15" name="TextBox 14"/>
          <p:cNvSpPr txBox="1"/>
          <p:nvPr/>
        </p:nvSpPr>
        <p:spPr>
          <a:xfrm>
            <a:off x="7835031" y="478966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8. </a:t>
            </a:r>
            <a:r>
              <a:rPr lang="en-US" sz="4800">
                <a:solidFill>
                  <a:srgbClr val="FF0000"/>
                </a:solidFill>
                <a:latin typeface="Britannic Bold" panose="020B0903060703020204" pitchFamily="34" charset="0"/>
              </a:rPr>
              <a:t>short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2747650" y="4829962"/>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/ʃɔ:t/</a:t>
            </a:r>
          </a:p>
          <a:p>
            <a:pPr algn="just">
              <a:lnSpc>
                <a:spcPct val="150000"/>
              </a:lnSpc>
              <a:spcBef>
                <a:spcPct val="0"/>
              </a:spcBef>
            </a:pPr>
            <a:r>
              <a:rPr lang="vi-VN" sz="4400" b="1">
                <a:solidFill>
                  <a:srgbClr val="0070C0"/>
                </a:solidFill>
                <a:latin typeface="+mj-lt"/>
              </a:rPr>
              <a:t>thấp, lùn, ngắn</a:t>
            </a:r>
          </a:p>
        </p:txBody>
      </p:sp>
      <p:pic>
        <p:nvPicPr>
          <p:cNvPr id="3" name="Picture 2"/>
          <p:cNvPicPr>
            <a:picLocks noChangeAspect="1"/>
          </p:cNvPicPr>
          <p:nvPr/>
        </p:nvPicPr>
        <p:blipFill>
          <a:blip r:embed="rId17"/>
          <a:stretch>
            <a:fillRect/>
          </a:stretch>
        </p:blipFill>
        <p:spPr>
          <a:xfrm>
            <a:off x="1113665" y="1632022"/>
            <a:ext cx="3858286" cy="3056052"/>
          </a:xfrm>
          <a:prstGeom prst="rect">
            <a:avLst/>
          </a:prstGeom>
        </p:spPr>
      </p:pic>
      <p:pic>
        <p:nvPicPr>
          <p:cNvPr id="9" name="Picture 8"/>
          <p:cNvPicPr>
            <a:picLocks noChangeAspect="1"/>
          </p:cNvPicPr>
          <p:nvPr/>
        </p:nvPicPr>
        <p:blipFill>
          <a:blip r:embed="rId18"/>
          <a:stretch>
            <a:fillRect/>
          </a:stretch>
        </p:blipFill>
        <p:spPr>
          <a:xfrm>
            <a:off x="8752585" y="1571224"/>
            <a:ext cx="3333929" cy="3258738"/>
          </a:xfrm>
          <a:prstGeom prst="rect">
            <a:avLst/>
          </a:prstGeom>
        </p:spPr>
      </p:pic>
      <p:pic>
        <p:nvPicPr>
          <p:cNvPr id="10" name="Picture 9"/>
          <p:cNvPicPr>
            <a:picLocks noChangeAspect="1"/>
          </p:cNvPicPr>
          <p:nvPr/>
        </p:nvPicPr>
        <p:blipFill rotWithShape="1">
          <a:blip r:embed="rId19"/>
          <a:srcRect b="6989"/>
          <a:stretch/>
        </p:blipFill>
        <p:spPr>
          <a:xfrm>
            <a:off x="1367507" y="5902191"/>
            <a:ext cx="3672243" cy="3985841"/>
          </a:xfrm>
          <a:prstGeom prst="rect">
            <a:avLst/>
          </a:prstGeom>
        </p:spPr>
      </p:pic>
      <p:pic>
        <p:nvPicPr>
          <p:cNvPr id="14" name="light-brow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5177393" y="2722988"/>
            <a:ext cx="609600" cy="609600"/>
          </a:xfrm>
          <a:prstGeom prst="rect">
            <a:avLst/>
          </a:prstGeom>
        </p:spPr>
      </p:pic>
      <p:pic>
        <p:nvPicPr>
          <p:cNvPr id="21" name="pal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12527581" y="2935822"/>
            <a:ext cx="609600" cy="609600"/>
          </a:xfrm>
          <a:prstGeom prst="rect">
            <a:avLst/>
          </a:prstGeom>
        </p:spPr>
      </p:pic>
      <p:pic>
        <p:nvPicPr>
          <p:cNvPr id="22" name="plump">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0"/>
          <a:stretch>
            <a:fillRect/>
          </a:stretch>
        </p:blipFill>
        <p:spPr>
          <a:xfrm>
            <a:off x="5065263" y="7256614"/>
            <a:ext cx="609600" cy="609600"/>
          </a:xfrm>
          <a:prstGeom prst="rect">
            <a:avLst/>
          </a:prstGeom>
        </p:spPr>
      </p:pic>
      <p:pic>
        <p:nvPicPr>
          <p:cNvPr id="23" name="shor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stretch>
            <a:fillRect/>
          </a:stretch>
        </p:blipFill>
        <p:spPr>
          <a:xfrm>
            <a:off x="12540064" y="7676117"/>
            <a:ext cx="609600" cy="609600"/>
          </a:xfrm>
          <a:prstGeom prst="rect">
            <a:avLst/>
          </a:prstGeom>
        </p:spPr>
      </p:pic>
      <p:pic>
        <p:nvPicPr>
          <p:cNvPr id="24" name="Picture 23"/>
          <p:cNvPicPr>
            <a:picLocks noChangeAspect="1"/>
          </p:cNvPicPr>
          <p:nvPr/>
        </p:nvPicPr>
        <p:blipFill>
          <a:blip r:embed="rId21"/>
          <a:stretch>
            <a:fillRect/>
          </a:stretch>
        </p:blipFill>
        <p:spPr>
          <a:xfrm>
            <a:off x="7790063" y="5684344"/>
            <a:ext cx="4168331" cy="4071260"/>
          </a:xfrm>
          <a:prstGeom prst="rect">
            <a:avLst/>
          </a:prstGeom>
        </p:spPr>
      </p:pic>
    </p:spTree>
    <p:extLst>
      <p:ext uri="{BB962C8B-B14F-4D97-AF65-F5344CB8AC3E}">
        <p14:creationId xmlns:p14="http://schemas.microsoft.com/office/powerpoint/2010/main" val="696712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ppt_x"/>
                                          </p:val>
                                        </p:tav>
                                        <p:tav tm="100000">
                                          <p:val>
                                            <p:strVal val="#ppt_x"/>
                                          </p:val>
                                        </p:tav>
                                      </p:tavLst>
                                    </p:anim>
                                    <p:anim calcmode="lin" valueType="num">
                                      <p:cBhvr additive="base">
                                        <p:cTn id="7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14"/>
                </p:tgtEl>
              </p:cMediaNode>
            </p:audio>
            <p:audio>
              <p:cMediaNode vol="80000">
                <p:cTn id="97" fill="hold" display="0">
                  <p:stCondLst>
                    <p:cond delay="indefinite"/>
                  </p:stCondLst>
                  <p:endCondLst>
                    <p:cond evt="onStopAudio" delay="0">
                      <p:tgtEl>
                        <p:sldTgt/>
                      </p:tgtEl>
                    </p:cond>
                  </p:endCondLst>
                </p:cTn>
                <p:tgtEl>
                  <p:spTgt spid="21"/>
                </p:tgtEl>
              </p:cMediaNode>
            </p:audio>
            <p:audio>
              <p:cMediaNode vol="80000">
                <p:cTn id="98" fill="hold" display="0">
                  <p:stCondLst>
                    <p:cond delay="indefinite"/>
                  </p:stCondLst>
                  <p:endCondLst>
                    <p:cond evt="onStopAudio" delay="0">
                      <p:tgtEl>
                        <p:sldTgt/>
                      </p:tgtEl>
                    </p:cond>
                  </p:endCondLst>
                </p:cTn>
                <p:tgtEl>
                  <p:spTgt spid="22"/>
                </p:tgtEl>
              </p:cMediaNode>
            </p:audio>
            <p:audio>
              <p:cMediaNode vol="80000">
                <p:cTn id="99" fill="hold" display="0">
                  <p:stCondLst>
                    <p:cond delay="indefinite"/>
                  </p:stCondLst>
                  <p:endCondLst>
                    <p:cond evt="onStopAudio" delay="0">
                      <p:tgtEl>
                        <p:sldTgt/>
                      </p:tgtEl>
                    </p:cond>
                  </p:endCondLst>
                </p:cTn>
                <p:tgtEl>
                  <p:spTgt spid="23"/>
                </p:tgtEl>
              </p:cMediaNode>
            </p:audio>
          </p:childTnLst>
        </p:cTn>
      </p:par>
    </p:tnLst>
    <p:bldLst>
      <p:bldP spid="11" grpId="0"/>
      <p:bldP spid="12" grpId="0"/>
      <p:bldP spid="16" grpId="0"/>
      <p:bldP spid="17" grpId="0"/>
      <p:bldP spid="18" grpId="0"/>
      <p:bldP spid="19" grpId="0"/>
      <p:bldP spid="15"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70810" y="19050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20"/>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21"/>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22"/>
            <a:stretch>
              <a:fillRect/>
            </a:stretch>
          </a:blipFill>
        </p:spPr>
      </p:sp>
      <p:sp>
        <p:nvSpPr>
          <p:cNvPr id="11" name="TextBox 10"/>
          <p:cNvSpPr txBox="1"/>
          <p:nvPr/>
        </p:nvSpPr>
        <p:spPr>
          <a:xfrm>
            <a:off x="-472796" y="540898"/>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9. slim/ slender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5509583" y="557022"/>
            <a:ext cx="8992597" cy="2925353"/>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/slɪm/, /'slendə(r)/</a:t>
            </a:r>
          </a:p>
          <a:p>
            <a:pPr algn="just">
              <a:lnSpc>
                <a:spcPct val="150000"/>
              </a:lnSpc>
              <a:spcBef>
                <a:spcPct val="0"/>
              </a:spcBef>
            </a:pPr>
            <a:r>
              <a:rPr lang="vi-VN" sz="4400" b="1">
                <a:solidFill>
                  <a:srgbClr val="0070C0"/>
                </a:solidFill>
                <a:latin typeface="+mj-lt"/>
              </a:rPr>
              <a:t>gầy, mảnh mai </a:t>
            </a:r>
            <a:endParaRPr lang="en-US" sz="4400" b="1" smtClean="0">
              <a:solidFill>
                <a:srgbClr val="0070C0"/>
              </a:solidFill>
              <a:latin typeface="+mj-lt"/>
            </a:endParaRPr>
          </a:p>
          <a:p>
            <a:pPr algn="just">
              <a:lnSpc>
                <a:spcPct val="150000"/>
              </a:lnSpc>
              <a:spcBef>
                <a:spcPct val="0"/>
              </a:spcBef>
            </a:pPr>
            <a:r>
              <a:rPr lang="vi-VN" sz="4400" b="1" smtClean="0">
                <a:solidFill>
                  <a:srgbClr val="0070C0"/>
                </a:solidFill>
                <a:latin typeface="+mj-lt"/>
              </a:rPr>
              <a:t>(</a:t>
            </a:r>
            <a:r>
              <a:rPr lang="vi-VN" sz="4400" b="1">
                <a:solidFill>
                  <a:srgbClr val="0070C0"/>
                </a:solidFill>
                <a:latin typeface="+mj-lt"/>
              </a:rPr>
              <a:t>nghĩa tích cực)</a:t>
            </a:r>
          </a:p>
        </p:txBody>
      </p:sp>
      <p:sp>
        <p:nvSpPr>
          <p:cNvPr id="16" name="TextBox 15"/>
          <p:cNvSpPr txBox="1"/>
          <p:nvPr/>
        </p:nvSpPr>
        <p:spPr>
          <a:xfrm>
            <a:off x="8530818" y="435310"/>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10. straight :     </a:t>
            </a:r>
            <a:endParaRPr lang="en-US" sz="4800" dirty="0">
              <a:solidFill>
                <a:srgbClr val="FF0000"/>
              </a:solidFill>
              <a:latin typeface="Britannic Bold" panose="020B0903060703020204" pitchFamily="34" charset="0"/>
            </a:endParaRPr>
          </a:p>
        </p:txBody>
      </p:sp>
      <p:sp>
        <p:nvSpPr>
          <p:cNvPr id="17" name="TextBox 19"/>
          <p:cNvSpPr txBox="1"/>
          <p:nvPr/>
        </p:nvSpPr>
        <p:spPr>
          <a:xfrm>
            <a:off x="13980355" y="513337"/>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/streɪt/</a:t>
            </a:r>
          </a:p>
          <a:p>
            <a:pPr algn="just">
              <a:lnSpc>
                <a:spcPct val="150000"/>
              </a:lnSpc>
              <a:spcBef>
                <a:spcPct val="0"/>
              </a:spcBef>
            </a:pPr>
            <a:r>
              <a:rPr lang="vi-VN" sz="4400" b="1">
                <a:solidFill>
                  <a:srgbClr val="0070C0"/>
                </a:solidFill>
                <a:latin typeface="+mj-lt"/>
              </a:rPr>
              <a:t>(tóc) thẳng</a:t>
            </a:r>
          </a:p>
        </p:txBody>
      </p:sp>
      <p:sp>
        <p:nvSpPr>
          <p:cNvPr id="18" name="TextBox 17"/>
          <p:cNvSpPr txBox="1"/>
          <p:nvPr/>
        </p:nvSpPr>
        <p:spPr>
          <a:xfrm>
            <a:off x="-8567" y="4717575"/>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11. </a:t>
            </a:r>
            <a:r>
              <a:rPr lang="en-US" sz="4800">
                <a:solidFill>
                  <a:srgbClr val="FF0000"/>
                </a:solidFill>
                <a:latin typeface="Britannic Bold" panose="020B0903060703020204" pitchFamily="34" charset="0"/>
              </a:rPr>
              <a:t>tall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4948347" y="4757876"/>
            <a:ext cx="9144997" cy="1926361"/>
          </a:xfrm>
          <a:prstGeom prst="rect">
            <a:avLst/>
          </a:prstGeom>
        </p:spPr>
        <p:txBody>
          <a:bodyPr wrap="square" lIns="0" tIns="0" rIns="0" bIns="0" rtlCol="0" anchor="t">
            <a:spAutoFit/>
          </a:bodyPr>
          <a:lstStyle/>
          <a:p>
            <a:pPr algn="just">
              <a:lnSpc>
                <a:spcPct val="150000"/>
              </a:lnSpc>
              <a:spcBef>
                <a:spcPct val="0"/>
              </a:spcBef>
            </a:pPr>
            <a:r>
              <a:rPr lang="pt-BR" sz="4400" b="1">
                <a:solidFill>
                  <a:srgbClr val="0070C0"/>
                </a:solidFill>
                <a:latin typeface="+mj-lt"/>
              </a:rPr>
              <a:t>/tɔ:l/</a:t>
            </a:r>
          </a:p>
          <a:p>
            <a:pPr algn="just">
              <a:lnSpc>
                <a:spcPct val="150000"/>
              </a:lnSpc>
              <a:spcBef>
                <a:spcPct val="0"/>
              </a:spcBef>
            </a:pPr>
            <a:r>
              <a:rPr lang="pt-BR" sz="4400" b="1">
                <a:solidFill>
                  <a:srgbClr val="0070C0"/>
                </a:solidFill>
                <a:latin typeface="+mj-lt"/>
              </a:rPr>
              <a:t>cao</a:t>
            </a:r>
          </a:p>
        </p:txBody>
      </p:sp>
      <p:sp>
        <p:nvSpPr>
          <p:cNvPr id="15" name="TextBox 14"/>
          <p:cNvSpPr txBox="1"/>
          <p:nvPr/>
        </p:nvSpPr>
        <p:spPr>
          <a:xfrm>
            <a:off x="7835031" y="478966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12. </a:t>
            </a:r>
            <a:r>
              <a:rPr lang="en-US" sz="4800">
                <a:solidFill>
                  <a:srgbClr val="FF0000"/>
                </a:solidFill>
                <a:latin typeface="Britannic Bold" panose="020B0903060703020204" pitchFamily="34" charset="0"/>
              </a:rPr>
              <a:t>thin/ skinny</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3715500" y="4869157"/>
            <a:ext cx="9144997" cy="3046988"/>
          </a:xfrm>
          <a:prstGeom prst="rect">
            <a:avLst/>
          </a:prstGeom>
        </p:spPr>
        <p:txBody>
          <a:bodyPr wrap="square" lIns="0" tIns="0" rIns="0" bIns="0" rtlCol="0" anchor="t">
            <a:spAutoFit/>
          </a:bodyPr>
          <a:lstStyle/>
          <a:p>
            <a:pPr algn="just">
              <a:lnSpc>
                <a:spcPct val="150000"/>
              </a:lnSpc>
              <a:spcBef>
                <a:spcPct val="0"/>
              </a:spcBef>
            </a:pPr>
            <a:r>
              <a:rPr lang="el-GR" sz="4400" b="1">
                <a:solidFill>
                  <a:srgbClr val="0070C0"/>
                </a:solidFill>
                <a:latin typeface="+mj-lt"/>
              </a:rPr>
              <a:t>/θ</a:t>
            </a:r>
            <a:r>
              <a:rPr lang="vi-VN" sz="4400" b="1">
                <a:solidFill>
                  <a:srgbClr val="0070C0"/>
                </a:solidFill>
                <a:latin typeface="+mj-lt"/>
              </a:rPr>
              <a:t>in/, /'skɪnɪ/</a:t>
            </a:r>
          </a:p>
          <a:p>
            <a:pPr algn="just">
              <a:lnSpc>
                <a:spcPct val="150000"/>
              </a:lnSpc>
              <a:spcBef>
                <a:spcPct val="0"/>
              </a:spcBef>
            </a:pPr>
            <a:r>
              <a:rPr lang="vi-VN" sz="4400" b="1">
                <a:solidFill>
                  <a:srgbClr val="0070C0"/>
                </a:solidFill>
                <a:latin typeface="+mj-lt"/>
              </a:rPr>
              <a:t>gầy, ốm </a:t>
            </a:r>
            <a:endParaRPr lang="en-US" sz="4400" b="1" smtClean="0">
              <a:solidFill>
                <a:srgbClr val="0070C0"/>
              </a:solidFill>
              <a:latin typeface="+mj-lt"/>
            </a:endParaRPr>
          </a:p>
          <a:p>
            <a:pPr algn="just">
              <a:lnSpc>
                <a:spcPct val="150000"/>
              </a:lnSpc>
              <a:spcBef>
                <a:spcPct val="0"/>
              </a:spcBef>
            </a:pPr>
            <a:r>
              <a:rPr lang="vi-VN" sz="4400" b="1" smtClean="0">
                <a:solidFill>
                  <a:srgbClr val="0070C0"/>
                </a:solidFill>
                <a:latin typeface="+mj-lt"/>
              </a:rPr>
              <a:t>(</a:t>
            </a:r>
            <a:r>
              <a:rPr lang="vi-VN" sz="4400" b="1">
                <a:solidFill>
                  <a:srgbClr val="0070C0"/>
                </a:solidFill>
                <a:latin typeface="+mj-lt"/>
              </a:rPr>
              <a:t>nghĩa tiêu cực)</a:t>
            </a:r>
          </a:p>
        </p:txBody>
      </p:sp>
      <p:sp>
        <p:nvSpPr>
          <p:cNvPr id="21" name="TextBox 20"/>
          <p:cNvSpPr txBox="1"/>
          <p:nvPr/>
        </p:nvSpPr>
        <p:spPr>
          <a:xfrm>
            <a:off x="3334125" y="7110415"/>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13. </a:t>
            </a:r>
            <a:r>
              <a:rPr lang="en-US" sz="4800">
                <a:solidFill>
                  <a:srgbClr val="FF0000"/>
                </a:solidFill>
                <a:latin typeface="Britannic Bold" panose="020B0903060703020204" pitchFamily="34" charset="0"/>
              </a:rPr>
              <a:t>wavy</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2" name="TextBox 21"/>
          <p:cNvSpPr txBox="1"/>
          <p:nvPr/>
        </p:nvSpPr>
        <p:spPr>
          <a:xfrm>
            <a:off x="8404871" y="7288429"/>
            <a:ext cx="91449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/'weɪvɪ/</a:t>
            </a:r>
          </a:p>
          <a:p>
            <a:pPr algn="just">
              <a:lnSpc>
                <a:spcPct val="150000"/>
              </a:lnSpc>
              <a:spcBef>
                <a:spcPct val="0"/>
              </a:spcBef>
            </a:pPr>
            <a:r>
              <a:rPr lang="vi-VN" sz="4400" b="1">
                <a:solidFill>
                  <a:srgbClr val="0070C0"/>
                </a:solidFill>
                <a:latin typeface="+mj-lt"/>
              </a:rPr>
              <a:t>(tóc) lượn sóng</a:t>
            </a:r>
          </a:p>
        </p:txBody>
      </p:sp>
      <p:pic>
        <p:nvPicPr>
          <p:cNvPr id="23" name="Picture 22"/>
          <p:cNvPicPr>
            <a:picLocks noChangeAspect="1"/>
          </p:cNvPicPr>
          <p:nvPr/>
        </p:nvPicPr>
        <p:blipFill>
          <a:blip r:embed="rId23"/>
          <a:stretch>
            <a:fillRect/>
          </a:stretch>
        </p:blipFill>
        <p:spPr>
          <a:xfrm>
            <a:off x="1293865" y="5650278"/>
            <a:ext cx="3391021" cy="3312052"/>
          </a:xfrm>
          <a:prstGeom prst="rect">
            <a:avLst/>
          </a:prstGeom>
        </p:spPr>
      </p:pic>
      <p:pic>
        <p:nvPicPr>
          <p:cNvPr id="2" name="Picture 1"/>
          <p:cNvPicPr>
            <a:picLocks noChangeAspect="1"/>
          </p:cNvPicPr>
          <p:nvPr/>
        </p:nvPicPr>
        <p:blipFill>
          <a:blip r:embed="rId24"/>
          <a:stretch>
            <a:fillRect/>
          </a:stretch>
        </p:blipFill>
        <p:spPr>
          <a:xfrm>
            <a:off x="2967324" y="1578351"/>
            <a:ext cx="1225006" cy="3043974"/>
          </a:xfrm>
          <a:prstGeom prst="rect">
            <a:avLst/>
          </a:prstGeom>
        </p:spPr>
      </p:pic>
      <p:pic>
        <p:nvPicPr>
          <p:cNvPr id="3" name="Picture 2"/>
          <p:cNvPicPr>
            <a:picLocks noChangeAspect="1"/>
          </p:cNvPicPr>
          <p:nvPr/>
        </p:nvPicPr>
        <p:blipFill>
          <a:blip r:embed="rId25"/>
          <a:stretch>
            <a:fillRect/>
          </a:stretch>
        </p:blipFill>
        <p:spPr>
          <a:xfrm>
            <a:off x="10456540" y="1578351"/>
            <a:ext cx="3258960" cy="3211310"/>
          </a:xfrm>
          <a:prstGeom prst="rect">
            <a:avLst/>
          </a:prstGeom>
        </p:spPr>
      </p:pic>
      <p:pic>
        <p:nvPicPr>
          <p:cNvPr id="9" name="Picture 8"/>
          <p:cNvPicPr>
            <a:picLocks noChangeAspect="1"/>
          </p:cNvPicPr>
          <p:nvPr/>
        </p:nvPicPr>
        <p:blipFill rotWithShape="1">
          <a:blip r:embed="rId26"/>
          <a:srcRect t="1" b="9022"/>
          <a:stretch/>
        </p:blipFill>
        <p:spPr>
          <a:xfrm>
            <a:off x="11746388" y="5769041"/>
            <a:ext cx="1665111" cy="2865654"/>
          </a:xfrm>
          <a:prstGeom prst="rect">
            <a:avLst/>
          </a:prstGeom>
        </p:spPr>
      </p:pic>
      <p:pic>
        <p:nvPicPr>
          <p:cNvPr id="10" name="Picture 9"/>
          <p:cNvPicPr>
            <a:picLocks noChangeAspect="1"/>
          </p:cNvPicPr>
          <p:nvPr/>
        </p:nvPicPr>
        <p:blipFill rotWithShape="1">
          <a:blip r:embed="rId27"/>
          <a:srcRect b="12961"/>
          <a:stretch/>
        </p:blipFill>
        <p:spPr>
          <a:xfrm>
            <a:off x="5232693" y="8004779"/>
            <a:ext cx="3172178" cy="1915101"/>
          </a:xfrm>
          <a:prstGeom prst="rect">
            <a:avLst/>
          </a:prstGeom>
        </p:spPr>
      </p:pic>
      <p:pic>
        <p:nvPicPr>
          <p:cNvPr id="13" name="sli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8"/>
          <a:stretch>
            <a:fillRect/>
          </a:stretch>
        </p:blipFill>
        <p:spPr>
          <a:xfrm>
            <a:off x="1539200" y="1408566"/>
            <a:ext cx="609600" cy="609600"/>
          </a:xfrm>
          <a:prstGeom prst="rect">
            <a:avLst/>
          </a:prstGeom>
        </p:spPr>
      </p:pic>
      <p:pic>
        <p:nvPicPr>
          <p:cNvPr id="14" name="slend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8"/>
          <a:stretch>
            <a:fillRect/>
          </a:stretch>
        </p:blipFill>
        <p:spPr>
          <a:xfrm>
            <a:off x="3905259" y="1395864"/>
            <a:ext cx="609600" cy="609600"/>
          </a:xfrm>
          <a:prstGeom prst="rect">
            <a:avLst/>
          </a:prstGeom>
        </p:spPr>
      </p:pic>
      <p:pic>
        <p:nvPicPr>
          <p:cNvPr id="24" name="straigh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8"/>
          <a:stretch>
            <a:fillRect/>
          </a:stretch>
        </p:blipFill>
        <p:spPr>
          <a:xfrm>
            <a:off x="14043290" y="2668495"/>
            <a:ext cx="609600" cy="609600"/>
          </a:xfrm>
          <a:prstGeom prst="rect">
            <a:avLst/>
          </a:prstGeom>
        </p:spPr>
      </p:pic>
      <p:pic>
        <p:nvPicPr>
          <p:cNvPr id="25" name="tall">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8"/>
          <a:stretch>
            <a:fillRect/>
          </a:stretch>
        </p:blipFill>
        <p:spPr>
          <a:xfrm>
            <a:off x="4603766" y="6839091"/>
            <a:ext cx="609600" cy="609600"/>
          </a:xfrm>
          <a:prstGeom prst="rect">
            <a:avLst/>
          </a:prstGeom>
        </p:spPr>
      </p:pic>
      <p:pic>
        <p:nvPicPr>
          <p:cNvPr id="26" name="thi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8"/>
          <a:stretch>
            <a:fillRect/>
          </a:stretch>
        </p:blipFill>
        <p:spPr>
          <a:xfrm>
            <a:off x="10402164" y="5685611"/>
            <a:ext cx="609600" cy="609600"/>
          </a:xfrm>
          <a:prstGeom prst="rect">
            <a:avLst/>
          </a:prstGeom>
        </p:spPr>
      </p:pic>
      <p:pic>
        <p:nvPicPr>
          <p:cNvPr id="27" name="skinny">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8"/>
          <a:stretch>
            <a:fillRect/>
          </a:stretch>
        </p:blipFill>
        <p:spPr>
          <a:xfrm>
            <a:off x="12721030" y="5592618"/>
            <a:ext cx="609600" cy="609600"/>
          </a:xfrm>
          <a:prstGeom prst="rect">
            <a:avLst/>
          </a:prstGeom>
        </p:spPr>
      </p:pic>
      <p:pic>
        <p:nvPicPr>
          <p:cNvPr id="28" name="wavy">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8"/>
          <a:stretch>
            <a:fillRect/>
          </a:stretch>
        </p:blipFill>
        <p:spPr>
          <a:xfrm>
            <a:off x="8425898" y="9314875"/>
            <a:ext cx="609600" cy="609600"/>
          </a:xfrm>
          <a:prstGeom prst="rect">
            <a:avLst/>
          </a:prstGeom>
        </p:spPr>
      </p:pic>
    </p:spTree>
    <p:extLst>
      <p:ext uri="{BB962C8B-B14F-4D97-AF65-F5344CB8AC3E}">
        <p14:creationId xmlns:p14="http://schemas.microsoft.com/office/powerpoint/2010/main" val="44536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additive="base">
                                        <p:cTn id="36" dur="500" fill="hold"/>
                                        <p:tgtEl>
                                          <p:spTgt spid="2"/>
                                        </p:tgtEl>
                                        <p:attrNameLst>
                                          <p:attrName>ppt_x</p:attrName>
                                        </p:attrNameLst>
                                      </p:cBhvr>
                                      <p:tavLst>
                                        <p:tav tm="0">
                                          <p:val>
                                            <p:strVal val="#ppt_x"/>
                                          </p:val>
                                        </p:tav>
                                        <p:tav tm="100000">
                                          <p:val>
                                            <p:strVal val="#ppt_x"/>
                                          </p:val>
                                        </p:tav>
                                      </p:tavLst>
                                    </p:anim>
                                    <p:anim calcmode="lin" valueType="num">
                                      <p:cBhvr additive="base">
                                        <p:cTn id="3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additive="base">
                                        <p:cTn id="51" dur="500" fill="hold"/>
                                        <p:tgtEl>
                                          <p:spTgt spid="24"/>
                                        </p:tgtEl>
                                        <p:attrNameLst>
                                          <p:attrName>ppt_x</p:attrName>
                                        </p:attrNameLst>
                                      </p:cBhvr>
                                      <p:tavLst>
                                        <p:tav tm="0">
                                          <p:val>
                                            <p:strVal val="#ppt_x"/>
                                          </p:val>
                                        </p:tav>
                                        <p:tav tm="100000">
                                          <p:val>
                                            <p:strVal val="#ppt_x"/>
                                          </p:val>
                                        </p:tav>
                                      </p:tavLst>
                                    </p:anim>
                                    <p:anim calcmode="lin" valueType="num">
                                      <p:cBhvr additive="base">
                                        <p:cTn id="52" dur="500" fill="hold"/>
                                        <p:tgtEl>
                                          <p:spTgt spid="2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gtEl>
                                        <p:attrNameLst>
                                          <p:attrName>style.visibility</p:attrName>
                                        </p:attrNameLst>
                                      </p:cBhvr>
                                      <p:to>
                                        <p:strVal val="visible"/>
                                      </p:to>
                                    </p:set>
                                    <p:anim calcmode="lin" valueType="num">
                                      <p:cBhvr additive="base">
                                        <p:cTn id="55" dur="500" fill="hold"/>
                                        <p:tgtEl>
                                          <p:spTgt spid="3"/>
                                        </p:tgtEl>
                                        <p:attrNameLst>
                                          <p:attrName>ppt_x</p:attrName>
                                        </p:attrNameLst>
                                      </p:cBhvr>
                                      <p:tavLst>
                                        <p:tav tm="0">
                                          <p:val>
                                            <p:strVal val="#ppt_x"/>
                                          </p:val>
                                        </p:tav>
                                        <p:tav tm="100000">
                                          <p:val>
                                            <p:strVal val="#ppt_x"/>
                                          </p:val>
                                        </p:tav>
                                      </p:tavLst>
                                    </p:anim>
                                    <p:anim calcmode="lin" valueType="num">
                                      <p:cBhvr additive="base">
                                        <p:cTn id="5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ppt_x"/>
                                          </p:val>
                                        </p:tav>
                                        <p:tav tm="100000">
                                          <p:val>
                                            <p:strVal val="#ppt_x"/>
                                          </p:val>
                                        </p:tav>
                                      </p:tavLst>
                                    </p:anim>
                                    <p:anim calcmode="lin" valueType="num">
                                      <p:cBhvr additive="base">
                                        <p:cTn id="67" dur="500" fill="hold"/>
                                        <p:tgtEl>
                                          <p:spTgt spid="18"/>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fill="hold"/>
                                        <p:tgtEl>
                                          <p:spTgt spid="25"/>
                                        </p:tgtEl>
                                        <p:attrNameLst>
                                          <p:attrName>ppt_x</p:attrName>
                                        </p:attrNameLst>
                                      </p:cBhvr>
                                      <p:tavLst>
                                        <p:tav tm="0">
                                          <p:val>
                                            <p:strVal val="#ppt_x"/>
                                          </p:val>
                                        </p:tav>
                                        <p:tav tm="100000">
                                          <p:val>
                                            <p:strVal val="#ppt_x"/>
                                          </p:val>
                                        </p:tav>
                                      </p:tavLst>
                                    </p:anim>
                                    <p:anim calcmode="lin" valueType="num">
                                      <p:cBhvr additive="base">
                                        <p:cTn id="71" dur="500" fill="hold"/>
                                        <p:tgtEl>
                                          <p:spTgt spid="25"/>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additive="base">
                                        <p:cTn id="74" dur="500" fill="hold"/>
                                        <p:tgtEl>
                                          <p:spTgt spid="23"/>
                                        </p:tgtEl>
                                        <p:attrNameLst>
                                          <p:attrName>ppt_x</p:attrName>
                                        </p:attrNameLst>
                                      </p:cBhvr>
                                      <p:tavLst>
                                        <p:tav tm="0">
                                          <p:val>
                                            <p:strVal val="#ppt_x"/>
                                          </p:val>
                                        </p:tav>
                                        <p:tav tm="100000">
                                          <p:val>
                                            <p:strVal val="#ppt_x"/>
                                          </p:val>
                                        </p:tav>
                                      </p:tavLst>
                                    </p:anim>
                                    <p:anim calcmode="lin" valueType="num">
                                      <p:cBhvr additive="base">
                                        <p:cTn id="7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arn(inVertical)">
                                      <p:cBhvr>
                                        <p:cTn id="80" dur="500"/>
                                        <p:tgtEl>
                                          <p:spTgt spid="19"/>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additive="base">
                                        <p:cTn id="85" dur="500" fill="hold"/>
                                        <p:tgtEl>
                                          <p:spTgt spid="15"/>
                                        </p:tgtEl>
                                        <p:attrNameLst>
                                          <p:attrName>ppt_x</p:attrName>
                                        </p:attrNameLst>
                                      </p:cBhvr>
                                      <p:tavLst>
                                        <p:tav tm="0">
                                          <p:val>
                                            <p:strVal val="#ppt_x"/>
                                          </p:val>
                                        </p:tav>
                                        <p:tav tm="100000">
                                          <p:val>
                                            <p:strVal val="#ppt_x"/>
                                          </p:val>
                                        </p:tav>
                                      </p:tavLst>
                                    </p:anim>
                                    <p:anim calcmode="lin" valueType="num">
                                      <p:cBhvr additive="base">
                                        <p:cTn id="86" dur="500" fill="hold"/>
                                        <p:tgtEl>
                                          <p:spTgt spid="15"/>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additive="base">
                                        <p:cTn id="89" dur="500" fill="hold"/>
                                        <p:tgtEl>
                                          <p:spTgt spid="26"/>
                                        </p:tgtEl>
                                        <p:attrNameLst>
                                          <p:attrName>ppt_x</p:attrName>
                                        </p:attrNameLst>
                                      </p:cBhvr>
                                      <p:tavLst>
                                        <p:tav tm="0">
                                          <p:val>
                                            <p:strVal val="#ppt_x"/>
                                          </p:val>
                                        </p:tav>
                                        <p:tav tm="100000">
                                          <p:val>
                                            <p:strVal val="#ppt_x"/>
                                          </p:val>
                                        </p:tav>
                                      </p:tavLst>
                                    </p:anim>
                                    <p:anim calcmode="lin" valueType="num">
                                      <p:cBhvr additive="base">
                                        <p:cTn id="90" dur="500" fill="hold"/>
                                        <p:tgtEl>
                                          <p:spTgt spid="26"/>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 calcmode="lin" valueType="num">
                                      <p:cBhvr additive="base">
                                        <p:cTn id="93" dur="500" fill="hold"/>
                                        <p:tgtEl>
                                          <p:spTgt spid="27"/>
                                        </p:tgtEl>
                                        <p:attrNameLst>
                                          <p:attrName>ppt_x</p:attrName>
                                        </p:attrNameLst>
                                      </p:cBhvr>
                                      <p:tavLst>
                                        <p:tav tm="0">
                                          <p:val>
                                            <p:strVal val="#ppt_x"/>
                                          </p:val>
                                        </p:tav>
                                        <p:tav tm="100000">
                                          <p:val>
                                            <p:strVal val="#ppt_x"/>
                                          </p:val>
                                        </p:tav>
                                      </p:tavLst>
                                    </p:anim>
                                    <p:anim calcmode="lin" valueType="num">
                                      <p:cBhvr additive="base">
                                        <p:cTn id="94" dur="500" fill="hold"/>
                                        <p:tgtEl>
                                          <p:spTgt spid="27"/>
                                        </p:tgtEl>
                                        <p:attrNameLst>
                                          <p:attrName>ppt_y</p:attrName>
                                        </p:attrNameLst>
                                      </p:cBhvr>
                                      <p:tavLst>
                                        <p:tav tm="0">
                                          <p:val>
                                            <p:strVal val="1+#ppt_h/2"/>
                                          </p:val>
                                        </p:tav>
                                        <p:tav tm="100000">
                                          <p:val>
                                            <p:strVal val="#ppt_y"/>
                                          </p:val>
                                        </p:tav>
                                      </p:tavLst>
                                    </p:anim>
                                  </p:childTnLst>
                                </p:cTn>
                              </p:par>
                              <p:par>
                                <p:cTn id="95" presetID="2" presetClass="entr" presetSubtype="4" fill="hold" nodeType="with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additive="base">
                                        <p:cTn id="97" dur="500" fill="hold"/>
                                        <p:tgtEl>
                                          <p:spTgt spid="9"/>
                                        </p:tgtEl>
                                        <p:attrNameLst>
                                          <p:attrName>ppt_x</p:attrName>
                                        </p:attrNameLst>
                                      </p:cBhvr>
                                      <p:tavLst>
                                        <p:tav tm="0">
                                          <p:val>
                                            <p:strVal val="#ppt_x"/>
                                          </p:val>
                                        </p:tav>
                                        <p:tav tm="100000">
                                          <p:val>
                                            <p:strVal val="#ppt_x"/>
                                          </p:val>
                                        </p:tav>
                                      </p:tavLst>
                                    </p:anim>
                                    <p:anim calcmode="lin" valueType="num">
                                      <p:cBhvr additive="base">
                                        <p:cTn id="9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barn(inVertical)">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1"/>
                                        </p:tgtEl>
                                        <p:attrNameLst>
                                          <p:attrName>style.visibility</p:attrName>
                                        </p:attrNameLst>
                                      </p:cBhvr>
                                      <p:to>
                                        <p:strVal val="visible"/>
                                      </p:to>
                                    </p:set>
                                    <p:anim calcmode="lin" valueType="num">
                                      <p:cBhvr additive="base">
                                        <p:cTn id="108" dur="500" fill="hold"/>
                                        <p:tgtEl>
                                          <p:spTgt spid="21"/>
                                        </p:tgtEl>
                                        <p:attrNameLst>
                                          <p:attrName>ppt_x</p:attrName>
                                        </p:attrNameLst>
                                      </p:cBhvr>
                                      <p:tavLst>
                                        <p:tav tm="0">
                                          <p:val>
                                            <p:strVal val="#ppt_x"/>
                                          </p:val>
                                        </p:tav>
                                        <p:tav tm="100000">
                                          <p:val>
                                            <p:strVal val="#ppt_x"/>
                                          </p:val>
                                        </p:tav>
                                      </p:tavLst>
                                    </p:anim>
                                    <p:anim calcmode="lin" valueType="num">
                                      <p:cBhvr additive="base">
                                        <p:cTn id="109" dur="500" fill="hold"/>
                                        <p:tgtEl>
                                          <p:spTgt spid="21"/>
                                        </p:tgtEl>
                                        <p:attrNameLst>
                                          <p:attrName>ppt_y</p:attrName>
                                        </p:attrNameLst>
                                      </p:cBhvr>
                                      <p:tavLst>
                                        <p:tav tm="0">
                                          <p:val>
                                            <p:strVal val="1+#ppt_h/2"/>
                                          </p:val>
                                        </p:tav>
                                        <p:tav tm="100000">
                                          <p:val>
                                            <p:strVal val="#ppt_y"/>
                                          </p:val>
                                        </p:tav>
                                      </p:tavLst>
                                    </p:anim>
                                  </p:childTnLst>
                                </p:cTn>
                              </p:par>
                              <p:par>
                                <p:cTn id="110" presetID="2" presetClass="entr" presetSubtype="4" fill="hold" nodeType="withEffect">
                                  <p:stCondLst>
                                    <p:cond delay="0"/>
                                  </p:stCondLst>
                                  <p:childTnLst>
                                    <p:set>
                                      <p:cBhvr>
                                        <p:cTn id="111" dur="1" fill="hold">
                                          <p:stCondLst>
                                            <p:cond delay="0"/>
                                          </p:stCondLst>
                                        </p:cTn>
                                        <p:tgtEl>
                                          <p:spTgt spid="28"/>
                                        </p:tgtEl>
                                        <p:attrNameLst>
                                          <p:attrName>style.visibility</p:attrName>
                                        </p:attrNameLst>
                                      </p:cBhvr>
                                      <p:to>
                                        <p:strVal val="visible"/>
                                      </p:to>
                                    </p:set>
                                    <p:anim calcmode="lin" valueType="num">
                                      <p:cBhvr additive="base">
                                        <p:cTn id="112" dur="500" fill="hold"/>
                                        <p:tgtEl>
                                          <p:spTgt spid="28"/>
                                        </p:tgtEl>
                                        <p:attrNameLst>
                                          <p:attrName>ppt_x</p:attrName>
                                        </p:attrNameLst>
                                      </p:cBhvr>
                                      <p:tavLst>
                                        <p:tav tm="0">
                                          <p:val>
                                            <p:strVal val="#ppt_x"/>
                                          </p:val>
                                        </p:tav>
                                        <p:tav tm="100000">
                                          <p:val>
                                            <p:strVal val="#ppt_x"/>
                                          </p:val>
                                        </p:tav>
                                      </p:tavLst>
                                    </p:anim>
                                    <p:anim calcmode="lin" valueType="num">
                                      <p:cBhvr additive="base">
                                        <p:cTn id="113" dur="500" fill="hold"/>
                                        <p:tgtEl>
                                          <p:spTgt spid="28"/>
                                        </p:tgtEl>
                                        <p:attrNameLst>
                                          <p:attrName>ppt_y</p:attrName>
                                        </p:attrNameLst>
                                      </p:cBhvr>
                                      <p:tavLst>
                                        <p:tav tm="0">
                                          <p:val>
                                            <p:strVal val="1+#ppt_h/2"/>
                                          </p:val>
                                        </p:tav>
                                        <p:tav tm="100000">
                                          <p:val>
                                            <p:strVal val="#ppt_y"/>
                                          </p:val>
                                        </p:tav>
                                      </p:tavLst>
                                    </p:anim>
                                  </p:childTnLst>
                                </p:cTn>
                              </p:par>
                              <p:par>
                                <p:cTn id="114" presetID="2" presetClass="entr" presetSubtype="4" fill="hold" nodeType="withEffect">
                                  <p:stCondLst>
                                    <p:cond delay="0"/>
                                  </p:stCondLst>
                                  <p:childTnLst>
                                    <p:set>
                                      <p:cBhvr>
                                        <p:cTn id="115" dur="1" fill="hold">
                                          <p:stCondLst>
                                            <p:cond delay="0"/>
                                          </p:stCondLst>
                                        </p:cTn>
                                        <p:tgtEl>
                                          <p:spTgt spid="10"/>
                                        </p:tgtEl>
                                        <p:attrNameLst>
                                          <p:attrName>style.visibility</p:attrName>
                                        </p:attrNameLst>
                                      </p:cBhvr>
                                      <p:to>
                                        <p:strVal val="visible"/>
                                      </p:to>
                                    </p:set>
                                    <p:anim calcmode="lin" valueType="num">
                                      <p:cBhvr additive="base">
                                        <p:cTn id="116" dur="500" fill="hold"/>
                                        <p:tgtEl>
                                          <p:spTgt spid="10"/>
                                        </p:tgtEl>
                                        <p:attrNameLst>
                                          <p:attrName>ppt_x</p:attrName>
                                        </p:attrNameLst>
                                      </p:cBhvr>
                                      <p:tavLst>
                                        <p:tav tm="0">
                                          <p:val>
                                            <p:strVal val="#ppt_x"/>
                                          </p:val>
                                        </p:tav>
                                        <p:tav tm="100000">
                                          <p:val>
                                            <p:strVal val="#ppt_x"/>
                                          </p:val>
                                        </p:tav>
                                      </p:tavLst>
                                    </p:anim>
                                    <p:anim calcmode="lin" valueType="num">
                                      <p:cBhvr additive="base">
                                        <p:cTn id="1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barn(inVertical)">
                                      <p:cBhvr>
                                        <p:cTn id="1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3" fill="hold" display="0">
                  <p:stCondLst>
                    <p:cond delay="indefinite"/>
                  </p:stCondLst>
                  <p:endCondLst>
                    <p:cond evt="onStopAudio" delay="0">
                      <p:tgtEl>
                        <p:sldTgt/>
                      </p:tgtEl>
                    </p:cond>
                  </p:endCondLst>
                </p:cTn>
                <p:tgtEl>
                  <p:spTgt spid="13"/>
                </p:tgtEl>
              </p:cMediaNode>
            </p:audio>
            <p:audio>
              <p:cMediaNode vol="80000">
                <p:cTn id="124" fill="hold" display="0">
                  <p:stCondLst>
                    <p:cond delay="indefinite"/>
                  </p:stCondLst>
                  <p:endCondLst>
                    <p:cond evt="onStopAudio" delay="0">
                      <p:tgtEl>
                        <p:sldTgt/>
                      </p:tgtEl>
                    </p:cond>
                  </p:endCondLst>
                </p:cTn>
                <p:tgtEl>
                  <p:spTgt spid="14"/>
                </p:tgtEl>
              </p:cMediaNode>
            </p:audio>
            <p:audio>
              <p:cMediaNode vol="80000">
                <p:cTn id="125" fill="hold" display="0">
                  <p:stCondLst>
                    <p:cond delay="indefinite"/>
                  </p:stCondLst>
                  <p:endCondLst>
                    <p:cond evt="onStopAudio" delay="0">
                      <p:tgtEl>
                        <p:sldTgt/>
                      </p:tgtEl>
                    </p:cond>
                  </p:endCondLst>
                </p:cTn>
                <p:tgtEl>
                  <p:spTgt spid="24"/>
                </p:tgtEl>
              </p:cMediaNode>
            </p:audio>
            <p:audio>
              <p:cMediaNode vol="80000">
                <p:cTn id="126" fill="hold" display="0">
                  <p:stCondLst>
                    <p:cond delay="indefinite"/>
                  </p:stCondLst>
                  <p:endCondLst>
                    <p:cond evt="onStopAudio" delay="0">
                      <p:tgtEl>
                        <p:sldTgt/>
                      </p:tgtEl>
                    </p:cond>
                  </p:endCondLst>
                </p:cTn>
                <p:tgtEl>
                  <p:spTgt spid="25"/>
                </p:tgtEl>
              </p:cMediaNode>
            </p:audio>
            <p:audio>
              <p:cMediaNode vol="80000">
                <p:cTn id="127" fill="hold" display="0">
                  <p:stCondLst>
                    <p:cond delay="indefinite"/>
                  </p:stCondLst>
                  <p:endCondLst>
                    <p:cond evt="onStopAudio" delay="0">
                      <p:tgtEl>
                        <p:sldTgt/>
                      </p:tgtEl>
                    </p:cond>
                  </p:endCondLst>
                </p:cTn>
                <p:tgtEl>
                  <p:spTgt spid="26"/>
                </p:tgtEl>
              </p:cMediaNode>
            </p:audio>
            <p:audio>
              <p:cMediaNode vol="80000">
                <p:cTn id="128" fill="hold" display="0">
                  <p:stCondLst>
                    <p:cond delay="indefinite"/>
                  </p:stCondLst>
                  <p:endCondLst>
                    <p:cond evt="onStopAudio" delay="0">
                      <p:tgtEl>
                        <p:sldTgt/>
                      </p:tgtEl>
                    </p:cond>
                  </p:endCondLst>
                </p:cTn>
                <p:tgtEl>
                  <p:spTgt spid="27"/>
                </p:tgtEl>
              </p:cMediaNode>
            </p:audio>
            <p:audio>
              <p:cMediaNode vol="80000">
                <p:cTn id="129" fill="hold" display="0">
                  <p:stCondLst>
                    <p:cond delay="indefinite"/>
                  </p:stCondLst>
                  <p:endCondLst>
                    <p:cond evt="onStopAudio" delay="0">
                      <p:tgtEl>
                        <p:sldTgt/>
                      </p:tgtEl>
                    </p:cond>
                  </p:endCondLst>
                </p:cTn>
                <p:tgtEl>
                  <p:spTgt spid="28"/>
                </p:tgtEl>
              </p:cMediaNode>
            </p:audio>
          </p:childTnLst>
        </p:cTn>
      </p:par>
    </p:tnLst>
    <p:bldLst>
      <p:bldP spid="11" grpId="0"/>
      <p:bldP spid="12" grpId="0"/>
      <p:bldP spid="16" grpId="0"/>
      <p:bldP spid="17" grpId="0"/>
      <p:bldP spid="18" grpId="0"/>
      <p:bldP spid="19" grpId="0"/>
      <p:bldP spid="15"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67430" y="1895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23" name="Rectangle 22"/>
          <p:cNvSpPr/>
          <p:nvPr/>
        </p:nvSpPr>
        <p:spPr>
          <a:xfrm>
            <a:off x="3438077" y="376993"/>
            <a:ext cx="7641402" cy="9228232"/>
          </a:xfrm>
          <a:prstGeom prst="rect">
            <a:avLst/>
          </a:prstGeom>
        </p:spPr>
        <p:txBody>
          <a:bodyPr wrap="square" numCol="1">
            <a:spAutoFit/>
          </a:bodyPr>
          <a:lstStyle/>
          <a:p>
            <a:pPr marL="342900" lvl="0" indent="-342900" algn="just">
              <a:lnSpc>
                <a:spcPct val="130000"/>
              </a:lnSpc>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bonny</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30000"/>
              </a:lnSpc>
              <a:buFont typeface="+mj-lt"/>
              <a:buAutoNum type="arabicPeriod"/>
            </a:pPr>
            <a:r>
              <a:rPr lang="en-US" sz="6600" b="1" smtClean="0">
                <a:solidFill>
                  <a:srgbClr val="000000"/>
                </a:solidFill>
                <a:latin typeface="Calibri" panose="020F0502020204030204" pitchFamily="34" charset="0"/>
                <a:ea typeface="Calibri" panose="020F0502020204030204" pitchFamily="34" charset="0"/>
                <a:cs typeface="Calibri" panose="020F0502020204030204" pitchFamily="34" charset="0"/>
              </a:rPr>
              <a:t>curly</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Font typeface="+mj-lt"/>
              <a:buAutoNum type="arabicPeriod"/>
            </a:pPr>
            <a:r>
              <a:rPr lang="en-US" sz="6600" b="1" smtClean="0">
                <a:solidFill>
                  <a:srgbClr val="000000"/>
                </a:solidFill>
                <a:latin typeface="Calibri" panose="020F0502020204030204" pitchFamily="34" charset="0"/>
                <a:ea typeface="Calibri" panose="020F0502020204030204" pitchFamily="34" charset="0"/>
                <a:cs typeface="Calibri" panose="020F0502020204030204" pitchFamily="34" charset="0"/>
              </a:rPr>
              <a:t>dark</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fat</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light-brown</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pale</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30000"/>
              </a:lnSpc>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plump</a:t>
            </a:r>
            <a:endParaRPr lang="en-US" sz="6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9521843" y="529343"/>
            <a:ext cx="9144000" cy="9075882"/>
          </a:xfrm>
          <a:prstGeom prst="rect">
            <a:avLst/>
          </a:prstGeom>
        </p:spPr>
        <p:txBody>
          <a:bodyPr>
            <a:spAutoFit/>
          </a:bodyPr>
          <a:lstStyle/>
          <a:p>
            <a:pPr marL="1143000" lvl="0" indent="-1143000" algn="just">
              <a:lnSpc>
                <a:spcPct val="150000"/>
              </a:lnSpc>
              <a:spcAft>
                <a:spcPts val="0"/>
              </a:spcAft>
              <a:buFont typeface="+mj-lt"/>
              <a:buAutoNum type="arabicPeriod" startAt="8"/>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short</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lnSpc>
                <a:spcPct val="150000"/>
              </a:lnSpc>
              <a:spcAft>
                <a:spcPts val="0"/>
              </a:spcAft>
              <a:buFont typeface="+mj-lt"/>
              <a:buAutoNum type="arabicPeriod" startAt="8"/>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slim/ slender</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lnSpc>
                <a:spcPct val="150000"/>
              </a:lnSpc>
              <a:spcAft>
                <a:spcPts val="0"/>
              </a:spcAft>
              <a:buFont typeface="+mj-lt"/>
              <a:buAutoNum type="arabicPeriod" startAt="8"/>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straight</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lnSpc>
                <a:spcPct val="150000"/>
              </a:lnSpc>
              <a:spcAft>
                <a:spcPts val="0"/>
              </a:spcAft>
              <a:buFont typeface="+mj-lt"/>
              <a:buAutoNum type="arabicPeriod" startAt="8"/>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tall</a:t>
            </a:r>
            <a:endParaRPr lang="en-US" sz="60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lnSpc>
                <a:spcPct val="150000"/>
              </a:lnSpc>
              <a:spcAft>
                <a:spcPts val="0"/>
              </a:spcAft>
              <a:buFont typeface="+mj-lt"/>
              <a:buAutoNum type="arabicPeriod" startAt="8"/>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thin</a:t>
            </a: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6600" b="1" smtClean="0">
                <a:solidFill>
                  <a:srgbClr val="000000"/>
                </a:solidFill>
                <a:latin typeface="Calibri" panose="020F0502020204030204" pitchFamily="34" charset="0"/>
                <a:ea typeface="Calibri" panose="020F0502020204030204" pitchFamily="34" charset="0"/>
                <a:cs typeface="Calibri" panose="020F0502020204030204" pitchFamily="34" charset="0"/>
              </a:rPr>
              <a:t>skinny</a:t>
            </a:r>
            <a:endParaRPr lang="en-US" sz="6000" b="1" smtClean="0">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lnSpc>
                <a:spcPct val="150000"/>
              </a:lnSpc>
              <a:spcAft>
                <a:spcPts val="0"/>
              </a:spcAft>
              <a:buFont typeface="+mj-lt"/>
              <a:buAutoNum type="arabicPeriod" startAt="8"/>
            </a:pPr>
            <a:r>
              <a:rPr lang="en-US" sz="6600" b="1" smtClean="0">
                <a:solidFill>
                  <a:srgbClr val="000000"/>
                </a:solidFill>
                <a:latin typeface="Calibri" panose="020F0502020204030204" pitchFamily="34" charset="0"/>
                <a:ea typeface="Calibri" panose="020F0502020204030204" pitchFamily="34" charset="0"/>
              </a:rPr>
              <a:t>wavy</a:t>
            </a:r>
            <a:endParaRPr lang="en-US" sz="6600"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615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 calcmode="lin" valueType="num">
                                      <p:cBhvr additive="base">
                                        <p:cTn id="2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 calcmode="lin" valueType="num">
                                      <p:cBhvr additive="base">
                                        <p:cTn id="36"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 calcmode="lin" valueType="num">
                                      <p:cBhvr additive="base">
                                        <p:cTn id="42"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3">
                                            <p:txEl>
                                              <p:pRg st="4" end="4"/>
                                            </p:txEl>
                                          </p:spTgt>
                                        </p:tgtEl>
                                        <p:attrNameLst>
                                          <p:attrName>style.visibility</p:attrName>
                                        </p:attrNameLst>
                                      </p:cBhvr>
                                      <p:to>
                                        <p:strVal val="visible"/>
                                      </p:to>
                                    </p:set>
                                    <p:anim calcmode="lin" valueType="num">
                                      <p:cBhvr additive="base">
                                        <p:cTn id="48"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3">
                                            <p:txEl>
                                              <p:pRg st="5" end="5"/>
                                            </p:txEl>
                                          </p:spTgt>
                                        </p:tgtEl>
                                        <p:attrNameLst>
                                          <p:attrName>style.visibility</p:attrName>
                                        </p:attrNameLst>
                                      </p:cBhvr>
                                      <p:to>
                                        <p:strVal val="visible"/>
                                      </p:to>
                                    </p:set>
                                    <p:anim calcmode="lin" valueType="num">
                                      <p:cBhvr additive="base">
                                        <p:cTn id="54"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3">
                                            <p:txEl>
                                              <p:pRg st="6" end="6"/>
                                            </p:txEl>
                                          </p:spTgt>
                                        </p:tgtEl>
                                        <p:attrNameLst>
                                          <p:attrName>style.visibility</p:attrName>
                                        </p:attrNameLst>
                                      </p:cBhvr>
                                      <p:to>
                                        <p:strVal val="visible"/>
                                      </p:to>
                                    </p:set>
                                    <p:anim calcmode="lin" valueType="num">
                                      <p:cBhvr additive="base">
                                        <p:cTn id="60"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4">
                                            <p:txEl>
                                              <p:pRg st="0" end="0"/>
                                            </p:txEl>
                                          </p:spTgt>
                                        </p:tgtEl>
                                        <p:attrNameLst>
                                          <p:attrName>style.visibility</p:attrName>
                                        </p:attrNameLst>
                                      </p:cBhvr>
                                      <p:to>
                                        <p:strVal val="visible"/>
                                      </p:to>
                                    </p:set>
                                    <p:anim calcmode="lin" valueType="num">
                                      <p:cBhvr additive="base">
                                        <p:cTn id="66"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4">
                                            <p:txEl>
                                              <p:pRg st="1" end="1"/>
                                            </p:txEl>
                                          </p:spTgt>
                                        </p:tgtEl>
                                        <p:attrNameLst>
                                          <p:attrName>style.visibility</p:attrName>
                                        </p:attrNameLst>
                                      </p:cBhvr>
                                      <p:to>
                                        <p:strVal val="visible"/>
                                      </p:to>
                                    </p:set>
                                    <p:anim calcmode="lin" valueType="num">
                                      <p:cBhvr additive="base">
                                        <p:cTn id="72"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4">
                                            <p:txEl>
                                              <p:pRg st="2" end="2"/>
                                            </p:txEl>
                                          </p:spTgt>
                                        </p:tgtEl>
                                        <p:attrNameLst>
                                          <p:attrName>style.visibility</p:attrName>
                                        </p:attrNameLst>
                                      </p:cBhvr>
                                      <p:to>
                                        <p:strVal val="visible"/>
                                      </p:to>
                                    </p:set>
                                    <p:anim calcmode="lin" valueType="num">
                                      <p:cBhvr additive="base">
                                        <p:cTn id="78"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4">
                                            <p:txEl>
                                              <p:pRg st="3" end="3"/>
                                            </p:txEl>
                                          </p:spTgt>
                                        </p:tgtEl>
                                        <p:attrNameLst>
                                          <p:attrName>style.visibility</p:attrName>
                                        </p:attrNameLst>
                                      </p:cBhvr>
                                      <p:to>
                                        <p:strVal val="visible"/>
                                      </p:to>
                                    </p:set>
                                    <p:anim calcmode="lin" valueType="num">
                                      <p:cBhvr additive="base">
                                        <p:cTn id="84"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24">
                                            <p:txEl>
                                              <p:pRg st="4" end="4"/>
                                            </p:txEl>
                                          </p:spTgt>
                                        </p:tgtEl>
                                        <p:attrNameLst>
                                          <p:attrName>style.visibility</p:attrName>
                                        </p:attrNameLst>
                                      </p:cBhvr>
                                      <p:to>
                                        <p:strVal val="visible"/>
                                      </p:to>
                                    </p:set>
                                    <p:anim calcmode="lin" valueType="num">
                                      <p:cBhvr additive="base">
                                        <p:cTn id="90"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24">
                                            <p:txEl>
                                              <p:pRg st="5" end="5"/>
                                            </p:txEl>
                                          </p:spTgt>
                                        </p:tgtEl>
                                        <p:attrNameLst>
                                          <p:attrName>style.visibility</p:attrName>
                                        </p:attrNameLst>
                                      </p:cBhvr>
                                      <p:to>
                                        <p:strVal val="visible"/>
                                      </p:to>
                                    </p:set>
                                    <p:anim calcmode="lin" valueType="num">
                                      <p:cBhvr additive="base">
                                        <p:cTn id="96"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292895">
            <a:off x="1423421" y="621350"/>
            <a:ext cx="14982604"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358778">
            <a:off x="308185" y="-635066"/>
            <a:ext cx="3261927" cy="5623960"/>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1"/>
            <a:stretch>
              <a:fillRect/>
            </a:stretch>
          </a:blipFill>
        </p:spPr>
      </p:sp>
      <p:sp>
        <p:nvSpPr>
          <p:cNvPr id="8" name="Freeform 8"/>
          <p:cNvSpPr/>
          <p:nvPr/>
        </p:nvSpPr>
        <p:spPr>
          <a:xfrm>
            <a:off x="11731540" y="4135337"/>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3042208" y="2490598"/>
            <a:ext cx="12203584" cy="1436291"/>
          </a:xfrm>
          <a:prstGeom prst="rect">
            <a:avLst/>
          </a:prstGeom>
        </p:spPr>
        <p:txBody>
          <a:bodyPr wrap="square" lIns="0" tIns="0" rIns="0" bIns="0" rtlCol="0" anchor="t">
            <a:spAutoFit/>
          </a:bodyPr>
          <a:lstStyle/>
          <a:p>
            <a:pPr algn="ctr">
              <a:lnSpc>
                <a:spcPts val="11152"/>
              </a:lnSpc>
            </a:pPr>
            <a:r>
              <a:rPr lang="en-US" sz="9600" smtClean="0">
                <a:solidFill>
                  <a:srgbClr val="4F3B20"/>
                </a:solidFill>
                <a:latin typeface="Lobster Two" panose="02000506000000020003" pitchFamily="2" charset="0"/>
              </a:rPr>
              <a:t>Vocabulary checking</a:t>
            </a:r>
            <a:endParaRPr lang="en-US" sz="9600">
              <a:solidFill>
                <a:srgbClr val="4F3B20"/>
              </a:solidFill>
              <a:latin typeface="Lobster Two" panose="02000506000000020003" pitchFamily="2" charset="0"/>
            </a:endParaRPr>
          </a:p>
        </p:txBody>
      </p:sp>
      <p:sp>
        <p:nvSpPr>
          <p:cNvPr id="11" name="Rectangle 10"/>
          <p:cNvSpPr/>
          <p:nvPr/>
        </p:nvSpPr>
        <p:spPr>
          <a:xfrm>
            <a:off x="2286000" y="4178846"/>
            <a:ext cx="11841190" cy="1754326"/>
          </a:xfrm>
          <a:prstGeom prst="rect">
            <a:avLst/>
          </a:prstGeom>
        </p:spPr>
        <p:txBody>
          <a:bodyPr wrap="none">
            <a:spAutoFit/>
          </a:bodyPr>
          <a:lstStyle/>
          <a:p>
            <a:r>
              <a:rPr lang="en-US" sz="5400">
                <a:hlinkClick r:id="rId14"/>
              </a:rPr>
              <a:t>https://</a:t>
            </a:r>
            <a:r>
              <a:rPr lang="en-US" sz="5400" smtClean="0">
                <a:hlinkClick r:id="rId14"/>
              </a:rPr>
              <a:t>wordwall.net/resource/33220922</a:t>
            </a:r>
            <a:endParaRPr lang="en-US" sz="5400" smtClean="0"/>
          </a:p>
          <a:p>
            <a:endParaRPr lang="en-US" sz="5400"/>
          </a:p>
        </p:txBody>
      </p:sp>
      <p:sp>
        <p:nvSpPr>
          <p:cNvPr id="12" name="Rectangle 11"/>
          <p:cNvSpPr/>
          <p:nvPr/>
        </p:nvSpPr>
        <p:spPr>
          <a:xfrm>
            <a:off x="3346740" y="6319605"/>
            <a:ext cx="10548400" cy="1508105"/>
          </a:xfrm>
          <a:prstGeom prst="rect">
            <a:avLst/>
          </a:prstGeom>
        </p:spPr>
        <p:txBody>
          <a:bodyPr wrap="none">
            <a:spAutoFit/>
          </a:bodyPr>
          <a:lstStyle/>
          <a:p>
            <a:r>
              <a:rPr lang="en-US" sz="4800">
                <a:hlinkClick r:id="rId15"/>
              </a:rPr>
              <a:t>https://</a:t>
            </a:r>
            <a:r>
              <a:rPr lang="en-US" sz="4800" smtClean="0">
                <a:hlinkClick r:id="rId15"/>
              </a:rPr>
              <a:t>wordwall.net/resource/26980014</a:t>
            </a:r>
            <a:endParaRPr lang="en-US" sz="4800" smtClean="0"/>
          </a:p>
          <a:p>
            <a:endParaRPr lang="en-US" sz="4400"/>
          </a:p>
        </p:txBody>
      </p:sp>
    </p:spTree>
    <p:extLst>
      <p:ext uri="{BB962C8B-B14F-4D97-AF65-F5344CB8AC3E}">
        <p14:creationId xmlns:p14="http://schemas.microsoft.com/office/powerpoint/2010/main" val="6484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rot="292895">
            <a:off x="2858963" y="487951"/>
            <a:ext cx="11847351"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rot="358778">
            <a:off x="1151678" y="196479"/>
            <a:ext cx="4099274" cy="6264412"/>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0"/>
            <a:stretch>
              <a:fillRect/>
            </a:stretch>
          </a:blipFill>
        </p:spPr>
      </p:sp>
      <p:sp>
        <p:nvSpPr>
          <p:cNvPr id="8" name="Freeform 8"/>
          <p:cNvSpPr/>
          <p:nvPr/>
        </p:nvSpPr>
        <p:spPr>
          <a:xfrm>
            <a:off x="11269863" y="4370548"/>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TextBox 9"/>
          <p:cNvSpPr txBox="1"/>
          <p:nvPr/>
        </p:nvSpPr>
        <p:spPr>
          <a:xfrm>
            <a:off x="4458442" y="2827730"/>
            <a:ext cx="8875088" cy="5815118"/>
          </a:xfrm>
          <a:prstGeom prst="rect">
            <a:avLst/>
          </a:prstGeom>
        </p:spPr>
        <p:txBody>
          <a:bodyPr lIns="0" tIns="0" rIns="0" bIns="0" rtlCol="0" anchor="t">
            <a:spAutoFit/>
          </a:bodyPr>
          <a:lstStyle/>
          <a:p>
            <a:pPr algn="ctr">
              <a:lnSpc>
                <a:spcPts val="11152"/>
              </a:lnSpc>
            </a:pPr>
            <a:r>
              <a:rPr lang="en-US" sz="13940">
                <a:solidFill>
                  <a:srgbClr val="4F3B20"/>
                </a:solidFill>
                <a:latin typeface="Lobster Two" panose="02000506000000020003" pitchFamily="2" charset="0"/>
              </a:rPr>
              <a:t>Một số tính từ chỉ phẩm chất, tính cách.</a:t>
            </a:r>
          </a:p>
        </p:txBody>
      </p:sp>
    </p:spTree>
    <p:extLst>
      <p:ext uri="{BB962C8B-B14F-4D97-AF65-F5344CB8AC3E}">
        <p14:creationId xmlns:p14="http://schemas.microsoft.com/office/powerpoint/2010/main" val="329371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56492" y="1133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5"/>
            <a:stretch>
              <a:fillRect/>
            </a:stretch>
          </a:blipFill>
        </p:spPr>
      </p:sp>
      <p:sp>
        <p:nvSpPr>
          <p:cNvPr id="11" name="TextBox 10"/>
          <p:cNvSpPr txBox="1"/>
          <p:nvPr/>
        </p:nvSpPr>
        <p:spPr>
          <a:xfrm>
            <a:off x="-472796" y="540898"/>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 </a:t>
            </a:r>
            <a:r>
              <a:rPr lang="en-US" sz="4800" smtClean="0">
                <a:solidFill>
                  <a:srgbClr val="FF0000"/>
                </a:solidFill>
                <a:latin typeface="Britannic Bold" panose="020B0903060703020204" pitchFamily="34" charset="0"/>
              </a:rPr>
              <a:t>boring :     </a:t>
            </a:r>
            <a:endParaRPr lang="en-US" sz="4800" dirty="0">
              <a:solidFill>
                <a:srgbClr val="FF0000"/>
              </a:solidFill>
              <a:latin typeface="Britannic Bold" panose="020B0903060703020204" pitchFamily="34" charset="0"/>
            </a:endParaRPr>
          </a:p>
        </p:txBody>
      </p:sp>
      <p:sp>
        <p:nvSpPr>
          <p:cNvPr id="12" name="TextBox 19"/>
          <p:cNvSpPr txBox="1"/>
          <p:nvPr/>
        </p:nvSpPr>
        <p:spPr>
          <a:xfrm>
            <a:off x="4752287" y="608044"/>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/'bɔ:rɪ</a:t>
            </a:r>
            <a:r>
              <a:rPr lang="el-GR" sz="4400" b="1">
                <a:solidFill>
                  <a:srgbClr val="0070C0"/>
                </a:solidFill>
                <a:latin typeface="+mj-lt"/>
              </a:rPr>
              <a:t>η/</a:t>
            </a:r>
          </a:p>
          <a:p>
            <a:pPr algn="just">
              <a:lnSpc>
                <a:spcPct val="150000"/>
              </a:lnSpc>
              <a:spcBef>
                <a:spcPct val="0"/>
              </a:spcBef>
            </a:pPr>
            <a:r>
              <a:rPr lang="vi-VN" sz="4400" b="1">
                <a:solidFill>
                  <a:srgbClr val="0070C0"/>
                </a:solidFill>
                <a:latin typeface="+mj-lt"/>
              </a:rPr>
              <a:t>nhàm chán</a:t>
            </a:r>
          </a:p>
        </p:txBody>
      </p:sp>
      <p:sp>
        <p:nvSpPr>
          <p:cNvPr id="16" name="TextBox 15"/>
          <p:cNvSpPr txBox="1"/>
          <p:nvPr/>
        </p:nvSpPr>
        <p:spPr>
          <a:xfrm>
            <a:off x="7342732" y="540614"/>
            <a:ext cx="7073858" cy="949171"/>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2. caring:     </a:t>
            </a:r>
            <a:endParaRPr lang="en-US" sz="4800" dirty="0">
              <a:solidFill>
                <a:srgbClr val="FF0000"/>
              </a:solidFill>
              <a:latin typeface="Britannic Bold" panose="020B0903060703020204" pitchFamily="34" charset="0"/>
            </a:endParaRPr>
          </a:p>
        </p:txBody>
      </p:sp>
      <p:sp>
        <p:nvSpPr>
          <p:cNvPr id="17" name="TextBox 19"/>
          <p:cNvSpPr txBox="1"/>
          <p:nvPr/>
        </p:nvSpPr>
        <p:spPr>
          <a:xfrm>
            <a:off x="12402456" y="608044"/>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/'keərɪ</a:t>
            </a:r>
            <a:r>
              <a:rPr lang="el-GR" sz="4400" b="1">
                <a:solidFill>
                  <a:srgbClr val="0070C0"/>
                </a:solidFill>
                <a:latin typeface="+mj-lt"/>
              </a:rPr>
              <a:t>η/</a:t>
            </a:r>
          </a:p>
          <a:p>
            <a:pPr algn="just">
              <a:lnSpc>
                <a:spcPct val="150000"/>
              </a:lnSpc>
              <a:spcBef>
                <a:spcPct val="0"/>
              </a:spcBef>
            </a:pPr>
            <a:r>
              <a:rPr lang="vi-VN" sz="4400" b="1">
                <a:solidFill>
                  <a:srgbClr val="0070C0"/>
                </a:solidFill>
                <a:latin typeface="+mj-lt"/>
              </a:rPr>
              <a:t>chăm sóc, quan tâm</a:t>
            </a:r>
          </a:p>
        </p:txBody>
      </p:sp>
      <p:sp>
        <p:nvSpPr>
          <p:cNvPr id="18" name="TextBox 17"/>
          <p:cNvSpPr txBox="1"/>
          <p:nvPr/>
        </p:nvSpPr>
        <p:spPr>
          <a:xfrm>
            <a:off x="-1070714" y="4765208"/>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3. </a:t>
            </a:r>
            <a:r>
              <a:rPr lang="en-US" sz="4800">
                <a:solidFill>
                  <a:srgbClr val="FF0000"/>
                </a:solidFill>
                <a:latin typeface="Britannic Bold" panose="020B0903060703020204" pitchFamily="34" charset="0"/>
              </a:rPr>
              <a:t>clever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5" name="TextBox 14"/>
          <p:cNvSpPr txBox="1"/>
          <p:nvPr/>
        </p:nvSpPr>
        <p:spPr>
          <a:xfrm>
            <a:off x="7835031" y="478966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4. </a:t>
            </a:r>
            <a:r>
              <a:rPr lang="en-US" sz="4800">
                <a:solidFill>
                  <a:srgbClr val="FF0000"/>
                </a:solidFill>
                <a:latin typeface="Britannic Bold" panose="020B0903060703020204" pitchFamily="34" charset="0"/>
              </a:rPr>
              <a:t>confident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3399762" y="4805509"/>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/'kɒnfɪdənt/</a:t>
            </a:r>
          </a:p>
          <a:p>
            <a:pPr algn="just">
              <a:lnSpc>
                <a:spcPct val="150000"/>
              </a:lnSpc>
              <a:spcBef>
                <a:spcPct val="0"/>
              </a:spcBef>
            </a:pPr>
            <a:r>
              <a:rPr lang="vi-VN" sz="4400" b="1">
                <a:solidFill>
                  <a:srgbClr val="0070C0"/>
                </a:solidFill>
                <a:latin typeface="+mj-lt"/>
              </a:rPr>
              <a:t>tự tin</a:t>
            </a:r>
          </a:p>
        </p:txBody>
      </p:sp>
      <p:pic>
        <p:nvPicPr>
          <p:cNvPr id="2" name="Picture 1"/>
          <p:cNvPicPr>
            <a:picLocks noChangeAspect="1"/>
          </p:cNvPicPr>
          <p:nvPr/>
        </p:nvPicPr>
        <p:blipFill>
          <a:blip r:embed="rId16"/>
          <a:stretch>
            <a:fillRect/>
          </a:stretch>
        </p:blipFill>
        <p:spPr>
          <a:xfrm>
            <a:off x="921008" y="1636163"/>
            <a:ext cx="3515540" cy="2876474"/>
          </a:xfrm>
          <a:prstGeom prst="rect">
            <a:avLst/>
          </a:prstGeom>
        </p:spPr>
      </p:pic>
      <p:pic>
        <p:nvPicPr>
          <p:cNvPr id="3" name="Picture 2"/>
          <p:cNvPicPr>
            <a:picLocks noChangeAspect="1"/>
          </p:cNvPicPr>
          <p:nvPr/>
        </p:nvPicPr>
        <p:blipFill>
          <a:blip r:embed="rId17"/>
          <a:stretch>
            <a:fillRect/>
          </a:stretch>
        </p:blipFill>
        <p:spPr>
          <a:xfrm>
            <a:off x="8171068" y="1636163"/>
            <a:ext cx="3915649" cy="2876474"/>
          </a:xfrm>
          <a:prstGeom prst="rect">
            <a:avLst/>
          </a:prstGeom>
        </p:spPr>
      </p:pic>
      <p:pic>
        <p:nvPicPr>
          <p:cNvPr id="9" name="Picture 8"/>
          <p:cNvPicPr>
            <a:picLocks noChangeAspect="1"/>
          </p:cNvPicPr>
          <p:nvPr/>
        </p:nvPicPr>
        <p:blipFill>
          <a:blip r:embed="rId18"/>
          <a:stretch>
            <a:fillRect/>
          </a:stretch>
        </p:blipFill>
        <p:spPr>
          <a:xfrm>
            <a:off x="580489" y="6056897"/>
            <a:ext cx="4967288" cy="3157538"/>
          </a:xfrm>
          <a:prstGeom prst="rect">
            <a:avLst/>
          </a:prstGeom>
        </p:spPr>
      </p:pic>
      <p:sp>
        <p:nvSpPr>
          <p:cNvPr id="19" name="TextBox 19"/>
          <p:cNvSpPr txBox="1"/>
          <p:nvPr/>
        </p:nvSpPr>
        <p:spPr>
          <a:xfrm>
            <a:off x="3886200" y="4805509"/>
            <a:ext cx="9144997" cy="1926361"/>
          </a:xfrm>
          <a:prstGeom prst="rect">
            <a:avLst/>
          </a:prstGeom>
        </p:spPr>
        <p:txBody>
          <a:bodyPr wrap="square" lIns="0" tIns="0" rIns="0" bIns="0" rtlCol="0" anchor="t">
            <a:spAutoFit/>
          </a:bodyPr>
          <a:lstStyle/>
          <a:p>
            <a:pPr algn="just">
              <a:lnSpc>
                <a:spcPct val="150000"/>
              </a:lnSpc>
              <a:spcBef>
                <a:spcPct val="0"/>
              </a:spcBef>
            </a:pPr>
            <a:r>
              <a:rPr lang="pt-BR" sz="4400" b="1">
                <a:solidFill>
                  <a:srgbClr val="0070C0"/>
                </a:solidFill>
                <a:latin typeface="+mj-lt"/>
              </a:rPr>
              <a:t>/'klevə(r)/</a:t>
            </a:r>
          </a:p>
          <a:p>
            <a:pPr algn="just">
              <a:lnSpc>
                <a:spcPct val="150000"/>
              </a:lnSpc>
              <a:spcBef>
                <a:spcPct val="0"/>
              </a:spcBef>
            </a:pPr>
            <a:r>
              <a:rPr lang="pt-BR" sz="4400" b="1">
                <a:solidFill>
                  <a:srgbClr val="0070C0"/>
                </a:solidFill>
                <a:latin typeface="+mj-lt"/>
              </a:rPr>
              <a:t>thông minh, khéo léo</a:t>
            </a:r>
          </a:p>
        </p:txBody>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9"/>
            <a:stretch>
              <a:fillRect/>
            </a:stretch>
          </a:blipFill>
        </p:spPr>
      </p:sp>
      <p:pic>
        <p:nvPicPr>
          <p:cNvPr id="10" name="Picture 9"/>
          <p:cNvPicPr>
            <a:picLocks noChangeAspect="1"/>
          </p:cNvPicPr>
          <p:nvPr/>
        </p:nvPicPr>
        <p:blipFill rotWithShape="1">
          <a:blip r:embed="rId20"/>
          <a:srcRect b="9596"/>
          <a:stretch/>
        </p:blipFill>
        <p:spPr>
          <a:xfrm>
            <a:off x="9574918" y="5768689"/>
            <a:ext cx="3545200" cy="3886289"/>
          </a:xfrm>
          <a:prstGeom prst="rect">
            <a:avLst/>
          </a:prstGeom>
        </p:spPr>
      </p:pic>
      <p:pic>
        <p:nvPicPr>
          <p:cNvPr id="13" name="bor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742502" y="2911253"/>
            <a:ext cx="985370" cy="985370"/>
          </a:xfrm>
          <a:prstGeom prst="rect">
            <a:avLst/>
          </a:prstGeom>
        </p:spPr>
      </p:pic>
      <p:pic>
        <p:nvPicPr>
          <p:cNvPr id="14" name="car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402456" y="2868391"/>
            <a:ext cx="985371" cy="985371"/>
          </a:xfrm>
          <a:prstGeom prst="rect">
            <a:avLst/>
          </a:prstGeom>
        </p:spPr>
      </p:pic>
      <p:pic>
        <p:nvPicPr>
          <p:cNvPr id="21" name="cleve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4566863" y="7301409"/>
            <a:ext cx="1112775" cy="1112775"/>
          </a:xfrm>
          <a:prstGeom prst="rect">
            <a:avLst/>
          </a:prstGeom>
        </p:spPr>
      </p:pic>
      <p:pic>
        <p:nvPicPr>
          <p:cNvPr id="22" name="confiden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3589314" y="7019582"/>
            <a:ext cx="1059224" cy="1059224"/>
          </a:xfrm>
          <a:prstGeom prst="rect">
            <a:avLst/>
          </a:prstGeom>
        </p:spPr>
      </p:pic>
    </p:spTree>
    <p:extLst>
      <p:ext uri="{BB962C8B-B14F-4D97-AF65-F5344CB8AC3E}">
        <p14:creationId xmlns:p14="http://schemas.microsoft.com/office/powerpoint/2010/main" val="302291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13"/>
                </p:tgtEl>
              </p:cMediaNode>
            </p:audio>
            <p:audio>
              <p:cMediaNode vol="80000">
                <p:cTn id="97" fill="hold" display="0">
                  <p:stCondLst>
                    <p:cond delay="indefinite"/>
                  </p:stCondLst>
                  <p:endCondLst>
                    <p:cond evt="onStopAudio" delay="0">
                      <p:tgtEl>
                        <p:sldTgt/>
                      </p:tgtEl>
                    </p:cond>
                  </p:endCondLst>
                </p:cTn>
                <p:tgtEl>
                  <p:spTgt spid="14"/>
                </p:tgtEl>
              </p:cMediaNode>
            </p:audio>
            <p:audio>
              <p:cMediaNode vol="80000">
                <p:cTn id="98" fill="hold" display="0">
                  <p:stCondLst>
                    <p:cond delay="indefinite"/>
                  </p:stCondLst>
                  <p:endCondLst>
                    <p:cond evt="onStopAudio" delay="0">
                      <p:tgtEl>
                        <p:sldTgt/>
                      </p:tgtEl>
                    </p:cond>
                  </p:endCondLst>
                </p:cTn>
                <p:tgtEl>
                  <p:spTgt spid="21"/>
                </p:tgtEl>
              </p:cMediaNode>
            </p:audio>
            <p:audio>
              <p:cMediaNode vol="80000">
                <p:cTn id="99" fill="hold" display="0">
                  <p:stCondLst>
                    <p:cond delay="indefinite"/>
                  </p:stCondLst>
                  <p:endCondLst>
                    <p:cond evt="onStopAudio" delay="0">
                      <p:tgtEl>
                        <p:sldTgt/>
                      </p:tgtEl>
                    </p:cond>
                  </p:endCondLst>
                </p:cTn>
                <p:tgtEl>
                  <p:spTgt spid="22"/>
                </p:tgtEl>
              </p:cMediaNode>
            </p:audio>
          </p:childTnLst>
        </p:cTn>
      </p:par>
    </p:tnLst>
    <p:bldLst>
      <p:bldP spid="11" grpId="0"/>
      <p:bldP spid="12" grpId="0"/>
      <p:bldP spid="16" grpId="0"/>
      <p:bldP spid="17" grpId="0"/>
      <p:bldP spid="18" grpId="0"/>
      <p:bldP spid="15" grpId="0"/>
      <p:bldP spid="20"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56492" y="1133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11" name="TextBox 10"/>
          <p:cNvSpPr txBox="1"/>
          <p:nvPr/>
        </p:nvSpPr>
        <p:spPr>
          <a:xfrm>
            <a:off x="717520" y="540898"/>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5. creative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5942603" y="608044"/>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/krɪ’eɪtiv/</a:t>
            </a:r>
          </a:p>
          <a:p>
            <a:pPr algn="just">
              <a:lnSpc>
                <a:spcPct val="150000"/>
              </a:lnSpc>
              <a:spcBef>
                <a:spcPct val="0"/>
              </a:spcBef>
            </a:pPr>
            <a:r>
              <a:rPr lang="vi-VN" sz="4400" b="1">
                <a:solidFill>
                  <a:srgbClr val="0070C0"/>
                </a:solidFill>
                <a:latin typeface="+mj-lt"/>
              </a:rPr>
              <a:t>sáng tạo</a:t>
            </a:r>
          </a:p>
        </p:txBody>
      </p:sp>
      <p:sp>
        <p:nvSpPr>
          <p:cNvPr id="16" name="TextBox 15"/>
          <p:cNvSpPr txBox="1"/>
          <p:nvPr/>
        </p:nvSpPr>
        <p:spPr>
          <a:xfrm>
            <a:off x="7342732" y="540614"/>
            <a:ext cx="7073858" cy="949171"/>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6. curious:     </a:t>
            </a:r>
            <a:endParaRPr lang="en-US" sz="4800" dirty="0">
              <a:solidFill>
                <a:srgbClr val="FF0000"/>
              </a:solidFill>
              <a:latin typeface="Britannic Bold" panose="020B0903060703020204" pitchFamily="34" charset="0"/>
            </a:endParaRPr>
          </a:p>
        </p:txBody>
      </p:sp>
      <p:sp>
        <p:nvSpPr>
          <p:cNvPr id="17" name="TextBox 19"/>
          <p:cNvSpPr txBox="1"/>
          <p:nvPr/>
        </p:nvSpPr>
        <p:spPr>
          <a:xfrm>
            <a:off x="12402456" y="608044"/>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/‘kjuərɪəs/</a:t>
            </a:r>
          </a:p>
          <a:p>
            <a:pPr algn="just">
              <a:lnSpc>
                <a:spcPct val="150000"/>
              </a:lnSpc>
              <a:spcBef>
                <a:spcPct val="0"/>
              </a:spcBef>
            </a:pPr>
            <a:r>
              <a:rPr lang="vi-VN" sz="4400" b="1">
                <a:solidFill>
                  <a:srgbClr val="0070C0"/>
                </a:solidFill>
                <a:latin typeface="+mj-lt"/>
              </a:rPr>
              <a:t>tò mò</a:t>
            </a:r>
          </a:p>
        </p:txBody>
      </p:sp>
      <p:sp>
        <p:nvSpPr>
          <p:cNvPr id="18" name="TextBox 17"/>
          <p:cNvSpPr txBox="1"/>
          <p:nvPr/>
        </p:nvSpPr>
        <p:spPr>
          <a:xfrm>
            <a:off x="404575" y="4805509"/>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7. </a:t>
            </a:r>
            <a:r>
              <a:rPr lang="en-US" sz="4800">
                <a:solidFill>
                  <a:srgbClr val="FF0000"/>
                </a:solidFill>
                <a:latin typeface="Britannic Bold" panose="020B0903060703020204" pitchFamily="34" charset="0"/>
              </a:rPr>
              <a:t>freedom-loving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5104403" y="5513072"/>
            <a:ext cx="9144997" cy="1926361"/>
          </a:xfrm>
          <a:prstGeom prst="rect">
            <a:avLst/>
          </a:prstGeom>
        </p:spPr>
        <p:txBody>
          <a:bodyPr wrap="square" lIns="0" tIns="0" rIns="0" bIns="0" rtlCol="0" anchor="t">
            <a:spAutoFit/>
          </a:bodyPr>
          <a:lstStyle/>
          <a:p>
            <a:pPr algn="just">
              <a:lnSpc>
                <a:spcPct val="150000"/>
              </a:lnSpc>
              <a:spcBef>
                <a:spcPct val="0"/>
              </a:spcBef>
            </a:pPr>
            <a:r>
              <a:rPr lang="pt-BR" sz="4400" b="1">
                <a:solidFill>
                  <a:srgbClr val="0070C0"/>
                </a:solidFill>
                <a:latin typeface="+mj-lt"/>
              </a:rPr>
              <a:t>/'frɪrdəm 'Iʌvɪ</a:t>
            </a:r>
            <a:r>
              <a:rPr lang="el-GR" sz="4400" b="1">
                <a:solidFill>
                  <a:srgbClr val="0070C0"/>
                </a:solidFill>
                <a:latin typeface="+mj-lt"/>
              </a:rPr>
              <a:t>η/</a:t>
            </a:r>
          </a:p>
          <a:p>
            <a:pPr algn="just">
              <a:lnSpc>
                <a:spcPct val="150000"/>
              </a:lnSpc>
              <a:spcBef>
                <a:spcPct val="0"/>
              </a:spcBef>
            </a:pPr>
            <a:r>
              <a:rPr lang="pt-BR" sz="4400" b="1">
                <a:solidFill>
                  <a:srgbClr val="0070C0"/>
                </a:solidFill>
                <a:latin typeface="+mj-lt"/>
              </a:rPr>
              <a:t>yêu tự do</a:t>
            </a:r>
          </a:p>
        </p:txBody>
      </p:sp>
      <p:sp>
        <p:nvSpPr>
          <p:cNvPr id="15" name="TextBox 14"/>
          <p:cNvSpPr txBox="1"/>
          <p:nvPr/>
        </p:nvSpPr>
        <p:spPr>
          <a:xfrm>
            <a:off x="7835031" y="478966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8. </a:t>
            </a:r>
            <a:r>
              <a:rPr lang="en-US" sz="4800">
                <a:solidFill>
                  <a:srgbClr val="FF0000"/>
                </a:solidFill>
                <a:latin typeface="Britannic Bold" panose="020B0903060703020204" pitchFamily="34" charset="0"/>
              </a:rPr>
              <a:t>hard-working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3856195" y="4805509"/>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/hard 'wɜ:kɪ</a:t>
            </a:r>
            <a:r>
              <a:rPr lang="el-GR" sz="4400" b="1">
                <a:solidFill>
                  <a:srgbClr val="0070C0"/>
                </a:solidFill>
                <a:latin typeface="+mj-lt"/>
              </a:rPr>
              <a:t>η/</a:t>
            </a:r>
          </a:p>
          <a:p>
            <a:pPr algn="just">
              <a:lnSpc>
                <a:spcPct val="150000"/>
              </a:lnSpc>
              <a:spcBef>
                <a:spcPct val="0"/>
              </a:spcBef>
            </a:pPr>
            <a:r>
              <a:rPr lang="vi-VN" sz="4400" b="1">
                <a:solidFill>
                  <a:srgbClr val="0070C0"/>
                </a:solidFill>
                <a:latin typeface="+mj-lt"/>
              </a:rPr>
              <a:t>chăm chỉ</a:t>
            </a:r>
          </a:p>
        </p:txBody>
      </p:sp>
      <p:pic>
        <p:nvPicPr>
          <p:cNvPr id="2" name="Picture 1"/>
          <p:cNvPicPr>
            <a:picLocks noChangeAspect="1"/>
          </p:cNvPicPr>
          <p:nvPr/>
        </p:nvPicPr>
        <p:blipFill>
          <a:blip r:embed="rId17"/>
          <a:stretch>
            <a:fillRect/>
          </a:stretch>
        </p:blipFill>
        <p:spPr>
          <a:xfrm>
            <a:off x="799541" y="1430867"/>
            <a:ext cx="4688984" cy="3561891"/>
          </a:xfrm>
          <a:prstGeom prst="rect">
            <a:avLst/>
          </a:prstGeom>
        </p:spPr>
      </p:pic>
      <p:pic>
        <p:nvPicPr>
          <p:cNvPr id="3" name="Picture 2"/>
          <p:cNvPicPr>
            <a:picLocks noChangeAspect="1"/>
          </p:cNvPicPr>
          <p:nvPr/>
        </p:nvPicPr>
        <p:blipFill>
          <a:blip r:embed="rId18"/>
          <a:stretch>
            <a:fillRect/>
          </a:stretch>
        </p:blipFill>
        <p:spPr>
          <a:xfrm>
            <a:off x="8754517" y="1520489"/>
            <a:ext cx="3332200" cy="3080757"/>
          </a:xfrm>
          <a:prstGeom prst="rect">
            <a:avLst/>
          </a:prstGeom>
        </p:spPr>
      </p:pic>
      <p:pic>
        <p:nvPicPr>
          <p:cNvPr id="9" name="Picture 8"/>
          <p:cNvPicPr>
            <a:picLocks noChangeAspect="1"/>
          </p:cNvPicPr>
          <p:nvPr/>
        </p:nvPicPr>
        <p:blipFill>
          <a:blip r:embed="rId19"/>
          <a:stretch>
            <a:fillRect/>
          </a:stretch>
        </p:blipFill>
        <p:spPr>
          <a:xfrm>
            <a:off x="1143000" y="5882727"/>
            <a:ext cx="3645664" cy="3527973"/>
          </a:xfrm>
          <a:prstGeom prst="rect">
            <a:avLst/>
          </a:prstGeom>
        </p:spPr>
      </p:pic>
      <p:pic>
        <p:nvPicPr>
          <p:cNvPr id="10" name="Picture 9"/>
          <p:cNvPicPr>
            <a:picLocks noChangeAspect="1"/>
          </p:cNvPicPr>
          <p:nvPr/>
        </p:nvPicPr>
        <p:blipFill>
          <a:blip r:embed="rId20"/>
          <a:stretch>
            <a:fillRect/>
          </a:stretch>
        </p:blipFill>
        <p:spPr>
          <a:xfrm>
            <a:off x="9410580" y="5882727"/>
            <a:ext cx="4191402" cy="3527973"/>
          </a:xfrm>
          <a:prstGeom prst="rect">
            <a:avLst/>
          </a:prstGeom>
        </p:spPr>
      </p:pic>
      <p:pic>
        <p:nvPicPr>
          <p:cNvPr id="13" name="creativ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992615" y="2926851"/>
            <a:ext cx="985739" cy="985739"/>
          </a:xfrm>
          <a:prstGeom prst="rect">
            <a:avLst/>
          </a:prstGeom>
        </p:spPr>
      </p:pic>
      <p:pic>
        <p:nvPicPr>
          <p:cNvPr id="14" name="curiou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616243" y="2748275"/>
            <a:ext cx="985739" cy="985739"/>
          </a:xfrm>
          <a:prstGeom prst="rect">
            <a:avLst/>
          </a:prstGeom>
        </p:spPr>
      </p:pic>
      <p:pic>
        <p:nvPicPr>
          <p:cNvPr id="21" name="freedom-lovin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5331345" y="7654126"/>
            <a:ext cx="985739" cy="985739"/>
          </a:xfrm>
          <a:prstGeom prst="rect">
            <a:avLst/>
          </a:prstGeom>
        </p:spPr>
      </p:pic>
      <p:pic>
        <p:nvPicPr>
          <p:cNvPr id="22" name="hard-working">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3882143" y="7654125"/>
            <a:ext cx="985739" cy="985739"/>
          </a:xfrm>
          <a:prstGeom prst="rect">
            <a:avLst/>
          </a:prstGeom>
        </p:spPr>
      </p:pic>
    </p:spTree>
    <p:extLst>
      <p:ext uri="{BB962C8B-B14F-4D97-AF65-F5344CB8AC3E}">
        <p14:creationId xmlns:p14="http://schemas.microsoft.com/office/powerpoint/2010/main" val="132635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13"/>
                </p:tgtEl>
              </p:cMediaNode>
            </p:audio>
            <p:audio>
              <p:cMediaNode vol="80000">
                <p:cTn id="97" fill="hold" display="0">
                  <p:stCondLst>
                    <p:cond delay="indefinite"/>
                  </p:stCondLst>
                  <p:endCondLst>
                    <p:cond evt="onStopAudio" delay="0">
                      <p:tgtEl>
                        <p:sldTgt/>
                      </p:tgtEl>
                    </p:cond>
                  </p:endCondLst>
                </p:cTn>
                <p:tgtEl>
                  <p:spTgt spid="14"/>
                </p:tgtEl>
              </p:cMediaNode>
            </p:audio>
            <p:audio>
              <p:cMediaNode vol="80000">
                <p:cTn id="98" fill="hold" display="0">
                  <p:stCondLst>
                    <p:cond delay="indefinite"/>
                  </p:stCondLst>
                  <p:endCondLst>
                    <p:cond evt="onStopAudio" delay="0">
                      <p:tgtEl>
                        <p:sldTgt/>
                      </p:tgtEl>
                    </p:cond>
                  </p:endCondLst>
                </p:cTn>
                <p:tgtEl>
                  <p:spTgt spid="21"/>
                </p:tgtEl>
              </p:cMediaNode>
            </p:audio>
            <p:audio>
              <p:cMediaNode vol="80000">
                <p:cTn id="99" fill="hold" display="0">
                  <p:stCondLst>
                    <p:cond delay="indefinite"/>
                  </p:stCondLst>
                  <p:endCondLst>
                    <p:cond evt="onStopAudio" delay="0">
                      <p:tgtEl>
                        <p:sldTgt/>
                      </p:tgtEl>
                    </p:cond>
                  </p:endCondLst>
                </p:cTn>
                <p:tgtEl>
                  <p:spTgt spid="22"/>
                </p:tgtEl>
              </p:cMediaNode>
            </p:audio>
          </p:childTnLst>
        </p:cTn>
      </p:par>
    </p:tnLst>
    <p:bldLst>
      <p:bldP spid="11" grpId="0"/>
      <p:bldP spid="12" grpId="0"/>
      <p:bldP spid="16" grpId="0"/>
      <p:bldP spid="17" grpId="0"/>
      <p:bldP spid="18" grpId="0"/>
      <p:bldP spid="19" grpId="0"/>
      <p:bldP spid="15"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604365" y="2299923"/>
            <a:ext cx="6238151"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2952886" y="2418226"/>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001000" y="59817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924286" y="2908096"/>
            <a:ext cx="5793961" cy="3397661"/>
          </a:xfrm>
          <a:prstGeom prst="rect">
            <a:avLst/>
          </a:prstGeom>
        </p:spPr>
        <p:txBody>
          <a:bodyPr lIns="0" tIns="0" rIns="0" bIns="0" rtlCol="0" anchor="t">
            <a:spAutoFit/>
          </a:bodyPr>
          <a:lstStyle/>
          <a:p>
            <a:pPr algn="ctr">
              <a:lnSpc>
                <a:spcPct val="110000"/>
              </a:lnSpc>
            </a:pPr>
            <a:r>
              <a:rPr lang="en-US" sz="10547">
                <a:solidFill>
                  <a:srgbClr val="4F3B20"/>
                </a:solidFill>
                <a:latin typeface="Marykate"/>
              </a:rPr>
              <a:t>PART 1. THEORY</a:t>
            </a:r>
          </a:p>
        </p:txBody>
      </p:sp>
      <p:sp>
        <p:nvSpPr>
          <p:cNvPr id="14" name="TextBox 14"/>
          <p:cNvSpPr txBox="1"/>
          <p:nvPr/>
        </p:nvSpPr>
        <p:spPr>
          <a:xfrm>
            <a:off x="6149390" y="5034355"/>
            <a:ext cx="7007534" cy="666849"/>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 VOCABULARY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56492" y="1133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5"/>
            <a:stretch>
              <a:fillRect/>
            </a:stretch>
          </a:blipFill>
        </p:spPr>
      </p:sp>
      <p:sp>
        <p:nvSpPr>
          <p:cNvPr id="11" name="TextBox 10"/>
          <p:cNvSpPr txBox="1"/>
          <p:nvPr/>
        </p:nvSpPr>
        <p:spPr>
          <a:xfrm>
            <a:off x="-472796" y="540898"/>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9. helpful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4752287" y="608044"/>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/'helpfl/</a:t>
            </a:r>
          </a:p>
          <a:p>
            <a:pPr algn="just">
              <a:lnSpc>
                <a:spcPct val="150000"/>
              </a:lnSpc>
              <a:spcBef>
                <a:spcPct val="0"/>
              </a:spcBef>
            </a:pPr>
            <a:r>
              <a:rPr lang="vi-VN" sz="4400" b="1">
                <a:solidFill>
                  <a:srgbClr val="0070C0"/>
                </a:solidFill>
                <a:latin typeface="+mj-lt"/>
              </a:rPr>
              <a:t>hữu ích, giúp đỡ</a:t>
            </a:r>
          </a:p>
        </p:txBody>
      </p:sp>
      <p:sp>
        <p:nvSpPr>
          <p:cNvPr id="16" name="TextBox 15"/>
          <p:cNvSpPr txBox="1"/>
          <p:nvPr/>
        </p:nvSpPr>
        <p:spPr>
          <a:xfrm>
            <a:off x="7342732" y="540614"/>
            <a:ext cx="7073858" cy="949171"/>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10. independent:     </a:t>
            </a:r>
            <a:endParaRPr lang="en-US" sz="4800" dirty="0">
              <a:solidFill>
                <a:srgbClr val="FF0000"/>
              </a:solidFill>
              <a:latin typeface="Britannic Bold" panose="020B0903060703020204" pitchFamily="34" charset="0"/>
            </a:endParaRPr>
          </a:p>
        </p:txBody>
      </p:sp>
      <p:sp>
        <p:nvSpPr>
          <p:cNvPr id="17" name="TextBox 19"/>
          <p:cNvSpPr txBox="1"/>
          <p:nvPr/>
        </p:nvSpPr>
        <p:spPr>
          <a:xfrm>
            <a:off x="12905198" y="1061092"/>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/.ɪndɪ’pendənt/</a:t>
            </a:r>
          </a:p>
          <a:p>
            <a:pPr algn="just">
              <a:lnSpc>
                <a:spcPct val="150000"/>
              </a:lnSpc>
              <a:spcBef>
                <a:spcPct val="0"/>
              </a:spcBef>
            </a:pPr>
            <a:r>
              <a:rPr lang="vi-VN" sz="4400" b="1">
                <a:solidFill>
                  <a:srgbClr val="0070C0"/>
                </a:solidFill>
                <a:latin typeface="+mj-lt"/>
              </a:rPr>
              <a:t>tự lập</a:t>
            </a:r>
          </a:p>
        </p:txBody>
      </p:sp>
      <p:sp>
        <p:nvSpPr>
          <p:cNvPr id="18" name="TextBox 17"/>
          <p:cNvSpPr txBox="1"/>
          <p:nvPr/>
        </p:nvSpPr>
        <p:spPr>
          <a:xfrm>
            <a:off x="-730829" y="5104933"/>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11. </a:t>
            </a:r>
            <a:r>
              <a:rPr lang="en-US" sz="4800">
                <a:solidFill>
                  <a:srgbClr val="FF0000"/>
                </a:solidFill>
                <a:latin typeface="Britannic Bold" panose="020B0903060703020204" pitchFamily="34" charset="0"/>
              </a:rPr>
              <a:t>intelligent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4911603" y="5119726"/>
            <a:ext cx="9144997" cy="1926361"/>
          </a:xfrm>
          <a:prstGeom prst="rect">
            <a:avLst/>
          </a:prstGeom>
        </p:spPr>
        <p:txBody>
          <a:bodyPr wrap="square" lIns="0" tIns="0" rIns="0" bIns="0" rtlCol="0" anchor="t">
            <a:spAutoFit/>
          </a:bodyPr>
          <a:lstStyle/>
          <a:p>
            <a:pPr algn="just">
              <a:lnSpc>
                <a:spcPct val="150000"/>
              </a:lnSpc>
              <a:spcBef>
                <a:spcPct val="0"/>
              </a:spcBef>
            </a:pPr>
            <a:r>
              <a:rPr lang="pt-BR" sz="4400" b="1">
                <a:solidFill>
                  <a:srgbClr val="0070C0"/>
                </a:solidFill>
                <a:latin typeface="+mj-lt"/>
              </a:rPr>
              <a:t>/ɪn'telɪdʒənt/</a:t>
            </a:r>
          </a:p>
          <a:p>
            <a:pPr algn="just">
              <a:lnSpc>
                <a:spcPct val="150000"/>
              </a:lnSpc>
              <a:spcBef>
                <a:spcPct val="0"/>
              </a:spcBef>
            </a:pPr>
            <a:r>
              <a:rPr lang="pt-BR" sz="4400" b="1">
                <a:solidFill>
                  <a:srgbClr val="0070C0"/>
                </a:solidFill>
                <a:latin typeface="+mj-lt"/>
              </a:rPr>
              <a:t>thông minh</a:t>
            </a:r>
          </a:p>
        </p:txBody>
      </p:sp>
      <p:sp>
        <p:nvSpPr>
          <p:cNvPr id="15" name="TextBox 14"/>
          <p:cNvSpPr txBox="1"/>
          <p:nvPr/>
        </p:nvSpPr>
        <p:spPr>
          <a:xfrm>
            <a:off x="8070063" y="489719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12. kind :     </a:t>
            </a:r>
            <a:endParaRPr lang="en-US" sz="4800" dirty="0">
              <a:solidFill>
                <a:srgbClr val="FF0000"/>
              </a:solidFill>
              <a:latin typeface="Britannic Bold" panose="020B0903060703020204" pitchFamily="34" charset="0"/>
            </a:endParaRPr>
          </a:p>
        </p:txBody>
      </p:sp>
      <p:sp>
        <p:nvSpPr>
          <p:cNvPr id="20" name="TextBox 19"/>
          <p:cNvSpPr txBox="1"/>
          <p:nvPr/>
        </p:nvSpPr>
        <p:spPr>
          <a:xfrm>
            <a:off x="12987915" y="4972362"/>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/kaɪnd/</a:t>
            </a:r>
          </a:p>
          <a:p>
            <a:pPr algn="just">
              <a:lnSpc>
                <a:spcPct val="150000"/>
              </a:lnSpc>
              <a:spcBef>
                <a:spcPct val="0"/>
              </a:spcBef>
            </a:pPr>
            <a:r>
              <a:rPr lang="vi-VN" sz="4400" b="1">
                <a:solidFill>
                  <a:srgbClr val="0070C0"/>
                </a:solidFill>
                <a:latin typeface="+mj-lt"/>
              </a:rPr>
              <a:t>tốt bụng</a:t>
            </a:r>
          </a:p>
        </p:txBody>
      </p:sp>
      <p:pic>
        <p:nvPicPr>
          <p:cNvPr id="2" name="Picture 1"/>
          <p:cNvPicPr>
            <a:picLocks noChangeAspect="1"/>
          </p:cNvPicPr>
          <p:nvPr/>
        </p:nvPicPr>
        <p:blipFill>
          <a:blip r:embed="rId16"/>
          <a:stretch>
            <a:fillRect/>
          </a:stretch>
        </p:blipFill>
        <p:spPr>
          <a:xfrm>
            <a:off x="993939" y="1666167"/>
            <a:ext cx="3442609" cy="3231023"/>
          </a:xfrm>
          <a:prstGeom prst="rect">
            <a:avLst/>
          </a:prstGeom>
        </p:spPr>
      </p:pic>
      <p:pic>
        <p:nvPicPr>
          <p:cNvPr id="3" name="Picture 2"/>
          <p:cNvPicPr>
            <a:picLocks noChangeAspect="1"/>
          </p:cNvPicPr>
          <p:nvPr/>
        </p:nvPicPr>
        <p:blipFill>
          <a:blip r:embed="rId17"/>
          <a:stretch>
            <a:fillRect/>
          </a:stretch>
        </p:blipFill>
        <p:spPr>
          <a:xfrm>
            <a:off x="8870301" y="1446728"/>
            <a:ext cx="3719158" cy="3262048"/>
          </a:xfrm>
          <a:prstGeom prst="rect">
            <a:avLst/>
          </a:prstGeom>
        </p:spPr>
      </p:pic>
      <p:pic>
        <p:nvPicPr>
          <p:cNvPr id="9" name="Picture 8"/>
          <p:cNvPicPr>
            <a:picLocks noChangeAspect="1"/>
          </p:cNvPicPr>
          <p:nvPr/>
        </p:nvPicPr>
        <p:blipFill>
          <a:blip r:embed="rId18"/>
          <a:stretch>
            <a:fillRect/>
          </a:stretch>
        </p:blipFill>
        <p:spPr>
          <a:xfrm>
            <a:off x="833669" y="6322088"/>
            <a:ext cx="3918618" cy="3346880"/>
          </a:xfrm>
          <a:prstGeom prst="rect">
            <a:avLst/>
          </a:prstGeom>
        </p:spPr>
      </p:pic>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9"/>
            <a:stretch>
              <a:fillRect/>
            </a:stretch>
          </a:blipFill>
        </p:spPr>
      </p:sp>
      <p:pic>
        <p:nvPicPr>
          <p:cNvPr id="10" name="Picture 9"/>
          <p:cNvPicPr>
            <a:picLocks noChangeAspect="1"/>
          </p:cNvPicPr>
          <p:nvPr/>
        </p:nvPicPr>
        <p:blipFill>
          <a:blip r:embed="rId20"/>
          <a:stretch>
            <a:fillRect/>
          </a:stretch>
        </p:blipFill>
        <p:spPr>
          <a:xfrm>
            <a:off x="8272035" y="6051186"/>
            <a:ext cx="4301236" cy="3617782"/>
          </a:xfrm>
          <a:prstGeom prst="rect">
            <a:avLst/>
          </a:prstGeom>
        </p:spPr>
      </p:pic>
      <p:pic>
        <p:nvPicPr>
          <p:cNvPr id="13" name="helpfu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752286" y="2987452"/>
            <a:ext cx="1038913" cy="1038913"/>
          </a:xfrm>
          <a:prstGeom prst="rect">
            <a:avLst/>
          </a:prstGeom>
        </p:spPr>
      </p:pic>
      <p:pic>
        <p:nvPicPr>
          <p:cNvPr id="14" name="independen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2931294" y="3086158"/>
            <a:ext cx="1151402" cy="1151402"/>
          </a:xfrm>
          <a:prstGeom prst="rect">
            <a:avLst/>
          </a:prstGeom>
        </p:spPr>
      </p:pic>
      <p:pic>
        <p:nvPicPr>
          <p:cNvPr id="21" name="intelligen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4911603" y="7426856"/>
            <a:ext cx="1137344" cy="1137344"/>
          </a:xfrm>
          <a:prstGeom prst="rect">
            <a:avLst/>
          </a:prstGeom>
        </p:spPr>
      </p:pic>
      <p:pic>
        <p:nvPicPr>
          <p:cNvPr id="22" name="ki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2636965" y="7392893"/>
            <a:ext cx="1171307" cy="1171307"/>
          </a:xfrm>
          <a:prstGeom prst="rect">
            <a:avLst/>
          </a:prstGeom>
        </p:spPr>
      </p:pic>
    </p:spTree>
    <p:extLst>
      <p:ext uri="{BB962C8B-B14F-4D97-AF65-F5344CB8AC3E}">
        <p14:creationId xmlns:p14="http://schemas.microsoft.com/office/powerpoint/2010/main" val="3914529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13"/>
                </p:tgtEl>
              </p:cMediaNode>
            </p:audio>
            <p:audio>
              <p:cMediaNode vol="80000">
                <p:cTn id="97" fill="hold" display="0">
                  <p:stCondLst>
                    <p:cond delay="indefinite"/>
                  </p:stCondLst>
                  <p:endCondLst>
                    <p:cond evt="onStopAudio" delay="0">
                      <p:tgtEl>
                        <p:sldTgt/>
                      </p:tgtEl>
                    </p:cond>
                  </p:endCondLst>
                </p:cTn>
                <p:tgtEl>
                  <p:spTgt spid="14"/>
                </p:tgtEl>
              </p:cMediaNode>
            </p:audio>
            <p:audio>
              <p:cMediaNode vol="80000">
                <p:cTn id="98" fill="hold" display="0">
                  <p:stCondLst>
                    <p:cond delay="indefinite"/>
                  </p:stCondLst>
                  <p:endCondLst>
                    <p:cond evt="onStopAudio" delay="0">
                      <p:tgtEl>
                        <p:sldTgt/>
                      </p:tgtEl>
                    </p:cond>
                  </p:endCondLst>
                </p:cTn>
                <p:tgtEl>
                  <p:spTgt spid="21"/>
                </p:tgtEl>
              </p:cMediaNode>
            </p:audio>
            <p:audio>
              <p:cMediaNode vol="80000">
                <p:cTn id="99" fill="hold" display="0">
                  <p:stCondLst>
                    <p:cond delay="indefinite"/>
                  </p:stCondLst>
                  <p:endCondLst>
                    <p:cond evt="onStopAudio" delay="0">
                      <p:tgtEl>
                        <p:sldTgt/>
                      </p:tgtEl>
                    </p:cond>
                  </p:endCondLst>
                </p:cTn>
                <p:tgtEl>
                  <p:spTgt spid="22"/>
                </p:tgtEl>
              </p:cMediaNode>
            </p:audio>
          </p:childTnLst>
        </p:cTn>
      </p:par>
    </p:tnLst>
    <p:bldLst>
      <p:bldP spid="11" grpId="0"/>
      <p:bldP spid="12" grpId="0"/>
      <p:bldP spid="16" grpId="0"/>
      <p:bldP spid="17" grpId="0"/>
      <p:bldP spid="18" grpId="0"/>
      <p:bldP spid="19" grpId="0"/>
      <p:bldP spid="15"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56492" y="1133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11" name="TextBox 10"/>
          <p:cNvSpPr txBox="1"/>
          <p:nvPr/>
        </p:nvSpPr>
        <p:spPr>
          <a:xfrm>
            <a:off x="-472796" y="540898"/>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13. patient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4911603" y="640447"/>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/'peɪʃnt/</a:t>
            </a:r>
          </a:p>
          <a:p>
            <a:pPr algn="just">
              <a:lnSpc>
                <a:spcPct val="150000"/>
              </a:lnSpc>
              <a:spcBef>
                <a:spcPct val="0"/>
              </a:spcBef>
            </a:pPr>
            <a:r>
              <a:rPr lang="vi-VN" sz="4400" b="1">
                <a:solidFill>
                  <a:srgbClr val="0070C0"/>
                </a:solidFill>
                <a:latin typeface="+mj-lt"/>
              </a:rPr>
              <a:t>kiên nhẫn</a:t>
            </a:r>
          </a:p>
        </p:txBody>
      </p:sp>
      <p:sp>
        <p:nvSpPr>
          <p:cNvPr id="16" name="TextBox 15"/>
          <p:cNvSpPr txBox="1"/>
          <p:nvPr/>
        </p:nvSpPr>
        <p:spPr>
          <a:xfrm>
            <a:off x="7342732" y="540614"/>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14. </a:t>
            </a:r>
            <a:r>
              <a:rPr lang="en-US" sz="4800" smtClean="0">
                <a:solidFill>
                  <a:srgbClr val="FF0000"/>
                </a:solidFill>
                <a:latin typeface="Britannic Bold" panose="020B0903060703020204" pitchFamily="34" charset="0"/>
              </a:rPr>
              <a:t>reliable :     </a:t>
            </a:r>
            <a:endParaRPr lang="en-US" sz="4800" dirty="0">
              <a:solidFill>
                <a:srgbClr val="FF0000"/>
              </a:solidFill>
              <a:latin typeface="Britannic Bold" panose="020B0903060703020204" pitchFamily="34" charset="0"/>
            </a:endParaRPr>
          </a:p>
        </p:txBody>
      </p:sp>
      <p:sp>
        <p:nvSpPr>
          <p:cNvPr id="17" name="TextBox 19"/>
          <p:cNvSpPr txBox="1"/>
          <p:nvPr/>
        </p:nvSpPr>
        <p:spPr>
          <a:xfrm>
            <a:off x="12891873" y="528581"/>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/rɪ'laɪəbl/</a:t>
            </a:r>
          </a:p>
          <a:p>
            <a:pPr algn="just">
              <a:lnSpc>
                <a:spcPct val="150000"/>
              </a:lnSpc>
              <a:spcBef>
                <a:spcPct val="0"/>
              </a:spcBef>
            </a:pPr>
            <a:r>
              <a:rPr lang="vi-VN" sz="4400" b="1">
                <a:solidFill>
                  <a:srgbClr val="0070C0"/>
                </a:solidFill>
                <a:latin typeface="+mj-lt"/>
              </a:rPr>
              <a:t>đáng tin cậy</a:t>
            </a:r>
          </a:p>
        </p:txBody>
      </p:sp>
      <p:sp>
        <p:nvSpPr>
          <p:cNvPr id="18" name="TextBox 17"/>
          <p:cNvSpPr txBox="1"/>
          <p:nvPr/>
        </p:nvSpPr>
        <p:spPr>
          <a:xfrm>
            <a:off x="-730829" y="5104933"/>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15. </a:t>
            </a:r>
            <a:r>
              <a:rPr lang="en-US" sz="4800">
                <a:solidFill>
                  <a:srgbClr val="FF0000"/>
                </a:solidFill>
                <a:latin typeface="Britannic Bold" panose="020B0903060703020204" pitchFamily="34" charset="0"/>
              </a:rPr>
              <a:t>responsible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5196658" y="5077002"/>
            <a:ext cx="9144997" cy="1926361"/>
          </a:xfrm>
          <a:prstGeom prst="rect">
            <a:avLst/>
          </a:prstGeom>
        </p:spPr>
        <p:txBody>
          <a:bodyPr wrap="square" lIns="0" tIns="0" rIns="0" bIns="0" rtlCol="0" anchor="t">
            <a:spAutoFit/>
          </a:bodyPr>
          <a:lstStyle/>
          <a:p>
            <a:pPr algn="just">
              <a:lnSpc>
                <a:spcPct val="150000"/>
              </a:lnSpc>
              <a:spcBef>
                <a:spcPct val="0"/>
              </a:spcBef>
            </a:pPr>
            <a:r>
              <a:rPr lang="pt-BR" sz="4400" b="1">
                <a:solidFill>
                  <a:srgbClr val="0070C0"/>
                </a:solidFill>
                <a:latin typeface="+mj-lt"/>
              </a:rPr>
              <a:t>/rɪspɒnsəbl/</a:t>
            </a:r>
          </a:p>
          <a:p>
            <a:pPr algn="just">
              <a:lnSpc>
                <a:spcPct val="150000"/>
              </a:lnSpc>
              <a:spcBef>
                <a:spcPct val="0"/>
              </a:spcBef>
            </a:pPr>
            <a:r>
              <a:rPr lang="pt-BR" sz="4400" b="1">
                <a:solidFill>
                  <a:srgbClr val="0070C0"/>
                </a:solidFill>
                <a:latin typeface="+mj-lt"/>
              </a:rPr>
              <a:t>có trách nhiệm</a:t>
            </a:r>
          </a:p>
        </p:txBody>
      </p:sp>
      <p:sp>
        <p:nvSpPr>
          <p:cNvPr id="15" name="TextBox 14"/>
          <p:cNvSpPr txBox="1"/>
          <p:nvPr/>
        </p:nvSpPr>
        <p:spPr>
          <a:xfrm>
            <a:off x="8070063" y="489719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16. </a:t>
            </a:r>
            <a:r>
              <a:rPr lang="en-US" sz="4800">
                <a:solidFill>
                  <a:srgbClr val="FF0000"/>
                </a:solidFill>
                <a:latin typeface="Britannic Bold" panose="020B0903060703020204" pitchFamily="34" charset="0"/>
              </a:rPr>
              <a:t>sensitive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3666669" y="4927857"/>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/'sensətɪv/</a:t>
            </a:r>
          </a:p>
          <a:p>
            <a:pPr algn="just">
              <a:lnSpc>
                <a:spcPct val="150000"/>
              </a:lnSpc>
              <a:spcBef>
                <a:spcPct val="0"/>
              </a:spcBef>
            </a:pPr>
            <a:r>
              <a:rPr lang="vi-VN" sz="4400" b="1">
                <a:solidFill>
                  <a:srgbClr val="0070C0"/>
                </a:solidFill>
                <a:latin typeface="+mj-lt"/>
              </a:rPr>
              <a:t>nhạy cảm</a:t>
            </a:r>
          </a:p>
        </p:txBody>
      </p:sp>
      <p:pic>
        <p:nvPicPr>
          <p:cNvPr id="2" name="Picture 1"/>
          <p:cNvPicPr>
            <a:picLocks noChangeAspect="1"/>
          </p:cNvPicPr>
          <p:nvPr/>
        </p:nvPicPr>
        <p:blipFill>
          <a:blip r:embed="rId17"/>
          <a:stretch>
            <a:fillRect/>
          </a:stretch>
        </p:blipFill>
        <p:spPr>
          <a:xfrm>
            <a:off x="715391" y="1573792"/>
            <a:ext cx="3683822" cy="3454007"/>
          </a:xfrm>
          <a:prstGeom prst="rect">
            <a:avLst/>
          </a:prstGeom>
        </p:spPr>
      </p:pic>
      <p:pic>
        <p:nvPicPr>
          <p:cNvPr id="3" name="Picture 2"/>
          <p:cNvPicPr>
            <a:picLocks noChangeAspect="1"/>
          </p:cNvPicPr>
          <p:nvPr/>
        </p:nvPicPr>
        <p:blipFill>
          <a:blip r:embed="rId18"/>
          <a:stretch>
            <a:fillRect/>
          </a:stretch>
        </p:blipFill>
        <p:spPr>
          <a:xfrm>
            <a:off x="8629872" y="1608946"/>
            <a:ext cx="4120304" cy="3110909"/>
          </a:xfrm>
          <a:prstGeom prst="rect">
            <a:avLst/>
          </a:prstGeom>
        </p:spPr>
      </p:pic>
      <p:pic>
        <p:nvPicPr>
          <p:cNvPr id="9" name="Picture 8"/>
          <p:cNvPicPr>
            <a:picLocks noChangeAspect="1"/>
          </p:cNvPicPr>
          <p:nvPr/>
        </p:nvPicPr>
        <p:blipFill rotWithShape="1">
          <a:blip r:embed="rId19"/>
          <a:srcRect t="14516" b="17742"/>
          <a:stretch/>
        </p:blipFill>
        <p:spPr>
          <a:xfrm>
            <a:off x="1017330" y="6295517"/>
            <a:ext cx="3863589" cy="2972015"/>
          </a:xfrm>
          <a:prstGeom prst="rect">
            <a:avLst/>
          </a:prstGeom>
        </p:spPr>
      </p:pic>
      <p:pic>
        <p:nvPicPr>
          <p:cNvPr id="10" name="Picture 9"/>
          <p:cNvPicPr>
            <a:picLocks noChangeAspect="1"/>
          </p:cNvPicPr>
          <p:nvPr/>
        </p:nvPicPr>
        <p:blipFill>
          <a:blip r:embed="rId20"/>
          <a:stretch>
            <a:fillRect/>
          </a:stretch>
        </p:blipFill>
        <p:spPr>
          <a:xfrm>
            <a:off x="9387412" y="5891037"/>
            <a:ext cx="3963517" cy="3639191"/>
          </a:xfrm>
          <a:prstGeom prst="rect">
            <a:avLst/>
          </a:prstGeom>
        </p:spPr>
      </p:pic>
      <p:pic>
        <p:nvPicPr>
          <p:cNvPr id="13" name="pati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831161" y="2868668"/>
            <a:ext cx="1196863" cy="1196863"/>
          </a:xfrm>
          <a:prstGeom prst="rect">
            <a:avLst/>
          </a:prstGeom>
        </p:spPr>
      </p:pic>
      <p:pic>
        <p:nvPicPr>
          <p:cNvPr id="14" name="reliabl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144792" y="2768023"/>
            <a:ext cx="1196863" cy="1196863"/>
          </a:xfrm>
          <a:prstGeom prst="rect">
            <a:avLst/>
          </a:prstGeom>
        </p:spPr>
      </p:pic>
      <p:pic>
        <p:nvPicPr>
          <p:cNvPr id="21" name="responsibl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5111775" y="7416402"/>
            <a:ext cx="1196863" cy="1196863"/>
          </a:xfrm>
          <a:prstGeom prst="rect">
            <a:avLst/>
          </a:prstGeom>
        </p:spPr>
      </p:pic>
      <p:pic>
        <p:nvPicPr>
          <p:cNvPr id="22" name="sensitiv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3696121" y="7289147"/>
            <a:ext cx="1447800" cy="1447800"/>
          </a:xfrm>
          <a:prstGeom prst="rect">
            <a:avLst/>
          </a:prstGeom>
        </p:spPr>
      </p:pic>
    </p:spTree>
    <p:extLst>
      <p:ext uri="{BB962C8B-B14F-4D97-AF65-F5344CB8AC3E}">
        <p14:creationId xmlns:p14="http://schemas.microsoft.com/office/powerpoint/2010/main" val="424653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13"/>
                </p:tgtEl>
              </p:cMediaNode>
            </p:audio>
            <p:audio>
              <p:cMediaNode vol="80000">
                <p:cTn id="97" fill="hold" display="0">
                  <p:stCondLst>
                    <p:cond delay="indefinite"/>
                  </p:stCondLst>
                  <p:endCondLst>
                    <p:cond evt="onStopAudio" delay="0">
                      <p:tgtEl>
                        <p:sldTgt/>
                      </p:tgtEl>
                    </p:cond>
                  </p:endCondLst>
                </p:cTn>
                <p:tgtEl>
                  <p:spTgt spid="14"/>
                </p:tgtEl>
              </p:cMediaNode>
            </p:audio>
            <p:audio>
              <p:cMediaNode vol="80000">
                <p:cTn id="98" fill="hold" display="0">
                  <p:stCondLst>
                    <p:cond delay="indefinite"/>
                  </p:stCondLst>
                  <p:endCondLst>
                    <p:cond evt="onStopAudio" delay="0">
                      <p:tgtEl>
                        <p:sldTgt/>
                      </p:tgtEl>
                    </p:cond>
                  </p:endCondLst>
                </p:cTn>
                <p:tgtEl>
                  <p:spTgt spid="21"/>
                </p:tgtEl>
              </p:cMediaNode>
            </p:audio>
            <p:audio>
              <p:cMediaNode vol="80000">
                <p:cTn id="99" fill="hold" display="0">
                  <p:stCondLst>
                    <p:cond delay="indefinite"/>
                  </p:stCondLst>
                  <p:endCondLst>
                    <p:cond evt="onStopAudio" delay="0">
                      <p:tgtEl>
                        <p:sldTgt/>
                      </p:tgtEl>
                    </p:cond>
                  </p:endCondLst>
                </p:cTn>
                <p:tgtEl>
                  <p:spTgt spid="22"/>
                </p:tgtEl>
              </p:cMediaNode>
            </p:audio>
          </p:childTnLst>
        </p:cTn>
      </p:par>
    </p:tnLst>
    <p:bldLst>
      <p:bldP spid="11" grpId="0"/>
      <p:bldP spid="12" grpId="0"/>
      <p:bldP spid="16" grpId="0"/>
      <p:bldP spid="17" grpId="0"/>
      <p:bldP spid="18" grpId="0"/>
      <p:bldP spid="19" grpId="0"/>
      <p:bldP spid="15"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56492" y="1133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6"/>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7"/>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8"/>
            <a:stretch>
              <a:fillRect/>
            </a:stretch>
          </a:blipFill>
        </p:spPr>
      </p:sp>
      <p:sp>
        <p:nvSpPr>
          <p:cNvPr id="11" name="TextBox 10"/>
          <p:cNvSpPr txBox="1"/>
          <p:nvPr/>
        </p:nvSpPr>
        <p:spPr>
          <a:xfrm>
            <a:off x="-472796" y="540898"/>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17. serious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4911603" y="640447"/>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/'sɪərɪəs/</a:t>
            </a:r>
          </a:p>
          <a:p>
            <a:pPr algn="just">
              <a:lnSpc>
                <a:spcPct val="150000"/>
              </a:lnSpc>
              <a:spcBef>
                <a:spcPct val="0"/>
              </a:spcBef>
            </a:pPr>
            <a:r>
              <a:rPr lang="vi-VN" sz="4400" b="1">
                <a:solidFill>
                  <a:srgbClr val="0070C0"/>
                </a:solidFill>
                <a:latin typeface="+mj-lt"/>
              </a:rPr>
              <a:t>nghiêm túc</a:t>
            </a:r>
          </a:p>
        </p:txBody>
      </p:sp>
      <p:sp>
        <p:nvSpPr>
          <p:cNvPr id="16" name="TextBox 15"/>
          <p:cNvSpPr txBox="1"/>
          <p:nvPr/>
        </p:nvSpPr>
        <p:spPr>
          <a:xfrm>
            <a:off x="7342732" y="540614"/>
            <a:ext cx="7073858" cy="949171"/>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18. shy :     </a:t>
            </a:r>
            <a:endParaRPr lang="en-US" sz="4800" dirty="0">
              <a:solidFill>
                <a:srgbClr val="FF0000"/>
              </a:solidFill>
              <a:latin typeface="Britannic Bold" panose="020B0903060703020204" pitchFamily="34" charset="0"/>
            </a:endParaRPr>
          </a:p>
        </p:txBody>
      </p:sp>
      <p:sp>
        <p:nvSpPr>
          <p:cNvPr id="17" name="TextBox 19"/>
          <p:cNvSpPr txBox="1"/>
          <p:nvPr/>
        </p:nvSpPr>
        <p:spPr>
          <a:xfrm>
            <a:off x="12295201" y="594250"/>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/ʃaɪ/</a:t>
            </a:r>
          </a:p>
          <a:p>
            <a:pPr algn="just">
              <a:lnSpc>
                <a:spcPct val="150000"/>
              </a:lnSpc>
              <a:spcBef>
                <a:spcPct val="0"/>
              </a:spcBef>
            </a:pPr>
            <a:r>
              <a:rPr lang="vi-VN" sz="4400" b="1">
                <a:solidFill>
                  <a:srgbClr val="0070C0"/>
                </a:solidFill>
                <a:latin typeface="+mj-lt"/>
              </a:rPr>
              <a:t>xấu hổ, ngại ngùng</a:t>
            </a:r>
          </a:p>
        </p:txBody>
      </p:sp>
      <p:sp>
        <p:nvSpPr>
          <p:cNvPr id="18" name="TextBox 17"/>
          <p:cNvSpPr txBox="1"/>
          <p:nvPr/>
        </p:nvSpPr>
        <p:spPr>
          <a:xfrm>
            <a:off x="-730829" y="4208242"/>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19. </a:t>
            </a:r>
            <a:r>
              <a:rPr lang="en-US" sz="4800">
                <a:solidFill>
                  <a:srgbClr val="FF0000"/>
                </a:solidFill>
                <a:latin typeface="Britannic Bold" panose="020B0903060703020204" pitchFamily="34" charset="0"/>
              </a:rPr>
              <a:t>sporty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4558219" y="4249222"/>
            <a:ext cx="9144997" cy="3046988"/>
          </a:xfrm>
          <a:prstGeom prst="rect">
            <a:avLst/>
          </a:prstGeom>
        </p:spPr>
        <p:txBody>
          <a:bodyPr wrap="square" lIns="0" tIns="0" rIns="0" bIns="0" rtlCol="0" anchor="t">
            <a:spAutoFit/>
          </a:bodyPr>
          <a:lstStyle/>
          <a:p>
            <a:pPr algn="just">
              <a:lnSpc>
                <a:spcPct val="150000"/>
              </a:lnSpc>
              <a:spcBef>
                <a:spcPct val="0"/>
              </a:spcBef>
            </a:pPr>
            <a:r>
              <a:rPr lang="pt-BR" sz="4400" b="1">
                <a:solidFill>
                  <a:srgbClr val="0070C0"/>
                </a:solidFill>
                <a:latin typeface="+mj-lt"/>
              </a:rPr>
              <a:t>/'spɔ:tɪ/</a:t>
            </a:r>
          </a:p>
          <a:p>
            <a:pPr algn="just">
              <a:lnSpc>
                <a:spcPct val="150000"/>
              </a:lnSpc>
              <a:spcBef>
                <a:spcPct val="0"/>
              </a:spcBef>
            </a:pPr>
            <a:r>
              <a:rPr lang="pt-BR" sz="4400" b="1">
                <a:solidFill>
                  <a:srgbClr val="0070C0"/>
                </a:solidFill>
                <a:latin typeface="+mj-lt"/>
              </a:rPr>
              <a:t>yêu thể thao, </a:t>
            </a:r>
            <a:endParaRPr lang="pt-BR" sz="4400" b="1" smtClean="0">
              <a:solidFill>
                <a:srgbClr val="0070C0"/>
              </a:solidFill>
              <a:latin typeface="+mj-lt"/>
            </a:endParaRPr>
          </a:p>
          <a:p>
            <a:pPr algn="just">
              <a:lnSpc>
                <a:spcPct val="150000"/>
              </a:lnSpc>
              <a:spcBef>
                <a:spcPct val="0"/>
              </a:spcBef>
            </a:pPr>
            <a:r>
              <a:rPr lang="pt-BR" sz="4400" b="1" smtClean="0">
                <a:solidFill>
                  <a:srgbClr val="0070C0"/>
                </a:solidFill>
                <a:latin typeface="+mj-lt"/>
              </a:rPr>
              <a:t>khỏe </a:t>
            </a:r>
            <a:r>
              <a:rPr lang="pt-BR" sz="4400" b="1">
                <a:solidFill>
                  <a:srgbClr val="0070C0"/>
                </a:solidFill>
                <a:latin typeface="+mj-lt"/>
              </a:rPr>
              <a:t>mạnh</a:t>
            </a:r>
          </a:p>
        </p:txBody>
      </p:sp>
      <p:sp>
        <p:nvSpPr>
          <p:cNvPr id="15" name="TextBox 14"/>
          <p:cNvSpPr txBox="1"/>
          <p:nvPr/>
        </p:nvSpPr>
        <p:spPr>
          <a:xfrm>
            <a:off x="8070063" y="4000500"/>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20. </a:t>
            </a:r>
            <a:r>
              <a:rPr lang="en-US" sz="4800">
                <a:solidFill>
                  <a:srgbClr val="FF0000"/>
                </a:solidFill>
                <a:latin typeface="Britannic Bold" panose="020B0903060703020204" pitchFamily="34" charset="0"/>
              </a:rPr>
              <a:t>talkative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3666669" y="4031166"/>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/'tɔ:kətɪv/</a:t>
            </a:r>
          </a:p>
          <a:p>
            <a:pPr algn="just">
              <a:lnSpc>
                <a:spcPct val="150000"/>
              </a:lnSpc>
              <a:spcBef>
                <a:spcPct val="0"/>
              </a:spcBef>
            </a:pPr>
            <a:r>
              <a:rPr lang="vi-VN" sz="4400" b="1">
                <a:solidFill>
                  <a:srgbClr val="0070C0"/>
                </a:solidFill>
                <a:latin typeface="+mj-lt"/>
              </a:rPr>
              <a:t>nói nhiều</a:t>
            </a:r>
          </a:p>
        </p:txBody>
      </p:sp>
      <p:sp>
        <p:nvSpPr>
          <p:cNvPr id="21" name="TextBox 20"/>
          <p:cNvSpPr txBox="1"/>
          <p:nvPr/>
        </p:nvSpPr>
        <p:spPr>
          <a:xfrm>
            <a:off x="6110177" y="6905477"/>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21. </a:t>
            </a:r>
            <a:r>
              <a:rPr lang="en-US" sz="4800">
                <a:solidFill>
                  <a:srgbClr val="FF0000"/>
                </a:solidFill>
                <a:latin typeface="Britannic Bold" panose="020B0903060703020204" pitchFamily="34" charset="0"/>
              </a:rPr>
              <a:t>funny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2" name="TextBox 21"/>
          <p:cNvSpPr txBox="1"/>
          <p:nvPr/>
        </p:nvSpPr>
        <p:spPr>
          <a:xfrm>
            <a:off x="11229205" y="6905477"/>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/fʌnɪ/</a:t>
            </a:r>
          </a:p>
          <a:p>
            <a:pPr algn="just">
              <a:lnSpc>
                <a:spcPct val="150000"/>
              </a:lnSpc>
              <a:spcBef>
                <a:spcPct val="0"/>
              </a:spcBef>
            </a:pPr>
            <a:r>
              <a:rPr lang="vi-VN" sz="4400" b="1">
                <a:solidFill>
                  <a:srgbClr val="0070C0"/>
                </a:solidFill>
                <a:latin typeface="+mj-lt"/>
              </a:rPr>
              <a:t>vui nhộn</a:t>
            </a:r>
          </a:p>
        </p:txBody>
      </p:sp>
      <p:pic>
        <p:nvPicPr>
          <p:cNvPr id="2" name="Picture 1"/>
          <p:cNvPicPr>
            <a:picLocks noChangeAspect="1"/>
          </p:cNvPicPr>
          <p:nvPr/>
        </p:nvPicPr>
        <p:blipFill>
          <a:blip r:embed="rId19"/>
          <a:stretch>
            <a:fillRect/>
          </a:stretch>
        </p:blipFill>
        <p:spPr>
          <a:xfrm>
            <a:off x="804926" y="1564299"/>
            <a:ext cx="3490111" cy="2566809"/>
          </a:xfrm>
          <a:prstGeom prst="rect">
            <a:avLst/>
          </a:prstGeom>
        </p:spPr>
      </p:pic>
      <p:pic>
        <p:nvPicPr>
          <p:cNvPr id="3" name="Picture 2"/>
          <p:cNvPicPr>
            <a:picLocks noChangeAspect="1"/>
          </p:cNvPicPr>
          <p:nvPr/>
        </p:nvPicPr>
        <p:blipFill rotWithShape="1">
          <a:blip r:embed="rId20"/>
          <a:srcRect l="16353" t="10745" r="26758" b="14589"/>
          <a:stretch/>
        </p:blipFill>
        <p:spPr>
          <a:xfrm>
            <a:off x="8722548" y="1589334"/>
            <a:ext cx="3158009" cy="2355363"/>
          </a:xfrm>
          <a:prstGeom prst="rect">
            <a:avLst/>
          </a:prstGeom>
        </p:spPr>
      </p:pic>
      <p:pic>
        <p:nvPicPr>
          <p:cNvPr id="9" name="Picture 8"/>
          <p:cNvPicPr>
            <a:picLocks noChangeAspect="1"/>
          </p:cNvPicPr>
          <p:nvPr/>
        </p:nvPicPr>
        <p:blipFill rotWithShape="1">
          <a:blip r:embed="rId21"/>
          <a:srcRect t="17677" b="21717"/>
          <a:stretch/>
        </p:blipFill>
        <p:spPr>
          <a:xfrm>
            <a:off x="8989322" y="4889595"/>
            <a:ext cx="4361607" cy="1992143"/>
          </a:xfrm>
          <a:prstGeom prst="rect">
            <a:avLst/>
          </a:prstGeom>
        </p:spPr>
      </p:pic>
      <p:pic>
        <p:nvPicPr>
          <p:cNvPr id="10" name="Picture 9"/>
          <p:cNvPicPr>
            <a:picLocks noChangeAspect="1"/>
          </p:cNvPicPr>
          <p:nvPr/>
        </p:nvPicPr>
        <p:blipFill>
          <a:blip r:embed="rId22"/>
          <a:stretch>
            <a:fillRect/>
          </a:stretch>
        </p:blipFill>
        <p:spPr>
          <a:xfrm>
            <a:off x="1328255" y="5154509"/>
            <a:ext cx="2877677" cy="3653591"/>
          </a:xfrm>
          <a:prstGeom prst="rect">
            <a:avLst/>
          </a:prstGeom>
        </p:spPr>
      </p:pic>
      <p:pic>
        <p:nvPicPr>
          <p:cNvPr id="13" name="Picture 12"/>
          <p:cNvPicPr>
            <a:picLocks noChangeAspect="1"/>
          </p:cNvPicPr>
          <p:nvPr/>
        </p:nvPicPr>
        <p:blipFill>
          <a:blip r:embed="rId23"/>
          <a:stretch>
            <a:fillRect/>
          </a:stretch>
        </p:blipFill>
        <p:spPr>
          <a:xfrm>
            <a:off x="6626906" y="7902746"/>
            <a:ext cx="4266446" cy="2143125"/>
          </a:xfrm>
          <a:prstGeom prst="rect">
            <a:avLst/>
          </a:prstGeom>
        </p:spPr>
      </p:pic>
      <p:pic>
        <p:nvPicPr>
          <p:cNvPr id="14" name="seriou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4898793" y="2695915"/>
            <a:ext cx="1278855" cy="1278855"/>
          </a:xfrm>
          <a:prstGeom prst="rect">
            <a:avLst/>
          </a:prstGeom>
        </p:spPr>
      </p:pic>
      <p:pic>
        <p:nvPicPr>
          <p:cNvPr id="23" name="shy">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12341983" y="2528165"/>
            <a:ext cx="1359532" cy="1359532"/>
          </a:xfrm>
          <a:prstGeom prst="rect">
            <a:avLst/>
          </a:prstGeom>
        </p:spPr>
      </p:pic>
      <p:pic>
        <p:nvPicPr>
          <p:cNvPr id="24" name="sporty">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4074545" y="7229229"/>
            <a:ext cx="1278855" cy="1278855"/>
          </a:xfrm>
          <a:prstGeom prst="rect">
            <a:avLst/>
          </a:prstGeom>
        </p:spPr>
      </p:pic>
      <p:pic>
        <p:nvPicPr>
          <p:cNvPr id="25" name="talkativ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stretch>
            <a:fillRect/>
          </a:stretch>
        </p:blipFill>
        <p:spPr>
          <a:xfrm>
            <a:off x="14055503" y="5948845"/>
            <a:ext cx="1278855" cy="1278855"/>
          </a:xfrm>
          <a:prstGeom prst="rect">
            <a:avLst/>
          </a:prstGeom>
        </p:spPr>
      </p:pic>
      <p:pic>
        <p:nvPicPr>
          <p:cNvPr id="26" name="funny">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4"/>
          <a:stretch>
            <a:fillRect/>
          </a:stretch>
        </p:blipFill>
        <p:spPr>
          <a:xfrm>
            <a:off x="11229205" y="8856212"/>
            <a:ext cx="1278855" cy="1278855"/>
          </a:xfrm>
          <a:prstGeom prst="rect">
            <a:avLst/>
          </a:prstGeom>
        </p:spPr>
      </p:pic>
    </p:spTree>
    <p:extLst>
      <p:ext uri="{BB962C8B-B14F-4D97-AF65-F5344CB8AC3E}">
        <p14:creationId xmlns:p14="http://schemas.microsoft.com/office/powerpoint/2010/main" val="735195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additive="base">
                                        <p:cTn id="70" dur="500" fill="hold"/>
                                        <p:tgtEl>
                                          <p:spTgt spid="10"/>
                                        </p:tgtEl>
                                        <p:attrNameLst>
                                          <p:attrName>ppt_x</p:attrName>
                                        </p:attrNameLst>
                                      </p:cBhvr>
                                      <p:tavLst>
                                        <p:tav tm="0">
                                          <p:val>
                                            <p:strVal val="#ppt_x"/>
                                          </p:val>
                                        </p:tav>
                                        <p:tav tm="100000">
                                          <p:val>
                                            <p:strVal val="#ppt_x"/>
                                          </p:val>
                                        </p:tav>
                                      </p:tavLst>
                                    </p:anim>
                                    <p:anim calcmode="lin" valueType="num">
                                      <p:cBhvr additive="base">
                                        <p:cTn id="7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9"/>
                                        </p:tgtEl>
                                        <p:attrNameLst>
                                          <p:attrName>style.visibility</p:attrName>
                                        </p:attrNameLst>
                                      </p:cBhvr>
                                      <p:to>
                                        <p:strVal val="visible"/>
                                      </p:to>
                                    </p:set>
                                    <p:anim calcmode="lin" valueType="num">
                                      <p:cBhvr additive="base">
                                        <p:cTn id="89" dur="500" fill="hold"/>
                                        <p:tgtEl>
                                          <p:spTgt spid="9"/>
                                        </p:tgtEl>
                                        <p:attrNameLst>
                                          <p:attrName>ppt_x</p:attrName>
                                        </p:attrNameLst>
                                      </p:cBhvr>
                                      <p:tavLst>
                                        <p:tav tm="0">
                                          <p:val>
                                            <p:strVal val="#ppt_x"/>
                                          </p:val>
                                        </p:tav>
                                        <p:tav tm="100000">
                                          <p:val>
                                            <p:strVal val="#ppt_x"/>
                                          </p:val>
                                        </p:tav>
                                      </p:tavLst>
                                    </p:anim>
                                    <p:anim calcmode="lin" valueType="num">
                                      <p:cBhvr additive="base">
                                        <p:cTn id="9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1"/>
                                        </p:tgtEl>
                                        <p:attrNameLst>
                                          <p:attrName>style.visibility</p:attrName>
                                        </p:attrNameLst>
                                      </p:cBhvr>
                                      <p:to>
                                        <p:strVal val="visible"/>
                                      </p:to>
                                    </p:set>
                                    <p:anim calcmode="lin" valueType="num">
                                      <p:cBhvr additive="base">
                                        <p:cTn id="100" dur="500" fill="hold"/>
                                        <p:tgtEl>
                                          <p:spTgt spid="21"/>
                                        </p:tgtEl>
                                        <p:attrNameLst>
                                          <p:attrName>ppt_x</p:attrName>
                                        </p:attrNameLst>
                                      </p:cBhvr>
                                      <p:tavLst>
                                        <p:tav tm="0">
                                          <p:val>
                                            <p:strVal val="#ppt_x"/>
                                          </p:val>
                                        </p:tav>
                                        <p:tav tm="100000">
                                          <p:val>
                                            <p:strVal val="#ppt_x"/>
                                          </p:val>
                                        </p:tav>
                                      </p:tavLst>
                                    </p:anim>
                                    <p:anim calcmode="lin" valueType="num">
                                      <p:cBhvr additive="base">
                                        <p:cTn id="101" dur="500" fill="hold"/>
                                        <p:tgtEl>
                                          <p:spTgt spid="21"/>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13"/>
                                        </p:tgtEl>
                                        <p:attrNameLst>
                                          <p:attrName>style.visibility</p:attrName>
                                        </p:attrNameLst>
                                      </p:cBhvr>
                                      <p:to>
                                        <p:strVal val="visible"/>
                                      </p:to>
                                    </p:set>
                                    <p:anim calcmode="lin" valueType="num">
                                      <p:cBhvr additive="base">
                                        <p:cTn id="108" dur="500" fill="hold"/>
                                        <p:tgtEl>
                                          <p:spTgt spid="13"/>
                                        </p:tgtEl>
                                        <p:attrNameLst>
                                          <p:attrName>ppt_x</p:attrName>
                                        </p:attrNameLst>
                                      </p:cBhvr>
                                      <p:tavLst>
                                        <p:tav tm="0">
                                          <p:val>
                                            <p:strVal val="#ppt_x"/>
                                          </p:val>
                                        </p:tav>
                                        <p:tav tm="100000">
                                          <p:val>
                                            <p:strVal val="#ppt_x"/>
                                          </p:val>
                                        </p:tav>
                                      </p:tavLst>
                                    </p:anim>
                                    <p:anim calcmode="lin" valueType="num">
                                      <p:cBhvr additive="base">
                                        <p:cTn id="10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22"/>
                                        </p:tgtEl>
                                        <p:attrNameLst>
                                          <p:attrName>style.visibility</p:attrName>
                                        </p:attrNameLst>
                                      </p:cBhvr>
                                      <p:to>
                                        <p:strVal val="visible"/>
                                      </p:to>
                                    </p:set>
                                    <p:animEffect transition="in" filter="barn(inVertical)">
                                      <p:cBhvr>
                                        <p:cTn id="1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5" fill="hold" display="0">
                  <p:stCondLst>
                    <p:cond delay="indefinite"/>
                  </p:stCondLst>
                  <p:endCondLst>
                    <p:cond evt="onStopAudio" delay="0">
                      <p:tgtEl>
                        <p:sldTgt/>
                      </p:tgtEl>
                    </p:cond>
                  </p:endCondLst>
                </p:cTn>
                <p:tgtEl>
                  <p:spTgt spid="14"/>
                </p:tgtEl>
              </p:cMediaNode>
            </p:audio>
            <p:audio>
              <p:cMediaNode vol="80000">
                <p:cTn id="116" fill="hold" display="0">
                  <p:stCondLst>
                    <p:cond delay="indefinite"/>
                  </p:stCondLst>
                  <p:endCondLst>
                    <p:cond evt="onStopAudio" delay="0">
                      <p:tgtEl>
                        <p:sldTgt/>
                      </p:tgtEl>
                    </p:cond>
                  </p:endCondLst>
                </p:cTn>
                <p:tgtEl>
                  <p:spTgt spid="23"/>
                </p:tgtEl>
              </p:cMediaNode>
            </p:audio>
            <p:audio>
              <p:cMediaNode vol="80000">
                <p:cTn id="117" fill="hold" display="0">
                  <p:stCondLst>
                    <p:cond delay="indefinite"/>
                  </p:stCondLst>
                  <p:endCondLst>
                    <p:cond evt="onStopAudio" delay="0">
                      <p:tgtEl>
                        <p:sldTgt/>
                      </p:tgtEl>
                    </p:cond>
                  </p:endCondLst>
                </p:cTn>
                <p:tgtEl>
                  <p:spTgt spid="24"/>
                </p:tgtEl>
              </p:cMediaNode>
            </p:audio>
            <p:audio>
              <p:cMediaNode vol="80000">
                <p:cTn id="118" fill="hold" display="0">
                  <p:stCondLst>
                    <p:cond delay="indefinite"/>
                  </p:stCondLst>
                  <p:endCondLst>
                    <p:cond evt="onStopAudio" delay="0">
                      <p:tgtEl>
                        <p:sldTgt/>
                      </p:tgtEl>
                    </p:cond>
                  </p:endCondLst>
                </p:cTn>
                <p:tgtEl>
                  <p:spTgt spid="25"/>
                </p:tgtEl>
              </p:cMediaNode>
            </p:audio>
            <p:audio>
              <p:cMediaNode vol="80000">
                <p:cTn id="119" fill="hold" display="0">
                  <p:stCondLst>
                    <p:cond delay="indefinite"/>
                  </p:stCondLst>
                  <p:endCondLst>
                    <p:cond evt="onStopAudio" delay="0">
                      <p:tgtEl>
                        <p:sldTgt/>
                      </p:tgtEl>
                    </p:cond>
                  </p:endCondLst>
                </p:cTn>
                <p:tgtEl>
                  <p:spTgt spid="26"/>
                </p:tgtEl>
              </p:cMediaNode>
            </p:audio>
          </p:childTnLst>
        </p:cTn>
      </p:par>
    </p:tnLst>
    <p:bldLst>
      <p:bldP spid="11" grpId="0"/>
      <p:bldP spid="12" grpId="0"/>
      <p:bldP spid="16" grpId="0"/>
      <p:bldP spid="17" grpId="0"/>
      <p:bldP spid="18" grpId="0"/>
      <p:bldP spid="19" grpId="0"/>
      <p:bldP spid="15"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67430" y="1895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23" name="Rectangle 22"/>
          <p:cNvSpPr/>
          <p:nvPr/>
        </p:nvSpPr>
        <p:spPr>
          <a:xfrm>
            <a:off x="2149204" y="717501"/>
            <a:ext cx="7641402" cy="10064294"/>
          </a:xfrm>
          <a:prstGeom prst="rect">
            <a:avLst/>
          </a:prstGeom>
        </p:spPr>
        <p:txBody>
          <a:bodyPr wrap="square" numCol="1">
            <a:spAutoFit/>
          </a:bodyPr>
          <a:lstStyle/>
          <a:p>
            <a:pPr marL="342900" lvl="0" indent="-342900" algn="just">
              <a:spcAft>
                <a:spcPts val="0"/>
              </a:spcAft>
              <a:buFont typeface="+mj-lt"/>
              <a:buAutoNum type="arabicPeriod"/>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boring</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caring</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clever</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confident</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creative</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curious</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smtClean="0">
                <a:solidFill>
                  <a:srgbClr val="000000"/>
                </a:solidFill>
                <a:latin typeface="Calibri" panose="020F0502020204030204" pitchFamily="34" charset="0"/>
                <a:ea typeface="Calibri" panose="020F0502020204030204" pitchFamily="34" charset="0"/>
                <a:cs typeface="Calibri" panose="020F0502020204030204" pitchFamily="34" charset="0"/>
              </a:rPr>
              <a:t>freedom-loving</a:t>
            </a:r>
          </a:p>
          <a:p>
            <a:pPr marL="342900" lvl="0" indent="-342900" algn="just">
              <a:spcAft>
                <a:spcPts val="0"/>
              </a:spcAft>
              <a:buFont typeface="+mj-lt"/>
              <a:buAutoNum type="arabicPeriod"/>
            </a:pPr>
            <a:r>
              <a:rPr lang="en-US" sz="5400" b="1" smtClean="0">
                <a:solidFill>
                  <a:srgbClr val="000000"/>
                </a:solidFill>
                <a:latin typeface="Calibri" panose="020F0502020204030204" pitchFamily="34" charset="0"/>
                <a:ea typeface="Calibri" panose="020F0502020204030204" pitchFamily="34" charset="0"/>
                <a:cs typeface="Calibri" panose="020F0502020204030204" pitchFamily="34" charset="0"/>
              </a:rPr>
              <a:t>hard-working</a:t>
            </a:r>
            <a:endParaRPr lang="en-US" sz="5400" b="1"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smtClean="0">
                <a:solidFill>
                  <a:srgbClr val="000000"/>
                </a:solidFill>
                <a:latin typeface="Calibri" panose="020F0502020204030204" pitchFamily="34" charset="0"/>
                <a:ea typeface="Calibri" panose="020F0502020204030204" pitchFamily="34" charset="0"/>
                <a:cs typeface="Calibri" panose="020F0502020204030204" pitchFamily="34" charset="0"/>
              </a:rPr>
              <a:t>Helpful</a:t>
            </a:r>
            <a:endParaRPr lang="en-US" sz="5400" b="1"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smtClean="0">
                <a:solidFill>
                  <a:srgbClr val="000000"/>
                </a:solidFill>
                <a:latin typeface="Calibri" panose="020F0502020204030204" pitchFamily="34" charset="0"/>
                <a:ea typeface="Calibri" panose="020F0502020204030204" pitchFamily="34" charset="0"/>
                <a:cs typeface="Calibri" panose="020F0502020204030204" pitchFamily="34" charset="0"/>
              </a:rPr>
              <a:t>Independent</a:t>
            </a:r>
            <a:endParaRPr lang="en-US" sz="5400" b="1"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5400" b="1" smtClean="0">
                <a:solidFill>
                  <a:srgbClr val="000000"/>
                </a:solidFill>
                <a:latin typeface="Calibri" panose="020F0502020204030204" pitchFamily="34" charset="0"/>
                <a:ea typeface="Calibri" panose="020F0502020204030204" pitchFamily="34" charset="0"/>
                <a:cs typeface="Calibri" panose="020F0502020204030204" pitchFamily="34" charset="0"/>
              </a:rPr>
              <a:t>intelligent</a:t>
            </a:r>
            <a:endParaRPr lang="en-US" sz="54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9790606" y="887650"/>
            <a:ext cx="9144000" cy="8586966"/>
          </a:xfrm>
          <a:prstGeom prst="rect">
            <a:avLst/>
          </a:prstGeom>
        </p:spPr>
        <p:txBody>
          <a:bodyPr>
            <a:spAutoFit/>
          </a:bodyPr>
          <a:lstStyle/>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kind</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patient</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reliable</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responsible</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sensitive</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serious</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shy</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sporty</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lvl="0" indent="-1143000" algn="just">
              <a:spcAft>
                <a:spcPts val="0"/>
              </a:spcAft>
              <a:buFont typeface="+mj-lt"/>
              <a:buAutoNum type="arabicPeriod" startAt="12"/>
            </a:pPr>
            <a:r>
              <a:rPr lang="en-US" sz="5400" b="1">
                <a:solidFill>
                  <a:srgbClr val="000000"/>
                </a:solidFill>
                <a:latin typeface="Calibri" panose="020F0502020204030204" pitchFamily="34" charset="0"/>
                <a:ea typeface="Calibri" panose="020F0502020204030204" pitchFamily="34" charset="0"/>
                <a:cs typeface="Calibri" panose="020F0502020204030204" pitchFamily="34" charset="0"/>
              </a:rPr>
              <a:t>talkative</a:t>
            </a:r>
            <a:endParaRPr lang="en-US" sz="4800" b="1">
              <a:latin typeface="Calibri" panose="020F0502020204030204" pitchFamily="34" charset="0"/>
              <a:ea typeface="Calibri" panose="020F0502020204030204" pitchFamily="34" charset="0"/>
              <a:cs typeface="Times New Roman" panose="02020603050405020304" pitchFamily="18" charset="0"/>
            </a:endParaRPr>
          </a:p>
          <a:p>
            <a:pPr marL="1143000" indent="-1143000">
              <a:buFont typeface="+mj-lt"/>
              <a:buAutoNum type="arabicPeriod" startAt="12"/>
            </a:pPr>
            <a:r>
              <a:rPr lang="en-US" sz="5400" b="1">
                <a:solidFill>
                  <a:srgbClr val="000000"/>
                </a:solidFill>
                <a:latin typeface="Calibri" panose="020F0502020204030204" pitchFamily="34" charset="0"/>
                <a:ea typeface="Calibri" panose="020F0502020204030204" pitchFamily="34" charset="0"/>
              </a:rPr>
              <a:t>funny</a:t>
            </a:r>
            <a:endParaRPr lang="en-US" sz="5400"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40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 calcmode="lin" valueType="num">
                                      <p:cBhvr additive="base">
                                        <p:cTn id="2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 calcmode="lin" valueType="num">
                                      <p:cBhvr additive="base">
                                        <p:cTn id="36"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 calcmode="lin" valueType="num">
                                      <p:cBhvr additive="base">
                                        <p:cTn id="42"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3">
                                            <p:txEl>
                                              <p:pRg st="4" end="4"/>
                                            </p:txEl>
                                          </p:spTgt>
                                        </p:tgtEl>
                                        <p:attrNameLst>
                                          <p:attrName>style.visibility</p:attrName>
                                        </p:attrNameLst>
                                      </p:cBhvr>
                                      <p:to>
                                        <p:strVal val="visible"/>
                                      </p:to>
                                    </p:set>
                                    <p:anim calcmode="lin" valueType="num">
                                      <p:cBhvr additive="base">
                                        <p:cTn id="48"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3">
                                            <p:txEl>
                                              <p:pRg st="5" end="5"/>
                                            </p:txEl>
                                          </p:spTgt>
                                        </p:tgtEl>
                                        <p:attrNameLst>
                                          <p:attrName>style.visibility</p:attrName>
                                        </p:attrNameLst>
                                      </p:cBhvr>
                                      <p:to>
                                        <p:strVal val="visible"/>
                                      </p:to>
                                    </p:set>
                                    <p:anim calcmode="lin" valueType="num">
                                      <p:cBhvr additive="base">
                                        <p:cTn id="54"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3">
                                            <p:txEl>
                                              <p:pRg st="6" end="6"/>
                                            </p:txEl>
                                          </p:spTgt>
                                        </p:tgtEl>
                                        <p:attrNameLst>
                                          <p:attrName>style.visibility</p:attrName>
                                        </p:attrNameLst>
                                      </p:cBhvr>
                                      <p:to>
                                        <p:strVal val="visible"/>
                                      </p:to>
                                    </p:set>
                                    <p:anim calcmode="lin" valueType="num">
                                      <p:cBhvr additive="base">
                                        <p:cTn id="60"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3">
                                            <p:txEl>
                                              <p:pRg st="7" end="7"/>
                                            </p:txEl>
                                          </p:spTgt>
                                        </p:tgtEl>
                                        <p:attrNameLst>
                                          <p:attrName>style.visibility</p:attrName>
                                        </p:attrNameLst>
                                      </p:cBhvr>
                                      <p:to>
                                        <p:strVal val="visible"/>
                                      </p:to>
                                    </p:set>
                                    <p:anim calcmode="lin" valueType="num">
                                      <p:cBhvr additive="base">
                                        <p:cTn id="66" dur="500" fill="hold"/>
                                        <p:tgtEl>
                                          <p:spTgt spid="23">
                                            <p:txEl>
                                              <p:pRg st="7" end="7"/>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3">
                                            <p:txEl>
                                              <p:pRg st="8" end="8"/>
                                            </p:txEl>
                                          </p:spTgt>
                                        </p:tgtEl>
                                        <p:attrNameLst>
                                          <p:attrName>style.visibility</p:attrName>
                                        </p:attrNameLst>
                                      </p:cBhvr>
                                      <p:to>
                                        <p:strVal val="visible"/>
                                      </p:to>
                                    </p:set>
                                    <p:anim calcmode="lin" valueType="num">
                                      <p:cBhvr additive="base">
                                        <p:cTn id="72" dur="500" fill="hold"/>
                                        <p:tgtEl>
                                          <p:spTgt spid="23">
                                            <p:txEl>
                                              <p:pRg st="8" end="8"/>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3">
                                            <p:txEl>
                                              <p:pRg st="9" end="9"/>
                                            </p:txEl>
                                          </p:spTgt>
                                        </p:tgtEl>
                                        <p:attrNameLst>
                                          <p:attrName>style.visibility</p:attrName>
                                        </p:attrNameLst>
                                      </p:cBhvr>
                                      <p:to>
                                        <p:strVal val="visible"/>
                                      </p:to>
                                    </p:set>
                                    <p:anim calcmode="lin" valueType="num">
                                      <p:cBhvr additive="base">
                                        <p:cTn id="78" dur="500" fill="hold"/>
                                        <p:tgtEl>
                                          <p:spTgt spid="23">
                                            <p:txEl>
                                              <p:pRg st="9" end="9"/>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3">
                                            <p:txEl>
                                              <p:pRg st="10" end="10"/>
                                            </p:txEl>
                                          </p:spTgt>
                                        </p:tgtEl>
                                        <p:attrNameLst>
                                          <p:attrName>style.visibility</p:attrName>
                                        </p:attrNameLst>
                                      </p:cBhvr>
                                      <p:to>
                                        <p:strVal val="visible"/>
                                      </p:to>
                                    </p:set>
                                    <p:anim calcmode="lin" valueType="num">
                                      <p:cBhvr additive="base">
                                        <p:cTn id="84" dur="500" fill="hold"/>
                                        <p:tgtEl>
                                          <p:spTgt spid="23">
                                            <p:txEl>
                                              <p:pRg st="10" end="10"/>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24">
                                            <p:txEl>
                                              <p:pRg st="0" end="0"/>
                                            </p:txEl>
                                          </p:spTgt>
                                        </p:tgtEl>
                                        <p:attrNameLst>
                                          <p:attrName>style.visibility</p:attrName>
                                        </p:attrNameLst>
                                      </p:cBhvr>
                                      <p:to>
                                        <p:strVal val="visible"/>
                                      </p:to>
                                    </p:set>
                                    <p:anim calcmode="lin" valueType="num">
                                      <p:cBhvr additive="base">
                                        <p:cTn id="90"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24">
                                            <p:txEl>
                                              <p:pRg st="1" end="1"/>
                                            </p:txEl>
                                          </p:spTgt>
                                        </p:tgtEl>
                                        <p:attrNameLst>
                                          <p:attrName>style.visibility</p:attrName>
                                        </p:attrNameLst>
                                      </p:cBhvr>
                                      <p:to>
                                        <p:strVal val="visible"/>
                                      </p:to>
                                    </p:set>
                                    <p:anim calcmode="lin" valueType="num">
                                      <p:cBhvr additive="base">
                                        <p:cTn id="96"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24">
                                            <p:txEl>
                                              <p:pRg st="2" end="2"/>
                                            </p:txEl>
                                          </p:spTgt>
                                        </p:tgtEl>
                                        <p:attrNameLst>
                                          <p:attrName>style.visibility</p:attrName>
                                        </p:attrNameLst>
                                      </p:cBhvr>
                                      <p:to>
                                        <p:strVal val="visible"/>
                                      </p:to>
                                    </p:set>
                                    <p:anim calcmode="lin" valueType="num">
                                      <p:cBhvr additive="base">
                                        <p:cTn id="102"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24">
                                            <p:txEl>
                                              <p:pRg st="3" end="3"/>
                                            </p:txEl>
                                          </p:spTgt>
                                        </p:tgtEl>
                                        <p:attrNameLst>
                                          <p:attrName>style.visibility</p:attrName>
                                        </p:attrNameLst>
                                      </p:cBhvr>
                                      <p:to>
                                        <p:strVal val="visible"/>
                                      </p:to>
                                    </p:set>
                                    <p:anim calcmode="lin" valueType="num">
                                      <p:cBhvr additive="base">
                                        <p:cTn id="108"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24">
                                            <p:txEl>
                                              <p:pRg st="4" end="4"/>
                                            </p:txEl>
                                          </p:spTgt>
                                        </p:tgtEl>
                                        <p:attrNameLst>
                                          <p:attrName>style.visibility</p:attrName>
                                        </p:attrNameLst>
                                      </p:cBhvr>
                                      <p:to>
                                        <p:strVal val="visible"/>
                                      </p:to>
                                    </p:set>
                                    <p:anim calcmode="lin" valueType="num">
                                      <p:cBhvr additive="base">
                                        <p:cTn id="114"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nodeType="clickEffect">
                                  <p:stCondLst>
                                    <p:cond delay="0"/>
                                  </p:stCondLst>
                                  <p:childTnLst>
                                    <p:set>
                                      <p:cBhvr>
                                        <p:cTn id="119" dur="1" fill="hold">
                                          <p:stCondLst>
                                            <p:cond delay="0"/>
                                          </p:stCondLst>
                                        </p:cTn>
                                        <p:tgtEl>
                                          <p:spTgt spid="24">
                                            <p:txEl>
                                              <p:pRg st="5" end="5"/>
                                            </p:txEl>
                                          </p:spTgt>
                                        </p:tgtEl>
                                        <p:attrNameLst>
                                          <p:attrName>style.visibility</p:attrName>
                                        </p:attrNameLst>
                                      </p:cBhvr>
                                      <p:to>
                                        <p:strVal val="visible"/>
                                      </p:to>
                                    </p:set>
                                    <p:anim calcmode="lin" valueType="num">
                                      <p:cBhvr additive="base">
                                        <p:cTn id="120"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24">
                                            <p:txEl>
                                              <p:pRg st="6" end="6"/>
                                            </p:txEl>
                                          </p:spTgt>
                                        </p:tgtEl>
                                        <p:attrNameLst>
                                          <p:attrName>style.visibility</p:attrName>
                                        </p:attrNameLst>
                                      </p:cBhvr>
                                      <p:to>
                                        <p:strVal val="visible"/>
                                      </p:to>
                                    </p:set>
                                    <p:anim calcmode="lin" valueType="num">
                                      <p:cBhvr additive="base">
                                        <p:cTn id="126"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24">
                                            <p:txEl>
                                              <p:pRg st="7" end="7"/>
                                            </p:txEl>
                                          </p:spTgt>
                                        </p:tgtEl>
                                        <p:attrNameLst>
                                          <p:attrName>style.visibility</p:attrName>
                                        </p:attrNameLst>
                                      </p:cBhvr>
                                      <p:to>
                                        <p:strVal val="visible"/>
                                      </p:to>
                                    </p:set>
                                    <p:anim calcmode="lin" valueType="num">
                                      <p:cBhvr additive="base">
                                        <p:cTn id="132"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2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nodeType="clickEffect">
                                  <p:stCondLst>
                                    <p:cond delay="0"/>
                                  </p:stCondLst>
                                  <p:childTnLst>
                                    <p:set>
                                      <p:cBhvr>
                                        <p:cTn id="137" dur="1" fill="hold">
                                          <p:stCondLst>
                                            <p:cond delay="0"/>
                                          </p:stCondLst>
                                        </p:cTn>
                                        <p:tgtEl>
                                          <p:spTgt spid="24">
                                            <p:txEl>
                                              <p:pRg st="8" end="8"/>
                                            </p:txEl>
                                          </p:spTgt>
                                        </p:tgtEl>
                                        <p:attrNameLst>
                                          <p:attrName>style.visibility</p:attrName>
                                        </p:attrNameLst>
                                      </p:cBhvr>
                                      <p:to>
                                        <p:strVal val="visible"/>
                                      </p:to>
                                    </p:set>
                                    <p:anim calcmode="lin" valueType="num">
                                      <p:cBhvr additive="base">
                                        <p:cTn id="138" dur="500" fill="hold"/>
                                        <p:tgtEl>
                                          <p:spTgt spid="24">
                                            <p:txEl>
                                              <p:pRg st="8" end="8"/>
                                            </p:txEl>
                                          </p:spTgt>
                                        </p:tgtEl>
                                        <p:attrNameLst>
                                          <p:attrName>ppt_x</p:attrName>
                                        </p:attrNameLst>
                                      </p:cBhvr>
                                      <p:tavLst>
                                        <p:tav tm="0">
                                          <p:val>
                                            <p:strVal val="#ppt_x"/>
                                          </p:val>
                                        </p:tav>
                                        <p:tav tm="100000">
                                          <p:val>
                                            <p:strVal val="#ppt_x"/>
                                          </p:val>
                                        </p:tav>
                                      </p:tavLst>
                                    </p:anim>
                                    <p:anim calcmode="lin" valueType="num">
                                      <p:cBhvr additive="base">
                                        <p:cTn id="139" dur="500" fill="hold"/>
                                        <p:tgtEl>
                                          <p:spTgt spid="2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nodeType="clickEffect">
                                  <p:stCondLst>
                                    <p:cond delay="0"/>
                                  </p:stCondLst>
                                  <p:childTnLst>
                                    <p:set>
                                      <p:cBhvr>
                                        <p:cTn id="143" dur="1" fill="hold">
                                          <p:stCondLst>
                                            <p:cond delay="0"/>
                                          </p:stCondLst>
                                        </p:cTn>
                                        <p:tgtEl>
                                          <p:spTgt spid="24">
                                            <p:txEl>
                                              <p:pRg st="9" end="9"/>
                                            </p:txEl>
                                          </p:spTgt>
                                        </p:tgtEl>
                                        <p:attrNameLst>
                                          <p:attrName>style.visibility</p:attrName>
                                        </p:attrNameLst>
                                      </p:cBhvr>
                                      <p:to>
                                        <p:strVal val="visible"/>
                                      </p:to>
                                    </p:set>
                                    <p:anim calcmode="lin" valueType="num">
                                      <p:cBhvr additive="base">
                                        <p:cTn id="144" dur="500" fill="hold"/>
                                        <p:tgtEl>
                                          <p:spTgt spid="24">
                                            <p:txEl>
                                              <p:pRg st="9" end="9"/>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2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292895">
            <a:off x="1423421" y="621350"/>
            <a:ext cx="14982604"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358778">
            <a:off x="308185" y="-635066"/>
            <a:ext cx="3261927" cy="5623960"/>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1"/>
            <a:stretch>
              <a:fillRect/>
            </a:stretch>
          </a:blipFill>
        </p:spPr>
      </p:sp>
      <p:sp>
        <p:nvSpPr>
          <p:cNvPr id="8" name="Freeform 8"/>
          <p:cNvSpPr/>
          <p:nvPr/>
        </p:nvSpPr>
        <p:spPr>
          <a:xfrm>
            <a:off x="11731540" y="4135337"/>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3042208" y="2490598"/>
            <a:ext cx="12203584" cy="1436291"/>
          </a:xfrm>
          <a:prstGeom prst="rect">
            <a:avLst/>
          </a:prstGeom>
        </p:spPr>
        <p:txBody>
          <a:bodyPr wrap="square" lIns="0" tIns="0" rIns="0" bIns="0" rtlCol="0" anchor="t">
            <a:spAutoFit/>
          </a:bodyPr>
          <a:lstStyle/>
          <a:p>
            <a:pPr algn="ctr">
              <a:lnSpc>
                <a:spcPts val="11152"/>
              </a:lnSpc>
            </a:pPr>
            <a:r>
              <a:rPr lang="en-US" sz="9600" smtClean="0">
                <a:solidFill>
                  <a:srgbClr val="4F3B20"/>
                </a:solidFill>
                <a:latin typeface="Lobster Two" panose="02000506000000020003" pitchFamily="2" charset="0"/>
              </a:rPr>
              <a:t>Vocabulary checking</a:t>
            </a:r>
            <a:endParaRPr lang="en-US" sz="9600">
              <a:solidFill>
                <a:srgbClr val="4F3B20"/>
              </a:solidFill>
              <a:latin typeface="Lobster Two" panose="02000506000000020003" pitchFamily="2" charset="0"/>
            </a:endParaRPr>
          </a:p>
        </p:txBody>
      </p:sp>
      <p:sp>
        <p:nvSpPr>
          <p:cNvPr id="11" name="Rectangle 10"/>
          <p:cNvSpPr/>
          <p:nvPr/>
        </p:nvSpPr>
        <p:spPr>
          <a:xfrm>
            <a:off x="2286000" y="4178846"/>
            <a:ext cx="11841190" cy="1754326"/>
          </a:xfrm>
          <a:prstGeom prst="rect">
            <a:avLst/>
          </a:prstGeom>
        </p:spPr>
        <p:txBody>
          <a:bodyPr wrap="none">
            <a:spAutoFit/>
          </a:bodyPr>
          <a:lstStyle/>
          <a:p>
            <a:r>
              <a:rPr lang="en-US" sz="5400">
                <a:hlinkClick r:id="rId14"/>
              </a:rPr>
              <a:t>https://</a:t>
            </a:r>
            <a:r>
              <a:rPr lang="en-US" sz="5400" smtClean="0">
                <a:hlinkClick r:id="rId14"/>
              </a:rPr>
              <a:t>wordwall.net/resource/58064966</a:t>
            </a:r>
            <a:endParaRPr lang="en-US" sz="5400" smtClean="0"/>
          </a:p>
          <a:p>
            <a:endParaRPr lang="en-US" sz="5400"/>
          </a:p>
        </p:txBody>
      </p:sp>
      <p:sp>
        <p:nvSpPr>
          <p:cNvPr id="12" name="Rectangle 11"/>
          <p:cNvSpPr/>
          <p:nvPr/>
        </p:nvSpPr>
        <p:spPr>
          <a:xfrm>
            <a:off x="3346740" y="6319605"/>
            <a:ext cx="10548400" cy="1508105"/>
          </a:xfrm>
          <a:prstGeom prst="rect">
            <a:avLst/>
          </a:prstGeom>
        </p:spPr>
        <p:txBody>
          <a:bodyPr wrap="none">
            <a:spAutoFit/>
          </a:bodyPr>
          <a:lstStyle/>
          <a:p>
            <a:r>
              <a:rPr lang="en-US" sz="4800">
                <a:hlinkClick r:id="rId15"/>
              </a:rPr>
              <a:t>https://</a:t>
            </a:r>
            <a:r>
              <a:rPr lang="en-US" sz="4800" smtClean="0">
                <a:hlinkClick r:id="rId15"/>
              </a:rPr>
              <a:t>wordwall.net/resource/24749457</a:t>
            </a:r>
            <a:endParaRPr lang="en-US" sz="4800" smtClean="0"/>
          </a:p>
          <a:p>
            <a:endParaRPr lang="en-US" sz="4400"/>
          </a:p>
        </p:txBody>
      </p:sp>
    </p:spTree>
    <p:extLst>
      <p:ext uri="{BB962C8B-B14F-4D97-AF65-F5344CB8AC3E}">
        <p14:creationId xmlns:p14="http://schemas.microsoft.com/office/powerpoint/2010/main" val="373603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604365" y="2299923"/>
            <a:ext cx="6238151"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2952886" y="2418226"/>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001000" y="59817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924286" y="2908096"/>
            <a:ext cx="5793961" cy="3397661"/>
          </a:xfrm>
          <a:prstGeom prst="rect">
            <a:avLst/>
          </a:prstGeom>
        </p:spPr>
        <p:txBody>
          <a:bodyPr lIns="0" tIns="0" rIns="0" bIns="0" rtlCol="0" anchor="t">
            <a:spAutoFit/>
          </a:bodyPr>
          <a:lstStyle/>
          <a:p>
            <a:pPr algn="ctr">
              <a:lnSpc>
                <a:spcPct val="110000"/>
              </a:lnSpc>
            </a:pPr>
            <a:r>
              <a:rPr lang="en-US" sz="10547">
                <a:solidFill>
                  <a:srgbClr val="4F3B20"/>
                </a:solidFill>
                <a:latin typeface="Marykate"/>
              </a:rPr>
              <a:t>PART 1. THEORY</a:t>
            </a:r>
          </a:p>
        </p:txBody>
      </p:sp>
      <p:sp>
        <p:nvSpPr>
          <p:cNvPr id="14" name="TextBox 14"/>
          <p:cNvSpPr txBox="1"/>
          <p:nvPr/>
        </p:nvSpPr>
        <p:spPr>
          <a:xfrm>
            <a:off x="6149390" y="5034355"/>
            <a:ext cx="7007534" cy="728084"/>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II. GRAMMAR</a:t>
            </a:r>
          </a:p>
        </p:txBody>
      </p:sp>
    </p:spTree>
    <p:extLst>
      <p:ext uri="{BB962C8B-B14F-4D97-AF65-F5344CB8AC3E}">
        <p14:creationId xmlns:p14="http://schemas.microsoft.com/office/powerpoint/2010/main" val="1943953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825211" y="7415701"/>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12341" y="-1122815"/>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2057400" y="254314"/>
            <a:ext cx="19487591" cy="1323439"/>
          </a:xfrm>
          <a:prstGeom prst="rect">
            <a:avLst/>
          </a:prstGeom>
        </p:spPr>
        <p:txBody>
          <a:bodyPr wrap="square">
            <a:spAutoFit/>
          </a:bodyPr>
          <a:lstStyle/>
          <a:p>
            <a:pPr algn="ctr">
              <a:spcAft>
                <a:spcPts val="0"/>
              </a:spcAft>
              <a:tabLst>
                <a:tab pos="1154430" algn="l"/>
              </a:tabLst>
            </a:pPr>
            <a:r>
              <a:rPr lang="en-US" sz="4000" b="1">
                <a:latin typeface="Calibri" panose="020F0502020204030204" pitchFamily="34" charset="0"/>
                <a:ea typeface="Cambria" panose="02040503050406030204" pitchFamily="18" charset="0"/>
                <a:cs typeface="Cambria" panose="02040503050406030204" pitchFamily="18" charset="0"/>
              </a:rPr>
              <a:t>1. Present continuous</a:t>
            </a:r>
            <a:endParaRPr lang="en-US" sz="4000">
              <a:latin typeface="Cambria" panose="02040503050406030204" pitchFamily="18" charset="0"/>
              <a:ea typeface="Cambria" panose="02040503050406030204" pitchFamily="18" charset="0"/>
              <a:cs typeface="Cambria" panose="02040503050406030204" pitchFamily="18" charset="0"/>
            </a:endParaRPr>
          </a:p>
          <a:p>
            <a:pPr marL="8890"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a. Form (Câu trúc)</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31" name="Rectangle 30"/>
          <p:cNvSpPr/>
          <p:nvPr/>
        </p:nvSpPr>
        <p:spPr>
          <a:xfrm>
            <a:off x="533401" y="1577753"/>
            <a:ext cx="9972514" cy="7725192"/>
          </a:xfrm>
          <a:prstGeom prst="rect">
            <a:avLst/>
          </a:prstGeom>
        </p:spPr>
        <p:txBody>
          <a:bodyPr wrap="square">
            <a:spAutoFit/>
          </a:bodyPr>
          <a:lstStyle/>
          <a:p>
            <a:pPr algn="just">
              <a:spcAft>
                <a:spcPts val="0"/>
              </a:spcAft>
            </a:pPr>
            <a:r>
              <a:rPr lang="en-US" sz="4400" smtClean="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Examples: </a:t>
            </a:r>
          </a:p>
          <a:p>
            <a:pPr algn="just">
              <a:spcAft>
                <a:spcPts val="0"/>
              </a:spcAft>
            </a:pPr>
            <a:r>
              <a:rPr lang="en-US" sz="4400" smtClean="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smtClean="0">
                <a:latin typeface="Calibri" panose="020F0502020204030204" pitchFamily="34" charset="0"/>
                <a:ea typeface="Cambria" panose="02040503050406030204" pitchFamily="18" charset="0"/>
                <a:cs typeface="Cambria" panose="02040503050406030204" pitchFamily="18" charset="0"/>
              </a:rPr>
              <a:t> </a:t>
            </a:r>
            <a:r>
              <a:rPr lang="en-US" sz="4400">
                <a:latin typeface="Calibri" panose="020F0502020204030204" pitchFamily="34" charset="0"/>
                <a:ea typeface="Cambria" panose="02040503050406030204" pitchFamily="18" charset="0"/>
                <a:cs typeface="Cambria" panose="02040503050406030204" pitchFamily="18" charset="0"/>
              </a:rPr>
              <a:t>I am studying English now.</a:t>
            </a:r>
            <a:endParaRPr lang="en-US" sz="4800">
              <a:latin typeface="Cambria" panose="02040503050406030204" pitchFamily="18" charset="0"/>
              <a:ea typeface="Cambria" panose="02040503050406030204" pitchFamily="18" charset="0"/>
              <a:cs typeface="Cambria" panose="02040503050406030204" pitchFamily="18" charset="0"/>
            </a:endParaRPr>
          </a:p>
          <a:p>
            <a:pPr marL="571500" indent="-571500" algn="just">
              <a:spcAft>
                <a:spcPts val="0"/>
              </a:spcAft>
              <a:buFont typeface="Wingdings" panose="05000000000000000000" pitchFamily="2" charset="2"/>
              <a:buChar char=""/>
            </a:pPr>
            <a:r>
              <a:rPr lang="en-US" sz="4400" smtClean="0">
                <a:latin typeface="Calibri" panose="020F0502020204030204" pitchFamily="34" charset="0"/>
                <a:ea typeface="Cambria" panose="02040503050406030204" pitchFamily="18" charset="0"/>
                <a:cs typeface="Cambria" panose="02040503050406030204" pitchFamily="18" charset="0"/>
              </a:rPr>
              <a:t>He </a:t>
            </a:r>
            <a:r>
              <a:rPr lang="en-US" sz="4400">
                <a:latin typeface="Calibri" panose="020F0502020204030204" pitchFamily="34" charset="0"/>
                <a:ea typeface="Cambria" panose="02040503050406030204" pitchFamily="18" charset="0"/>
                <a:cs typeface="Cambria" panose="02040503050406030204" pitchFamily="18" charset="0"/>
              </a:rPr>
              <a:t>is playing badminton</a:t>
            </a:r>
            <a:r>
              <a:rPr lang="en-US" sz="4400" smtClean="0">
                <a:latin typeface="Calibri" panose="020F0502020204030204" pitchFamily="34" charset="0"/>
                <a:ea typeface="Cambria" panose="02040503050406030204" pitchFamily="18" charset="0"/>
                <a:cs typeface="Cambria" panose="02040503050406030204" pitchFamily="18" charset="0"/>
              </a:rPr>
              <a:t>.</a:t>
            </a:r>
          </a:p>
          <a:p>
            <a:pPr marL="571500" indent="-571500" algn="just">
              <a:spcAft>
                <a:spcPts val="0"/>
              </a:spcAft>
              <a:buFont typeface="Wingdings" panose="05000000000000000000" pitchFamily="2" charset="2"/>
              <a:buChar char=""/>
            </a:pPr>
            <a:endParaRPr lang="en-US" sz="4800">
              <a:latin typeface="Cambria" panose="02040503050406030204" pitchFamily="18" charset="0"/>
              <a:ea typeface="Cambria" panose="02040503050406030204" pitchFamily="18" charset="0"/>
              <a:cs typeface="Cambria" panose="02040503050406030204" pitchFamily="18" charset="0"/>
            </a:endParaRPr>
          </a:p>
          <a:p>
            <a:pPr marL="571500" indent="-571500" algn="just">
              <a:spcAft>
                <a:spcPts val="0"/>
              </a:spcAft>
              <a:buFont typeface="Wingdings" panose="05000000000000000000" pitchFamily="2" charset="2"/>
              <a:buChar char=""/>
            </a:pPr>
            <a:r>
              <a:rPr lang="en-US" sz="4400" smtClean="0">
                <a:latin typeface="Calibri" panose="020F0502020204030204" pitchFamily="34" charset="0"/>
                <a:ea typeface="Cambria" panose="02040503050406030204" pitchFamily="18" charset="0"/>
                <a:cs typeface="Cambria" panose="02040503050406030204" pitchFamily="18" charset="0"/>
              </a:rPr>
              <a:t>She </a:t>
            </a:r>
            <a:r>
              <a:rPr lang="en-US" sz="4400">
                <a:latin typeface="Calibri" panose="020F0502020204030204" pitchFamily="34" charset="0"/>
                <a:ea typeface="Cambria" panose="02040503050406030204" pitchFamily="18" charset="0"/>
                <a:cs typeface="Cambria" panose="02040503050406030204" pitchFamily="18" charset="0"/>
              </a:rPr>
              <a:t>is not cooking dinner</a:t>
            </a:r>
            <a:r>
              <a:rPr lang="en-US" sz="4400" smtClean="0">
                <a:latin typeface="Calibri" panose="020F0502020204030204" pitchFamily="34" charset="0"/>
                <a:ea typeface="Cambria" panose="02040503050406030204" pitchFamily="18" charset="0"/>
                <a:cs typeface="Cambria" panose="02040503050406030204" pitchFamily="18" charset="0"/>
              </a:rPr>
              <a:t>.</a:t>
            </a:r>
          </a:p>
          <a:p>
            <a:pPr algn="just">
              <a:spcAft>
                <a:spcPts val="0"/>
              </a:spcAft>
            </a:pPr>
            <a:endParaRPr lang="en-US" sz="4800" smtClean="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smtClean="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smtClean="0">
                <a:latin typeface="Calibri" panose="020F0502020204030204" pitchFamily="34" charset="0"/>
                <a:ea typeface="Cambria" panose="02040503050406030204" pitchFamily="18" charset="0"/>
                <a:cs typeface="Cambria" panose="02040503050406030204" pitchFamily="18" charset="0"/>
              </a:rPr>
              <a:t> Are </a:t>
            </a:r>
            <a:r>
              <a:rPr lang="en-US" sz="4400">
                <a:latin typeface="Calibri" panose="020F0502020204030204" pitchFamily="34" charset="0"/>
                <a:ea typeface="Cambria" panose="02040503050406030204" pitchFamily="18" charset="0"/>
                <a:cs typeface="Cambria" panose="02040503050406030204" pitchFamily="18" charset="0"/>
              </a:rPr>
              <a:t>you learning Maths now? </a:t>
            </a:r>
            <a:endParaRPr lang="en-US" sz="4400" smtClean="0">
              <a:latin typeface="Calibri" panose="020F0502020204030204" pitchFamily="34" charset="0"/>
              <a:ea typeface="Cambria" panose="02040503050406030204" pitchFamily="18" charset="0"/>
              <a:cs typeface="Cambria" panose="02040503050406030204" pitchFamily="18" charset="0"/>
            </a:endParaRPr>
          </a:p>
          <a:p>
            <a:pPr algn="just">
              <a:spcAft>
                <a:spcPts val="0"/>
              </a:spcAft>
            </a:pPr>
            <a:r>
              <a:rPr lang="en-US" sz="4400" smtClean="0">
                <a:latin typeface="Calibri" panose="020F0502020204030204" pitchFamily="34" charset="0"/>
                <a:ea typeface="Cambria" panose="02040503050406030204" pitchFamily="18" charset="0"/>
                <a:cs typeface="Cambria" panose="02040503050406030204" pitchFamily="18" charset="0"/>
              </a:rPr>
              <a:t>- </a:t>
            </a:r>
            <a:r>
              <a:rPr lang="en-US" sz="4400">
                <a:latin typeface="Calibri" panose="020F0502020204030204" pitchFamily="34" charset="0"/>
                <a:ea typeface="Cambria" panose="02040503050406030204" pitchFamily="18" charset="0"/>
                <a:cs typeface="Cambria" panose="02040503050406030204" pitchFamily="18" charset="0"/>
              </a:rPr>
              <a:t>Yes, I am.</a:t>
            </a:r>
            <a:endParaRPr lang="en-US" sz="4800">
              <a:latin typeface="Cambria" panose="02040503050406030204" pitchFamily="18" charset="0"/>
              <a:ea typeface="Cambria" panose="02040503050406030204" pitchFamily="18" charset="0"/>
              <a:cs typeface="Cambria" panose="02040503050406030204" pitchFamily="18" charset="0"/>
            </a:endParaRPr>
          </a:p>
          <a:p>
            <a:r>
              <a:rPr lang="en-US" sz="4400" smtClean="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smtClean="0">
                <a:latin typeface="Calibri" panose="020F0502020204030204" pitchFamily="34" charset="0"/>
                <a:ea typeface="Calibri" panose="020F0502020204030204" pitchFamily="34" charset="0"/>
              </a:rPr>
              <a:t> Is </a:t>
            </a:r>
            <a:r>
              <a:rPr lang="en-US" sz="4400">
                <a:latin typeface="Calibri" panose="020F0502020204030204" pitchFamily="34" charset="0"/>
                <a:ea typeface="Calibri" panose="020F0502020204030204" pitchFamily="34" charset="0"/>
              </a:rPr>
              <a:t>she cleaning the floor? </a:t>
            </a:r>
            <a:endParaRPr lang="en-US" sz="4400" smtClean="0">
              <a:latin typeface="Calibri" panose="020F0502020204030204" pitchFamily="34" charset="0"/>
              <a:ea typeface="Calibri" panose="020F0502020204030204" pitchFamily="34" charset="0"/>
            </a:endParaRPr>
          </a:p>
          <a:p>
            <a:r>
              <a:rPr lang="en-US" sz="4400" smtClean="0">
                <a:latin typeface="Calibri" panose="020F0502020204030204" pitchFamily="34" charset="0"/>
                <a:ea typeface="Calibri" panose="020F0502020204030204" pitchFamily="34" charset="0"/>
              </a:rPr>
              <a:t>- </a:t>
            </a:r>
            <a:r>
              <a:rPr lang="en-US" sz="4400">
                <a:latin typeface="Calibri" panose="020F0502020204030204" pitchFamily="34" charset="0"/>
                <a:ea typeface="Calibri" panose="020F0502020204030204" pitchFamily="34" charset="0"/>
              </a:rPr>
              <a:t>No, she isn’t.</a:t>
            </a:r>
            <a:endParaRPr lang="en-US" sz="6000"/>
          </a:p>
        </p:txBody>
      </p:sp>
      <p:pic>
        <p:nvPicPr>
          <p:cNvPr id="32" name="Picture 31"/>
          <p:cNvPicPr>
            <a:picLocks noChangeAspect="1"/>
          </p:cNvPicPr>
          <p:nvPr/>
        </p:nvPicPr>
        <p:blipFill>
          <a:blip r:embed="rId25"/>
          <a:stretch>
            <a:fillRect/>
          </a:stretch>
        </p:blipFill>
        <p:spPr>
          <a:xfrm>
            <a:off x="7643748" y="1222188"/>
            <a:ext cx="9433258" cy="8476110"/>
          </a:xfrm>
          <a:prstGeom prst="rect">
            <a:avLst/>
          </a:prstGeom>
        </p:spPr>
      </p:pic>
      <p:sp>
        <p:nvSpPr>
          <p:cNvPr id="27" name="Freeform 27"/>
          <p:cNvSpPr/>
          <p:nvPr/>
        </p:nvSpPr>
        <p:spPr>
          <a:xfrm rot="-5983020" flipH="1" flipV="1">
            <a:off x="15732958" y="7631167"/>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xEl>
                                              <p:pRg st="1" end="1"/>
                                            </p:txEl>
                                          </p:spTgt>
                                        </p:tgtEl>
                                        <p:attrNameLst>
                                          <p:attrName>style.visibility</p:attrName>
                                        </p:attrNameLst>
                                      </p:cBhvr>
                                      <p:to>
                                        <p:strVal val="visible"/>
                                      </p:to>
                                    </p:set>
                                    <p:anim calcmode="lin" valueType="num">
                                      <p:cBhvr additive="base">
                                        <p:cTn id="40"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ppt_x"/>
                                          </p:val>
                                        </p:tav>
                                        <p:tav tm="100000">
                                          <p:val>
                                            <p:strVal val="#ppt_x"/>
                                          </p:val>
                                        </p:tav>
                                      </p:tavLst>
                                    </p:anim>
                                    <p:anim calcmode="lin" valueType="num">
                                      <p:cBhvr additive="base">
                                        <p:cTn id="4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1">
                                            <p:txEl>
                                              <p:pRg st="0" end="0"/>
                                            </p:txEl>
                                          </p:spTgt>
                                        </p:tgtEl>
                                        <p:attrNameLst>
                                          <p:attrName>style.visibility</p:attrName>
                                        </p:attrNameLst>
                                      </p:cBhvr>
                                      <p:to>
                                        <p:strVal val="visible"/>
                                      </p:to>
                                    </p:set>
                                    <p:anim calcmode="lin" valueType="num">
                                      <p:cBhvr additive="base">
                                        <p:cTn id="50"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31">
                                            <p:txEl>
                                              <p:pRg st="1" end="1"/>
                                            </p:txEl>
                                          </p:spTgt>
                                        </p:tgtEl>
                                        <p:attrNameLst>
                                          <p:attrName>style.visibility</p:attrName>
                                        </p:attrNameLst>
                                      </p:cBhvr>
                                      <p:to>
                                        <p:strVal val="visible"/>
                                      </p:to>
                                    </p:set>
                                    <p:anim calcmode="lin" valueType="num">
                                      <p:cBhvr additive="base">
                                        <p:cTn id="54"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31">
                                            <p:txEl>
                                              <p:pRg st="2" end="2"/>
                                            </p:txEl>
                                          </p:spTgt>
                                        </p:tgtEl>
                                        <p:attrNameLst>
                                          <p:attrName>style.visibility</p:attrName>
                                        </p:attrNameLst>
                                      </p:cBhvr>
                                      <p:to>
                                        <p:strVal val="visible"/>
                                      </p:to>
                                    </p:set>
                                    <p:anim calcmode="lin" valueType="num">
                                      <p:cBhvr additive="base">
                                        <p:cTn id="58"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1">
                                            <p:txEl>
                                              <p:pRg st="4" end="4"/>
                                            </p:txEl>
                                          </p:spTgt>
                                        </p:tgtEl>
                                        <p:attrNameLst>
                                          <p:attrName>style.visibility</p:attrName>
                                        </p:attrNameLst>
                                      </p:cBhvr>
                                      <p:to>
                                        <p:strVal val="visible"/>
                                      </p:to>
                                    </p:set>
                                    <p:anim calcmode="lin" valueType="num">
                                      <p:cBhvr additive="base">
                                        <p:cTn id="64" dur="500" fill="hold"/>
                                        <p:tgtEl>
                                          <p:spTgt spid="31">
                                            <p:txEl>
                                              <p:pRg st="4" end="4"/>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31">
                                            <p:txEl>
                                              <p:pRg st="7" end="7"/>
                                            </p:txEl>
                                          </p:spTgt>
                                        </p:tgtEl>
                                        <p:attrNameLst>
                                          <p:attrName>style.visibility</p:attrName>
                                        </p:attrNameLst>
                                      </p:cBhvr>
                                      <p:to>
                                        <p:strVal val="visible"/>
                                      </p:to>
                                    </p:set>
                                    <p:anim calcmode="lin" valueType="num">
                                      <p:cBhvr additive="base">
                                        <p:cTn id="70" dur="500" fill="hold"/>
                                        <p:tgtEl>
                                          <p:spTgt spid="31">
                                            <p:txEl>
                                              <p:pRg st="7" end="7"/>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31">
                                            <p:txEl>
                                              <p:pRg st="7" end="7"/>
                                            </p:txEl>
                                          </p:spTgt>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31">
                                            <p:txEl>
                                              <p:pRg st="8" end="8"/>
                                            </p:txEl>
                                          </p:spTgt>
                                        </p:tgtEl>
                                        <p:attrNameLst>
                                          <p:attrName>style.visibility</p:attrName>
                                        </p:attrNameLst>
                                      </p:cBhvr>
                                      <p:to>
                                        <p:strVal val="visible"/>
                                      </p:to>
                                    </p:set>
                                    <p:anim calcmode="lin" valueType="num">
                                      <p:cBhvr additive="base">
                                        <p:cTn id="74" dur="500" fill="hold"/>
                                        <p:tgtEl>
                                          <p:spTgt spid="31">
                                            <p:txEl>
                                              <p:pRg st="8" end="8"/>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31">
                                            <p:txEl>
                                              <p:pRg st="8" end="8"/>
                                            </p:txEl>
                                          </p:spTgt>
                                        </p:tgtEl>
                                        <p:attrNameLst>
                                          <p:attrName>ppt_y</p:attrName>
                                        </p:attrNameLst>
                                      </p:cBhvr>
                                      <p:tavLst>
                                        <p:tav tm="0">
                                          <p:val>
                                            <p:strVal val="1+#ppt_h/2"/>
                                          </p:val>
                                        </p:tav>
                                        <p:tav tm="100000">
                                          <p:val>
                                            <p:strVal val="#ppt_y"/>
                                          </p:val>
                                        </p:tav>
                                      </p:tavLst>
                                    </p:anim>
                                  </p:childTnLst>
                                </p:cTn>
                              </p:par>
                              <p:par>
                                <p:cTn id="76" presetID="2" presetClass="entr" presetSubtype="4" fill="hold" nodeType="withEffect">
                                  <p:stCondLst>
                                    <p:cond delay="0"/>
                                  </p:stCondLst>
                                  <p:childTnLst>
                                    <p:set>
                                      <p:cBhvr>
                                        <p:cTn id="77" dur="1" fill="hold">
                                          <p:stCondLst>
                                            <p:cond delay="0"/>
                                          </p:stCondLst>
                                        </p:cTn>
                                        <p:tgtEl>
                                          <p:spTgt spid="31">
                                            <p:txEl>
                                              <p:pRg st="9" end="9"/>
                                            </p:txEl>
                                          </p:spTgt>
                                        </p:tgtEl>
                                        <p:attrNameLst>
                                          <p:attrName>style.visibility</p:attrName>
                                        </p:attrNameLst>
                                      </p:cBhvr>
                                      <p:to>
                                        <p:strVal val="visible"/>
                                      </p:to>
                                    </p:set>
                                    <p:anim calcmode="lin" valueType="num">
                                      <p:cBhvr additive="base">
                                        <p:cTn id="78" dur="500" fill="hold"/>
                                        <p:tgtEl>
                                          <p:spTgt spid="31">
                                            <p:txEl>
                                              <p:pRg st="9" end="9"/>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31">
                                            <p:txEl>
                                              <p:pRg st="9" end="9"/>
                                            </p:txEl>
                                          </p:spTgt>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31">
                                            <p:txEl>
                                              <p:pRg st="10" end="10"/>
                                            </p:txEl>
                                          </p:spTgt>
                                        </p:tgtEl>
                                        <p:attrNameLst>
                                          <p:attrName>style.visibility</p:attrName>
                                        </p:attrNameLst>
                                      </p:cBhvr>
                                      <p:to>
                                        <p:strVal val="visible"/>
                                      </p:to>
                                    </p:set>
                                    <p:anim calcmode="lin" valueType="num">
                                      <p:cBhvr additive="base">
                                        <p:cTn id="82" dur="500" fill="hold"/>
                                        <p:tgtEl>
                                          <p:spTgt spid="31">
                                            <p:txEl>
                                              <p:pRg st="10" end="10"/>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3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1022637" y="7491900"/>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27479" y="-1616272"/>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1038064" y="556730"/>
            <a:ext cx="16535400" cy="8856848"/>
          </a:xfrm>
          <a:prstGeom prst="rect">
            <a:avLst/>
          </a:prstGeom>
        </p:spPr>
        <p:txBody>
          <a:bodyPr wrap="square">
            <a:spAutoFit/>
          </a:bodyPr>
          <a:lstStyle/>
          <a:p>
            <a:pPr algn="just">
              <a:lnSpc>
                <a:spcPct val="110000"/>
              </a:lnSpc>
              <a:spcAft>
                <a:spcPts val="0"/>
              </a:spcAft>
              <a:tabLst>
                <a:tab pos="133096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b. Usage (Cách sử dụng)</a:t>
            </a:r>
            <a:endParaRPr lang="en-US" sz="4400" b="1">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1238885" algn="l"/>
              </a:tabLst>
            </a:pPr>
            <a:r>
              <a:rPr lang="en-US" sz="4000">
                <a:latin typeface="Calibri" panose="020F0502020204030204" pitchFamily="34" charset="0"/>
                <a:ea typeface="Cambria" panose="02040503050406030204" pitchFamily="18" charset="0"/>
                <a:cs typeface="Cambria" panose="02040503050406030204" pitchFamily="18" charset="0"/>
              </a:rPr>
              <a:t>- Thì hiện tại tiếp diễn diễn tả một hành động đang xảy ra tại thời điểm nói.</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000">
                <a:latin typeface="Calibri" panose="020F0502020204030204" pitchFamily="34" charset="0"/>
                <a:ea typeface="Cambria" panose="02040503050406030204" pitchFamily="18" charset="0"/>
                <a:cs typeface="Cambria" panose="02040503050406030204" pitchFamily="18" charset="0"/>
              </a:rPr>
              <a:t> 	My brother </a:t>
            </a:r>
            <a:r>
              <a:rPr lang="en-US" sz="4000" b="1">
                <a:latin typeface="Calibri" panose="020F0502020204030204" pitchFamily="34" charset="0"/>
                <a:ea typeface="Cambria" panose="02040503050406030204" pitchFamily="18" charset="0"/>
                <a:cs typeface="Cambria" panose="02040503050406030204" pitchFamily="18" charset="0"/>
              </a:rPr>
              <a:t>is watching </a:t>
            </a:r>
            <a:r>
              <a:rPr lang="en-US" sz="4000">
                <a:latin typeface="Calibri" panose="020F0502020204030204" pitchFamily="34" charset="0"/>
                <a:ea typeface="Cambria" panose="02040503050406030204" pitchFamily="18" charset="0"/>
                <a:cs typeface="Cambria" panose="02040503050406030204" pitchFamily="18" charset="0"/>
              </a:rPr>
              <a:t>TV now</a:t>
            </a:r>
            <a:r>
              <a:rPr lang="en-US" sz="4000" smtClean="0">
                <a:latin typeface="Calibri" panose="020F0502020204030204" pitchFamily="34" charset="0"/>
                <a:ea typeface="Cambria" panose="02040503050406030204" pitchFamily="18" charset="0"/>
                <a:cs typeface="Cambria" panose="02040503050406030204" pitchFamily="18" charset="0"/>
              </a:rPr>
              <a:t>.</a:t>
            </a:r>
            <a:endParaRPr lang="en-US" sz="4400" smtClean="0">
              <a:latin typeface="Cambria" panose="02040503050406030204" pitchFamily="18" charset="0"/>
              <a:ea typeface="Cambria" panose="02040503050406030204" pitchFamily="18" charset="0"/>
              <a:cs typeface="Cambria" panose="02040503050406030204" pitchFamily="18" charset="0"/>
            </a:endParaRPr>
          </a:p>
          <a:p>
            <a:pPr indent="457200" algn="just">
              <a:lnSpc>
                <a:spcPct val="110000"/>
              </a:lnSpc>
              <a:spcAft>
                <a:spcPts val="0"/>
              </a:spcAft>
            </a:pPr>
            <a:r>
              <a:rPr lang="pt-BR" sz="4000" smtClean="0">
                <a:latin typeface="Calibri" panose="020F0502020204030204" pitchFamily="34" charset="0"/>
                <a:ea typeface="Cambria" panose="02040503050406030204" pitchFamily="18" charset="0"/>
                <a:cs typeface="Cambria" panose="02040503050406030204" pitchFamily="18" charset="0"/>
              </a:rPr>
              <a:t>(Anh trai tôi đang xem tivi.)</a:t>
            </a:r>
            <a:endParaRPr lang="en-US" sz="4400" smtClean="0">
              <a:latin typeface="Cambria" panose="02040503050406030204" pitchFamily="18" charset="0"/>
              <a:ea typeface="Cambria" panose="02040503050406030204" pitchFamily="18" charset="0"/>
              <a:cs typeface="Cambria" panose="02040503050406030204" pitchFamily="18" charset="0"/>
            </a:endParaRPr>
          </a:p>
          <a:p>
            <a:pPr indent="457200" algn="just">
              <a:lnSpc>
                <a:spcPct val="110000"/>
              </a:lnSpc>
              <a:spcAft>
                <a:spcPts val="0"/>
              </a:spcAft>
            </a:pPr>
            <a:r>
              <a:rPr lang="en-US" sz="4000" smtClean="0">
                <a:latin typeface="Calibri" panose="020F0502020204030204" pitchFamily="34" charset="0"/>
                <a:ea typeface="Cambria" panose="02040503050406030204" pitchFamily="18" charset="0"/>
                <a:cs typeface="Cambria" panose="02040503050406030204" pitchFamily="18" charset="0"/>
              </a:rPr>
              <a:t>My </a:t>
            </a:r>
            <a:r>
              <a:rPr lang="en-US" sz="4000">
                <a:latin typeface="Calibri" panose="020F0502020204030204" pitchFamily="34" charset="0"/>
                <a:ea typeface="Cambria" panose="02040503050406030204" pitchFamily="18" charset="0"/>
                <a:cs typeface="Cambria" panose="02040503050406030204" pitchFamily="18" charset="0"/>
              </a:rPr>
              <a:t>sister </a:t>
            </a:r>
            <a:r>
              <a:rPr lang="en-US" sz="4000" b="1">
                <a:latin typeface="Calibri" panose="020F0502020204030204" pitchFamily="34" charset="0"/>
                <a:ea typeface="Cambria" panose="02040503050406030204" pitchFamily="18" charset="0"/>
                <a:cs typeface="Cambria" panose="02040503050406030204" pitchFamily="18" charset="0"/>
              </a:rPr>
              <a:t>is listening </a:t>
            </a:r>
            <a:r>
              <a:rPr lang="en-US" sz="4000">
                <a:latin typeface="Calibri" panose="020F0502020204030204" pitchFamily="34" charset="0"/>
                <a:ea typeface="Cambria" panose="02040503050406030204" pitchFamily="18" charset="0"/>
                <a:cs typeface="Cambria" panose="02040503050406030204" pitchFamily="18" charset="0"/>
              </a:rPr>
              <a:t>to music at the moment</a:t>
            </a:r>
            <a:r>
              <a:rPr lang="en-US" sz="4000" smtClean="0">
                <a:latin typeface="Calibri" panose="020F0502020204030204" pitchFamily="34" charset="0"/>
                <a:ea typeface="Cambria" panose="02040503050406030204" pitchFamily="18" charset="0"/>
                <a:cs typeface="Cambria" panose="02040503050406030204" pitchFamily="18" charset="0"/>
              </a:rPr>
              <a:t>.</a:t>
            </a:r>
            <a:endParaRPr lang="en-US" sz="4400" smtClean="0">
              <a:latin typeface="Cambria" panose="02040503050406030204" pitchFamily="18" charset="0"/>
              <a:ea typeface="Cambria" panose="02040503050406030204" pitchFamily="18" charset="0"/>
              <a:cs typeface="Cambria" panose="02040503050406030204" pitchFamily="18" charset="0"/>
            </a:endParaRPr>
          </a:p>
          <a:p>
            <a:pPr indent="457200" algn="just">
              <a:lnSpc>
                <a:spcPct val="110000"/>
              </a:lnSpc>
              <a:spcAft>
                <a:spcPts val="0"/>
              </a:spcAft>
            </a:pPr>
            <a:r>
              <a:rPr lang="en-US" sz="4000" smtClean="0">
                <a:latin typeface="Calibri" panose="020F0502020204030204" pitchFamily="34" charset="0"/>
                <a:ea typeface="Cambria" panose="02040503050406030204" pitchFamily="18" charset="0"/>
                <a:cs typeface="Cambria" panose="02040503050406030204" pitchFamily="18" charset="0"/>
              </a:rPr>
              <a:t>(Vào lúc này, chị tôi đang nghe nhạc.)</a:t>
            </a:r>
            <a:endParaRPr lang="en-US" sz="4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1233170" algn="l"/>
              </a:tabLst>
            </a:pPr>
            <a:r>
              <a:rPr lang="en-US" sz="4000" smtClean="0">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Thì hiện tại tiếp diễn cũng diễn tả một hành động đang xảy ra nhưng không nhất thiết tại thời điểm nói mà có thể xung quanh thời điểm nói đó.</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000">
                <a:latin typeface="Calibri" panose="020F0502020204030204" pitchFamily="34" charset="0"/>
                <a:ea typeface="Cambria" panose="02040503050406030204" pitchFamily="18" charset="0"/>
                <a:cs typeface="Cambria" panose="02040503050406030204" pitchFamily="18" charset="0"/>
              </a:rPr>
              <a:t> 	My father is quite busy these days. He </a:t>
            </a:r>
            <a:r>
              <a:rPr lang="en-US" sz="4000" b="1">
                <a:latin typeface="Calibri" panose="020F0502020204030204" pitchFamily="34" charset="0"/>
                <a:ea typeface="Cambria" panose="02040503050406030204" pitchFamily="18" charset="0"/>
                <a:cs typeface="Cambria" panose="02040503050406030204" pitchFamily="18" charset="0"/>
              </a:rPr>
              <a:t>is writing </a:t>
            </a:r>
            <a:r>
              <a:rPr lang="en-US" sz="4000">
                <a:latin typeface="Calibri" panose="020F0502020204030204" pitchFamily="34" charset="0"/>
                <a:ea typeface="Cambria" panose="02040503050406030204" pitchFamily="18" charset="0"/>
                <a:cs typeface="Cambria" panose="02040503050406030204" pitchFamily="18" charset="0"/>
              </a:rPr>
              <a:t>a novel.</a:t>
            </a:r>
            <a:endParaRPr lang="en-US" sz="4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110000"/>
              </a:lnSpc>
              <a:spcAft>
                <a:spcPts val="0"/>
              </a:spcAft>
            </a:pPr>
            <a:r>
              <a:rPr lang="en-US" sz="4000">
                <a:latin typeface="Calibri" panose="020F0502020204030204" pitchFamily="34" charset="0"/>
                <a:ea typeface="Cambria" panose="02040503050406030204" pitchFamily="18" charset="0"/>
                <a:cs typeface="Cambria" panose="02040503050406030204" pitchFamily="18" charset="0"/>
              </a:rPr>
              <a:t>(Dạo này bố tôi tôi khá bận. ông ấy đang viết một cuổn tiểu thuyết.)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000" b="1" u="sng">
                <a:latin typeface="Calibri" panose="020F0502020204030204" pitchFamily="34" charset="0"/>
                <a:ea typeface="Arial" panose="020B0604020202020204" pitchFamily="34" charset="0"/>
                <a:cs typeface="Cambria" panose="02040503050406030204" pitchFamily="18" charset="0"/>
              </a:rPr>
              <a:t>Chú ý</a:t>
            </a:r>
            <a:r>
              <a:rPr lang="en-US" sz="4000" b="1">
                <a:latin typeface="Calibri" panose="020F0502020204030204" pitchFamily="34" charset="0"/>
                <a:ea typeface="Arial" panose="020B0604020202020204" pitchFamily="34"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Việc "writing a novel" đang không thực sự diễn ra nhưng vẫn xảy xung quanh thời điểm nói. Ý những câu này là hành động đang trong quá trình thực hiện và vẫn chưa làm xong.</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Freeform 27"/>
          <p:cNvSpPr/>
          <p:nvPr/>
        </p:nvSpPr>
        <p:spPr>
          <a:xfrm rot="-5983020" flipH="1" flipV="1">
            <a:off x="15871884" y="7864984"/>
            <a:ext cx="3403158"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Tree>
    <p:extLst>
      <p:ext uri="{BB962C8B-B14F-4D97-AF65-F5344CB8AC3E}">
        <p14:creationId xmlns:p14="http://schemas.microsoft.com/office/powerpoint/2010/main" val="340581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xEl>
                                              <p:pRg st="1" end="1"/>
                                            </p:txEl>
                                          </p:spTgt>
                                        </p:tgtEl>
                                        <p:attrNameLst>
                                          <p:attrName>style.visibility</p:attrName>
                                        </p:attrNameLst>
                                      </p:cBhvr>
                                      <p:to>
                                        <p:strVal val="visible"/>
                                      </p:to>
                                    </p:set>
                                    <p:anim calcmode="lin" valueType="num">
                                      <p:cBhvr additive="base">
                                        <p:cTn id="40"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9">
                                            <p:txEl>
                                              <p:pRg st="2" end="2"/>
                                            </p:txEl>
                                          </p:spTgt>
                                        </p:tgtEl>
                                        <p:attrNameLst>
                                          <p:attrName>style.visibility</p:attrName>
                                        </p:attrNameLst>
                                      </p:cBhvr>
                                      <p:to>
                                        <p:strVal val="visible"/>
                                      </p:to>
                                    </p:set>
                                    <p:anim calcmode="lin" valueType="num">
                                      <p:cBhvr additive="base">
                                        <p:cTn id="4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9">
                                            <p:txEl>
                                              <p:pRg st="3" end="3"/>
                                            </p:txEl>
                                          </p:spTgt>
                                        </p:tgtEl>
                                        <p:attrNameLst>
                                          <p:attrName>style.visibility</p:attrName>
                                        </p:attrNameLst>
                                      </p:cBhvr>
                                      <p:to>
                                        <p:strVal val="visible"/>
                                      </p:to>
                                    </p:set>
                                    <p:anim calcmode="lin" valueType="num">
                                      <p:cBhvr additive="base">
                                        <p:cTn id="50"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9">
                                            <p:txEl>
                                              <p:pRg st="4" end="4"/>
                                            </p:txEl>
                                          </p:spTgt>
                                        </p:tgtEl>
                                        <p:attrNameLst>
                                          <p:attrName>style.visibility</p:attrName>
                                        </p:attrNameLst>
                                      </p:cBhvr>
                                      <p:to>
                                        <p:strVal val="visible"/>
                                      </p:to>
                                    </p:set>
                                    <p:anim calcmode="lin" valueType="num">
                                      <p:cBhvr additive="base">
                                        <p:cTn id="56"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9">
                                            <p:txEl>
                                              <p:pRg st="4" end="4"/>
                                            </p:txEl>
                                          </p:spTgt>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9">
                                            <p:txEl>
                                              <p:pRg st="5" end="5"/>
                                            </p:txEl>
                                          </p:spTgt>
                                        </p:tgtEl>
                                        <p:attrNameLst>
                                          <p:attrName>style.visibility</p:attrName>
                                        </p:attrNameLst>
                                      </p:cBhvr>
                                      <p:to>
                                        <p:strVal val="visible"/>
                                      </p:to>
                                    </p:set>
                                    <p:anim calcmode="lin" valueType="num">
                                      <p:cBhvr additive="base">
                                        <p:cTn id="60" dur="500" fill="hold"/>
                                        <p:tgtEl>
                                          <p:spTgt spid="29">
                                            <p:txEl>
                                              <p:pRg st="5" end="5"/>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9">
                                            <p:txEl>
                                              <p:pRg st="6" end="6"/>
                                            </p:txEl>
                                          </p:spTgt>
                                        </p:tgtEl>
                                        <p:attrNameLst>
                                          <p:attrName>style.visibility</p:attrName>
                                        </p:attrNameLst>
                                      </p:cBhvr>
                                      <p:to>
                                        <p:strVal val="visible"/>
                                      </p:to>
                                    </p:set>
                                    <p:anim calcmode="lin" valueType="num">
                                      <p:cBhvr additive="base">
                                        <p:cTn id="66" dur="500" fill="hold"/>
                                        <p:tgtEl>
                                          <p:spTgt spid="29">
                                            <p:txEl>
                                              <p:pRg st="6" end="6"/>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9">
                                            <p:txEl>
                                              <p:pRg st="7" end="7"/>
                                            </p:txEl>
                                          </p:spTgt>
                                        </p:tgtEl>
                                        <p:attrNameLst>
                                          <p:attrName>style.visibility</p:attrName>
                                        </p:attrNameLst>
                                      </p:cBhvr>
                                      <p:to>
                                        <p:strVal val="visible"/>
                                      </p:to>
                                    </p:set>
                                    <p:anim calcmode="lin" valueType="num">
                                      <p:cBhvr additive="base">
                                        <p:cTn id="72" dur="500" fill="hold"/>
                                        <p:tgtEl>
                                          <p:spTgt spid="29">
                                            <p:txEl>
                                              <p:pRg st="7" end="7"/>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9">
                                            <p:txEl>
                                              <p:pRg st="7" end="7"/>
                                            </p:txEl>
                                          </p:spTgt>
                                        </p:tgtEl>
                                        <p:attrNameLst>
                                          <p:attrName>ppt_y</p:attrName>
                                        </p:attrNameLst>
                                      </p:cBhvr>
                                      <p:tavLst>
                                        <p:tav tm="0">
                                          <p:val>
                                            <p:strVal val="1+#ppt_h/2"/>
                                          </p:val>
                                        </p:tav>
                                        <p:tav tm="100000">
                                          <p:val>
                                            <p:strVal val="#ppt_y"/>
                                          </p:val>
                                        </p:tav>
                                      </p:tavLst>
                                    </p:anim>
                                  </p:childTnLst>
                                </p:cTn>
                              </p:par>
                              <p:par>
                                <p:cTn id="74" presetID="2" presetClass="entr" presetSubtype="4" fill="hold" nodeType="withEffect">
                                  <p:stCondLst>
                                    <p:cond delay="0"/>
                                  </p:stCondLst>
                                  <p:childTnLst>
                                    <p:set>
                                      <p:cBhvr>
                                        <p:cTn id="75" dur="1" fill="hold">
                                          <p:stCondLst>
                                            <p:cond delay="0"/>
                                          </p:stCondLst>
                                        </p:cTn>
                                        <p:tgtEl>
                                          <p:spTgt spid="29">
                                            <p:txEl>
                                              <p:pRg st="8" end="8"/>
                                            </p:txEl>
                                          </p:spTgt>
                                        </p:tgtEl>
                                        <p:attrNameLst>
                                          <p:attrName>style.visibility</p:attrName>
                                        </p:attrNameLst>
                                      </p:cBhvr>
                                      <p:to>
                                        <p:strVal val="visible"/>
                                      </p:to>
                                    </p:set>
                                    <p:anim calcmode="lin" valueType="num">
                                      <p:cBhvr additive="base">
                                        <p:cTn id="76" dur="500" fill="hold"/>
                                        <p:tgtEl>
                                          <p:spTgt spid="29">
                                            <p:txEl>
                                              <p:pRg st="8" end="8"/>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9">
                                            <p:txEl>
                                              <p:pRg st="9" end="9"/>
                                            </p:txEl>
                                          </p:spTgt>
                                        </p:tgtEl>
                                        <p:attrNameLst>
                                          <p:attrName>style.visibility</p:attrName>
                                        </p:attrNameLst>
                                      </p:cBhvr>
                                      <p:to>
                                        <p:strVal val="visible"/>
                                      </p:to>
                                    </p:set>
                                    <p:anim calcmode="lin" valueType="num">
                                      <p:cBhvr additive="base">
                                        <p:cTn id="82" dur="500" fill="hold"/>
                                        <p:tgtEl>
                                          <p:spTgt spid="29">
                                            <p:txEl>
                                              <p:pRg st="9" end="9"/>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1022637" y="7491900"/>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27479" y="-1616272"/>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1038064" y="556730"/>
            <a:ext cx="15116336" cy="8956298"/>
          </a:xfrm>
          <a:prstGeom prst="rect">
            <a:avLst/>
          </a:prstGeom>
        </p:spPr>
        <p:txBody>
          <a:bodyPr wrap="square">
            <a:spAutoFit/>
          </a:bodyPr>
          <a:lstStyle/>
          <a:p>
            <a:pPr marR="177800"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 Thì hiện tại tiếp diễn diễn tả hành động thường xuyên lặp đi lặp lại gây bực mình hay khó chịu cho người nói. Ta thường dùng kèm với trạng từ tần suất "always, continually”.</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Ex. 	He </a:t>
            </a:r>
            <a:r>
              <a:rPr lang="en-US" sz="4800" b="1">
                <a:latin typeface="Calibri" panose="020F0502020204030204" pitchFamily="34" charset="0"/>
                <a:ea typeface="Cambria" panose="02040503050406030204" pitchFamily="18" charset="0"/>
                <a:cs typeface="Cambria" panose="02040503050406030204" pitchFamily="18" charset="0"/>
              </a:rPr>
              <a:t>is always losing </a:t>
            </a:r>
            <a:r>
              <a:rPr lang="en-US" sz="4800">
                <a:latin typeface="Calibri" panose="020F0502020204030204" pitchFamily="34" charset="0"/>
                <a:ea typeface="Cambria" panose="02040503050406030204" pitchFamily="18" charset="0"/>
                <a:cs typeface="Cambria" panose="02040503050406030204" pitchFamily="18" charset="0"/>
              </a:rPr>
              <a:t>his key.</a:t>
            </a:r>
            <a:endParaRPr lang="en-US" sz="5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(Anh ta lúc nào cũng đánh mất chìa khóa.)</a:t>
            </a:r>
            <a:endParaRPr lang="en-US" sz="5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Why </a:t>
            </a:r>
            <a:r>
              <a:rPr lang="en-US" sz="4800" b="1">
                <a:latin typeface="Calibri" panose="020F0502020204030204" pitchFamily="34" charset="0"/>
                <a:ea typeface="Cambria" panose="02040503050406030204" pitchFamily="18" charset="0"/>
                <a:cs typeface="Cambria" panose="02040503050406030204" pitchFamily="18" charset="0"/>
              </a:rPr>
              <a:t>are you continually putting </a:t>
            </a:r>
            <a:r>
              <a:rPr lang="en-US" sz="4800">
                <a:latin typeface="Calibri" panose="020F0502020204030204" pitchFamily="34" charset="0"/>
                <a:ea typeface="Cambria" panose="02040503050406030204" pitchFamily="18" charset="0"/>
                <a:cs typeface="Cambria" panose="02040503050406030204" pitchFamily="18" charset="0"/>
              </a:rPr>
              <a:t>your toys on the bed?</a:t>
            </a:r>
            <a:endParaRPr lang="en-US" sz="5400">
              <a:latin typeface="Cambria" panose="02040503050406030204" pitchFamily="18" charset="0"/>
              <a:ea typeface="Cambria" panose="02040503050406030204" pitchFamily="18" charset="0"/>
              <a:cs typeface="Cambria" panose="02040503050406030204" pitchFamily="18" charset="0"/>
            </a:endParaRPr>
          </a:p>
          <a:p>
            <a:pPr indent="457200" algn="just">
              <a:lnSpc>
                <a:spcPct val="150000"/>
              </a:lnSpc>
              <a:spcAft>
                <a:spcPts val="0"/>
              </a:spcAft>
            </a:pPr>
            <a:r>
              <a:rPr lang="en-US" sz="4800">
                <a:latin typeface="Calibri" panose="020F0502020204030204" pitchFamily="34" charset="0"/>
                <a:ea typeface="Calibri" panose="020F0502020204030204" pitchFamily="34" charset="0"/>
                <a:cs typeface="Calibri" panose="020F0502020204030204" pitchFamily="34" charset="0"/>
              </a:rPr>
              <a:t>(Tại sao con cứ luôn để đồ chơi trên giường thế?)</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Freeform 27"/>
          <p:cNvSpPr/>
          <p:nvPr/>
        </p:nvSpPr>
        <p:spPr>
          <a:xfrm rot="-5983020" flipH="1" flipV="1">
            <a:off x="15871884" y="7864984"/>
            <a:ext cx="3403158"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Tree>
    <p:extLst>
      <p:ext uri="{BB962C8B-B14F-4D97-AF65-F5344CB8AC3E}">
        <p14:creationId xmlns:p14="http://schemas.microsoft.com/office/powerpoint/2010/main" val="167986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xEl>
                                              <p:pRg st="1" end="1"/>
                                            </p:txEl>
                                          </p:spTgt>
                                        </p:tgtEl>
                                        <p:attrNameLst>
                                          <p:attrName>style.visibility</p:attrName>
                                        </p:attrNameLst>
                                      </p:cBhvr>
                                      <p:to>
                                        <p:strVal val="visible"/>
                                      </p:to>
                                    </p:set>
                                    <p:anim calcmode="lin" valueType="num">
                                      <p:cBhvr additive="base">
                                        <p:cTn id="40"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9">
                                            <p:txEl>
                                              <p:pRg st="2" end="2"/>
                                            </p:txEl>
                                          </p:spTgt>
                                        </p:tgtEl>
                                        <p:attrNameLst>
                                          <p:attrName>style.visibility</p:attrName>
                                        </p:attrNameLst>
                                      </p:cBhvr>
                                      <p:to>
                                        <p:strVal val="visible"/>
                                      </p:to>
                                    </p:set>
                                    <p:anim calcmode="lin" valueType="num">
                                      <p:cBhvr additive="base">
                                        <p:cTn id="44"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9">
                                            <p:txEl>
                                              <p:pRg st="3" end="3"/>
                                            </p:txEl>
                                          </p:spTgt>
                                        </p:tgtEl>
                                        <p:attrNameLst>
                                          <p:attrName>style.visibility</p:attrName>
                                        </p:attrNameLst>
                                      </p:cBhvr>
                                      <p:to>
                                        <p:strVal val="visible"/>
                                      </p:to>
                                    </p:set>
                                    <p:anim calcmode="lin" valueType="num">
                                      <p:cBhvr additive="base">
                                        <p:cTn id="50"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3" end="3"/>
                                            </p:txEl>
                                          </p:spTgt>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9">
                                            <p:txEl>
                                              <p:pRg st="4" end="4"/>
                                            </p:txEl>
                                          </p:spTgt>
                                        </p:tgtEl>
                                        <p:attrNameLst>
                                          <p:attrName>style.visibility</p:attrName>
                                        </p:attrNameLst>
                                      </p:cBhvr>
                                      <p:to>
                                        <p:strVal val="visible"/>
                                      </p:to>
                                    </p:set>
                                    <p:anim calcmode="lin" valueType="num">
                                      <p:cBhvr additive="base">
                                        <p:cTn id="54"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1022637" y="7491900"/>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27479" y="-1616272"/>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2133600" y="962949"/>
            <a:ext cx="15116336" cy="7728975"/>
          </a:xfrm>
          <a:prstGeom prst="rect">
            <a:avLst/>
          </a:prstGeom>
        </p:spPr>
        <p:txBody>
          <a:bodyPr wrap="square">
            <a:spAutoFit/>
          </a:bodyPr>
          <a:lstStyle/>
          <a:p>
            <a:pPr algn="just">
              <a:lnSpc>
                <a:spcPct val="150000"/>
              </a:lnSpc>
              <a:spcAft>
                <a:spcPts val="0"/>
              </a:spcAft>
              <a:tabLst>
                <a:tab pos="1151890"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c. Signals (Các dấu hiệu nhận biết)</a:t>
            </a:r>
            <a:endParaRPr lang="en-US" sz="54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800" b="1">
                <a:latin typeface="Calibri" panose="020F0502020204030204" pitchFamily="34" charset="0"/>
                <a:ea typeface="Cambria" panose="02040503050406030204" pitchFamily="18" charset="0"/>
                <a:cs typeface="Cambria" panose="02040503050406030204" pitchFamily="18" charset="0"/>
              </a:rPr>
              <a:t>Trong câu thường có các trạng từ chỉ thời gian như:</a:t>
            </a:r>
            <a:endParaRPr lang="en-US" sz="54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 now: bây giờ</a:t>
            </a:r>
            <a:endParaRPr lang="en-US" sz="54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 right now: ngay bây giờ</a:t>
            </a:r>
            <a:endParaRPr lang="en-US" sz="54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 at the moment: ngay lúc này</a:t>
            </a:r>
            <a:endParaRPr lang="en-US" sz="54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 at present: hiện tại</a:t>
            </a:r>
            <a:endParaRPr lang="en-US" sz="54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800">
                <a:latin typeface="Calibri" panose="020F0502020204030204" pitchFamily="34" charset="0"/>
                <a:ea typeface="Cambria" panose="02040503050406030204" pitchFamily="18" charset="0"/>
                <a:cs typeface="Cambria" panose="02040503050406030204" pitchFamily="18" charset="0"/>
              </a:rPr>
              <a:t>- It’s + giờ cụ thể + now. (It's 10 o'lock now.)</a:t>
            </a:r>
            <a:endParaRPr lang="en-US" sz="5400" b="1">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Freeform 27"/>
          <p:cNvSpPr/>
          <p:nvPr/>
        </p:nvSpPr>
        <p:spPr>
          <a:xfrm rot="-5983020" flipH="1" flipV="1">
            <a:off x="15871884" y="7864984"/>
            <a:ext cx="3403158"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Tree>
    <p:extLst>
      <p:ext uri="{BB962C8B-B14F-4D97-AF65-F5344CB8AC3E}">
        <p14:creationId xmlns:p14="http://schemas.microsoft.com/office/powerpoint/2010/main" val="212971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xEl>
                                              <p:pRg st="1" end="1"/>
                                            </p:txEl>
                                          </p:spTgt>
                                        </p:tgtEl>
                                        <p:attrNameLst>
                                          <p:attrName>style.visibility</p:attrName>
                                        </p:attrNameLst>
                                      </p:cBhvr>
                                      <p:to>
                                        <p:strVal val="visible"/>
                                      </p:to>
                                    </p:set>
                                    <p:anim calcmode="lin" valueType="num">
                                      <p:cBhvr additive="base">
                                        <p:cTn id="40"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9">
                                            <p:txEl>
                                              <p:pRg st="2" end="2"/>
                                            </p:txEl>
                                          </p:spTgt>
                                        </p:tgtEl>
                                        <p:attrNameLst>
                                          <p:attrName>style.visibility</p:attrName>
                                        </p:attrNameLst>
                                      </p:cBhvr>
                                      <p:to>
                                        <p:strVal val="visible"/>
                                      </p:to>
                                    </p:set>
                                    <p:anim calcmode="lin" valueType="num">
                                      <p:cBhvr additive="base">
                                        <p:cTn id="4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9">
                                            <p:txEl>
                                              <p:pRg st="3" end="3"/>
                                            </p:txEl>
                                          </p:spTgt>
                                        </p:tgtEl>
                                        <p:attrNameLst>
                                          <p:attrName>style.visibility</p:attrName>
                                        </p:attrNameLst>
                                      </p:cBhvr>
                                      <p:to>
                                        <p:strVal val="visible"/>
                                      </p:to>
                                    </p:set>
                                    <p:anim calcmode="lin" valueType="num">
                                      <p:cBhvr additive="base">
                                        <p:cTn id="52"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9">
                                            <p:txEl>
                                              <p:pRg st="4" end="4"/>
                                            </p:txEl>
                                          </p:spTgt>
                                        </p:tgtEl>
                                        <p:attrNameLst>
                                          <p:attrName>style.visibility</p:attrName>
                                        </p:attrNameLst>
                                      </p:cBhvr>
                                      <p:to>
                                        <p:strVal val="visible"/>
                                      </p:to>
                                    </p:set>
                                    <p:anim calcmode="lin" valueType="num">
                                      <p:cBhvr additive="base">
                                        <p:cTn id="58"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9">
                                            <p:txEl>
                                              <p:pRg st="5" end="5"/>
                                            </p:txEl>
                                          </p:spTgt>
                                        </p:tgtEl>
                                        <p:attrNameLst>
                                          <p:attrName>style.visibility</p:attrName>
                                        </p:attrNameLst>
                                      </p:cBhvr>
                                      <p:to>
                                        <p:strVal val="visible"/>
                                      </p:to>
                                    </p:set>
                                    <p:anim calcmode="lin" valueType="num">
                                      <p:cBhvr additive="base">
                                        <p:cTn id="64" dur="500" fill="hold"/>
                                        <p:tgtEl>
                                          <p:spTgt spid="29">
                                            <p:txEl>
                                              <p:pRg st="5" end="5"/>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9">
                                            <p:txEl>
                                              <p:pRg st="6" end="6"/>
                                            </p:txEl>
                                          </p:spTgt>
                                        </p:tgtEl>
                                        <p:attrNameLst>
                                          <p:attrName>style.visibility</p:attrName>
                                        </p:attrNameLst>
                                      </p:cBhvr>
                                      <p:to>
                                        <p:strVal val="visible"/>
                                      </p:to>
                                    </p:set>
                                    <p:anim calcmode="lin" valueType="num">
                                      <p:cBhvr additive="base">
                                        <p:cTn id="70" dur="500" fill="hold"/>
                                        <p:tgtEl>
                                          <p:spTgt spid="29">
                                            <p:txEl>
                                              <p:pRg st="6" end="6"/>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67430" y="1895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9" name="TextBox 8"/>
          <p:cNvSpPr txBox="1"/>
          <p:nvPr/>
        </p:nvSpPr>
        <p:spPr>
          <a:xfrm>
            <a:off x="836309" y="690418"/>
            <a:ext cx="7073858" cy="1077218"/>
          </a:xfrm>
          <a:prstGeom prst="rect">
            <a:avLst/>
          </a:prstGeom>
        </p:spPr>
        <p:txBody>
          <a:bodyPr wrap="square" lIns="0" tIns="0" rIns="0" bIns="0" rtlCol="0" anchor="t">
            <a:spAutoFit/>
          </a:bodyPr>
          <a:lstStyle/>
          <a:p>
            <a:pPr algn="ctr">
              <a:lnSpc>
                <a:spcPts val="8400"/>
              </a:lnSpc>
            </a:pPr>
            <a:r>
              <a:rPr lang="en-US" sz="4800" dirty="0" smtClean="0">
                <a:solidFill>
                  <a:srgbClr val="FF0000"/>
                </a:solidFill>
                <a:latin typeface="Britannic Bold" panose="020B0903060703020204" pitchFamily="34" charset="0"/>
              </a:rPr>
              <a:t>1</a:t>
            </a:r>
            <a:r>
              <a:rPr lang="en-US" sz="4800" smtClean="0">
                <a:solidFill>
                  <a:srgbClr val="FF0000"/>
                </a:solidFill>
                <a:latin typeface="Britannic Bold" panose="020B0903060703020204" pitchFamily="34" charset="0"/>
              </a:rPr>
              <a:t>. </a:t>
            </a:r>
            <a:r>
              <a:rPr lang="en-US" sz="4800">
                <a:solidFill>
                  <a:srgbClr val="FF0000"/>
                </a:solidFill>
                <a:latin typeface="Britannic Bold" panose="020B0903060703020204" pitchFamily="34" charset="0"/>
              </a:rPr>
              <a:t>arm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0" name="TextBox 19"/>
          <p:cNvSpPr txBox="1"/>
          <p:nvPr/>
        </p:nvSpPr>
        <p:spPr>
          <a:xfrm>
            <a:off x="5778458" y="747308"/>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/ɑːm/</a:t>
            </a:r>
          </a:p>
          <a:p>
            <a:pPr algn="just">
              <a:lnSpc>
                <a:spcPct val="150000"/>
              </a:lnSpc>
              <a:spcBef>
                <a:spcPct val="0"/>
              </a:spcBef>
            </a:pPr>
            <a:r>
              <a:rPr lang="vi-VN" sz="4400" b="1">
                <a:solidFill>
                  <a:srgbClr val="0070C0"/>
                </a:solidFill>
                <a:latin typeface="+mj-lt"/>
              </a:rPr>
              <a:t>cánh tay</a:t>
            </a:r>
          </a:p>
        </p:txBody>
      </p:sp>
      <p:sp>
        <p:nvSpPr>
          <p:cNvPr id="11" name="TextBox 10"/>
          <p:cNvSpPr txBox="1"/>
          <p:nvPr/>
        </p:nvSpPr>
        <p:spPr>
          <a:xfrm>
            <a:off x="8792839" y="773673"/>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 </a:t>
            </a:r>
            <a:r>
              <a:rPr lang="en-US" sz="4800">
                <a:solidFill>
                  <a:srgbClr val="FF0000"/>
                </a:solidFill>
                <a:latin typeface="Britannic Bold" panose="020B0903060703020204" pitchFamily="34" charset="0"/>
              </a:rPr>
              <a:t>beard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13715003" y="773673"/>
            <a:ext cx="8992597" cy="2031325"/>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/bɪəd/</a:t>
            </a:r>
          </a:p>
          <a:p>
            <a:pPr algn="just">
              <a:lnSpc>
                <a:spcPct val="150000"/>
              </a:lnSpc>
              <a:spcBef>
                <a:spcPct val="0"/>
              </a:spcBef>
            </a:pPr>
            <a:r>
              <a:rPr lang="vi-VN" sz="4400" b="1">
                <a:solidFill>
                  <a:srgbClr val="0070C0"/>
                </a:solidFill>
                <a:latin typeface="+mj-lt"/>
              </a:rPr>
              <a:t>râu</a:t>
            </a:r>
          </a:p>
        </p:txBody>
      </p:sp>
      <p:sp>
        <p:nvSpPr>
          <p:cNvPr id="16" name="TextBox 15"/>
          <p:cNvSpPr txBox="1"/>
          <p:nvPr/>
        </p:nvSpPr>
        <p:spPr>
          <a:xfrm>
            <a:off x="1143566" y="5200234"/>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3. </a:t>
            </a:r>
            <a:r>
              <a:rPr lang="en-US" sz="4800">
                <a:solidFill>
                  <a:srgbClr val="FF0000"/>
                </a:solidFill>
                <a:latin typeface="Britannic Bold" panose="020B0903060703020204" pitchFamily="34" charset="0"/>
              </a:rPr>
              <a:t>cheek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7" name="TextBox 19"/>
          <p:cNvSpPr txBox="1"/>
          <p:nvPr/>
        </p:nvSpPr>
        <p:spPr>
          <a:xfrm>
            <a:off x="6209979" y="5271432"/>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/tʃi:k/</a:t>
            </a:r>
          </a:p>
          <a:p>
            <a:pPr algn="just">
              <a:lnSpc>
                <a:spcPct val="150000"/>
              </a:lnSpc>
              <a:spcBef>
                <a:spcPct val="0"/>
              </a:spcBef>
            </a:pPr>
            <a:r>
              <a:rPr lang="vi-VN" sz="4400" b="1">
                <a:solidFill>
                  <a:srgbClr val="0070C0"/>
                </a:solidFill>
                <a:latin typeface="+mj-lt"/>
              </a:rPr>
              <a:t>má</a:t>
            </a:r>
          </a:p>
        </p:txBody>
      </p:sp>
      <p:sp>
        <p:nvSpPr>
          <p:cNvPr id="18" name="TextBox 17"/>
          <p:cNvSpPr txBox="1"/>
          <p:nvPr/>
        </p:nvSpPr>
        <p:spPr>
          <a:xfrm>
            <a:off x="8792839" y="5143500"/>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4. </a:t>
            </a:r>
            <a:r>
              <a:rPr lang="en-US" sz="4800">
                <a:solidFill>
                  <a:srgbClr val="FF0000"/>
                </a:solidFill>
                <a:latin typeface="Britannic Bold" panose="020B0903060703020204" pitchFamily="34" charset="0"/>
              </a:rPr>
              <a:t>chin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13562603" y="5143500"/>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/tʃɪn/</a:t>
            </a:r>
          </a:p>
          <a:p>
            <a:pPr algn="just">
              <a:lnSpc>
                <a:spcPct val="150000"/>
              </a:lnSpc>
              <a:spcBef>
                <a:spcPct val="0"/>
              </a:spcBef>
            </a:pPr>
            <a:r>
              <a:rPr lang="vi-VN" sz="4400" b="1">
                <a:solidFill>
                  <a:srgbClr val="0070C0"/>
                </a:solidFill>
                <a:latin typeface="+mj-lt"/>
              </a:rPr>
              <a:t>cằm</a:t>
            </a:r>
          </a:p>
        </p:txBody>
      </p:sp>
      <p:pic>
        <p:nvPicPr>
          <p:cNvPr id="2" name="Picture 1"/>
          <p:cNvPicPr>
            <a:picLocks noChangeAspect="1"/>
          </p:cNvPicPr>
          <p:nvPr/>
        </p:nvPicPr>
        <p:blipFill>
          <a:blip r:embed="rId17"/>
          <a:stretch>
            <a:fillRect/>
          </a:stretch>
        </p:blipFill>
        <p:spPr>
          <a:xfrm>
            <a:off x="1188392" y="1721515"/>
            <a:ext cx="4118339" cy="2947618"/>
          </a:xfrm>
          <a:prstGeom prst="rect">
            <a:avLst/>
          </a:prstGeom>
        </p:spPr>
      </p:pic>
      <p:pic>
        <p:nvPicPr>
          <p:cNvPr id="3" name="Picture 2"/>
          <p:cNvPicPr>
            <a:picLocks noChangeAspect="1"/>
          </p:cNvPicPr>
          <p:nvPr/>
        </p:nvPicPr>
        <p:blipFill>
          <a:blip r:embed="rId18"/>
          <a:stretch>
            <a:fillRect/>
          </a:stretch>
        </p:blipFill>
        <p:spPr>
          <a:xfrm>
            <a:off x="9510618" y="1877256"/>
            <a:ext cx="4076048" cy="3103043"/>
          </a:xfrm>
          <a:prstGeom prst="rect">
            <a:avLst/>
          </a:prstGeom>
        </p:spPr>
      </p:pic>
      <p:pic>
        <p:nvPicPr>
          <p:cNvPr id="14" name="Picture 13"/>
          <p:cNvPicPr>
            <a:picLocks noChangeAspect="1"/>
          </p:cNvPicPr>
          <p:nvPr/>
        </p:nvPicPr>
        <p:blipFill>
          <a:blip r:embed="rId19"/>
          <a:stretch>
            <a:fillRect/>
          </a:stretch>
        </p:blipFill>
        <p:spPr>
          <a:xfrm>
            <a:off x="1400497" y="6307531"/>
            <a:ext cx="4504681" cy="2995613"/>
          </a:xfrm>
          <a:prstGeom prst="rect">
            <a:avLst/>
          </a:prstGeom>
        </p:spPr>
      </p:pic>
      <p:pic>
        <p:nvPicPr>
          <p:cNvPr id="15" name="Picture 14"/>
          <p:cNvPicPr>
            <a:picLocks noChangeAspect="1"/>
          </p:cNvPicPr>
          <p:nvPr/>
        </p:nvPicPr>
        <p:blipFill rotWithShape="1">
          <a:blip r:embed="rId20"/>
          <a:srcRect t="14829" b="1"/>
          <a:stretch/>
        </p:blipFill>
        <p:spPr>
          <a:xfrm>
            <a:off x="9277690" y="6207442"/>
            <a:ext cx="4147932" cy="3195790"/>
          </a:xfrm>
          <a:prstGeom prst="rect">
            <a:avLst/>
          </a:prstGeom>
        </p:spPr>
      </p:pic>
      <p:pic>
        <p:nvPicPr>
          <p:cNvPr id="20" name="ar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630740" y="3084040"/>
            <a:ext cx="609600" cy="609600"/>
          </a:xfrm>
          <a:prstGeom prst="rect">
            <a:avLst/>
          </a:prstGeom>
        </p:spPr>
      </p:pic>
      <p:pic>
        <p:nvPicPr>
          <p:cNvPr id="21" name="bear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964510" y="2819177"/>
            <a:ext cx="609600" cy="609600"/>
          </a:xfrm>
          <a:prstGeom prst="rect">
            <a:avLst/>
          </a:prstGeom>
        </p:spPr>
      </p:pic>
      <p:pic>
        <p:nvPicPr>
          <p:cNvPr id="22" name="chee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6240340" y="7479246"/>
            <a:ext cx="609600" cy="609600"/>
          </a:xfrm>
          <a:prstGeom prst="rect">
            <a:avLst/>
          </a:prstGeom>
        </p:spPr>
      </p:pic>
      <p:pic>
        <p:nvPicPr>
          <p:cNvPr id="23" name="chin">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3897764" y="7403371"/>
            <a:ext cx="609600" cy="609600"/>
          </a:xfrm>
          <a:prstGeom prst="rect">
            <a:avLst/>
          </a:prstGeom>
        </p:spPr>
      </p:pic>
    </p:spTree>
    <p:extLst>
      <p:ext uri="{BB962C8B-B14F-4D97-AF65-F5344CB8AC3E}">
        <p14:creationId xmlns:p14="http://schemas.microsoft.com/office/powerpoint/2010/main" val="35107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additive="base">
                                        <p:cTn id="62" dur="500" fill="hold"/>
                                        <p:tgtEl>
                                          <p:spTgt spid="16"/>
                                        </p:tgtEl>
                                        <p:attrNameLst>
                                          <p:attrName>ppt_x</p:attrName>
                                        </p:attrNameLst>
                                      </p:cBhvr>
                                      <p:tavLst>
                                        <p:tav tm="0">
                                          <p:val>
                                            <p:strVal val="#ppt_x"/>
                                          </p:val>
                                        </p:tav>
                                        <p:tav tm="100000">
                                          <p:val>
                                            <p:strVal val="#ppt_x"/>
                                          </p:val>
                                        </p:tav>
                                      </p:tavLst>
                                    </p:anim>
                                    <p:anim calcmode="lin" valueType="num">
                                      <p:cBhvr additive="base">
                                        <p:cTn id="63" dur="500" fill="hold"/>
                                        <p:tgtEl>
                                          <p:spTgt spid="16"/>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ppt_x"/>
                                          </p:val>
                                        </p:tav>
                                        <p:tav tm="100000">
                                          <p:val>
                                            <p:strVal val="#ppt_x"/>
                                          </p:val>
                                        </p:tav>
                                      </p:tavLst>
                                    </p:anim>
                                    <p:anim calcmode="lin" valueType="num">
                                      <p:cBhvr additive="base">
                                        <p:cTn id="67" dur="500" fill="hold"/>
                                        <p:tgtEl>
                                          <p:spTgt spid="22"/>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barn(inVertical)">
                                      <p:cBhvr>
                                        <p:cTn id="76" dur="500"/>
                                        <p:tgtEl>
                                          <p:spTgt spid="17"/>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additive="base">
                                        <p:cTn id="81" dur="500" fill="hold"/>
                                        <p:tgtEl>
                                          <p:spTgt spid="18"/>
                                        </p:tgtEl>
                                        <p:attrNameLst>
                                          <p:attrName>ppt_x</p:attrName>
                                        </p:attrNameLst>
                                      </p:cBhvr>
                                      <p:tavLst>
                                        <p:tav tm="0">
                                          <p:val>
                                            <p:strVal val="#ppt_x"/>
                                          </p:val>
                                        </p:tav>
                                        <p:tav tm="100000">
                                          <p:val>
                                            <p:strVal val="#ppt_x"/>
                                          </p:val>
                                        </p:tav>
                                      </p:tavLst>
                                    </p:anim>
                                    <p:anim calcmode="lin" valueType="num">
                                      <p:cBhvr additive="base">
                                        <p:cTn id="82" dur="500" fill="hold"/>
                                        <p:tgtEl>
                                          <p:spTgt spid="18"/>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ppt_x"/>
                                          </p:val>
                                        </p:tav>
                                        <p:tav tm="100000">
                                          <p:val>
                                            <p:strVal val="#ppt_x"/>
                                          </p:val>
                                        </p:tav>
                                      </p:tavLst>
                                    </p:anim>
                                    <p:anim calcmode="lin" valueType="num">
                                      <p:cBhvr additive="base">
                                        <p:cTn id="86" dur="5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500" fill="hold"/>
                                        <p:tgtEl>
                                          <p:spTgt spid="15"/>
                                        </p:tgtEl>
                                        <p:attrNameLst>
                                          <p:attrName>ppt_x</p:attrName>
                                        </p:attrNameLst>
                                      </p:cBhvr>
                                      <p:tavLst>
                                        <p:tav tm="0">
                                          <p:val>
                                            <p:strVal val="#ppt_x"/>
                                          </p:val>
                                        </p:tav>
                                        <p:tav tm="100000">
                                          <p:val>
                                            <p:strVal val="#ppt_x"/>
                                          </p:val>
                                        </p:tav>
                                      </p:tavLst>
                                    </p:anim>
                                    <p:anim calcmode="lin" valueType="num">
                                      <p:cBhvr additive="base">
                                        <p:cTn id="9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arn(inVertical)">
                                      <p:cBhvr>
                                        <p:cTn id="9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20"/>
                </p:tgtEl>
              </p:cMediaNode>
            </p:audio>
            <p:audio>
              <p:cMediaNode vol="80000">
                <p:cTn id="97" fill="hold" display="0">
                  <p:stCondLst>
                    <p:cond delay="indefinite"/>
                  </p:stCondLst>
                  <p:endCondLst>
                    <p:cond evt="onStopAudio" delay="0">
                      <p:tgtEl>
                        <p:sldTgt/>
                      </p:tgtEl>
                    </p:cond>
                  </p:endCondLst>
                </p:cTn>
                <p:tgtEl>
                  <p:spTgt spid="21"/>
                </p:tgtEl>
              </p:cMediaNode>
            </p:audio>
            <p:audio>
              <p:cMediaNode vol="80000">
                <p:cTn id="98" fill="hold" display="0">
                  <p:stCondLst>
                    <p:cond delay="indefinite"/>
                  </p:stCondLst>
                  <p:endCondLst>
                    <p:cond evt="onStopAudio" delay="0">
                      <p:tgtEl>
                        <p:sldTgt/>
                      </p:tgtEl>
                    </p:cond>
                  </p:endCondLst>
                </p:cTn>
                <p:tgtEl>
                  <p:spTgt spid="22"/>
                </p:tgtEl>
              </p:cMediaNode>
            </p:audio>
            <p:audio>
              <p:cMediaNode vol="80000">
                <p:cTn id="99" fill="hold" display="0">
                  <p:stCondLst>
                    <p:cond delay="indefinite"/>
                  </p:stCondLst>
                  <p:endCondLst>
                    <p:cond evt="onStopAudio" delay="0">
                      <p:tgtEl>
                        <p:sldTgt/>
                      </p:tgtEl>
                    </p:cond>
                  </p:endCondLst>
                </p:cTn>
                <p:tgtEl>
                  <p:spTgt spid="23"/>
                </p:tgtEl>
              </p:cMediaNode>
            </p:audio>
          </p:childTnLst>
        </p:cTn>
      </p:par>
    </p:tnLst>
    <p:bldLst>
      <p:bldP spid="9" grpId="0"/>
      <p:bldP spid="10" grpId="0"/>
      <p:bldP spid="11" grpId="0"/>
      <p:bldP spid="12" grpId="0"/>
      <p:bldP spid="16" grpId="0"/>
      <p:bldP spid="17" grpId="0"/>
      <p:bldP spid="18"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1022637" y="7491900"/>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27479" y="-1616272"/>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1392843" y="388687"/>
            <a:ext cx="16484637" cy="9294852"/>
          </a:xfrm>
          <a:prstGeom prst="rect">
            <a:avLst/>
          </a:prstGeom>
        </p:spPr>
        <p:txBody>
          <a:bodyPr wrap="square">
            <a:spAutoFit/>
          </a:bodyPr>
          <a:lstStyle/>
          <a:p>
            <a:pPr algn="just">
              <a:spcAft>
                <a:spcPts val="0"/>
              </a:spcAft>
            </a:pPr>
            <a:r>
              <a:rPr lang="en-US" sz="4600" b="1">
                <a:latin typeface="Calibri" panose="020F0502020204030204" pitchFamily="34" charset="0"/>
                <a:ea typeface="Cambria" panose="02040503050406030204" pitchFamily="18" charset="0"/>
                <a:cs typeface="Cambria" panose="02040503050406030204" pitchFamily="18" charset="0"/>
              </a:rPr>
              <a:t>Hoặc thường có các động từ như:</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600">
                <a:latin typeface="Calibri" panose="020F0502020204030204" pitchFamily="34" charset="0"/>
                <a:ea typeface="Cambria" panose="02040503050406030204" pitchFamily="18" charset="0"/>
                <a:cs typeface="Cambria" panose="02040503050406030204" pitchFamily="18" charset="0"/>
              </a:rPr>
              <a:t>- Look!/ Watch! (Nhìn kìa!)</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6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600">
                <a:latin typeface="Calibri" panose="020F0502020204030204" pitchFamily="34" charset="0"/>
                <a:ea typeface="Cambria" panose="02040503050406030204" pitchFamily="18" charset="0"/>
                <a:cs typeface="Cambria" panose="02040503050406030204" pitchFamily="18" charset="0"/>
              </a:rPr>
              <a:t>  	Look! A man is jumping from the bridge!</a:t>
            </a:r>
            <a:endParaRPr lang="en-US" sz="4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4600">
                <a:latin typeface="Calibri" panose="020F0502020204030204" pitchFamily="34" charset="0"/>
                <a:ea typeface="Cambria" panose="02040503050406030204" pitchFamily="18" charset="0"/>
                <a:cs typeface="Cambria" panose="02040503050406030204" pitchFamily="18" charset="0"/>
              </a:rPr>
              <a:t>(Nhìn kìa! Một người đàn ông đang nhảy từ trên cầu xuống!)</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600">
                <a:latin typeface="Calibri" panose="020F0502020204030204" pitchFamily="34" charset="0"/>
                <a:ea typeface="Cambria" panose="02040503050406030204" pitchFamily="18" charset="0"/>
                <a:cs typeface="Cambria" panose="02040503050406030204" pitchFamily="18" charset="0"/>
              </a:rPr>
              <a:t>- Listen! (Nghe này!)</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600">
                <a:latin typeface="Calibri" panose="020F0502020204030204" pitchFamily="34" charset="0"/>
                <a:ea typeface="Cambria" panose="02040503050406030204" pitchFamily="18" charset="0"/>
                <a:cs typeface="Cambria" panose="02040503050406030204" pitchFamily="18" charset="0"/>
              </a:rPr>
              <a:t>Ex: 	Listen! Someone is knocking at the door!</a:t>
            </a:r>
            <a:endParaRPr lang="en-US" sz="4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4600">
                <a:latin typeface="Calibri" panose="020F0502020204030204" pitchFamily="34" charset="0"/>
                <a:ea typeface="Cambria" panose="02040503050406030204" pitchFamily="18" charset="0"/>
                <a:cs typeface="Cambria" panose="02040503050406030204" pitchFamily="18" charset="0"/>
              </a:rPr>
              <a:t>(Nghe này! Ai đó đang gõ cửa.)</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600">
                <a:latin typeface="Calibri" panose="020F0502020204030204" pitchFamily="34" charset="0"/>
                <a:ea typeface="Cambria" panose="02040503050406030204" pitchFamily="18" charset="0"/>
                <a:cs typeface="Cambria" panose="02040503050406030204" pitchFamily="18" charset="0"/>
              </a:rPr>
              <a:t>- Keep silent! (Hãy im lặng!)</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6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600">
                <a:latin typeface="Calibri" panose="020F0502020204030204" pitchFamily="34" charset="0"/>
                <a:ea typeface="Cambria" panose="02040503050406030204" pitchFamily="18" charset="0"/>
                <a:cs typeface="Cambria" panose="02040503050406030204" pitchFamily="18" charset="0"/>
              </a:rPr>
              <a:t> 	Keep silent! The teacher is explaining the lesson!</a:t>
            </a:r>
            <a:endParaRPr lang="en-US" sz="4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4600">
                <a:latin typeface="Calibri" panose="020F0502020204030204" pitchFamily="34" charset="0"/>
                <a:ea typeface="Cambria" panose="02040503050406030204" pitchFamily="18" charset="0"/>
                <a:cs typeface="Cambria" panose="02040503050406030204" pitchFamily="18" charset="0"/>
              </a:rPr>
              <a:t>(Trật tự! Thầy giáo đang giảng bài!)	</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600">
                <a:latin typeface="Calibri" panose="020F0502020204030204" pitchFamily="34" charset="0"/>
                <a:ea typeface="Cambria" panose="02040503050406030204" pitchFamily="18" charset="0"/>
                <a:cs typeface="Cambria" panose="02040503050406030204" pitchFamily="18" charset="0"/>
              </a:rPr>
              <a:t>- Watch out! = Look out! (Coi chừng)</a:t>
            </a:r>
            <a:endParaRPr lang="en-US" sz="46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6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600">
                <a:latin typeface="Calibri" panose="020F0502020204030204" pitchFamily="34" charset="0"/>
                <a:ea typeface="Cambria" panose="02040503050406030204" pitchFamily="18" charset="0"/>
                <a:cs typeface="Cambria" panose="02040503050406030204" pitchFamily="18" charset="0"/>
              </a:rPr>
              <a:t> 	Watch out! The car is moving very fast!</a:t>
            </a:r>
            <a:endParaRPr lang="en-US" sz="46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4600">
                <a:latin typeface="Calibri" panose="020F0502020204030204" pitchFamily="34" charset="0"/>
                <a:ea typeface="Calibri" panose="020F0502020204030204" pitchFamily="34" charset="0"/>
                <a:cs typeface="Calibri" panose="020F0502020204030204" pitchFamily="34" charset="0"/>
              </a:rPr>
              <a:t>(Coi chừng! Chiếc ô tô đang di chuyển rất nhanh!)</a:t>
            </a:r>
            <a:endParaRPr lang="en-US" sz="4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Freeform 27"/>
          <p:cNvSpPr/>
          <p:nvPr/>
        </p:nvSpPr>
        <p:spPr>
          <a:xfrm rot="-5983020" flipH="1" flipV="1">
            <a:off x="15871884" y="7864984"/>
            <a:ext cx="3403158"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Tree>
    <p:extLst>
      <p:ext uri="{BB962C8B-B14F-4D97-AF65-F5344CB8AC3E}">
        <p14:creationId xmlns:p14="http://schemas.microsoft.com/office/powerpoint/2010/main" val="35814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xEl>
                                              <p:pRg st="1" end="1"/>
                                            </p:txEl>
                                          </p:spTgt>
                                        </p:tgtEl>
                                        <p:attrNameLst>
                                          <p:attrName>style.visibility</p:attrName>
                                        </p:attrNameLst>
                                      </p:cBhvr>
                                      <p:to>
                                        <p:strVal val="visible"/>
                                      </p:to>
                                    </p:set>
                                    <p:anim calcmode="lin" valueType="num">
                                      <p:cBhvr additive="base">
                                        <p:cTn id="40"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9">
                                            <p:txEl>
                                              <p:pRg st="2" end="2"/>
                                            </p:txEl>
                                          </p:spTgt>
                                        </p:tgtEl>
                                        <p:attrNameLst>
                                          <p:attrName>style.visibility</p:attrName>
                                        </p:attrNameLst>
                                      </p:cBhvr>
                                      <p:to>
                                        <p:strVal val="visible"/>
                                      </p:to>
                                    </p:set>
                                    <p:anim calcmode="lin" valueType="num">
                                      <p:cBhvr additive="base">
                                        <p:cTn id="4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9">
                                            <p:txEl>
                                              <p:pRg st="2" end="2"/>
                                            </p:txEl>
                                          </p:spTgt>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9">
                                            <p:txEl>
                                              <p:pRg st="3" end="3"/>
                                            </p:txEl>
                                          </p:spTgt>
                                        </p:tgtEl>
                                        <p:attrNameLst>
                                          <p:attrName>style.visibility</p:attrName>
                                        </p:attrNameLst>
                                      </p:cBhvr>
                                      <p:to>
                                        <p:strVal val="visible"/>
                                      </p:to>
                                    </p:set>
                                    <p:anim calcmode="lin" valueType="num">
                                      <p:cBhvr additive="base">
                                        <p:cTn id="50"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9">
                                            <p:txEl>
                                              <p:pRg st="4" end="4"/>
                                            </p:txEl>
                                          </p:spTgt>
                                        </p:tgtEl>
                                        <p:attrNameLst>
                                          <p:attrName>style.visibility</p:attrName>
                                        </p:attrNameLst>
                                      </p:cBhvr>
                                      <p:to>
                                        <p:strVal val="visible"/>
                                      </p:to>
                                    </p:set>
                                    <p:anim calcmode="lin" valueType="num">
                                      <p:cBhvr additive="base">
                                        <p:cTn id="56"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9">
                                            <p:txEl>
                                              <p:pRg st="5" end="5"/>
                                            </p:txEl>
                                          </p:spTgt>
                                        </p:tgtEl>
                                        <p:attrNameLst>
                                          <p:attrName>style.visibility</p:attrName>
                                        </p:attrNameLst>
                                      </p:cBhvr>
                                      <p:to>
                                        <p:strVal val="visible"/>
                                      </p:to>
                                    </p:set>
                                    <p:anim calcmode="lin" valueType="num">
                                      <p:cBhvr additive="base">
                                        <p:cTn id="62" dur="500" fill="hold"/>
                                        <p:tgtEl>
                                          <p:spTgt spid="29">
                                            <p:txEl>
                                              <p:pRg st="5" end="5"/>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9">
                                            <p:txEl>
                                              <p:pRg st="5" end="5"/>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9">
                                            <p:txEl>
                                              <p:pRg st="6" end="6"/>
                                            </p:txEl>
                                          </p:spTgt>
                                        </p:tgtEl>
                                        <p:attrNameLst>
                                          <p:attrName>style.visibility</p:attrName>
                                        </p:attrNameLst>
                                      </p:cBhvr>
                                      <p:to>
                                        <p:strVal val="visible"/>
                                      </p:to>
                                    </p:set>
                                    <p:anim calcmode="lin" valueType="num">
                                      <p:cBhvr additive="base">
                                        <p:cTn id="66" dur="500" fill="hold"/>
                                        <p:tgtEl>
                                          <p:spTgt spid="29">
                                            <p:txEl>
                                              <p:pRg st="6" end="6"/>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9">
                                            <p:txEl>
                                              <p:pRg st="7" end="7"/>
                                            </p:txEl>
                                          </p:spTgt>
                                        </p:tgtEl>
                                        <p:attrNameLst>
                                          <p:attrName>style.visibility</p:attrName>
                                        </p:attrNameLst>
                                      </p:cBhvr>
                                      <p:to>
                                        <p:strVal val="visible"/>
                                      </p:to>
                                    </p:set>
                                    <p:anim calcmode="lin" valueType="num">
                                      <p:cBhvr additive="base">
                                        <p:cTn id="72" dur="500" fill="hold"/>
                                        <p:tgtEl>
                                          <p:spTgt spid="29">
                                            <p:txEl>
                                              <p:pRg st="7" end="7"/>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9">
                                            <p:txEl>
                                              <p:pRg st="8" end="8"/>
                                            </p:txEl>
                                          </p:spTgt>
                                        </p:tgtEl>
                                        <p:attrNameLst>
                                          <p:attrName>style.visibility</p:attrName>
                                        </p:attrNameLst>
                                      </p:cBhvr>
                                      <p:to>
                                        <p:strVal val="visible"/>
                                      </p:to>
                                    </p:set>
                                    <p:anim calcmode="lin" valueType="num">
                                      <p:cBhvr additive="base">
                                        <p:cTn id="78" dur="500" fill="hold"/>
                                        <p:tgtEl>
                                          <p:spTgt spid="29">
                                            <p:txEl>
                                              <p:pRg st="8" end="8"/>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9">
                                            <p:txEl>
                                              <p:pRg st="8" end="8"/>
                                            </p:txEl>
                                          </p:spTgt>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29">
                                            <p:txEl>
                                              <p:pRg st="9" end="9"/>
                                            </p:txEl>
                                          </p:spTgt>
                                        </p:tgtEl>
                                        <p:attrNameLst>
                                          <p:attrName>style.visibility</p:attrName>
                                        </p:attrNameLst>
                                      </p:cBhvr>
                                      <p:to>
                                        <p:strVal val="visible"/>
                                      </p:to>
                                    </p:set>
                                    <p:anim calcmode="lin" valueType="num">
                                      <p:cBhvr additive="base">
                                        <p:cTn id="82" dur="500" fill="hold"/>
                                        <p:tgtEl>
                                          <p:spTgt spid="29">
                                            <p:txEl>
                                              <p:pRg st="9" end="9"/>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9">
                                            <p:txEl>
                                              <p:pRg st="10" end="10"/>
                                            </p:txEl>
                                          </p:spTgt>
                                        </p:tgtEl>
                                        <p:attrNameLst>
                                          <p:attrName>style.visibility</p:attrName>
                                        </p:attrNameLst>
                                      </p:cBhvr>
                                      <p:to>
                                        <p:strVal val="visible"/>
                                      </p:to>
                                    </p:set>
                                    <p:anim calcmode="lin" valueType="num">
                                      <p:cBhvr additive="base">
                                        <p:cTn id="88" dur="500" fill="hold"/>
                                        <p:tgtEl>
                                          <p:spTgt spid="29">
                                            <p:txEl>
                                              <p:pRg st="10" end="10"/>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2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9">
                                            <p:txEl>
                                              <p:pRg st="11" end="11"/>
                                            </p:txEl>
                                          </p:spTgt>
                                        </p:tgtEl>
                                        <p:attrNameLst>
                                          <p:attrName>style.visibility</p:attrName>
                                        </p:attrNameLst>
                                      </p:cBhvr>
                                      <p:to>
                                        <p:strVal val="visible"/>
                                      </p:to>
                                    </p:set>
                                    <p:anim calcmode="lin" valueType="num">
                                      <p:cBhvr additive="base">
                                        <p:cTn id="94" dur="500" fill="hold"/>
                                        <p:tgtEl>
                                          <p:spTgt spid="29">
                                            <p:txEl>
                                              <p:pRg st="11" end="11"/>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29">
                                            <p:txEl>
                                              <p:pRg st="11" end="11"/>
                                            </p:txEl>
                                          </p:spTgt>
                                        </p:tgtEl>
                                        <p:attrNameLst>
                                          <p:attrName>ppt_y</p:attrName>
                                        </p:attrNameLst>
                                      </p:cBhvr>
                                      <p:tavLst>
                                        <p:tav tm="0">
                                          <p:val>
                                            <p:strVal val="1+#ppt_h/2"/>
                                          </p:val>
                                        </p:tav>
                                        <p:tav tm="100000">
                                          <p:val>
                                            <p:strVal val="#ppt_y"/>
                                          </p:val>
                                        </p:tav>
                                      </p:tavLst>
                                    </p:anim>
                                  </p:childTnLst>
                                </p:cTn>
                              </p:par>
                              <p:par>
                                <p:cTn id="96" presetID="2" presetClass="entr" presetSubtype="4" fill="hold" nodeType="withEffect">
                                  <p:stCondLst>
                                    <p:cond delay="0"/>
                                  </p:stCondLst>
                                  <p:childTnLst>
                                    <p:set>
                                      <p:cBhvr>
                                        <p:cTn id="97" dur="1" fill="hold">
                                          <p:stCondLst>
                                            <p:cond delay="0"/>
                                          </p:stCondLst>
                                        </p:cTn>
                                        <p:tgtEl>
                                          <p:spTgt spid="29">
                                            <p:txEl>
                                              <p:pRg st="12" end="12"/>
                                            </p:txEl>
                                          </p:spTgt>
                                        </p:tgtEl>
                                        <p:attrNameLst>
                                          <p:attrName>style.visibility</p:attrName>
                                        </p:attrNameLst>
                                      </p:cBhvr>
                                      <p:to>
                                        <p:strVal val="visible"/>
                                      </p:to>
                                    </p:set>
                                    <p:anim calcmode="lin" valueType="num">
                                      <p:cBhvr additive="base">
                                        <p:cTn id="98" dur="500" fill="hold"/>
                                        <p:tgtEl>
                                          <p:spTgt spid="29">
                                            <p:txEl>
                                              <p:pRg st="12" end="12"/>
                                            </p:txEl>
                                          </p:spTgt>
                                        </p:tgtEl>
                                        <p:attrNameLst>
                                          <p:attrName>ppt_x</p:attrName>
                                        </p:attrNameLst>
                                      </p:cBhvr>
                                      <p:tavLst>
                                        <p:tav tm="0">
                                          <p:val>
                                            <p:strVal val="#ppt_x"/>
                                          </p:val>
                                        </p:tav>
                                        <p:tav tm="100000">
                                          <p:val>
                                            <p:strVal val="#ppt_x"/>
                                          </p:val>
                                        </p:tav>
                                      </p:tavLst>
                                    </p:anim>
                                    <p:anim calcmode="lin" valueType="num">
                                      <p:cBhvr additive="base">
                                        <p:cTn id="99" dur="500" fill="hold"/>
                                        <p:tgtEl>
                                          <p:spTgt spid="2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1022637" y="7491900"/>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27479" y="-1616272"/>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1285995" y="1047634"/>
            <a:ext cx="15980757" cy="8217634"/>
          </a:xfrm>
          <a:prstGeom prst="rect">
            <a:avLst/>
          </a:prstGeom>
        </p:spPr>
        <p:txBody>
          <a:bodyPr wrap="square">
            <a:spAutoFit/>
          </a:bodyPr>
          <a:lstStyle/>
          <a:p>
            <a:pPr algn="just">
              <a:spcAft>
                <a:spcPts val="0"/>
              </a:spcAft>
              <a:tabLst>
                <a:tab pos="138176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d. Cách thêm đuôi -ing</a:t>
            </a:r>
            <a:endParaRPr lang="en-US" sz="4800" b="1">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a:latin typeface="Calibri" panose="020F0502020204030204" pitchFamily="34" charset="0"/>
                <a:ea typeface="Cambria" panose="02040503050406030204" pitchFamily="18" charset="0"/>
                <a:cs typeface="Cambria" panose="02040503050406030204" pitchFamily="18" charset="0"/>
              </a:rPr>
              <a:t>- Thông thường nhất, ta thêm đuôi -ing vào sau hàu hết các động từ.</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b="1" i="1">
                <a:latin typeface="Calibri" panose="020F0502020204030204" pitchFamily="34" charset="0"/>
                <a:ea typeface="Cambria" panose="02040503050406030204" pitchFamily="18" charset="0"/>
                <a:cs typeface="Cambria" panose="02040503050406030204" pitchFamily="18" charset="0"/>
              </a:rPr>
              <a:t>learn – learning	go - going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a:latin typeface="Calibri" panose="020F0502020204030204" pitchFamily="34" charset="0"/>
                <a:ea typeface="Cambria" panose="02040503050406030204" pitchFamily="18" charset="0"/>
                <a:cs typeface="Cambria" panose="02040503050406030204" pitchFamily="18" charset="0"/>
              </a:rPr>
              <a:t>- Với những động từ có tận cùng là "e”, khi thêm đuôi -ing thì ta sẽ bỏ đuôi "e" và thêm "ing”.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b="1" i="1">
                <a:latin typeface="Calibri" panose="020F0502020204030204" pitchFamily="34" charset="0"/>
                <a:ea typeface="Cambria" panose="02040503050406030204" pitchFamily="18" charset="0"/>
                <a:cs typeface="Cambria" panose="02040503050406030204" pitchFamily="18" charset="0"/>
              </a:rPr>
              <a:t>make - making	use – using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a:latin typeface="Calibri" panose="020F0502020204030204" pitchFamily="34" charset="0"/>
                <a:ea typeface="Cambria" panose="02040503050406030204" pitchFamily="18" charset="0"/>
                <a:cs typeface="Cambria" panose="02040503050406030204" pitchFamily="18" charset="0"/>
              </a:rPr>
              <a:t>- Nếu động từ có 1 âm tiết kết thúc bằng một phụ âm (trừ h, w, X, y), đi trước là một nguyên âm, ta gấp đôi phụ âm trước khi thêm "ing.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b="1" i="1">
                <a:latin typeface="Calibri" panose="020F0502020204030204" pitchFamily="34" charset="0"/>
                <a:ea typeface="Cambria" panose="02040503050406030204" pitchFamily="18" charset="0"/>
                <a:cs typeface="Cambria" panose="02040503050406030204" pitchFamily="18" charset="0"/>
              </a:rPr>
              <a:t>stop - stopping	run - running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a:latin typeface="Calibri" panose="020F0502020204030204" pitchFamily="34" charset="0"/>
                <a:ea typeface="Cambria" panose="02040503050406030204" pitchFamily="18" charset="0"/>
                <a:cs typeface="Cambria" panose="02040503050406030204" pitchFamily="18" charset="0"/>
              </a:rPr>
              <a:t>- Động từ kết thúc là "ie” thì khi thêm "ing", thay "ie” bằng "y” rồi thêm "ing”.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Ex:</a:t>
            </a:r>
            <a:r>
              <a:rPr lang="en-US" sz="4400">
                <a:latin typeface="Calibri" panose="020F0502020204030204" pitchFamily="34" charset="0"/>
                <a:ea typeface="Cambria" panose="02040503050406030204" pitchFamily="18" charset="0"/>
                <a:cs typeface="Cambria" panose="02040503050406030204" pitchFamily="18" charset="0"/>
              </a:rPr>
              <a:t> </a:t>
            </a:r>
            <a:r>
              <a:rPr lang="en-US" sz="4400" b="1" i="1">
                <a:latin typeface="Calibri" panose="020F0502020204030204" pitchFamily="34" charset="0"/>
                <a:ea typeface="Cambria" panose="02040503050406030204" pitchFamily="18" charset="0"/>
                <a:cs typeface="Cambria" panose="02040503050406030204" pitchFamily="18" charset="0"/>
              </a:rPr>
              <a:t>lie - lying	die - dying</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Freeform 27"/>
          <p:cNvSpPr/>
          <p:nvPr/>
        </p:nvSpPr>
        <p:spPr>
          <a:xfrm rot="-5983020" flipH="1" flipV="1">
            <a:off x="15871884" y="7864984"/>
            <a:ext cx="3403158"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Tree>
    <p:extLst>
      <p:ext uri="{BB962C8B-B14F-4D97-AF65-F5344CB8AC3E}">
        <p14:creationId xmlns:p14="http://schemas.microsoft.com/office/powerpoint/2010/main" val="83409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xEl>
                                              <p:pRg st="1" end="1"/>
                                            </p:txEl>
                                          </p:spTgt>
                                        </p:tgtEl>
                                        <p:attrNameLst>
                                          <p:attrName>style.visibility</p:attrName>
                                        </p:attrNameLst>
                                      </p:cBhvr>
                                      <p:to>
                                        <p:strVal val="visible"/>
                                      </p:to>
                                    </p:set>
                                    <p:anim calcmode="lin" valueType="num">
                                      <p:cBhvr additive="base">
                                        <p:cTn id="40"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9">
                                            <p:txEl>
                                              <p:pRg st="2" end="2"/>
                                            </p:txEl>
                                          </p:spTgt>
                                        </p:tgtEl>
                                        <p:attrNameLst>
                                          <p:attrName>style.visibility</p:attrName>
                                        </p:attrNameLst>
                                      </p:cBhvr>
                                      <p:to>
                                        <p:strVal val="visible"/>
                                      </p:to>
                                    </p:set>
                                    <p:anim calcmode="lin" valueType="num">
                                      <p:cBhvr additive="base">
                                        <p:cTn id="46"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9">
                                            <p:txEl>
                                              <p:pRg st="3" end="3"/>
                                            </p:txEl>
                                          </p:spTgt>
                                        </p:tgtEl>
                                        <p:attrNameLst>
                                          <p:attrName>style.visibility</p:attrName>
                                        </p:attrNameLst>
                                      </p:cBhvr>
                                      <p:to>
                                        <p:strVal val="visible"/>
                                      </p:to>
                                    </p:set>
                                    <p:anim calcmode="lin" valueType="num">
                                      <p:cBhvr additive="base">
                                        <p:cTn id="52" dur="500" fill="hold"/>
                                        <p:tgtEl>
                                          <p:spTgt spid="29">
                                            <p:txEl>
                                              <p:pRg st="3" end="3"/>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29">
                                            <p:txEl>
                                              <p:pRg st="4" end="4"/>
                                            </p:txEl>
                                          </p:spTgt>
                                        </p:tgtEl>
                                        <p:attrNameLst>
                                          <p:attrName>style.visibility</p:attrName>
                                        </p:attrNameLst>
                                      </p:cBhvr>
                                      <p:to>
                                        <p:strVal val="visible"/>
                                      </p:to>
                                    </p:set>
                                    <p:anim calcmode="lin" valueType="num">
                                      <p:cBhvr additive="base">
                                        <p:cTn id="58" dur="500" fill="hold"/>
                                        <p:tgtEl>
                                          <p:spTgt spid="29">
                                            <p:txEl>
                                              <p:pRg st="4" end="4"/>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29">
                                            <p:txEl>
                                              <p:pRg st="5" end="5"/>
                                            </p:txEl>
                                          </p:spTgt>
                                        </p:tgtEl>
                                        <p:attrNameLst>
                                          <p:attrName>style.visibility</p:attrName>
                                        </p:attrNameLst>
                                      </p:cBhvr>
                                      <p:to>
                                        <p:strVal val="visible"/>
                                      </p:to>
                                    </p:set>
                                    <p:anim calcmode="lin" valueType="num">
                                      <p:cBhvr additive="base">
                                        <p:cTn id="64" dur="500" fill="hold"/>
                                        <p:tgtEl>
                                          <p:spTgt spid="29">
                                            <p:txEl>
                                              <p:pRg st="5" end="5"/>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2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9">
                                            <p:txEl>
                                              <p:pRg st="6" end="6"/>
                                            </p:txEl>
                                          </p:spTgt>
                                        </p:tgtEl>
                                        <p:attrNameLst>
                                          <p:attrName>style.visibility</p:attrName>
                                        </p:attrNameLst>
                                      </p:cBhvr>
                                      <p:to>
                                        <p:strVal val="visible"/>
                                      </p:to>
                                    </p:set>
                                    <p:anim calcmode="lin" valueType="num">
                                      <p:cBhvr additive="base">
                                        <p:cTn id="70" dur="500" fill="hold"/>
                                        <p:tgtEl>
                                          <p:spTgt spid="29">
                                            <p:txEl>
                                              <p:pRg st="6" end="6"/>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2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29">
                                            <p:txEl>
                                              <p:pRg st="7" end="7"/>
                                            </p:txEl>
                                          </p:spTgt>
                                        </p:tgtEl>
                                        <p:attrNameLst>
                                          <p:attrName>style.visibility</p:attrName>
                                        </p:attrNameLst>
                                      </p:cBhvr>
                                      <p:to>
                                        <p:strVal val="visible"/>
                                      </p:to>
                                    </p:set>
                                    <p:anim calcmode="lin" valueType="num">
                                      <p:cBhvr additive="base">
                                        <p:cTn id="76" dur="500" fill="hold"/>
                                        <p:tgtEl>
                                          <p:spTgt spid="29">
                                            <p:txEl>
                                              <p:pRg st="7" end="7"/>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2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9">
                                            <p:txEl>
                                              <p:pRg st="8" end="8"/>
                                            </p:txEl>
                                          </p:spTgt>
                                        </p:tgtEl>
                                        <p:attrNameLst>
                                          <p:attrName>style.visibility</p:attrName>
                                        </p:attrNameLst>
                                      </p:cBhvr>
                                      <p:to>
                                        <p:strVal val="visible"/>
                                      </p:to>
                                    </p:set>
                                    <p:anim calcmode="lin" valueType="num">
                                      <p:cBhvr additive="base">
                                        <p:cTn id="82" dur="500" fill="hold"/>
                                        <p:tgtEl>
                                          <p:spTgt spid="29">
                                            <p:txEl>
                                              <p:pRg st="8" end="8"/>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2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1022637" y="7491900"/>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27479" y="-1616272"/>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838200" y="534083"/>
            <a:ext cx="15980757" cy="916213"/>
          </a:xfrm>
          <a:prstGeom prst="rect">
            <a:avLst/>
          </a:prstGeom>
        </p:spPr>
        <p:txBody>
          <a:bodyPr wrap="square">
            <a:spAutoFit/>
          </a:bodyPr>
          <a:lstStyle/>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 Chú ý: Những động từ trong bảng sau không chia ở thì hiện tại tiếp diễn:</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Freeform 27"/>
          <p:cNvSpPr/>
          <p:nvPr/>
        </p:nvSpPr>
        <p:spPr>
          <a:xfrm rot="-5983020" flipH="1" flipV="1">
            <a:off x="15871884" y="7864984"/>
            <a:ext cx="3403158"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pic>
        <p:nvPicPr>
          <p:cNvPr id="2" name="Picture 1"/>
          <p:cNvPicPr>
            <a:picLocks noChangeAspect="1"/>
          </p:cNvPicPr>
          <p:nvPr/>
        </p:nvPicPr>
        <p:blipFill>
          <a:blip r:embed="rId25"/>
          <a:stretch>
            <a:fillRect/>
          </a:stretch>
        </p:blipFill>
        <p:spPr>
          <a:xfrm>
            <a:off x="3501782" y="1553298"/>
            <a:ext cx="10972800" cy="8079959"/>
          </a:xfrm>
          <a:prstGeom prst="rect">
            <a:avLst/>
          </a:prstGeom>
        </p:spPr>
      </p:pic>
    </p:spTree>
    <p:extLst>
      <p:ext uri="{BB962C8B-B14F-4D97-AF65-F5344CB8AC3E}">
        <p14:creationId xmlns:p14="http://schemas.microsoft.com/office/powerpoint/2010/main" val="2110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fill="hold"/>
                                        <p:tgtEl>
                                          <p:spTgt spid="2"/>
                                        </p:tgtEl>
                                        <p:attrNameLst>
                                          <p:attrName>ppt_x</p:attrName>
                                        </p:attrNameLst>
                                      </p:cBhvr>
                                      <p:tavLst>
                                        <p:tav tm="0">
                                          <p:val>
                                            <p:strVal val="#ppt_x"/>
                                          </p:val>
                                        </p:tav>
                                        <p:tav tm="100000">
                                          <p:val>
                                            <p:strVal val="#ppt_x"/>
                                          </p:val>
                                        </p:tav>
                                      </p:tavLst>
                                    </p:anim>
                                    <p:anim calcmode="lin" valueType="num">
                                      <p:cBhvr additive="base">
                                        <p:cTn id="3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292895">
            <a:off x="1423421" y="621350"/>
            <a:ext cx="14982604" cy="8896284"/>
          </a:xfrm>
          <a:custGeom>
            <a:avLst/>
            <a:gdLst/>
            <a:ahLst/>
            <a:cxnLst/>
            <a:rect l="l" t="t" r="r" b="b"/>
            <a:pathLst>
              <a:path w="11847351" h="8896284">
                <a:moveTo>
                  <a:pt x="0" y="0"/>
                </a:moveTo>
                <a:lnTo>
                  <a:pt x="11847352" y="0"/>
                </a:lnTo>
                <a:lnTo>
                  <a:pt x="11847352" y="8896284"/>
                </a:lnTo>
                <a:lnTo>
                  <a:pt x="0" y="889628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rot="-225904" flipH="1">
            <a:off x="15371636" y="-1854820"/>
            <a:ext cx="3775329" cy="4114800"/>
          </a:xfrm>
          <a:custGeom>
            <a:avLst/>
            <a:gdLst/>
            <a:ahLst/>
            <a:cxnLst/>
            <a:rect l="l" t="t" r="r" b="b"/>
            <a:pathLst>
              <a:path w="3775329" h="4114800">
                <a:moveTo>
                  <a:pt x="3775329" y="0"/>
                </a:moveTo>
                <a:lnTo>
                  <a:pt x="0" y="0"/>
                </a:lnTo>
                <a:lnTo>
                  <a:pt x="0" y="4114800"/>
                </a:lnTo>
                <a:lnTo>
                  <a:pt x="3775329" y="4114800"/>
                </a:lnTo>
                <a:lnTo>
                  <a:pt x="3775329"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225904" flipV="1">
            <a:off x="-573857" y="7973292"/>
            <a:ext cx="3775329" cy="4114800"/>
          </a:xfrm>
          <a:custGeom>
            <a:avLst/>
            <a:gdLst/>
            <a:ahLst/>
            <a:cxnLst/>
            <a:rect l="l" t="t" r="r" b="b"/>
            <a:pathLst>
              <a:path w="3775329" h="4114800">
                <a:moveTo>
                  <a:pt x="0" y="4114800"/>
                </a:moveTo>
                <a:lnTo>
                  <a:pt x="3775329" y="4114800"/>
                </a:lnTo>
                <a:lnTo>
                  <a:pt x="3775329" y="0"/>
                </a:lnTo>
                <a:lnTo>
                  <a:pt x="0" y="0"/>
                </a:lnTo>
                <a:lnTo>
                  <a:pt x="0" y="411480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358778">
            <a:off x="308185" y="-635066"/>
            <a:ext cx="3261927" cy="5623960"/>
          </a:xfrm>
          <a:custGeom>
            <a:avLst/>
            <a:gdLst/>
            <a:ahLst/>
            <a:cxnLst/>
            <a:rect l="l" t="t" r="r" b="b"/>
            <a:pathLst>
              <a:path w="4099274" h="6264412">
                <a:moveTo>
                  <a:pt x="0" y="0"/>
                </a:moveTo>
                <a:lnTo>
                  <a:pt x="4099274" y="0"/>
                </a:lnTo>
                <a:lnTo>
                  <a:pt x="4099274" y="6264412"/>
                </a:lnTo>
                <a:lnTo>
                  <a:pt x="0" y="6264412"/>
                </a:lnTo>
                <a:lnTo>
                  <a:pt x="0" y="0"/>
                </a:lnTo>
                <a:close/>
              </a:path>
            </a:pathLst>
          </a:custGeom>
          <a:blipFill>
            <a:blip r:embed="rId11"/>
            <a:stretch>
              <a:fillRect/>
            </a:stretch>
          </a:blipFill>
        </p:spPr>
      </p:sp>
      <p:sp>
        <p:nvSpPr>
          <p:cNvPr id="8" name="Freeform 8"/>
          <p:cNvSpPr/>
          <p:nvPr/>
        </p:nvSpPr>
        <p:spPr>
          <a:xfrm>
            <a:off x="11731540" y="4135337"/>
            <a:ext cx="7018137" cy="5916452"/>
          </a:xfrm>
          <a:custGeom>
            <a:avLst/>
            <a:gdLst/>
            <a:ahLst/>
            <a:cxnLst/>
            <a:rect l="l" t="t" r="r" b="b"/>
            <a:pathLst>
              <a:path w="7018137" h="5916452">
                <a:moveTo>
                  <a:pt x="0" y="0"/>
                </a:moveTo>
                <a:lnTo>
                  <a:pt x="7018137" y="0"/>
                </a:lnTo>
                <a:lnTo>
                  <a:pt x="7018137" y="5916452"/>
                </a:lnTo>
                <a:lnTo>
                  <a:pt x="0" y="591645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TextBox 9"/>
          <p:cNvSpPr txBox="1"/>
          <p:nvPr/>
        </p:nvSpPr>
        <p:spPr>
          <a:xfrm>
            <a:off x="3042208" y="2490598"/>
            <a:ext cx="12203584" cy="1436291"/>
          </a:xfrm>
          <a:prstGeom prst="rect">
            <a:avLst/>
          </a:prstGeom>
        </p:spPr>
        <p:txBody>
          <a:bodyPr wrap="square" lIns="0" tIns="0" rIns="0" bIns="0" rtlCol="0" anchor="t">
            <a:spAutoFit/>
          </a:bodyPr>
          <a:lstStyle/>
          <a:p>
            <a:pPr algn="ctr">
              <a:lnSpc>
                <a:spcPts val="11152"/>
              </a:lnSpc>
            </a:pPr>
            <a:r>
              <a:rPr lang="en-US" sz="9600" smtClean="0">
                <a:solidFill>
                  <a:srgbClr val="4F3B20"/>
                </a:solidFill>
                <a:latin typeface="Lobster Two" panose="02000506000000020003" pitchFamily="2" charset="0"/>
              </a:rPr>
              <a:t>Grammar checking</a:t>
            </a:r>
            <a:endParaRPr lang="en-US" sz="9600">
              <a:solidFill>
                <a:srgbClr val="4F3B20"/>
              </a:solidFill>
              <a:latin typeface="Lobster Two" panose="02000506000000020003" pitchFamily="2" charset="0"/>
            </a:endParaRPr>
          </a:p>
        </p:txBody>
      </p:sp>
      <p:sp>
        <p:nvSpPr>
          <p:cNvPr id="11" name="Rectangle 10"/>
          <p:cNvSpPr/>
          <p:nvPr/>
        </p:nvSpPr>
        <p:spPr>
          <a:xfrm>
            <a:off x="2286000" y="4178846"/>
            <a:ext cx="11841190" cy="1754326"/>
          </a:xfrm>
          <a:prstGeom prst="rect">
            <a:avLst/>
          </a:prstGeom>
        </p:spPr>
        <p:txBody>
          <a:bodyPr wrap="none">
            <a:spAutoFit/>
          </a:bodyPr>
          <a:lstStyle/>
          <a:p>
            <a:r>
              <a:rPr lang="en-US" sz="5400">
                <a:hlinkClick r:id="rId14"/>
              </a:rPr>
              <a:t>https://</a:t>
            </a:r>
            <a:r>
              <a:rPr lang="en-US" sz="5400" smtClean="0">
                <a:hlinkClick r:id="rId14"/>
              </a:rPr>
              <a:t>wordwall.net/resource/23454157</a:t>
            </a:r>
            <a:endParaRPr lang="en-US" sz="5400" smtClean="0"/>
          </a:p>
          <a:p>
            <a:endParaRPr lang="en-US" sz="5400"/>
          </a:p>
        </p:txBody>
      </p:sp>
      <p:sp>
        <p:nvSpPr>
          <p:cNvPr id="12" name="Rectangle 11"/>
          <p:cNvSpPr/>
          <p:nvPr/>
        </p:nvSpPr>
        <p:spPr>
          <a:xfrm>
            <a:off x="3320467" y="7064106"/>
            <a:ext cx="10548400" cy="1508105"/>
          </a:xfrm>
          <a:prstGeom prst="rect">
            <a:avLst/>
          </a:prstGeom>
        </p:spPr>
        <p:txBody>
          <a:bodyPr wrap="none">
            <a:spAutoFit/>
          </a:bodyPr>
          <a:lstStyle/>
          <a:p>
            <a:r>
              <a:rPr lang="en-US" sz="4800">
                <a:hlinkClick r:id="rId15"/>
              </a:rPr>
              <a:t>https://</a:t>
            </a:r>
            <a:r>
              <a:rPr lang="en-US" sz="4800" smtClean="0">
                <a:hlinkClick r:id="rId15"/>
              </a:rPr>
              <a:t>wordwall.net/resource/38257289</a:t>
            </a:r>
            <a:endParaRPr lang="en-US" sz="4800" smtClean="0"/>
          </a:p>
          <a:p>
            <a:endParaRPr lang="en-US" sz="4400"/>
          </a:p>
        </p:txBody>
      </p:sp>
      <p:sp>
        <p:nvSpPr>
          <p:cNvPr id="13" name="Rectangle 12"/>
          <p:cNvSpPr/>
          <p:nvPr/>
        </p:nvSpPr>
        <p:spPr>
          <a:xfrm>
            <a:off x="3320467" y="5663434"/>
            <a:ext cx="10548400" cy="1508105"/>
          </a:xfrm>
          <a:prstGeom prst="rect">
            <a:avLst/>
          </a:prstGeom>
        </p:spPr>
        <p:txBody>
          <a:bodyPr wrap="none">
            <a:spAutoFit/>
          </a:bodyPr>
          <a:lstStyle/>
          <a:p>
            <a:r>
              <a:rPr lang="en-US" sz="4800">
                <a:hlinkClick r:id="rId16"/>
              </a:rPr>
              <a:t>https://</a:t>
            </a:r>
            <a:r>
              <a:rPr lang="en-US" sz="4800" smtClean="0">
                <a:hlinkClick r:id="rId16"/>
              </a:rPr>
              <a:t>wordwall.net/resource/19215075</a:t>
            </a:r>
            <a:endParaRPr lang="en-US" sz="4800" smtClean="0"/>
          </a:p>
          <a:p>
            <a:endParaRPr lang="en-US" sz="4400"/>
          </a:p>
        </p:txBody>
      </p:sp>
    </p:spTree>
    <p:extLst>
      <p:ext uri="{BB962C8B-B14F-4D97-AF65-F5344CB8AC3E}">
        <p14:creationId xmlns:p14="http://schemas.microsoft.com/office/powerpoint/2010/main" val="3250380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53" presetClass="entr" presetSubtype="16"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604365" y="2299923"/>
            <a:ext cx="6238151"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2952886" y="2418226"/>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001000" y="59817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924286" y="2908096"/>
            <a:ext cx="5793961" cy="3397661"/>
          </a:xfrm>
          <a:prstGeom prst="rect">
            <a:avLst/>
          </a:prstGeom>
        </p:spPr>
        <p:txBody>
          <a:bodyPr lIns="0" tIns="0" rIns="0" bIns="0" rtlCol="0" anchor="t">
            <a:spAutoFit/>
          </a:bodyPr>
          <a:lstStyle/>
          <a:p>
            <a:pPr algn="ctr">
              <a:lnSpc>
                <a:spcPct val="110000"/>
              </a:lnSpc>
            </a:pPr>
            <a:r>
              <a:rPr lang="en-US" sz="10547">
                <a:solidFill>
                  <a:srgbClr val="4F3B20"/>
                </a:solidFill>
                <a:latin typeface="Marykate"/>
              </a:rPr>
              <a:t>PART 1. THEORY</a:t>
            </a:r>
          </a:p>
        </p:txBody>
      </p:sp>
      <p:sp>
        <p:nvSpPr>
          <p:cNvPr id="14" name="TextBox 14"/>
          <p:cNvSpPr txBox="1"/>
          <p:nvPr/>
        </p:nvSpPr>
        <p:spPr>
          <a:xfrm>
            <a:off x="6149390" y="5034355"/>
            <a:ext cx="7007534" cy="728084"/>
          </a:xfrm>
          <a:prstGeom prst="rect">
            <a:avLst/>
          </a:prstGeom>
        </p:spPr>
        <p:txBody>
          <a:bodyPr wrap="square" lIns="0" tIns="0" rIns="0" bIns="0" rtlCol="0" anchor="t">
            <a:spAutoFit/>
          </a:bodyPr>
          <a:lstStyle/>
          <a:p>
            <a:pPr marL="518160" lvl="1" algn="ctr">
              <a:lnSpc>
                <a:spcPts val="5184"/>
              </a:lnSpc>
            </a:pPr>
            <a:r>
              <a:rPr lang="en-US" sz="8800" smtClean="0">
                <a:solidFill>
                  <a:srgbClr val="4F3B20"/>
                </a:solidFill>
                <a:latin typeface="Marykate"/>
              </a:rPr>
              <a:t>III. </a:t>
            </a:r>
            <a:r>
              <a:rPr lang="en-US" sz="8800">
                <a:solidFill>
                  <a:srgbClr val="4F3B20"/>
                </a:solidFill>
                <a:latin typeface="Marykate"/>
              </a:rPr>
              <a:t>PHONETICS</a:t>
            </a:r>
          </a:p>
        </p:txBody>
      </p:sp>
    </p:spTree>
    <p:extLst>
      <p:ext uri="{BB962C8B-B14F-4D97-AF65-F5344CB8AC3E}">
        <p14:creationId xmlns:p14="http://schemas.microsoft.com/office/powerpoint/2010/main" val="300590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1022637" y="7491900"/>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27479" y="-1616272"/>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1198680" y="422505"/>
            <a:ext cx="15980757" cy="2123658"/>
          </a:xfrm>
          <a:prstGeom prst="rect">
            <a:avLst/>
          </a:prstGeom>
        </p:spPr>
        <p:txBody>
          <a:bodyPr wrap="square">
            <a:spAutoFit/>
          </a:bodyPr>
          <a:lstStyle/>
          <a:p>
            <a:pPr algn="ctr">
              <a:lnSpc>
                <a:spcPct val="150000"/>
              </a:lnSpc>
              <a:spcAft>
                <a:spcPts val="0"/>
              </a:spcAft>
            </a:pPr>
            <a:r>
              <a:rPr lang="en-US" sz="4400" b="1">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latin typeface="Calibri" panose="020F0502020204030204" pitchFamily="34" charset="0"/>
                <a:ea typeface="Cambria" panose="02040503050406030204" pitchFamily="18" charset="0"/>
                <a:cs typeface="Cambria" panose="02040503050406030204" pitchFamily="18" charset="0"/>
              </a:rPr>
              <a:t> Cách phát âm âm /p/ và /b/.</a:t>
            </a:r>
            <a:endParaRPr lang="en-US" sz="4800" b="1">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a. Âm /p/</a:t>
            </a:r>
            <a:endParaRPr lang="en-US" sz="4800" b="1">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Freeform 27"/>
          <p:cNvSpPr/>
          <p:nvPr/>
        </p:nvSpPr>
        <p:spPr>
          <a:xfrm rot="-5983020" flipH="1" flipV="1">
            <a:off x="15871884" y="7864984"/>
            <a:ext cx="3403158"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pic>
        <p:nvPicPr>
          <p:cNvPr id="2" name="Picture 1"/>
          <p:cNvPicPr>
            <a:picLocks noChangeAspect="1"/>
          </p:cNvPicPr>
          <p:nvPr/>
        </p:nvPicPr>
        <p:blipFill>
          <a:blip r:embed="rId25"/>
          <a:stretch>
            <a:fillRect/>
          </a:stretch>
        </p:blipFill>
        <p:spPr>
          <a:xfrm>
            <a:off x="4005146" y="1985598"/>
            <a:ext cx="13140837" cy="3149508"/>
          </a:xfrm>
          <a:prstGeom prst="rect">
            <a:avLst/>
          </a:prstGeom>
        </p:spPr>
      </p:pic>
      <p:pic>
        <p:nvPicPr>
          <p:cNvPr id="3" name="Picture 2"/>
          <p:cNvPicPr>
            <a:picLocks noChangeAspect="1"/>
          </p:cNvPicPr>
          <p:nvPr/>
        </p:nvPicPr>
        <p:blipFill>
          <a:blip r:embed="rId26"/>
          <a:stretch>
            <a:fillRect/>
          </a:stretch>
        </p:blipFill>
        <p:spPr>
          <a:xfrm>
            <a:off x="5124133" y="5503533"/>
            <a:ext cx="8996828" cy="3897384"/>
          </a:xfrm>
          <a:prstGeom prst="rect">
            <a:avLst/>
          </a:prstGeom>
        </p:spPr>
      </p:pic>
    </p:spTree>
    <p:extLst>
      <p:ext uri="{BB962C8B-B14F-4D97-AF65-F5344CB8AC3E}">
        <p14:creationId xmlns:p14="http://schemas.microsoft.com/office/powerpoint/2010/main" val="391139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9">
                                            <p:txEl>
                                              <p:pRg st="1" end="1"/>
                                            </p:txEl>
                                          </p:spTgt>
                                        </p:tgtEl>
                                        <p:attrNameLst>
                                          <p:attrName>style.visibility</p:attrName>
                                        </p:attrNameLst>
                                      </p:cBhvr>
                                      <p:to>
                                        <p:strVal val="visible"/>
                                      </p:to>
                                    </p:set>
                                    <p:anim calcmode="lin" valueType="num">
                                      <p:cBhvr additive="base">
                                        <p:cTn id="40"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9">
                                            <p:txEl>
                                              <p:pRg st="1" end="1"/>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additive="base">
                                        <p:cTn id="44" dur="500" fill="hold"/>
                                        <p:tgtEl>
                                          <p:spTgt spid="2"/>
                                        </p:tgtEl>
                                        <p:attrNameLst>
                                          <p:attrName>ppt_x</p:attrName>
                                        </p:attrNameLst>
                                      </p:cBhvr>
                                      <p:tavLst>
                                        <p:tav tm="0">
                                          <p:val>
                                            <p:strVal val="#ppt_x"/>
                                          </p:val>
                                        </p:tav>
                                        <p:tav tm="100000">
                                          <p:val>
                                            <p:strVal val="#ppt_x"/>
                                          </p:val>
                                        </p:tav>
                                      </p:tavLst>
                                    </p:anim>
                                    <p:anim calcmode="lin" valueType="num">
                                      <p:cBhvr additive="base">
                                        <p:cTn id="4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3"/>
                                        </p:tgtEl>
                                        <p:attrNameLst>
                                          <p:attrName>style.visibility</p:attrName>
                                        </p:attrNameLst>
                                      </p:cBhvr>
                                      <p:to>
                                        <p:strVal val="visible"/>
                                      </p:to>
                                    </p:set>
                                    <p:anim calcmode="lin" valueType="num">
                                      <p:cBhvr additive="base">
                                        <p:cTn id="50" dur="500" fill="hold"/>
                                        <p:tgtEl>
                                          <p:spTgt spid="3"/>
                                        </p:tgtEl>
                                        <p:attrNameLst>
                                          <p:attrName>ppt_x</p:attrName>
                                        </p:attrNameLst>
                                      </p:cBhvr>
                                      <p:tavLst>
                                        <p:tav tm="0">
                                          <p:val>
                                            <p:strVal val="#ppt_x"/>
                                          </p:val>
                                        </p:tav>
                                        <p:tav tm="100000">
                                          <p:val>
                                            <p:strVal val="#ppt_x"/>
                                          </p:val>
                                        </p:tav>
                                      </p:tavLst>
                                    </p:anim>
                                    <p:anim calcmode="lin" valueType="num">
                                      <p:cBhvr additive="base">
                                        <p:cTn id="5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4"/>
          <p:cNvSpPr/>
          <p:nvPr/>
        </p:nvSpPr>
        <p:spPr>
          <a:xfrm>
            <a:off x="261712" y="0"/>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15925800" y="-190500"/>
            <a:ext cx="3295330" cy="1158374"/>
          </a:xfrm>
          <a:custGeom>
            <a:avLst/>
            <a:gdLst/>
            <a:ahLst/>
            <a:cxnLst/>
            <a:rect l="l" t="t" r="r" b="b"/>
            <a:pathLst>
              <a:path w="8276347" h="3455375">
                <a:moveTo>
                  <a:pt x="0" y="0"/>
                </a:moveTo>
                <a:lnTo>
                  <a:pt x="8276347" y="0"/>
                </a:lnTo>
                <a:lnTo>
                  <a:pt x="8276347" y="3455375"/>
                </a:lnTo>
                <a:lnTo>
                  <a:pt x="0" y="3455375"/>
                </a:lnTo>
                <a:lnTo>
                  <a:pt x="0" y="0"/>
                </a:lnTo>
                <a:close/>
              </a:path>
            </a:pathLst>
          </a:custGeom>
          <a:blipFill>
            <a:blip r:embed="rId6"/>
            <a:stretch>
              <a:fillRect/>
            </a:stretch>
          </a:blipFill>
        </p:spPr>
      </p:sp>
      <p:sp>
        <p:nvSpPr>
          <p:cNvPr id="13" name="Freeform 13"/>
          <p:cNvSpPr/>
          <p:nvPr/>
        </p:nvSpPr>
        <p:spPr>
          <a:xfrm rot="-1332252">
            <a:off x="-1022637" y="7491900"/>
            <a:ext cx="3002753" cy="3343791"/>
          </a:xfrm>
          <a:custGeom>
            <a:avLst/>
            <a:gdLst/>
            <a:ahLst/>
            <a:cxnLst/>
            <a:rect l="l" t="t" r="r" b="b"/>
            <a:pathLst>
              <a:path w="3729241" h="3998211">
                <a:moveTo>
                  <a:pt x="0" y="0"/>
                </a:moveTo>
                <a:lnTo>
                  <a:pt x="3729241" y="0"/>
                </a:lnTo>
                <a:lnTo>
                  <a:pt x="3729241" y="3998211"/>
                </a:lnTo>
                <a:lnTo>
                  <a:pt x="0" y="3998211"/>
                </a:lnTo>
                <a:lnTo>
                  <a:pt x="0" y="0"/>
                </a:lnTo>
                <a:close/>
              </a:path>
            </a:pathLst>
          </a:custGeom>
          <a:blipFill>
            <a:blip r:embed="rId7">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5983020">
            <a:off x="-727479" y="-1616272"/>
            <a:ext cx="2777015" cy="3061140"/>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1">
              <a:extLst>
                <a:ext uri="{96DAC541-7B7A-43D3-8B79-37D633B846F1}">
                  <asvg:svgBlip xmlns="" xmlns:asvg="http://schemas.microsoft.com/office/drawing/2016/SVG/main" r:embed="rId24"/>
                </a:ext>
              </a:extLst>
            </a:blip>
            <a:stretch>
              <a:fillRect l="-26797"/>
            </a:stretch>
          </a:blipFill>
        </p:spPr>
      </p:sp>
      <p:sp>
        <p:nvSpPr>
          <p:cNvPr id="29" name="Rectangle 28"/>
          <p:cNvSpPr/>
          <p:nvPr/>
        </p:nvSpPr>
        <p:spPr>
          <a:xfrm>
            <a:off x="1198680" y="422505"/>
            <a:ext cx="15980757" cy="998607"/>
          </a:xfrm>
          <a:prstGeom prst="rect">
            <a:avLst/>
          </a:prstGeom>
        </p:spPr>
        <p:txBody>
          <a:bodyPr wrap="square">
            <a:spAutoFit/>
          </a:bodyPr>
          <a:lstStyle/>
          <a:p>
            <a:pPr algn="just">
              <a:lnSpc>
                <a:spcPct val="150000"/>
              </a:lnSpc>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b. Âm /b/</a:t>
            </a:r>
            <a:endParaRPr lang="en-US" sz="4800" b="1">
              <a:effectLst/>
              <a:latin typeface="Cambria" panose="02040503050406030204" pitchFamily="18" charset="0"/>
              <a:ea typeface="Cambria" panose="02040503050406030204" pitchFamily="18" charset="0"/>
              <a:cs typeface="Cambria" panose="02040503050406030204" pitchFamily="18" charset="0"/>
            </a:endParaRPr>
          </a:p>
        </p:txBody>
      </p:sp>
      <p:sp>
        <p:nvSpPr>
          <p:cNvPr id="27" name="Freeform 27"/>
          <p:cNvSpPr/>
          <p:nvPr/>
        </p:nvSpPr>
        <p:spPr>
          <a:xfrm rot="-5983020" flipH="1" flipV="1">
            <a:off x="15871884" y="7864984"/>
            <a:ext cx="3403158"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1">
              <a:extLst>
                <a:ext uri="{96DAC541-7B7A-43D3-8B79-37D633B846F1}">
                  <asvg:svgBlip xmlns="" xmlns:asvg="http://schemas.microsoft.com/office/drawing/2016/SVG/main" r:embed="rId24"/>
                </a:ext>
              </a:extLst>
            </a:blip>
            <a:stretch>
              <a:fillRect l="-26797"/>
            </a:stretch>
          </a:blipFill>
        </p:spPr>
      </p:sp>
      <p:pic>
        <p:nvPicPr>
          <p:cNvPr id="3" name="Picture 2"/>
          <p:cNvPicPr>
            <a:picLocks noChangeAspect="1"/>
          </p:cNvPicPr>
          <p:nvPr/>
        </p:nvPicPr>
        <p:blipFill>
          <a:blip r:embed="rId25"/>
          <a:stretch>
            <a:fillRect/>
          </a:stretch>
        </p:blipFill>
        <p:spPr>
          <a:xfrm>
            <a:off x="3962400" y="785250"/>
            <a:ext cx="12192000" cy="3367650"/>
          </a:xfrm>
          <a:prstGeom prst="rect">
            <a:avLst/>
          </a:prstGeom>
        </p:spPr>
      </p:pic>
      <p:pic>
        <p:nvPicPr>
          <p:cNvPr id="4" name="Picture 3"/>
          <p:cNvPicPr>
            <a:picLocks noChangeAspect="1"/>
          </p:cNvPicPr>
          <p:nvPr/>
        </p:nvPicPr>
        <p:blipFill>
          <a:blip r:embed="rId26"/>
          <a:stretch>
            <a:fillRect/>
          </a:stretch>
        </p:blipFill>
        <p:spPr>
          <a:xfrm>
            <a:off x="6029785" y="4745721"/>
            <a:ext cx="8763000" cy="4352095"/>
          </a:xfrm>
          <a:prstGeom prst="rect">
            <a:avLst/>
          </a:prstGeom>
        </p:spPr>
      </p:pic>
    </p:spTree>
    <p:extLst>
      <p:ext uri="{BB962C8B-B14F-4D97-AF65-F5344CB8AC3E}">
        <p14:creationId xmlns:p14="http://schemas.microsoft.com/office/powerpoint/2010/main" val="13668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9">
                                            <p:txEl>
                                              <p:pRg st="0" end="0"/>
                                            </p:txEl>
                                          </p:spTgt>
                                        </p:tgtEl>
                                        <p:attrNameLst>
                                          <p:attrName>style.visibility</p:attrName>
                                        </p:attrNameLst>
                                      </p:cBhvr>
                                      <p:to>
                                        <p:strVal val="visible"/>
                                      </p:to>
                                    </p:set>
                                    <p:anim calcmode="lin" valueType="num">
                                      <p:cBhvr additive="base">
                                        <p:cTn id="34"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9">
                                            <p:txEl>
                                              <p:pRg st="0" end="0"/>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ppt_x"/>
                                          </p:val>
                                        </p:tav>
                                        <p:tav tm="100000">
                                          <p:val>
                                            <p:strVal val="#ppt_x"/>
                                          </p:val>
                                        </p:tav>
                                      </p:tavLst>
                                    </p:anim>
                                    <p:anim calcmode="lin" valueType="num">
                                      <p:cBhvr additive="base">
                                        <p:cTn id="4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1986" y="2295328"/>
            <a:ext cx="7343242"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3605400" y="2287758"/>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001000" y="59817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613089" y="2875615"/>
            <a:ext cx="5793961" cy="3397661"/>
          </a:xfrm>
          <a:prstGeom prst="rect">
            <a:avLst/>
          </a:prstGeom>
        </p:spPr>
        <p:txBody>
          <a:bodyPr lIns="0" tIns="0" rIns="0" bIns="0" rtlCol="0" anchor="t">
            <a:spAutoFit/>
          </a:bodyPr>
          <a:lstStyle/>
          <a:p>
            <a:pPr algn="ctr">
              <a:lnSpc>
                <a:spcPct val="110000"/>
              </a:lnSpc>
            </a:pPr>
            <a:r>
              <a:rPr lang="en-US" sz="10547">
                <a:solidFill>
                  <a:srgbClr val="4F3B20"/>
                </a:solidFill>
                <a:latin typeface="Marykate"/>
              </a:rPr>
              <a:t>PART 2. LANGUAGE</a:t>
            </a:r>
          </a:p>
        </p:txBody>
      </p:sp>
      <p:sp>
        <p:nvSpPr>
          <p:cNvPr id="14" name="TextBox 14"/>
          <p:cNvSpPr txBox="1"/>
          <p:nvPr/>
        </p:nvSpPr>
        <p:spPr>
          <a:xfrm>
            <a:off x="6597866" y="5143500"/>
            <a:ext cx="7007534" cy="728084"/>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 VOCABULARY</a:t>
            </a:r>
          </a:p>
        </p:txBody>
      </p:sp>
    </p:spTree>
    <p:extLst>
      <p:ext uri="{BB962C8B-B14F-4D97-AF65-F5344CB8AC3E}">
        <p14:creationId xmlns:p14="http://schemas.microsoft.com/office/powerpoint/2010/main" val="66513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2"/>
                </a:ext>
              </a:extLst>
            </a:blip>
            <a:stretch>
              <a:fillRect/>
            </a:stretch>
          </a:blipFill>
        </p:spPr>
      </p:sp>
      <p:sp>
        <p:nvSpPr>
          <p:cNvPr id="29" name="Rectangle 28"/>
          <p:cNvSpPr/>
          <p:nvPr/>
        </p:nvSpPr>
        <p:spPr>
          <a:xfrm>
            <a:off x="5012561" y="0"/>
            <a:ext cx="8705075" cy="916213"/>
          </a:xfrm>
          <a:prstGeom prst="rect">
            <a:avLst/>
          </a:prstGeom>
        </p:spPr>
        <p:txBody>
          <a:bodyPr wrap="none">
            <a:spAutoFit/>
          </a:bodyPr>
          <a:lstStyle/>
          <a:p>
            <a:pPr algn="just">
              <a:lnSpc>
                <a:spcPct val="150000"/>
              </a:lnSpc>
              <a:spcAft>
                <a:spcPts val="0"/>
              </a:spcAft>
            </a:pPr>
            <a:r>
              <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rPr>
              <a:t>Exercise 1. Write the opposite adjective.</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30" name="Picture 29"/>
          <p:cNvPicPr>
            <a:picLocks noChangeAspect="1"/>
          </p:cNvPicPr>
          <p:nvPr/>
        </p:nvPicPr>
        <p:blipFill>
          <a:blip r:embed="rId33"/>
          <a:stretch>
            <a:fillRect/>
          </a:stretch>
        </p:blipFill>
        <p:spPr>
          <a:xfrm>
            <a:off x="1268258" y="1141022"/>
            <a:ext cx="16193680" cy="8354339"/>
          </a:xfrm>
          <a:prstGeom prst="rect">
            <a:avLst/>
          </a:prstGeom>
        </p:spPr>
      </p:pic>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6">
              <a:extLst>
                <a:ext uri="{BEBA8EAE-BF5A-486C-A8C5-ECC9F3942E4B}">
                  <a14:imgProps xmlns:a14="http://schemas.microsoft.com/office/drawing/2010/main">
                    <a14:imgLayer r:embed="rId37">
                      <a14:imgEffect>
                        <a14:colorTemperature colorTemp="11200"/>
                      </a14:imgEffect>
                    </a14:imgLayer>
                  </a14:imgProps>
                </a:ext>
                <a:ext uri="{96DAC541-7B7A-43D3-8B79-37D633B846F1}">
                  <asvg:svgBlip xmlns="" xmlns:asvg="http://schemas.microsoft.com/office/drawing/2016/SVG/main" r:embed="rId38"/>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9">
              <a:extLst>
                <a:ext uri="{96DAC541-7B7A-43D3-8B79-37D633B846F1}">
                  <asvg:svgBlip xmlns="" xmlns:asvg="http://schemas.microsoft.com/office/drawing/2016/SVG/main" r:embed="rId40"/>
                </a:ext>
              </a:extLst>
            </a:blip>
            <a:stretch>
              <a:fillRect/>
            </a:stretch>
          </a:blipFill>
        </p:spPr>
      </p:sp>
      <p:sp>
        <p:nvSpPr>
          <p:cNvPr id="32" name="Rectangle 31"/>
          <p:cNvSpPr/>
          <p:nvPr/>
        </p:nvSpPr>
        <p:spPr>
          <a:xfrm>
            <a:off x="6297103" y="2428915"/>
            <a:ext cx="1973617"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mean </a:t>
            </a:r>
            <a:endParaRPr lang="en-US" sz="5400" b="1">
              <a:solidFill>
                <a:srgbClr val="FF0000"/>
              </a:solidFill>
            </a:endParaRPr>
          </a:p>
        </p:txBody>
      </p:sp>
      <p:sp>
        <p:nvSpPr>
          <p:cNvPr id="33" name="Rectangle 32"/>
          <p:cNvSpPr/>
          <p:nvPr/>
        </p:nvSpPr>
        <p:spPr>
          <a:xfrm>
            <a:off x="6508700" y="3613169"/>
            <a:ext cx="1550424"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lazy </a:t>
            </a:r>
            <a:endParaRPr lang="en-US" sz="5400" b="1">
              <a:solidFill>
                <a:srgbClr val="FF0000"/>
              </a:solidFill>
            </a:endParaRPr>
          </a:p>
        </p:txBody>
      </p:sp>
      <p:sp>
        <p:nvSpPr>
          <p:cNvPr id="34" name="Rectangle 33"/>
          <p:cNvSpPr/>
          <p:nvPr/>
        </p:nvSpPr>
        <p:spPr>
          <a:xfrm>
            <a:off x="6508700" y="4822997"/>
            <a:ext cx="1358064"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shy </a:t>
            </a:r>
            <a:endParaRPr lang="en-US" sz="5400" b="1">
              <a:solidFill>
                <a:srgbClr val="FF0000"/>
              </a:solidFill>
            </a:endParaRPr>
          </a:p>
        </p:txBody>
      </p:sp>
      <p:sp>
        <p:nvSpPr>
          <p:cNvPr id="35" name="Rectangle 34"/>
          <p:cNvSpPr/>
          <p:nvPr/>
        </p:nvSpPr>
        <p:spPr>
          <a:xfrm>
            <a:off x="6227062" y="5928707"/>
            <a:ext cx="2031325"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stupid</a:t>
            </a:r>
            <a:endParaRPr lang="en-US" sz="5400" b="1">
              <a:solidFill>
                <a:srgbClr val="FF0000"/>
              </a:solidFill>
            </a:endParaRPr>
          </a:p>
        </p:txBody>
      </p:sp>
      <p:sp>
        <p:nvSpPr>
          <p:cNvPr id="36" name="Rectangle 35"/>
          <p:cNvSpPr/>
          <p:nvPr/>
        </p:nvSpPr>
        <p:spPr>
          <a:xfrm>
            <a:off x="6297103" y="7099576"/>
            <a:ext cx="2089033"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funny </a:t>
            </a:r>
            <a:endParaRPr lang="en-US" sz="5400" b="1">
              <a:solidFill>
                <a:srgbClr val="FF0000"/>
              </a:solidFill>
            </a:endParaRPr>
          </a:p>
        </p:txBody>
      </p:sp>
      <p:sp>
        <p:nvSpPr>
          <p:cNvPr id="37" name="Rectangle 36"/>
          <p:cNvSpPr/>
          <p:nvPr/>
        </p:nvSpPr>
        <p:spPr>
          <a:xfrm>
            <a:off x="5063281" y="8254323"/>
            <a:ext cx="4358886"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rude/impolite </a:t>
            </a:r>
            <a:endParaRPr lang="en-US" sz="5400" b="1">
              <a:solidFill>
                <a:srgbClr val="FF0000"/>
              </a:solidFill>
            </a:endParaRPr>
          </a:p>
        </p:txBody>
      </p:sp>
      <p:sp>
        <p:nvSpPr>
          <p:cNvPr id="38" name="Rectangle 37"/>
          <p:cNvSpPr/>
          <p:nvPr/>
        </p:nvSpPr>
        <p:spPr>
          <a:xfrm>
            <a:off x="13624762" y="2435585"/>
            <a:ext cx="3300904"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unfriendly</a:t>
            </a:r>
            <a:endParaRPr lang="en-US" sz="5400" b="1">
              <a:solidFill>
                <a:srgbClr val="FF0000"/>
              </a:solidFill>
            </a:endParaRPr>
          </a:p>
        </p:txBody>
      </p:sp>
      <p:sp>
        <p:nvSpPr>
          <p:cNvPr id="39" name="Rectangle 38"/>
          <p:cNvSpPr/>
          <p:nvPr/>
        </p:nvSpPr>
        <p:spPr>
          <a:xfrm>
            <a:off x="14152572" y="3586946"/>
            <a:ext cx="1685077" cy="923330"/>
          </a:xfrm>
          <a:prstGeom prst="rect">
            <a:avLst/>
          </a:prstGeom>
        </p:spPr>
        <p:txBody>
          <a:bodyPr wrap="none">
            <a:spAutoFit/>
          </a:bodyPr>
          <a:lstStyle/>
          <a:p>
            <a:r>
              <a:rPr lang="en-US" sz="5400" b="1">
                <a:solidFill>
                  <a:srgbClr val="FF0000"/>
                </a:solidFill>
                <a:latin typeface="Times New Roman" panose="02020603050405020304" pitchFamily="18" charset="0"/>
                <a:ea typeface="Calibri" panose="020F0502020204030204" pitchFamily="34" charset="0"/>
              </a:rPr>
              <a:t>cruel</a:t>
            </a:r>
            <a:endParaRPr lang="en-US" sz="5400" b="1">
              <a:solidFill>
                <a:srgbClr val="FF0000"/>
              </a:solidFill>
            </a:endParaRPr>
          </a:p>
        </p:txBody>
      </p:sp>
      <p:sp>
        <p:nvSpPr>
          <p:cNvPr id="40" name="Rectangle 39"/>
          <p:cNvSpPr/>
          <p:nvPr/>
        </p:nvSpPr>
        <p:spPr>
          <a:xfrm>
            <a:off x="14020800" y="4867329"/>
            <a:ext cx="2785386"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careless </a:t>
            </a:r>
            <a:endParaRPr lang="en-US" sz="5400" b="1">
              <a:solidFill>
                <a:srgbClr val="FF0000"/>
              </a:solidFill>
            </a:endParaRPr>
          </a:p>
        </p:txBody>
      </p:sp>
      <p:sp>
        <p:nvSpPr>
          <p:cNvPr id="45" name="Rectangle 44"/>
          <p:cNvSpPr/>
          <p:nvPr/>
        </p:nvSpPr>
        <p:spPr>
          <a:xfrm>
            <a:off x="13717637" y="6000481"/>
            <a:ext cx="3562716"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dishonest </a:t>
            </a:r>
            <a:endParaRPr lang="en-US" sz="5400" b="1">
              <a:solidFill>
                <a:srgbClr val="FF0000"/>
              </a:solidFill>
            </a:endParaRPr>
          </a:p>
        </p:txBody>
      </p:sp>
      <p:sp>
        <p:nvSpPr>
          <p:cNvPr id="46" name="Rectangle 45"/>
          <p:cNvSpPr/>
          <p:nvPr/>
        </p:nvSpPr>
        <p:spPr>
          <a:xfrm>
            <a:off x="13717636" y="7155228"/>
            <a:ext cx="3639659"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impatient </a:t>
            </a:r>
            <a:endParaRPr lang="en-US" sz="5400" b="1">
              <a:solidFill>
                <a:srgbClr val="FF0000"/>
              </a:solidFill>
            </a:endParaRPr>
          </a:p>
        </p:txBody>
      </p:sp>
      <p:sp>
        <p:nvSpPr>
          <p:cNvPr id="47" name="Rectangle 46"/>
          <p:cNvSpPr/>
          <p:nvPr/>
        </p:nvSpPr>
        <p:spPr>
          <a:xfrm>
            <a:off x="13624763" y="8331852"/>
            <a:ext cx="3882894"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interesting</a:t>
            </a:r>
            <a:endParaRPr lang="en-US" sz="5400"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30"/>
                                        </p:tgtEl>
                                        <p:attrNameLst>
                                          <p:attrName>style.visibility</p:attrName>
                                        </p:attrNameLst>
                                      </p:cBhvr>
                                      <p:to>
                                        <p:strVal val="visible"/>
                                      </p:to>
                                    </p:set>
                                    <p:anim calcmode="lin" valueType="num">
                                      <p:cBhvr>
                                        <p:cTn id="42" dur="500" fill="hold"/>
                                        <p:tgtEl>
                                          <p:spTgt spid="30"/>
                                        </p:tgtEl>
                                        <p:attrNameLst>
                                          <p:attrName>ppt_w</p:attrName>
                                        </p:attrNameLst>
                                      </p:cBhvr>
                                      <p:tavLst>
                                        <p:tav tm="0">
                                          <p:val>
                                            <p:fltVal val="0"/>
                                          </p:val>
                                        </p:tav>
                                        <p:tav tm="100000">
                                          <p:val>
                                            <p:strVal val="#ppt_w"/>
                                          </p:val>
                                        </p:tav>
                                      </p:tavLst>
                                    </p:anim>
                                    <p:anim calcmode="lin" valueType="num">
                                      <p:cBhvr>
                                        <p:cTn id="43" dur="500" fill="hold"/>
                                        <p:tgtEl>
                                          <p:spTgt spid="30"/>
                                        </p:tgtEl>
                                        <p:attrNameLst>
                                          <p:attrName>ppt_h</p:attrName>
                                        </p:attrNameLst>
                                      </p:cBhvr>
                                      <p:tavLst>
                                        <p:tav tm="0">
                                          <p:val>
                                            <p:fltVal val="0"/>
                                          </p:val>
                                        </p:tav>
                                        <p:tav tm="100000">
                                          <p:val>
                                            <p:strVal val="#ppt_h"/>
                                          </p:val>
                                        </p:tav>
                                      </p:tavLst>
                                    </p:anim>
                                    <p:animEffect transition="in" filter="fade">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barn(inVertical)">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barn(inVertical)">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barn(inVertical)">
                                      <p:cBhvr>
                                        <p:cTn id="69" dur="500"/>
                                        <p:tgtEl>
                                          <p:spTgt spid="3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barn(inVertical)">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barn(inVertical)">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barn(inVertical)">
                                      <p:cBhvr>
                                        <p:cTn id="84" dur="500"/>
                                        <p:tgtEl>
                                          <p:spTgt spid="39"/>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40"/>
                                        </p:tgtEl>
                                        <p:attrNameLst>
                                          <p:attrName>style.visibility</p:attrName>
                                        </p:attrNameLst>
                                      </p:cBhvr>
                                      <p:to>
                                        <p:strVal val="visible"/>
                                      </p:to>
                                    </p:set>
                                    <p:animEffect transition="in" filter="barn(inVertical)">
                                      <p:cBhvr>
                                        <p:cTn id="89" dur="500"/>
                                        <p:tgtEl>
                                          <p:spTgt spid="4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barn(inVertical)">
                                      <p:cBhvr>
                                        <p:cTn id="94" dur="500"/>
                                        <p:tgtEl>
                                          <p:spTgt spid="45"/>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animEffect transition="in" filter="barn(inVertical)">
                                      <p:cBhvr>
                                        <p:cTn id="99" dur="500"/>
                                        <p:tgtEl>
                                          <p:spTgt spid="46"/>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47"/>
                                        </p:tgtEl>
                                        <p:attrNameLst>
                                          <p:attrName>style.visibility</p:attrName>
                                        </p:attrNameLst>
                                      </p:cBhvr>
                                      <p:to>
                                        <p:strVal val="visible"/>
                                      </p:to>
                                    </p:set>
                                    <p:animEffect transition="in" filter="barn(inVertical)">
                                      <p:cBhvr>
                                        <p:cTn id="10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2" grpId="0"/>
      <p:bldP spid="33" grpId="0"/>
      <p:bldP spid="34" grpId="0"/>
      <p:bldP spid="35" grpId="0"/>
      <p:bldP spid="36" grpId="0"/>
      <p:bldP spid="37" grpId="0"/>
      <p:bldP spid="38" grpId="0"/>
      <p:bldP spid="39" grpId="0"/>
      <p:bldP spid="40" grpId="0"/>
      <p:bldP spid="45" grpId="0"/>
      <p:bldP spid="46" grpId="0"/>
      <p:bldP spid="4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2"/>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3">
              <a:extLst>
                <a:ext uri="{BEBA8EAE-BF5A-486C-A8C5-ECC9F3942E4B}">
                  <a14:imgProps xmlns:a14="http://schemas.microsoft.com/office/drawing/2010/main">
                    <a14:imgLayer r:embed="rId34">
                      <a14:imgEffect>
                        <a14:colorTemperature colorTemp="11200"/>
                      </a14:imgEffect>
                    </a14:imgLayer>
                  </a14:imgProps>
                </a:ext>
                <a:ext uri="{96DAC541-7B7A-43D3-8B79-37D633B846F1}">
                  <asvg:svgBlip xmlns="" xmlns:asvg="http://schemas.microsoft.com/office/drawing/2016/SVG/main" r:embed="rId35"/>
                </a:ext>
              </a:extLst>
            </a:blip>
            <a:stretch>
              <a:fillRect/>
            </a:stretch>
          </a:blipFill>
        </p:spPr>
      </p:sp>
      <p:sp>
        <p:nvSpPr>
          <p:cNvPr id="29" name="Rectangle 28"/>
          <p:cNvSpPr/>
          <p:nvPr/>
        </p:nvSpPr>
        <p:spPr>
          <a:xfrm>
            <a:off x="2700473" y="167771"/>
            <a:ext cx="13427907" cy="916213"/>
          </a:xfrm>
          <a:prstGeom prst="rect">
            <a:avLst/>
          </a:prstGeom>
        </p:spPr>
        <p:txBody>
          <a:bodyPr wrap="none">
            <a:spAutoFit/>
          </a:bodyPr>
          <a:lstStyle/>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Guess these following words from their definitions.</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2" name="Picture 1"/>
          <p:cNvPicPr>
            <a:picLocks noChangeAspect="1"/>
          </p:cNvPicPr>
          <p:nvPr/>
        </p:nvPicPr>
        <p:blipFill>
          <a:blip r:embed="rId36"/>
          <a:stretch>
            <a:fillRect/>
          </a:stretch>
        </p:blipFill>
        <p:spPr>
          <a:xfrm>
            <a:off x="1518736" y="1314207"/>
            <a:ext cx="15817943" cy="8181154"/>
          </a:xfrm>
          <a:prstGeom prst="rect">
            <a:avLst/>
          </a:prstGeom>
        </p:spPr>
      </p:pic>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37">
              <a:extLst>
                <a:ext uri="{BEBA8EAE-BF5A-486C-A8C5-ECC9F3942E4B}">
                  <a14:imgProps xmlns:a14="http://schemas.microsoft.com/office/drawing/2010/main">
                    <a14:imgLayer r:embed="rId38">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8" name="Freeform 28"/>
          <p:cNvSpPr/>
          <p:nvPr/>
        </p:nvSpPr>
        <p:spPr>
          <a:xfrm>
            <a:off x="16604836" y="9043917"/>
            <a:ext cx="2341769" cy="1363334"/>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9">
              <a:extLst>
                <a:ext uri="{96DAC541-7B7A-43D3-8B79-37D633B846F1}">
                  <asvg:svgBlip xmlns="" xmlns:asvg="http://schemas.microsoft.com/office/drawing/2016/SVG/main" r:embed="rId40"/>
                </a:ext>
              </a:extLst>
            </a:blip>
            <a:stretch>
              <a:fillRect/>
            </a:stretch>
          </a:blipFill>
        </p:spPr>
      </p:sp>
      <p:sp>
        <p:nvSpPr>
          <p:cNvPr id="3" name="Rectangle 2"/>
          <p:cNvSpPr/>
          <p:nvPr/>
        </p:nvSpPr>
        <p:spPr>
          <a:xfrm>
            <a:off x="15413280" y="1111641"/>
            <a:ext cx="1430200"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eyes </a:t>
            </a:r>
            <a:endParaRPr lang="en-US" sz="4800" b="1">
              <a:solidFill>
                <a:srgbClr val="FF0000"/>
              </a:solidFill>
            </a:endParaRPr>
          </a:p>
        </p:txBody>
      </p:sp>
      <p:sp>
        <p:nvSpPr>
          <p:cNvPr id="11" name="Rectangle 10"/>
          <p:cNvSpPr/>
          <p:nvPr/>
        </p:nvSpPr>
        <p:spPr>
          <a:xfrm>
            <a:off x="15087600" y="1970295"/>
            <a:ext cx="2376241"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mouth </a:t>
            </a:r>
            <a:endParaRPr lang="en-US" sz="4800" b="1">
              <a:solidFill>
                <a:srgbClr val="FF0000"/>
              </a:solidFill>
            </a:endParaRPr>
          </a:p>
        </p:txBody>
      </p:sp>
      <p:sp>
        <p:nvSpPr>
          <p:cNvPr id="12" name="Rectangle 11"/>
          <p:cNvSpPr/>
          <p:nvPr/>
        </p:nvSpPr>
        <p:spPr>
          <a:xfrm>
            <a:off x="15398609" y="2828949"/>
            <a:ext cx="1678825"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neck </a:t>
            </a:r>
            <a:endParaRPr lang="en-US" sz="4800" b="1">
              <a:solidFill>
                <a:srgbClr val="FF0000"/>
              </a:solidFill>
            </a:endParaRPr>
          </a:p>
        </p:txBody>
      </p:sp>
      <p:sp>
        <p:nvSpPr>
          <p:cNvPr id="14" name="Rectangle 13"/>
          <p:cNvSpPr/>
          <p:nvPr/>
        </p:nvSpPr>
        <p:spPr>
          <a:xfrm>
            <a:off x="15398609" y="3696525"/>
            <a:ext cx="1675459"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hand </a:t>
            </a:r>
            <a:endParaRPr lang="en-US" sz="4800" b="1">
              <a:solidFill>
                <a:srgbClr val="FF0000"/>
              </a:solidFill>
            </a:endParaRPr>
          </a:p>
        </p:txBody>
      </p:sp>
      <p:sp>
        <p:nvSpPr>
          <p:cNvPr id="15" name="Rectangle 14"/>
          <p:cNvSpPr/>
          <p:nvPr/>
        </p:nvSpPr>
        <p:spPr>
          <a:xfrm>
            <a:off x="15525087" y="4495484"/>
            <a:ext cx="1279517"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hair</a:t>
            </a:r>
            <a:endParaRPr lang="en-US" sz="4800" b="1">
              <a:solidFill>
                <a:srgbClr val="FF0000"/>
              </a:solidFill>
            </a:endParaRPr>
          </a:p>
        </p:txBody>
      </p:sp>
      <p:sp>
        <p:nvSpPr>
          <p:cNvPr id="16" name="Rectangle 15"/>
          <p:cNvSpPr/>
          <p:nvPr/>
        </p:nvSpPr>
        <p:spPr>
          <a:xfrm>
            <a:off x="15565408" y="5365466"/>
            <a:ext cx="1346844"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nose</a:t>
            </a:r>
            <a:endParaRPr lang="en-US" sz="4800" b="1">
              <a:solidFill>
                <a:srgbClr val="FF0000"/>
              </a:solidFill>
            </a:endParaRPr>
          </a:p>
        </p:txBody>
      </p:sp>
      <p:sp>
        <p:nvSpPr>
          <p:cNvPr id="17" name="Rectangle 16"/>
          <p:cNvSpPr/>
          <p:nvPr/>
        </p:nvSpPr>
        <p:spPr>
          <a:xfrm>
            <a:off x="15507774" y="6192407"/>
            <a:ext cx="1277914"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arm</a:t>
            </a:r>
            <a:endParaRPr lang="en-US" sz="4800" b="1">
              <a:solidFill>
                <a:srgbClr val="FF0000"/>
              </a:solidFill>
            </a:endParaRPr>
          </a:p>
        </p:txBody>
      </p:sp>
      <p:sp>
        <p:nvSpPr>
          <p:cNvPr id="18" name="Rectangle 17"/>
          <p:cNvSpPr/>
          <p:nvPr/>
        </p:nvSpPr>
        <p:spPr>
          <a:xfrm>
            <a:off x="15240000" y="7016943"/>
            <a:ext cx="1944545"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beard </a:t>
            </a:r>
            <a:endParaRPr lang="en-US" sz="4800" b="1">
              <a:solidFill>
                <a:srgbClr val="FF0000"/>
              </a:solidFill>
            </a:endParaRPr>
          </a:p>
        </p:txBody>
      </p:sp>
      <p:sp>
        <p:nvSpPr>
          <p:cNvPr id="19" name="Rectangle 18"/>
          <p:cNvSpPr/>
          <p:nvPr/>
        </p:nvSpPr>
        <p:spPr>
          <a:xfrm>
            <a:off x="15240000" y="7841912"/>
            <a:ext cx="2465830"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fingers </a:t>
            </a:r>
            <a:endParaRPr lang="en-US" sz="4800" b="1">
              <a:solidFill>
                <a:srgbClr val="FF0000"/>
              </a:solidFill>
            </a:endParaRPr>
          </a:p>
        </p:txBody>
      </p:sp>
      <p:sp>
        <p:nvSpPr>
          <p:cNvPr id="20" name="Rectangle 19"/>
          <p:cNvSpPr/>
          <p:nvPr/>
        </p:nvSpPr>
        <p:spPr>
          <a:xfrm>
            <a:off x="15428688" y="8688689"/>
            <a:ext cx="1483098"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teeth</a:t>
            </a:r>
            <a:endParaRPr lang="en-US" sz="4800" b="1">
              <a:solidFill>
                <a:srgbClr val="FF0000"/>
              </a:solidFill>
            </a:endParaRPr>
          </a:p>
        </p:txBody>
      </p:sp>
    </p:spTree>
    <p:extLst>
      <p:ext uri="{BB962C8B-B14F-4D97-AF65-F5344CB8AC3E}">
        <p14:creationId xmlns:p14="http://schemas.microsoft.com/office/powerpoint/2010/main" val="3816037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inVertical)">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barn(inVertical)">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arn(inVertical)">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arn(inVertical)">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 grpId="0"/>
      <p:bldP spid="11" grpId="0"/>
      <p:bldP spid="12" grpId="0"/>
      <p:bldP spid="14" grpId="0"/>
      <p:bldP spid="15" grpId="0"/>
      <p:bldP spid="16" grpId="0"/>
      <p:bldP spid="17" grpId="0"/>
      <p:bldP spid="18"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80066" y="137224"/>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9" name="TextBox 8"/>
          <p:cNvSpPr txBox="1"/>
          <p:nvPr/>
        </p:nvSpPr>
        <p:spPr>
          <a:xfrm>
            <a:off x="809334" y="775359"/>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5. </a:t>
            </a:r>
            <a:r>
              <a:rPr lang="en-US" sz="4800">
                <a:solidFill>
                  <a:srgbClr val="FF0000"/>
                </a:solidFill>
                <a:latin typeface="Britannic Bold" panose="020B0903060703020204" pitchFamily="34" charset="0"/>
              </a:rPr>
              <a:t>ear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0" name="TextBox 19"/>
          <p:cNvSpPr txBox="1"/>
          <p:nvPr/>
        </p:nvSpPr>
        <p:spPr>
          <a:xfrm>
            <a:off x="5579098" y="775359"/>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/ɑːm/</a:t>
            </a:r>
          </a:p>
          <a:p>
            <a:pPr algn="just">
              <a:lnSpc>
                <a:spcPct val="150000"/>
              </a:lnSpc>
              <a:spcBef>
                <a:spcPct val="0"/>
              </a:spcBef>
            </a:pPr>
            <a:r>
              <a:rPr lang="vi-VN" sz="4400" b="1">
                <a:solidFill>
                  <a:srgbClr val="0070C0"/>
                </a:solidFill>
                <a:latin typeface="+mj-lt"/>
              </a:rPr>
              <a:t>cánh tay</a:t>
            </a:r>
          </a:p>
        </p:txBody>
      </p:sp>
      <p:sp>
        <p:nvSpPr>
          <p:cNvPr id="11" name="TextBox 10"/>
          <p:cNvSpPr txBox="1"/>
          <p:nvPr/>
        </p:nvSpPr>
        <p:spPr>
          <a:xfrm>
            <a:off x="8108036" y="773673"/>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6. </a:t>
            </a:r>
            <a:r>
              <a:rPr lang="en-US" sz="4800">
                <a:solidFill>
                  <a:srgbClr val="FF0000"/>
                </a:solidFill>
                <a:latin typeface="Britannic Bold" panose="020B0903060703020204" pitchFamily="34" charset="0"/>
              </a:rPr>
              <a:t>elbow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13030200" y="773673"/>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/’elbəʊ/</a:t>
            </a:r>
          </a:p>
          <a:p>
            <a:pPr algn="just">
              <a:lnSpc>
                <a:spcPct val="150000"/>
              </a:lnSpc>
              <a:spcBef>
                <a:spcPct val="0"/>
              </a:spcBef>
            </a:pPr>
            <a:r>
              <a:rPr lang="vi-VN" sz="4400" b="1">
                <a:solidFill>
                  <a:srgbClr val="0070C0"/>
                </a:solidFill>
                <a:latin typeface="+mj-lt"/>
              </a:rPr>
              <a:t>khuỷu tay</a:t>
            </a:r>
          </a:p>
        </p:txBody>
      </p:sp>
      <p:sp>
        <p:nvSpPr>
          <p:cNvPr id="18" name="TextBox 17"/>
          <p:cNvSpPr txBox="1"/>
          <p:nvPr/>
        </p:nvSpPr>
        <p:spPr>
          <a:xfrm>
            <a:off x="809334" y="4968768"/>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7. </a:t>
            </a:r>
            <a:r>
              <a:rPr lang="en-US" sz="4800">
                <a:solidFill>
                  <a:srgbClr val="FF0000"/>
                </a:solidFill>
                <a:latin typeface="Britannic Bold" panose="020B0903060703020204" pitchFamily="34" charset="0"/>
              </a:rPr>
              <a:t>eye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5579098" y="4968768"/>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/aɪ/</a:t>
            </a:r>
          </a:p>
          <a:p>
            <a:pPr algn="just">
              <a:lnSpc>
                <a:spcPct val="150000"/>
              </a:lnSpc>
              <a:spcBef>
                <a:spcPct val="0"/>
              </a:spcBef>
            </a:pPr>
            <a:r>
              <a:rPr lang="vi-VN" sz="4400" b="1">
                <a:solidFill>
                  <a:srgbClr val="0070C0"/>
                </a:solidFill>
                <a:latin typeface="+mj-lt"/>
              </a:rPr>
              <a:t>mắt</a:t>
            </a:r>
          </a:p>
        </p:txBody>
      </p:sp>
      <p:sp>
        <p:nvSpPr>
          <p:cNvPr id="21" name="TextBox 20"/>
          <p:cNvSpPr txBox="1"/>
          <p:nvPr/>
        </p:nvSpPr>
        <p:spPr>
          <a:xfrm>
            <a:off x="8580762" y="4688409"/>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8. </a:t>
            </a:r>
            <a:r>
              <a:rPr lang="en-US" sz="4800">
                <a:solidFill>
                  <a:srgbClr val="FF0000"/>
                </a:solidFill>
                <a:latin typeface="Britannic Bold" panose="020B0903060703020204" pitchFamily="34" charset="0"/>
              </a:rPr>
              <a:t>eyebrow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2" name="TextBox 19"/>
          <p:cNvSpPr txBox="1"/>
          <p:nvPr/>
        </p:nvSpPr>
        <p:spPr>
          <a:xfrm>
            <a:off x="13944600" y="4776080"/>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/'aɪbraʊ/</a:t>
            </a:r>
          </a:p>
          <a:p>
            <a:pPr algn="just">
              <a:lnSpc>
                <a:spcPct val="150000"/>
              </a:lnSpc>
              <a:spcBef>
                <a:spcPct val="0"/>
              </a:spcBef>
            </a:pPr>
            <a:r>
              <a:rPr lang="vi-VN" sz="4400" b="1">
                <a:solidFill>
                  <a:srgbClr val="0070C0"/>
                </a:solidFill>
                <a:latin typeface="+mj-lt"/>
              </a:rPr>
              <a:t>lông mày</a:t>
            </a:r>
          </a:p>
        </p:txBody>
      </p:sp>
      <p:pic>
        <p:nvPicPr>
          <p:cNvPr id="2" name="Picture 1"/>
          <p:cNvPicPr>
            <a:picLocks noChangeAspect="1"/>
          </p:cNvPicPr>
          <p:nvPr/>
        </p:nvPicPr>
        <p:blipFill>
          <a:blip r:embed="rId17"/>
          <a:stretch>
            <a:fillRect/>
          </a:stretch>
        </p:blipFill>
        <p:spPr>
          <a:xfrm>
            <a:off x="1377730" y="1717891"/>
            <a:ext cx="3909203" cy="3058189"/>
          </a:xfrm>
          <a:prstGeom prst="rect">
            <a:avLst/>
          </a:prstGeom>
        </p:spPr>
      </p:pic>
      <p:pic>
        <p:nvPicPr>
          <p:cNvPr id="3" name="Picture 2"/>
          <p:cNvPicPr>
            <a:picLocks noChangeAspect="1"/>
          </p:cNvPicPr>
          <p:nvPr/>
        </p:nvPicPr>
        <p:blipFill rotWithShape="1">
          <a:blip r:embed="rId18"/>
          <a:srcRect t="12534" b="9418"/>
          <a:stretch/>
        </p:blipFill>
        <p:spPr>
          <a:xfrm>
            <a:off x="8568744" y="1932987"/>
            <a:ext cx="4461456" cy="2895601"/>
          </a:xfrm>
          <a:prstGeom prst="rect">
            <a:avLst/>
          </a:prstGeom>
        </p:spPr>
      </p:pic>
      <p:pic>
        <p:nvPicPr>
          <p:cNvPr id="13" name="Picture 12"/>
          <p:cNvPicPr>
            <a:picLocks noChangeAspect="1"/>
          </p:cNvPicPr>
          <p:nvPr/>
        </p:nvPicPr>
        <p:blipFill>
          <a:blip r:embed="rId19"/>
          <a:stretch>
            <a:fillRect/>
          </a:stretch>
        </p:blipFill>
        <p:spPr>
          <a:xfrm>
            <a:off x="1562191" y="6272763"/>
            <a:ext cx="3346177" cy="2565357"/>
          </a:xfrm>
          <a:prstGeom prst="rect">
            <a:avLst/>
          </a:prstGeom>
        </p:spPr>
      </p:pic>
      <p:pic>
        <p:nvPicPr>
          <p:cNvPr id="23" name="Picture 22"/>
          <p:cNvPicPr>
            <a:picLocks noChangeAspect="1"/>
          </p:cNvPicPr>
          <p:nvPr/>
        </p:nvPicPr>
        <p:blipFill rotWithShape="1">
          <a:blip r:embed="rId20"/>
          <a:srcRect b="49470"/>
          <a:stretch/>
        </p:blipFill>
        <p:spPr>
          <a:xfrm>
            <a:off x="8638211" y="6078595"/>
            <a:ext cx="5009787" cy="2789499"/>
          </a:xfrm>
          <a:prstGeom prst="rect">
            <a:avLst/>
          </a:prstGeom>
        </p:spPr>
      </p:pic>
      <p:pic>
        <p:nvPicPr>
          <p:cNvPr id="24" name="e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674997" y="3309776"/>
            <a:ext cx="609600" cy="609600"/>
          </a:xfrm>
          <a:prstGeom prst="rect">
            <a:avLst/>
          </a:prstGeom>
        </p:spPr>
      </p:pic>
      <p:pic>
        <p:nvPicPr>
          <p:cNvPr id="25" name="elbow">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567687" y="3344689"/>
            <a:ext cx="609600" cy="609600"/>
          </a:xfrm>
          <a:prstGeom prst="rect">
            <a:avLst/>
          </a:prstGeom>
        </p:spPr>
      </p:pic>
      <p:pic>
        <p:nvPicPr>
          <p:cNvPr id="26" name="ey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5370197" y="7473344"/>
            <a:ext cx="609600" cy="609600"/>
          </a:xfrm>
          <a:prstGeom prst="rect">
            <a:avLst/>
          </a:prstGeom>
        </p:spPr>
      </p:pic>
      <p:pic>
        <p:nvPicPr>
          <p:cNvPr id="27" name="eyebrow">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4343278" y="7301507"/>
            <a:ext cx="609600" cy="609600"/>
          </a:xfrm>
          <a:prstGeom prst="rect">
            <a:avLst/>
          </a:prstGeom>
        </p:spPr>
      </p:pic>
    </p:spTree>
    <p:extLst>
      <p:ext uri="{BB962C8B-B14F-4D97-AF65-F5344CB8AC3E}">
        <p14:creationId xmlns:p14="http://schemas.microsoft.com/office/powerpoint/2010/main" val="112867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 calcmode="lin" valueType="num">
                                      <p:cBhvr additive="base">
                                        <p:cTn id="89" dur="500" fill="hold"/>
                                        <p:tgtEl>
                                          <p:spTgt spid="23"/>
                                        </p:tgtEl>
                                        <p:attrNameLst>
                                          <p:attrName>ppt_x</p:attrName>
                                        </p:attrNameLst>
                                      </p:cBhvr>
                                      <p:tavLst>
                                        <p:tav tm="0">
                                          <p:val>
                                            <p:strVal val="#ppt_x"/>
                                          </p:val>
                                        </p:tav>
                                        <p:tav tm="100000">
                                          <p:val>
                                            <p:strVal val="#ppt_x"/>
                                          </p:val>
                                        </p:tav>
                                      </p:tavLst>
                                    </p:anim>
                                    <p:anim calcmode="lin" valueType="num">
                                      <p:cBhvr additive="base">
                                        <p:cTn id="9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barn(inVertical)">
                                      <p:cBhvr>
                                        <p:cTn id="9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24"/>
                </p:tgtEl>
              </p:cMediaNode>
            </p:audio>
            <p:audio>
              <p:cMediaNode vol="80000">
                <p:cTn id="97" fill="hold" display="0">
                  <p:stCondLst>
                    <p:cond delay="indefinite"/>
                  </p:stCondLst>
                  <p:endCondLst>
                    <p:cond evt="onStopAudio" delay="0">
                      <p:tgtEl>
                        <p:sldTgt/>
                      </p:tgtEl>
                    </p:cond>
                  </p:endCondLst>
                </p:cTn>
                <p:tgtEl>
                  <p:spTgt spid="25"/>
                </p:tgtEl>
              </p:cMediaNode>
            </p:audio>
            <p:audio>
              <p:cMediaNode vol="80000">
                <p:cTn id="98" fill="hold" display="0">
                  <p:stCondLst>
                    <p:cond delay="indefinite"/>
                  </p:stCondLst>
                  <p:endCondLst>
                    <p:cond evt="onStopAudio" delay="0">
                      <p:tgtEl>
                        <p:sldTgt/>
                      </p:tgtEl>
                    </p:cond>
                  </p:endCondLst>
                </p:cTn>
                <p:tgtEl>
                  <p:spTgt spid="26"/>
                </p:tgtEl>
              </p:cMediaNode>
            </p:audio>
            <p:audio>
              <p:cMediaNode vol="80000">
                <p:cTn id="99" fill="hold" display="0">
                  <p:stCondLst>
                    <p:cond delay="indefinite"/>
                  </p:stCondLst>
                  <p:endCondLst>
                    <p:cond evt="onStopAudio" delay="0">
                      <p:tgtEl>
                        <p:sldTgt/>
                      </p:tgtEl>
                    </p:cond>
                  </p:endCondLst>
                </p:cTn>
                <p:tgtEl>
                  <p:spTgt spid="27"/>
                </p:tgtEl>
              </p:cMediaNode>
            </p:audio>
          </p:childTnLst>
        </p:cTn>
      </p:par>
    </p:tnLst>
    <p:bldLst>
      <p:bldP spid="9" grpId="0"/>
      <p:bldP spid="10" grpId="0"/>
      <p:bldP spid="11" grpId="0"/>
      <p:bldP spid="12" grpId="0"/>
      <p:bldP spid="18" grpId="0"/>
      <p:bldP spid="19" grpId="0"/>
      <p:bldP spid="21" grpId="0"/>
      <p:bldP spid="2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1117350" y="7901227"/>
            <a:ext cx="2897613" cy="2845990"/>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666646" y="8767695"/>
            <a:ext cx="2371505"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1784476" y="342900"/>
            <a:ext cx="15548487"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 Complete each sentence with suitable word. There are 2 extra words.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925095" y="2138101"/>
            <a:ext cx="16927303" cy="7294305"/>
          </a:xfrm>
          <a:prstGeom prst="rect">
            <a:avLst/>
          </a:prstGeom>
        </p:spPr>
        <p:txBody>
          <a:bodyPr wrap="square">
            <a:spAutoFit/>
          </a:bodyPr>
          <a:lstStyle/>
          <a:p>
            <a:pPr algn="just">
              <a:spcAft>
                <a:spcPts val="0"/>
              </a:spcAft>
              <a:tabLst>
                <a:tab pos="1301115" algn="l"/>
                <a:tab pos="3870960" algn="r"/>
                <a:tab pos="399986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3600">
                <a:latin typeface="Calibri" panose="020F0502020204030204" pitchFamily="34" charset="0"/>
                <a:ea typeface="Cambria" panose="02040503050406030204" pitchFamily="18" charset="0"/>
                <a:cs typeface="Cambria" panose="02040503050406030204" pitchFamily="18" charset="0"/>
              </a:rPr>
              <a:t> This place is so ___________. There is nothing to play with.</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283781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3600">
                <a:latin typeface="Calibri" panose="020F0502020204030204" pitchFamily="34" charset="0"/>
                <a:ea typeface="Cambria" panose="02040503050406030204" pitchFamily="18" charset="0"/>
                <a:cs typeface="Cambria" panose="02040503050406030204" pitchFamily="18" charset="0"/>
              </a:rPr>
              <a:t> She is so ___________. She always makes everybody laugh.</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283781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3600">
                <a:latin typeface="Calibri" panose="020F0502020204030204" pitchFamily="34" charset="0"/>
                <a:ea typeface="Cambria" panose="02040503050406030204" pitchFamily="18" charset="0"/>
                <a:cs typeface="Cambria" panose="02040503050406030204" pitchFamily="18" charset="0"/>
              </a:rPr>
              <a:t> Maria is a </a:t>
            </a:r>
            <a:r>
              <a:rPr lang="en-US" sz="3600" smtClean="0">
                <a:latin typeface="Calibri" panose="020F0502020204030204" pitchFamily="34" charset="0"/>
                <a:ea typeface="Cambria" panose="02040503050406030204" pitchFamily="18" charset="0"/>
                <a:cs typeface="Cambria" panose="02040503050406030204" pitchFamily="18" charset="0"/>
              </a:rPr>
              <a:t>______________ </a:t>
            </a:r>
            <a:r>
              <a:rPr lang="en-US" sz="3600">
                <a:latin typeface="Calibri" panose="020F0502020204030204" pitchFamily="34" charset="0"/>
                <a:ea typeface="Cambria" panose="02040503050406030204" pitchFamily="18" charset="0"/>
                <a:cs typeface="Cambria" panose="02040503050406030204" pitchFamily="18" charset="0"/>
              </a:rPr>
              <a:t>student. Every day she studies until 11 p.m.</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283781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3600">
                <a:latin typeface="Calibri" panose="020F0502020204030204" pitchFamily="34" charset="0"/>
                <a:ea typeface="Cambria" panose="02040503050406030204" pitchFamily="18" charset="0"/>
                <a:cs typeface="Cambria" panose="02040503050406030204" pitchFamily="18" charset="0"/>
              </a:rPr>
              <a:t> Nam is a ___________ boy. He even talks more than a girl.</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5115560"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3600">
                <a:latin typeface="Calibri" panose="020F0502020204030204" pitchFamily="34" charset="0"/>
                <a:ea typeface="Cambria" panose="02040503050406030204" pitchFamily="18" charset="0"/>
                <a:cs typeface="Cambria" panose="02040503050406030204" pitchFamily="18" charset="0"/>
              </a:rPr>
              <a:t> They do sports every day. They are so ___________.</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4751070"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3600">
                <a:latin typeface="Calibri" panose="020F0502020204030204" pitchFamily="34" charset="0"/>
                <a:ea typeface="Cambria" panose="02040503050406030204" pitchFamily="18" charset="0"/>
                <a:cs typeface="Cambria" panose="02040503050406030204" pitchFamily="18" charset="0"/>
              </a:rPr>
              <a:t> Tomorrow is my birthday. I am so ___________ that I open my gift before my birthday.</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3369310"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3600">
                <a:latin typeface="Calibri" panose="020F0502020204030204" pitchFamily="34" charset="0"/>
                <a:ea typeface="Cambria" panose="02040503050406030204" pitchFamily="18" charset="0"/>
                <a:cs typeface="Cambria" panose="02040503050406030204" pitchFamily="18" charset="0"/>
              </a:rPr>
              <a:t> Sarah is very ___________. Yesterday she spent three hours just to explain one task for me.</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3369310"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3600">
                <a:latin typeface="Calibri" panose="020F0502020204030204" pitchFamily="34" charset="0"/>
                <a:ea typeface="Cambria" panose="02040503050406030204" pitchFamily="18" charset="0"/>
                <a:cs typeface="Cambria" panose="02040503050406030204" pitchFamily="18" charset="0"/>
              </a:rPr>
              <a:t> Nana is quite ___________. You don't need to be worried to let her do that work.</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3600">
                <a:latin typeface="Calibri" panose="020F0502020204030204" pitchFamily="34" charset="0"/>
                <a:ea typeface="Cambria" panose="02040503050406030204" pitchFamily="18" charset="0"/>
                <a:cs typeface="Cambria" panose="02040503050406030204" pitchFamily="18" charset="0"/>
              </a:rPr>
              <a:t> She left her hometown to live on her own without taking any money from her parents. She was so </a:t>
            </a:r>
            <a:r>
              <a:rPr lang="en-US" sz="3600" smtClean="0">
                <a:latin typeface="Calibri" panose="020F0502020204030204" pitchFamily="34" charset="0"/>
                <a:ea typeface="Cambria" panose="02040503050406030204" pitchFamily="18" charset="0"/>
                <a:cs typeface="Cambria" panose="02040503050406030204" pitchFamily="18" charset="0"/>
              </a:rPr>
              <a:t>_______________.</a:t>
            </a:r>
            <a:endParaRPr lang="en-US" sz="36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Ls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3600">
                <a:latin typeface="Calibri" panose="020F0502020204030204" pitchFamily="34" charset="0"/>
                <a:ea typeface="Cambria" panose="02040503050406030204" pitchFamily="18" charset="0"/>
                <a:cs typeface="Cambria" panose="02040503050406030204" pitchFamily="18" charset="0"/>
              </a:rPr>
              <a:t> Danny's teeth are really ___________. They seem frostbitten when he drinks or eats something cold.</a:t>
            </a:r>
            <a:endParaRPr lang="en-US" sz="36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Rectangle 13"/>
          <p:cNvSpPr/>
          <p:nvPr/>
        </p:nvSpPr>
        <p:spPr>
          <a:xfrm>
            <a:off x="983673" y="1052556"/>
            <a:ext cx="2238112"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patient</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5" name="Rectangle 14"/>
          <p:cNvSpPr/>
          <p:nvPr/>
        </p:nvSpPr>
        <p:spPr>
          <a:xfrm>
            <a:off x="3010003" y="1052555"/>
            <a:ext cx="3731854"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hard-working</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6" name="Rectangle 15"/>
          <p:cNvSpPr/>
          <p:nvPr/>
        </p:nvSpPr>
        <p:spPr>
          <a:xfrm>
            <a:off x="6574448" y="1052554"/>
            <a:ext cx="1598515"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lazy</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7" name="Rectangle 16"/>
          <p:cNvSpPr/>
          <p:nvPr/>
        </p:nvSpPr>
        <p:spPr>
          <a:xfrm>
            <a:off x="8104626" y="1052553"/>
            <a:ext cx="2418996"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reliable</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8" name="Rectangle 17"/>
          <p:cNvSpPr/>
          <p:nvPr/>
        </p:nvSpPr>
        <p:spPr>
          <a:xfrm>
            <a:off x="10405305" y="1009167"/>
            <a:ext cx="2365006"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curious</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9" name="Rectangle 18"/>
          <p:cNvSpPr/>
          <p:nvPr/>
        </p:nvSpPr>
        <p:spPr>
          <a:xfrm>
            <a:off x="12569480" y="985843"/>
            <a:ext cx="1933350"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funny</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0" name="Rectangle 19"/>
          <p:cNvSpPr/>
          <p:nvPr/>
        </p:nvSpPr>
        <p:spPr>
          <a:xfrm>
            <a:off x="14446352" y="1004631"/>
            <a:ext cx="2095317"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sporty</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1" name="Rectangle 20"/>
          <p:cNvSpPr/>
          <p:nvPr/>
        </p:nvSpPr>
        <p:spPr>
          <a:xfrm>
            <a:off x="5857300" y="1607413"/>
            <a:ext cx="2645019"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talkative</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2" name="Rectangle 21"/>
          <p:cNvSpPr/>
          <p:nvPr/>
        </p:nvSpPr>
        <p:spPr>
          <a:xfrm>
            <a:off x="8141470" y="1583201"/>
            <a:ext cx="2673873"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sensitive</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5" name="Rectangle 24"/>
          <p:cNvSpPr/>
          <p:nvPr/>
        </p:nvSpPr>
        <p:spPr>
          <a:xfrm>
            <a:off x="10787349" y="1537478"/>
            <a:ext cx="2158220"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boring</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6" name="Rectangle 25"/>
          <p:cNvSpPr/>
          <p:nvPr/>
        </p:nvSpPr>
        <p:spPr>
          <a:xfrm>
            <a:off x="12669039" y="1540967"/>
            <a:ext cx="2015487"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lovely</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0" name="Rectangle 29"/>
          <p:cNvSpPr/>
          <p:nvPr/>
        </p:nvSpPr>
        <p:spPr>
          <a:xfrm>
            <a:off x="14205655" y="1563270"/>
            <a:ext cx="3484031"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independent</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536790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2"/>
                                        </p:tgtEl>
                                        <p:attrNameLst>
                                          <p:attrName>style.visibility</p:attrName>
                                        </p:attrNameLst>
                                      </p:cBhvr>
                                      <p:to>
                                        <p:strVal val="visible"/>
                                      </p:to>
                                    </p:set>
                                    <p:anim calcmode="lin" valueType="num">
                                      <p:cBhvr>
                                        <p:cTn id="87" dur="500" fill="hold"/>
                                        <p:tgtEl>
                                          <p:spTgt spid="22"/>
                                        </p:tgtEl>
                                        <p:attrNameLst>
                                          <p:attrName>ppt_w</p:attrName>
                                        </p:attrNameLst>
                                      </p:cBhvr>
                                      <p:tavLst>
                                        <p:tav tm="0">
                                          <p:val>
                                            <p:fltVal val="0"/>
                                          </p:val>
                                        </p:tav>
                                        <p:tav tm="100000">
                                          <p:val>
                                            <p:strVal val="#ppt_w"/>
                                          </p:val>
                                        </p:tav>
                                      </p:tavLst>
                                    </p:anim>
                                    <p:anim calcmode="lin" valueType="num">
                                      <p:cBhvr>
                                        <p:cTn id="88" dur="500" fill="hold"/>
                                        <p:tgtEl>
                                          <p:spTgt spid="22"/>
                                        </p:tgtEl>
                                        <p:attrNameLst>
                                          <p:attrName>ppt_h</p:attrName>
                                        </p:attrNameLst>
                                      </p:cBhvr>
                                      <p:tavLst>
                                        <p:tav tm="0">
                                          <p:val>
                                            <p:fltVal val="0"/>
                                          </p:val>
                                        </p:tav>
                                        <p:tav tm="100000">
                                          <p:val>
                                            <p:strVal val="#ppt_h"/>
                                          </p:val>
                                        </p:tav>
                                      </p:tavLst>
                                    </p:anim>
                                    <p:animEffect transition="in" filter="fade">
                                      <p:cBhvr>
                                        <p:cTn id="89" dur="500"/>
                                        <p:tgtEl>
                                          <p:spTgt spid="22"/>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p:cTn id="97" dur="500" fill="hold"/>
                                        <p:tgtEl>
                                          <p:spTgt spid="26"/>
                                        </p:tgtEl>
                                        <p:attrNameLst>
                                          <p:attrName>ppt_w</p:attrName>
                                        </p:attrNameLst>
                                      </p:cBhvr>
                                      <p:tavLst>
                                        <p:tav tm="0">
                                          <p:val>
                                            <p:fltVal val="0"/>
                                          </p:val>
                                        </p:tav>
                                        <p:tav tm="100000">
                                          <p:val>
                                            <p:strVal val="#ppt_w"/>
                                          </p:val>
                                        </p:tav>
                                      </p:tavLst>
                                    </p:anim>
                                    <p:anim calcmode="lin" valueType="num">
                                      <p:cBhvr>
                                        <p:cTn id="98" dur="500" fill="hold"/>
                                        <p:tgtEl>
                                          <p:spTgt spid="26"/>
                                        </p:tgtEl>
                                        <p:attrNameLst>
                                          <p:attrName>ppt_h</p:attrName>
                                        </p:attrNameLst>
                                      </p:cBhvr>
                                      <p:tavLst>
                                        <p:tav tm="0">
                                          <p:val>
                                            <p:fltVal val="0"/>
                                          </p:val>
                                        </p:tav>
                                        <p:tav tm="100000">
                                          <p:val>
                                            <p:strVal val="#ppt_h"/>
                                          </p:val>
                                        </p:tav>
                                      </p:tavLst>
                                    </p:anim>
                                    <p:animEffect transition="in" filter="fade">
                                      <p:cBhvr>
                                        <p:cTn id="99" dur="500"/>
                                        <p:tgtEl>
                                          <p:spTgt spid="26"/>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30"/>
                                        </p:tgtEl>
                                        <p:attrNameLst>
                                          <p:attrName>style.visibility</p:attrName>
                                        </p:attrNameLst>
                                      </p:cBhvr>
                                      <p:to>
                                        <p:strVal val="visible"/>
                                      </p:to>
                                    </p:set>
                                    <p:anim calcmode="lin" valueType="num">
                                      <p:cBhvr>
                                        <p:cTn id="102" dur="500" fill="hold"/>
                                        <p:tgtEl>
                                          <p:spTgt spid="30"/>
                                        </p:tgtEl>
                                        <p:attrNameLst>
                                          <p:attrName>ppt_w</p:attrName>
                                        </p:attrNameLst>
                                      </p:cBhvr>
                                      <p:tavLst>
                                        <p:tav tm="0">
                                          <p:val>
                                            <p:fltVal val="0"/>
                                          </p:val>
                                        </p:tav>
                                        <p:tav tm="100000">
                                          <p:val>
                                            <p:strVal val="#ppt_w"/>
                                          </p:val>
                                        </p:tav>
                                      </p:tavLst>
                                    </p:anim>
                                    <p:anim calcmode="lin" valueType="num">
                                      <p:cBhvr>
                                        <p:cTn id="103" dur="500" fill="hold"/>
                                        <p:tgtEl>
                                          <p:spTgt spid="30"/>
                                        </p:tgtEl>
                                        <p:attrNameLst>
                                          <p:attrName>ppt_h</p:attrName>
                                        </p:attrNameLst>
                                      </p:cBhvr>
                                      <p:tavLst>
                                        <p:tav tm="0">
                                          <p:val>
                                            <p:fltVal val="0"/>
                                          </p:val>
                                        </p:tav>
                                        <p:tav tm="100000">
                                          <p:val>
                                            <p:strVal val="#ppt_h"/>
                                          </p:val>
                                        </p:tav>
                                      </p:tavLst>
                                    </p:anim>
                                    <p:animEffect transition="in" filter="fade">
                                      <p:cBhvr>
                                        <p:cTn id="104" dur="500"/>
                                        <p:tgtEl>
                                          <p:spTgt spid="30"/>
                                        </p:tgtEl>
                                      </p:cBhvr>
                                    </p:animEffect>
                                  </p:childTnLst>
                                </p:cTn>
                              </p:par>
                            </p:childTnLst>
                          </p:cTn>
                        </p:par>
                      </p:childTnLst>
                    </p:cTn>
                  </p:par>
                  <p:par>
                    <p:cTn id="105" fill="hold">
                      <p:stCondLst>
                        <p:cond delay="indefinite"/>
                      </p:stCondLst>
                      <p:childTnLst>
                        <p:par>
                          <p:cTn id="106" fill="hold">
                            <p:stCondLst>
                              <p:cond delay="0"/>
                            </p:stCondLst>
                            <p:childTnLst>
                              <p:par>
                                <p:cTn id="107" presetID="49" presetClass="path" presetSubtype="0" accel="50000" decel="50000" fill="hold" grpId="1" nodeType="clickEffect">
                                  <p:stCondLst>
                                    <p:cond delay="0"/>
                                  </p:stCondLst>
                                  <p:childTnLst>
                                    <p:animMotion origin="layout" path="M -1.52778E-6 -0.00679 L -0.35304 0.05973 " pathEditMode="relative" rAng="0" ptsTypes="AA">
                                      <p:cBhvr>
                                        <p:cTn id="108" dur="500" fill="hold"/>
                                        <p:tgtEl>
                                          <p:spTgt spid="25"/>
                                        </p:tgtEl>
                                        <p:attrNameLst>
                                          <p:attrName>ppt_x</p:attrName>
                                          <p:attrName>ppt_y</p:attrName>
                                        </p:attrNameLst>
                                      </p:cBhvr>
                                      <p:rCtr x="-17656" y="3318"/>
                                    </p:animMotion>
                                  </p:childTnLst>
                                </p:cTn>
                              </p:par>
                            </p:childTnLst>
                          </p:cTn>
                        </p:par>
                      </p:childTnLst>
                    </p:cTn>
                  </p:par>
                  <p:par>
                    <p:cTn id="109" fill="hold">
                      <p:stCondLst>
                        <p:cond delay="indefinite"/>
                      </p:stCondLst>
                      <p:childTnLst>
                        <p:par>
                          <p:cTn id="110" fill="hold">
                            <p:stCondLst>
                              <p:cond delay="0"/>
                            </p:stCondLst>
                            <p:childTnLst>
                              <p:par>
                                <p:cTn id="111" presetID="49" presetClass="path" presetSubtype="0" accel="50000" decel="50000" fill="hold" grpId="1" nodeType="clickEffect">
                                  <p:stCondLst>
                                    <p:cond delay="0"/>
                                  </p:stCondLst>
                                  <p:childTnLst>
                                    <p:animMotion origin="layout" path="M -9.72222E-7 -4.93827E-7 L -0.50686 0.16543 " pathEditMode="relative" rAng="0" ptsTypes="AA">
                                      <p:cBhvr>
                                        <p:cTn id="112" dur="500" fill="hold"/>
                                        <p:tgtEl>
                                          <p:spTgt spid="19"/>
                                        </p:tgtEl>
                                        <p:attrNameLst>
                                          <p:attrName>ppt_x</p:attrName>
                                          <p:attrName>ppt_y</p:attrName>
                                        </p:attrNameLst>
                                      </p:cBhvr>
                                      <p:rCtr x="-25347" y="8272"/>
                                    </p:animMotion>
                                  </p:childTnLst>
                                </p:cTn>
                              </p:par>
                            </p:childTnLst>
                          </p:cTn>
                        </p:par>
                      </p:childTnLst>
                    </p:cTn>
                  </p:par>
                  <p:par>
                    <p:cTn id="113" fill="hold">
                      <p:stCondLst>
                        <p:cond delay="indefinite"/>
                      </p:stCondLst>
                      <p:childTnLst>
                        <p:par>
                          <p:cTn id="114" fill="hold">
                            <p:stCondLst>
                              <p:cond delay="0"/>
                            </p:stCondLst>
                            <p:childTnLst>
                              <p:par>
                                <p:cTn id="115" presetID="49" presetClass="path" presetSubtype="0" accel="50000" decel="50000" fill="hold" grpId="1" nodeType="clickEffect">
                                  <p:stCondLst>
                                    <p:cond delay="0"/>
                                  </p:stCondLst>
                                  <p:childTnLst>
                                    <p:animMotion origin="layout" path="M -0.00408 -0.00987 L -0.00286 0.21821 " pathEditMode="relative" rAng="0" ptsTypes="AA">
                                      <p:cBhvr>
                                        <p:cTn id="116" dur="500" fill="hold"/>
                                        <p:tgtEl>
                                          <p:spTgt spid="15"/>
                                        </p:tgtEl>
                                        <p:attrNameLst>
                                          <p:attrName>ppt_x</p:attrName>
                                          <p:attrName>ppt_y</p:attrName>
                                        </p:attrNameLst>
                                      </p:cBhvr>
                                      <p:rCtr x="61" y="11404"/>
                                    </p:animMotion>
                                  </p:childTnLst>
                                </p:cTn>
                              </p:par>
                            </p:childTnLst>
                          </p:cTn>
                        </p:par>
                      </p:childTnLst>
                    </p:cTn>
                  </p:par>
                  <p:par>
                    <p:cTn id="117" fill="hold">
                      <p:stCondLst>
                        <p:cond delay="indefinite"/>
                      </p:stCondLst>
                      <p:childTnLst>
                        <p:par>
                          <p:cTn id="118" fill="hold">
                            <p:stCondLst>
                              <p:cond delay="0"/>
                            </p:stCondLst>
                            <p:childTnLst>
                              <p:par>
                                <p:cTn id="119" presetID="49" presetClass="path" presetSubtype="0" accel="50000" decel="50000" fill="hold" grpId="1" nodeType="clickEffect">
                                  <p:stCondLst>
                                    <p:cond delay="0"/>
                                  </p:stCondLst>
                                  <p:childTnLst>
                                    <p:animMotion origin="layout" path="M -1.52778E-6 -0.01358 L -0.16345 0.21436 " pathEditMode="relative" rAng="0" ptsTypes="AA">
                                      <p:cBhvr>
                                        <p:cTn id="120" dur="500" fill="hold"/>
                                        <p:tgtEl>
                                          <p:spTgt spid="21"/>
                                        </p:tgtEl>
                                        <p:attrNameLst>
                                          <p:attrName>ppt_x</p:attrName>
                                          <p:attrName>ppt_y</p:attrName>
                                        </p:attrNameLst>
                                      </p:cBhvr>
                                      <p:rCtr x="-8177" y="11389"/>
                                    </p:animMotion>
                                  </p:childTnLst>
                                </p:cTn>
                              </p:par>
                            </p:childTnLst>
                          </p:cTn>
                        </p:par>
                      </p:childTnLst>
                    </p:cTn>
                  </p:par>
                  <p:par>
                    <p:cTn id="121" fill="hold">
                      <p:stCondLst>
                        <p:cond delay="indefinite"/>
                      </p:stCondLst>
                      <p:childTnLst>
                        <p:par>
                          <p:cTn id="122" fill="hold">
                            <p:stCondLst>
                              <p:cond delay="0"/>
                            </p:stCondLst>
                            <p:childTnLst>
                              <p:par>
                                <p:cTn id="123" presetID="49" presetClass="path" presetSubtype="0" accel="50000" decel="50000" fill="hold" grpId="1" nodeType="clickEffect">
                                  <p:stCondLst>
                                    <p:cond delay="0"/>
                                  </p:stCondLst>
                                  <p:childTnLst>
                                    <p:animMotion origin="layout" path="M -2.22222E-6 -0.0142 L -0.32578 0.31976 " pathEditMode="relative" rAng="0" ptsTypes="AA">
                                      <p:cBhvr>
                                        <p:cTn id="124" dur="500" fill="hold"/>
                                        <p:tgtEl>
                                          <p:spTgt spid="20"/>
                                        </p:tgtEl>
                                        <p:attrNameLst>
                                          <p:attrName>ppt_x</p:attrName>
                                          <p:attrName>ppt_y</p:attrName>
                                        </p:attrNameLst>
                                      </p:cBhvr>
                                      <p:rCtr x="-16293" y="16698"/>
                                    </p:animMotion>
                                  </p:childTnLst>
                                </p:cTn>
                              </p:par>
                            </p:childTnLst>
                          </p:cTn>
                        </p:par>
                      </p:childTnLst>
                    </p:cTn>
                  </p:par>
                  <p:par>
                    <p:cTn id="125" fill="hold">
                      <p:stCondLst>
                        <p:cond delay="indefinite"/>
                      </p:stCondLst>
                      <p:childTnLst>
                        <p:par>
                          <p:cTn id="126" fill="hold">
                            <p:stCondLst>
                              <p:cond delay="0"/>
                            </p:stCondLst>
                            <p:childTnLst>
                              <p:par>
                                <p:cTn id="127" presetID="49" presetClass="path" presetSubtype="0" accel="50000" decel="50000" fill="hold" grpId="1" nodeType="clickEffect">
                                  <p:stCondLst>
                                    <p:cond delay="0"/>
                                  </p:stCondLst>
                                  <p:childTnLst>
                                    <p:animMotion origin="layout" path="M -3.75E-6 4.69136E-6 L -0.16232 0.37793 " pathEditMode="relative" rAng="0" ptsTypes="AA">
                                      <p:cBhvr>
                                        <p:cTn id="128" dur="500" fill="hold"/>
                                        <p:tgtEl>
                                          <p:spTgt spid="18"/>
                                        </p:tgtEl>
                                        <p:attrNameLst>
                                          <p:attrName>ppt_x</p:attrName>
                                          <p:attrName>ppt_y</p:attrName>
                                        </p:attrNameLst>
                                      </p:cBhvr>
                                      <p:rCtr x="-8116" y="18889"/>
                                    </p:animMotion>
                                  </p:childTnLst>
                                </p:cTn>
                              </p:par>
                            </p:childTnLst>
                          </p:cTn>
                        </p:par>
                      </p:childTnLst>
                    </p:cTn>
                  </p:par>
                  <p:par>
                    <p:cTn id="129" fill="hold">
                      <p:stCondLst>
                        <p:cond delay="indefinite"/>
                      </p:stCondLst>
                      <p:childTnLst>
                        <p:par>
                          <p:cTn id="130" fill="hold">
                            <p:stCondLst>
                              <p:cond delay="0"/>
                            </p:stCondLst>
                            <p:childTnLst>
                              <p:par>
                                <p:cTn id="131" presetID="49" presetClass="path" presetSubtype="0" accel="50000" decel="50000" fill="hold" grpId="1" nodeType="clickEffect">
                                  <p:stCondLst>
                                    <p:cond delay="0"/>
                                  </p:stCondLst>
                                  <p:childTnLst>
                                    <p:animMotion origin="layout" path="M -5.55556E-7 -1.97531E-6 L 0.15573 0.43303 " pathEditMode="relative" rAng="0" ptsTypes="AA">
                                      <p:cBhvr>
                                        <p:cTn id="132" dur="500" fill="hold"/>
                                        <p:tgtEl>
                                          <p:spTgt spid="14"/>
                                        </p:tgtEl>
                                        <p:attrNameLst>
                                          <p:attrName>ppt_x</p:attrName>
                                          <p:attrName>ppt_y</p:attrName>
                                        </p:attrNameLst>
                                      </p:cBhvr>
                                      <p:rCtr x="7786" y="21651"/>
                                    </p:animMotion>
                                  </p:childTnLst>
                                </p:cTn>
                              </p:par>
                            </p:childTnLst>
                          </p:cTn>
                        </p:par>
                      </p:childTnLst>
                    </p:cTn>
                  </p:par>
                  <p:par>
                    <p:cTn id="133" fill="hold">
                      <p:stCondLst>
                        <p:cond delay="indefinite"/>
                      </p:stCondLst>
                      <p:childTnLst>
                        <p:par>
                          <p:cTn id="134" fill="hold">
                            <p:stCondLst>
                              <p:cond delay="0"/>
                            </p:stCondLst>
                            <p:childTnLst>
                              <p:par>
                                <p:cTn id="135" presetID="49" presetClass="path" presetSubtype="0" accel="50000" decel="50000" fill="hold" grpId="1" nodeType="clickEffect">
                                  <p:stCondLst>
                                    <p:cond delay="0"/>
                                  </p:stCondLst>
                                  <p:childTnLst>
                                    <p:animMotion origin="layout" path="M 1.80556E-6 -1.97531E-6 L -0.23047 0.52932 " pathEditMode="relative" rAng="0" ptsTypes="AA">
                                      <p:cBhvr>
                                        <p:cTn id="136" dur="500" fill="hold"/>
                                        <p:tgtEl>
                                          <p:spTgt spid="17"/>
                                        </p:tgtEl>
                                        <p:attrNameLst>
                                          <p:attrName>ppt_x</p:attrName>
                                          <p:attrName>ppt_y</p:attrName>
                                        </p:attrNameLst>
                                      </p:cBhvr>
                                      <p:rCtr x="-11528" y="26466"/>
                                    </p:animMotion>
                                  </p:childTnLst>
                                </p:cTn>
                              </p:par>
                            </p:childTnLst>
                          </p:cTn>
                        </p:par>
                      </p:childTnLst>
                    </p:cTn>
                  </p:par>
                  <p:par>
                    <p:cTn id="137" fill="hold">
                      <p:stCondLst>
                        <p:cond delay="indefinite"/>
                      </p:stCondLst>
                      <p:childTnLst>
                        <p:par>
                          <p:cTn id="138" fill="hold">
                            <p:stCondLst>
                              <p:cond delay="0"/>
                            </p:stCondLst>
                            <p:childTnLst>
                              <p:par>
                                <p:cTn id="139" presetID="49" presetClass="path" presetSubtype="0" accel="50000" decel="50000" fill="hold" grpId="1" nodeType="clickEffect">
                                  <p:stCondLst>
                                    <p:cond delay="0"/>
                                  </p:stCondLst>
                                  <p:childTnLst>
                                    <p:animMotion origin="layout" path="M -1.80556E-6 -3.33333E-6 L -0.62196 0.59074 " pathEditMode="relative" rAng="0" ptsTypes="AA">
                                      <p:cBhvr>
                                        <p:cTn id="140" dur="500" fill="hold"/>
                                        <p:tgtEl>
                                          <p:spTgt spid="30"/>
                                        </p:tgtEl>
                                        <p:attrNameLst>
                                          <p:attrName>ppt_x</p:attrName>
                                          <p:attrName>ppt_y</p:attrName>
                                        </p:attrNameLst>
                                      </p:cBhvr>
                                      <p:rCtr x="-31102" y="29537"/>
                                    </p:animMotion>
                                  </p:childTnLst>
                                </p:cTn>
                              </p:par>
                            </p:childTnLst>
                          </p:cTn>
                        </p:par>
                      </p:childTnLst>
                    </p:cTn>
                  </p:par>
                  <p:par>
                    <p:cTn id="141" fill="hold">
                      <p:stCondLst>
                        <p:cond delay="indefinite"/>
                      </p:stCondLst>
                      <p:childTnLst>
                        <p:par>
                          <p:cTn id="142" fill="hold">
                            <p:stCondLst>
                              <p:cond delay="0"/>
                            </p:stCondLst>
                            <p:childTnLst>
                              <p:par>
                                <p:cTn id="143" presetID="49" presetClass="path" presetSubtype="0" accel="50000" decel="50000" fill="hold" grpId="1" nodeType="clickEffect">
                                  <p:stCondLst>
                                    <p:cond delay="0"/>
                                  </p:stCondLst>
                                  <p:childTnLst>
                                    <p:animMotion origin="layout" path="M 8.33333E-7 0.01111 L -0.11372 0.64444 " pathEditMode="relative" rAng="0" ptsTypes="AA">
                                      <p:cBhvr>
                                        <p:cTn id="144" dur="500" fill="hold"/>
                                        <p:tgtEl>
                                          <p:spTgt spid="22"/>
                                        </p:tgtEl>
                                        <p:attrNameLst>
                                          <p:attrName>ppt_x</p:attrName>
                                          <p:attrName>ppt_y</p:attrName>
                                        </p:attrNameLst>
                                      </p:cBhvr>
                                      <p:rCtr x="-5686" y="316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14" grpId="0"/>
      <p:bldP spid="14" grpId="1"/>
      <p:bldP spid="15" grpId="0"/>
      <p:bldP spid="15" grpId="1"/>
      <p:bldP spid="16" grpId="0"/>
      <p:bldP spid="17" grpId="0"/>
      <p:bldP spid="17" grpId="1"/>
      <p:bldP spid="18" grpId="0"/>
      <p:bldP spid="18" grpId="1"/>
      <p:bldP spid="19" grpId="0"/>
      <p:bldP spid="19" grpId="1"/>
      <p:bldP spid="20" grpId="0"/>
      <p:bldP spid="20" grpId="1"/>
      <p:bldP spid="21" grpId="0"/>
      <p:bldP spid="21" grpId="1"/>
      <p:bldP spid="22" grpId="0"/>
      <p:bldP spid="22" grpId="1"/>
      <p:bldP spid="25" grpId="0"/>
      <p:bldP spid="25" grpId="1"/>
      <p:bldP spid="26" grpId="0"/>
      <p:bldP spid="30" grpId="0"/>
      <p:bldP spid="30"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1117350" y="7901227"/>
            <a:ext cx="2897613" cy="2845990"/>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666646" y="8767695"/>
            <a:ext cx="2371505"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2160893" y="342900"/>
            <a:ext cx="14795653"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4. Complete the sentences with the correct adjectives from the box.</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925095" y="2138101"/>
            <a:ext cx="16927303" cy="7417415"/>
          </a:xfrm>
          <a:prstGeom prst="rect">
            <a:avLst/>
          </a:prstGeom>
        </p:spPr>
        <p:txBody>
          <a:bodyPr wrap="square">
            <a:spAutoFit/>
          </a:bodyPr>
          <a:lstStyle/>
          <a:p>
            <a:pPr algn="just">
              <a:spcAft>
                <a:spcPts val="0"/>
              </a:spcAft>
              <a:tabLst>
                <a:tab pos="1301115" algn="l"/>
                <a:tab pos="57873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Don't say unkind things to Linda - she's very </a:t>
            </a:r>
            <a:r>
              <a:rPr lang="en-US" sz="4000" smtClean="0">
                <a:latin typeface="Calibri" panose="020F0502020204030204" pitchFamily="34" charset="0"/>
                <a:ea typeface="Cambria" panose="02040503050406030204" pitchFamily="18" charset="0"/>
                <a:cs typeface="Cambria" panose="02040503050406030204" pitchFamily="18" charset="0"/>
              </a:rPr>
              <a:t>__________________.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3390265" algn="r"/>
                <a:tab pos="351917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Bill is very ___________. He gives money to charity every month.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559689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Tom never stops talking in class. He's very ___________.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01115" algn="l"/>
                <a:tab pos="461137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The new girl in my class is so ___________. She's afraid to talk in front of us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You can trust David with a secret. He’s a ___________ man.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45478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James loves partying, meeting people and talking to them. He’s so ___________.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454785" algn="l"/>
                <a:tab pos="4006850" algn="r"/>
                <a:tab pos="413575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Jenny is such a ___________ girl. She is always laughing and smiling.</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454785" algn="l"/>
                <a:tab pos="616775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John is always sure of his own abilities. He's so ___________.</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My best friend Jack is really ___________. He plays badminton, basketball and football very </a:t>
            </a:r>
            <a:r>
              <a:rPr lang="en-US" sz="4000" smtClean="0">
                <a:latin typeface="Calibri" panose="020F0502020204030204" pitchFamily="34" charset="0"/>
                <a:ea typeface="Cambria" panose="02040503050406030204" pitchFamily="18" charset="0"/>
                <a:cs typeface="Cambria" panose="02040503050406030204" pitchFamily="18" charset="0"/>
              </a:rPr>
              <a:t>well.</a:t>
            </a:r>
            <a:endParaRPr lang="en-US" sz="4400" smtClean="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a:t>
            </a:r>
            <a:r>
              <a:rPr lang="en-US" sz="40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000">
                <a:latin typeface="Calibri" panose="020F0502020204030204" pitchFamily="34" charset="0"/>
                <a:ea typeface="Cambria" panose="02040503050406030204" pitchFamily="18" charset="0"/>
                <a:cs typeface="Cambria" panose="02040503050406030204" pitchFamily="18" charset="0"/>
              </a:rPr>
              <a:t>My sister is very ___________. She wants to know everything!</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Rectangle 13"/>
          <p:cNvSpPr/>
          <p:nvPr/>
        </p:nvSpPr>
        <p:spPr>
          <a:xfrm>
            <a:off x="829784" y="1052556"/>
            <a:ext cx="2545890"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cheerful</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5" name="Rectangle 14"/>
          <p:cNvSpPr/>
          <p:nvPr/>
        </p:nvSpPr>
        <p:spPr>
          <a:xfrm>
            <a:off x="2601056" y="1052555"/>
            <a:ext cx="2987954" cy="646331"/>
          </a:xfrm>
          <a:prstGeom prst="rect">
            <a:avLst/>
          </a:prstGeom>
        </p:spPr>
        <p:txBody>
          <a:bodyPr wrap="squar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shy</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6" name="Rectangle 15"/>
          <p:cNvSpPr/>
          <p:nvPr/>
        </p:nvSpPr>
        <p:spPr>
          <a:xfrm>
            <a:off x="4751158" y="1052553"/>
            <a:ext cx="2786340"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confident</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7" name="Rectangle 16"/>
          <p:cNvSpPr/>
          <p:nvPr/>
        </p:nvSpPr>
        <p:spPr>
          <a:xfrm>
            <a:off x="7388530" y="1008969"/>
            <a:ext cx="2642455"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outgoing</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8" name="Rectangle 17"/>
          <p:cNvSpPr/>
          <p:nvPr/>
        </p:nvSpPr>
        <p:spPr>
          <a:xfrm>
            <a:off x="9837295" y="1011104"/>
            <a:ext cx="2738635"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generous</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19" name="Rectangle 18"/>
          <p:cNvSpPr/>
          <p:nvPr/>
        </p:nvSpPr>
        <p:spPr>
          <a:xfrm>
            <a:off x="12547743" y="1031751"/>
            <a:ext cx="2645019"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talkative</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0" name="Rectangle 19"/>
          <p:cNvSpPr/>
          <p:nvPr/>
        </p:nvSpPr>
        <p:spPr>
          <a:xfrm>
            <a:off x="15118734" y="1073469"/>
            <a:ext cx="2095317"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sporty</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1" name="Rectangle 20"/>
          <p:cNvSpPr/>
          <p:nvPr/>
        </p:nvSpPr>
        <p:spPr>
          <a:xfrm>
            <a:off x="5970311" y="1607413"/>
            <a:ext cx="2418996"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reliable</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25" name="Rectangle 24"/>
          <p:cNvSpPr/>
          <p:nvPr/>
        </p:nvSpPr>
        <p:spPr>
          <a:xfrm>
            <a:off x="10683956" y="1537478"/>
            <a:ext cx="2365006"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curious</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
        <p:nvSpPr>
          <p:cNvPr id="33" name="Rectangle 32"/>
          <p:cNvSpPr/>
          <p:nvPr/>
        </p:nvSpPr>
        <p:spPr>
          <a:xfrm>
            <a:off x="8037323" y="1582929"/>
            <a:ext cx="2789290" cy="646331"/>
          </a:xfrm>
          <a:prstGeom prst="rect">
            <a:avLst/>
          </a:prstGeom>
        </p:spPr>
        <p:txBody>
          <a:bodyPr wrap="none">
            <a:spAutoFit/>
          </a:bodyPr>
          <a:lstStyle/>
          <a:p>
            <a:pPr lvl="0" indent="457200" algn="ctr"/>
            <a:r>
              <a:rPr lang="en-US" sz="3600" b="1">
                <a:solidFill>
                  <a:srgbClr val="FF0000"/>
                </a:solidFill>
                <a:latin typeface="Rockwell" panose="02060603020205020403" pitchFamily="18" charset="0"/>
                <a:ea typeface="Cambria" panose="02040503050406030204" pitchFamily="18" charset="0"/>
                <a:cs typeface="Calibri" panose="020F0502020204030204" pitchFamily="34" charset="0"/>
              </a:rPr>
              <a:t>sensitive </a:t>
            </a:r>
            <a:endParaRPr lang="en-US" sz="3600">
              <a:solidFill>
                <a:srgbClr val="FF0000"/>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89690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p:cTn id="47" dur="500" fill="hold"/>
                                        <p:tgtEl>
                                          <p:spTgt spid="14"/>
                                        </p:tgtEl>
                                        <p:attrNameLst>
                                          <p:attrName>ppt_w</p:attrName>
                                        </p:attrNameLst>
                                      </p:cBhvr>
                                      <p:tavLst>
                                        <p:tav tm="0">
                                          <p:val>
                                            <p:fltVal val="0"/>
                                          </p:val>
                                        </p:tav>
                                        <p:tav tm="100000">
                                          <p:val>
                                            <p:strVal val="#ppt_w"/>
                                          </p:val>
                                        </p:tav>
                                      </p:tavLst>
                                    </p:anim>
                                    <p:anim calcmode="lin" valueType="num">
                                      <p:cBhvr>
                                        <p:cTn id="48" dur="500" fill="hold"/>
                                        <p:tgtEl>
                                          <p:spTgt spid="14"/>
                                        </p:tgtEl>
                                        <p:attrNameLst>
                                          <p:attrName>ppt_h</p:attrName>
                                        </p:attrNameLst>
                                      </p:cBhvr>
                                      <p:tavLst>
                                        <p:tav tm="0">
                                          <p:val>
                                            <p:fltVal val="0"/>
                                          </p:val>
                                        </p:tav>
                                        <p:tav tm="100000">
                                          <p:val>
                                            <p:strVal val="#ppt_h"/>
                                          </p:val>
                                        </p:tav>
                                      </p:tavLst>
                                    </p:anim>
                                    <p:animEffect transition="in" filter="fade">
                                      <p:cBhvr>
                                        <p:cTn id="49" dur="500"/>
                                        <p:tgtEl>
                                          <p:spTgt spid="14"/>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500" fill="hold"/>
                                        <p:tgtEl>
                                          <p:spTgt spid="16"/>
                                        </p:tgtEl>
                                        <p:attrNameLst>
                                          <p:attrName>ppt_w</p:attrName>
                                        </p:attrNameLst>
                                      </p:cBhvr>
                                      <p:tavLst>
                                        <p:tav tm="0">
                                          <p:val>
                                            <p:fltVal val="0"/>
                                          </p:val>
                                        </p:tav>
                                        <p:tav tm="100000">
                                          <p:val>
                                            <p:strVal val="#ppt_w"/>
                                          </p:val>
                                        </p:tav>
                                      </p:tavLst>
                                    </p:anim>
                                    <p:anim calcmode="lin" valueType="num">
                                      <p:cBhvr>
                                        <p:cTn id="58" dur="500" fill="hold"/>
                                        <p:tgtEl>
                                          <p:spTgt spid="16"/>
                                        </p:tgtEl>
                                        <p:attrNameLst>
                                          <p:attrName>ppt_h</p:attrName>
                                        </p:attrNameLst>
                                      </p:cBhvr>
                                      <p:tavLst>
                                        <p:tav tm="0">
                                          <p:val>
                                            <p:fltVal val="0"/>
                                          </p:val>
                                        </p:tav>
                                        <p:tav tm="100000">
                                          <p:val>
                                            <p:strVal val="#ppt_h"/>
                                          </p:val>
                                        </p:tav>
                                      </p:tavLst>
                                    </p:anim>
                                    <p:animEffect transition="in" filter="fade">
                                      <p:cBhvr>
                                        <p:cTn id="59" dur="500"/>
                                        <p:tgtEl>
                                          <p:spTgt spid="16"/>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 calcmode="lin" valueType="num">
                                      <p:cBhvr>
                                        <p:cTn id="72" dur="500" fill="hold"/>
                                        <p:tgtEl>
                                          <p:spTgt spid="19"/>
                                        </p:tgtEl>
                                        <p:attrNameLst>
                                          <p:attrName>ppt_w</p:attrName>
                                        </p:attrNameLst>
                                      </p:cBhvr>
                                      <p:tavLst>
                                        <p:tav tm="0">
                                          <p:val>
                                            <p:fltVal val="0"/>
                                          </p:val>
                                        </p:tav>
                                        <p:tav tm="100000">
                                          <p:val>
                                            <p:strVal val="#ppt_w"/>
                                          </p:val>
                                        </p:tav>
                                      </p:tavLst>
                                    </p:anim>
                                    <p:anim calcmode="lin" valueType="num">
                                      <p:cBhvr>
                                        <p:cTn id="73" dur="500" fill="hold"/>
                                        <p:tgtEl>
                                          <p:spTgt spid="19"/>
                                        </p:tgtEl>
                                        <p:attrNameLst>
                                          <p:attrName>ppt_h</p:attrName>
                                        </p:attrNameLst>
                                      </p:cBhvr>
                                      <p:tavLst>
                                        <p:tav tm="0">
                                          <p:val>
                                            <p:fltVal val="0"/>
                                          </p:val>
                                        </p:tav>
                                        <p:tav tm="100000">
                                          <p:val>
                                            <p:strVal val="#ppt_h"/>
                                          </p:val>
                                        </p:tav>
                                      </p:tavLst>
                                    </p:anim>
                                    <p:animEffect transition="in" filter="fade">
                                      <p:cBhvr>
                                        <p:cTn id="74" dur="500"/>
                                        <p:tgtEl>
                                          <p:spTgt spid="19"/>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p:cTn id="77" dur="500" fill="hold"/>
                                        <p:tgtEl>
                                          <p:spTgt spid="20"/>
                                        </p:tgtEl>
                                        <p:attrNameLst>
                                          <p:attrName>ppt_w</p:attrName>
                                        </p:attrNameLst>
                                      </p:cBhvr>
                                      <p:tavLst>
                                        <p:tav tm="0">
                                          <p:val>
                                            <p:fltVal val="0"/>
                                          </p:val>
                                        </p:tav>
                                        <p:tav tm="100000">
                                          <p:val>
                                            <p:strVal val="#ppt_w"/>
                                          </p:val>
                                        </p:tav>
                                      </p:tavLst>
                                    </p:anim>
                                    <p:anim calcmode="lin" valueType="num">
                                      <p:cBhvr>
                                        <p:cTn id="78" dur="500" fill="hold"/>
                                        <p:tgtEl>
                                          <p:spTgt spid="20"/>
                                        </p:tgtEl>
                                        <p:attrNameLst>
                                          <p:attrName>ppt_h</p:attrName>
                                        </p:attrNameLst>
                                      </p:cBhvr>
                                      <p:tavLst>
                                        <p:tav tm="0">
                                          <p:val>
                                            <p:fltVal val="0"/>
                                          </p:val>
                                        </p:tav>
                                        <p:tav tm="100000">
                                          <p:val>
                                            <p:strVal val="#ppt_h"/>
                                          </p:val>
                                        </p:tav>
                                      </p:tavLst>
                                    </p:anim>
                                    <p:animEffect transition="in" filter="fade">
                                      <p:cBhvr>
                                        <p:cTn id="79" dur="500"/>
                                        <p:tgtEl>
                                          <p:spTgt spid="2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500" fill="hold"/>
                                        <p:tgtEl>
                                          <p:spTgt spid="21"/>
                                        </p:tgtEl>
                                        <p:attrNameLst>
                                          <p:attrName>ppt_w</p:attrName>
                                        </p:attrNameLst>
                                      </p:cBhvr>
                                      <p:tavLst>
                                        <p:tav tm="0">
                                          <p:val>
                                            <p:fltVal val="0"/>
                                          </p:val>
                                        </p:tav>
                                        <p:tav tm="100000">
                                          <p:val>
                                            <p:strVal val="#ppt_w"/>
                                          </p:val>
                                        </p:tav>
                                      </p:tavLst>
                                    </p:anim>
                                    <p:anim calcmode="lin" valueType="num">
                                      <p:cBhvr>
                                        <p:cTn id="83" dur="500" fill="hold"/>
                                        <p:tgtEl>
                                          <p:spTgt spid="21"/>
                                        </p:tgtEl>
                                        <p:attrNameLst>
                                          <p:attrName>ppt_h</p:attrName>
                                        </p:attrNameLst>
                                      </p:cBhvr>
                                      <p:tavLst>
                                        <p:tav tm="0">
                                          <p:val>
                                            <p:fltVal val="0"/>
                                          </p:val>
                                        </p:tav>
                                        <p:tav tm="100000">
                                          <p:val>
                                            <p:strVal val="#ppt_h"/>
                                          </p:val>
                                        </p:tav>
                                      </p:tavLst>
                                    </p:anim>
                                    <p:animEffect transition="in" filter="fade">
                                      <p:cBhvr>
                                        <p:cTn id="84" dur="500"/>
                                        <p:tgtEl>
                                          <p:spTgt spid="21"/>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p:cTn id="87" dur="500" fill="hold"/>
                                        <p:tgtEl>
                                          <p:spTgt spid="25"/>
                                        </p:tgtEl>
                                        <p:attrNameLst>
                                          <p:attrName>ppt_w</p:attrName>
                                        </p:attrNameLst>
                                      </p:cBhvr>
                                      <p:tavLst>
                                        <p:tav tm="0">
                                          <p:val>
                                            <p:fltVal val="0"/>
                                          </p:val>
                                        </p:tav>
                                        <p:tav tm="100000">
                                          <p:val>
                                            <p:strVal val="#ppt_w"/>
                                          </p:val>
                                        </p:tav>
                                      </p:tavLst>
                                    </p:anim>
                                    <p:anim calcmode="lin" valueType="num">
                                      <p:cBhvr>
                                        <p:cTn id="88" dur="500" fill="hold"/>
                                        <p:tgtEl>
                                          <p:spTgt spid="25"/>
                                        </p:tgtEl>
                                        <p:attrNameLst>
                                          <p:attrName>ppt_h</p:attrName>
                                        </p:attrNameLst>
                                      </p:cBhvr>
                                      <p:tavLst>
                                        <p:tav tm="0">
                                          <p:val>
                                            <p:fltVal val="0"/>
                                          </p:val>
                                        </p:tav>
                                        <p:tav tm="100000">
                                          <p:val>
                                            <p:strVal val="#ppt_h"/>
                                          </p:val>
                                        </p:tav>
                                      </p:tavLst>
                                    </p:anim>
                                    <p:animEffect transition="in" filter="fade">
                                      <p:cBhvr>
                                        <p:cTn id="89" dur="500"/>
                                        <p:tgtEl>
                                          <p:spTgt spid="2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p:cTn id="92" dur="500" fill="hold"/>
                                        <p:tgtEl>
                                          <p:spTgt spid="33"/>
                                        </p:tgtEl>
                                        <p:attrNameLst>
                                          <p:attrName>ppt_w</p:attrName>
                                        </p:attrNameLst>
                                      </p:cBhvr>
                                      <p:tavLst>
                                        <p:tav tm="0">
                                          <p:val>
                                            <p:fltVal val="0"/>
                                          </p:val>
                                        </p:tav>
                                        <p:tav tm="100000">
                                          <p:val>
                                            <p:strVal val="#ppt_w"/>
                                          </p:val>
                                        </p:tav>
                                      </p:tavLst>
                                    </p:anim>
                                    <p:anim calcmode="lin" valueType="num">
                                      <p:cBhvr>
                                        <p:cTn id="93" dur="500" fill="hold"/>
                                        <p:tgtEl>
                                          <p:spTgt spid="33"/>
                                        </p:tgtEl>
                                        <p:attrNameLst>
                                          <p:attrName>ppt_h</p:attrName>
                                        </p:attrNameLst>
                                      </p:cBhvr>
                                      <p:tavLst>
                                        <p:tav tm="0">
                                          <p:val>
                                            <p:fltVal val="0"/>
                                          </p:val>
                                        </p:tav>
                                        <p:tav tm="100000">
                                          <p:val>
                                            <p:strVal val="#ppt_h"/>
                                          </p:val>
                                        </p:tav>
                                      </p:tavLst>
                                    </p:anim>
                                    <p:animEffect transition="in" filter="fade">
                                      <p:cBhvr>
                                        <p:cTn id="94" dur="500"/>
                                        <p:tgtEl>
                                          <p:spTgt spid="33"/>
                                        </p:tgtEl>
                                      </p:cBhvr>
                                    </p:animEffect>
                                  </p:childTnLst>
                                </p:cTn>
                              </p:par>
                            </p:childTnLst>
                          </p:cTn>
                        </p:par>
                      </p:childTnLst>
                    </p:cTn>
                  </p:par>
                  <p:par>
                    <p:cTn id="95" fill="hold">
                      <p:stCondLst>
                        <p:cond delay="indefinite"/>
                      </p:stCondLst>
                      <p:childTnLst>
                        <p:par>
                          <p:cTn id="96" fill="hold">
                            <p:stCondLst>
                              <p:cond delay="0"/>
                            </p:stCondLst>
                            <p:childTnLst>
                              <p:par>
                                <p:cTn id="97" presetID="49" presetClass="path" presetSubtype="0" accel="50000" decel="50000" fill="hold" grpId="1" nodeType="clickEffect">
                                  <p:stCondLst>
                                    <p:cond delay="0"/>
                                  </p:stCondLst>
                                  <p:childTnLst>
                                    <p:animMotion origin="layout" path="M -1.80556E-6 4.81481E-6 L 0.18932 0.06219 " pathEditMode="relative" rAng="0" ptsTypes="AA">
                                      <p:cBhvr>
                                        <p:cTn id="98" dur="500" fill="hold"/>
                                        <p:tgtEl>
                                          <p:spTgt spid="33"/>
                                        </p:tgtEl>
                                        <p:attrNameLst>
                                          <p:attrName>ppt_x</p:attrName>
                                          <p:attrName>ppt_y</p:attrName>
                                        </p:attrNameLst>
                                      </p:cBhvr>
                                      <p:rCtr x="9462" y="3102"/>
                                    </p:animMotion>
                                  </p:childTnLst>
                                </p:cTn>
                              </p:par>
                            </p:childTnLst>
                          </p:cTn>
                        </p:par>
                      </p:childTnLst>
                    </p:cTn>
                  </p:par>
                  <p:par>
                    <p:cTn id="99" fill="hold">
                      <p:stCondLst>
                        <p:cond delay="indefinite"/>
                      </p:stCondLst>
                      <p:childTnLst>
                        <p:par>
                          <p:cTn id="100" fill="hold">
                            <p:stCondLst>
                              <p:cond delay="0"/>
                            </p:stCondLst>
                            <p:childTnLst>
                              <p:par>
                                <p:cTn id="101" presetID="49" presetClass="path" presetSubtype="0" accel="50000" decel="50000" fill="hold" grpId="1" nodeType="clickEffect">
                                  <p:stCondLst>
                                    <p:cond delay="0"/>
                                  </p:stCondLst>
                                  <p:childTnLst>
                                    <p:animMotion origin="layout" path="M -4.16667E-7 3.7037E-7 L -0.34896 0.18133 " pathEditMode="relative" rAng="0" ptsTypes="AA">
                                      <p:cBhvr>
                                        <p:cTn id="102" dur="500" fill="hold"/>
                                        <p:tgtEl>
                                          <p:spTgt spid="18"/>
                                        </p:tgtEl>
                                        <p:attrNameLst>
                                          <p:attrName>ppt_x</p:attrName>
                                          <p:attrName>ppt_y</p:attrName>
                                        </p:attrNameLst>
                                      </p:cBhvr>
                                      <p:rCtr x="-17448" y="9059"/>
                                    </p:animMotion>
                                  </p:childTnLst>
                                </p:cTn>
                              </p:par>
                            </p:childTnLst>
                          </p:cTn>
                        </p:par>
                      </p:childTnLst>
                    </p:cTn>
                  </p:par>
                  <p:par>
                    <p:cTn id="103" fill="hold">
                      <p:stCondLst>
                        <p:cond delay="indefinite"/>
                      </p:stCondLst>
                      <p:childTnLst>
                        <p:par>
                          <p:cTn id="104" fill="hold">
                            <p:stCondLst>
                              <p:cond delay="0"/>
                            </p:stCondLst>
                            <p:childTnLst>
                              <p:par>
                                <p:cTn id="105" presetID="49" presetClass="path" presetSubtype="0" accel="50000" decel="50000" fill="hold" grpId="1" nodeType="clickEffect">
                                  <p:stCondLst>
                                    <p:cond delay="0"/>
                                  </p:stCondLst>
                                  <p:childTnLst>
                                    <p:animMotion origin="layout" path="M -1.38889E-7 0.00709 L -0.13238 0.23503 " pathEditMode="relative" rAng="0" ptsTypes="AA">
                                      <p:cBhvr>
                                        <p:cTn id="106" dur="500" fill="hold"/>
                                        <p:tgtEl>
                                          <p:spTgt spid="19"/>
                                        </p:tgtEl>
                                        <p:attrNameLst>
                                          <p:attrName>ppt_x</p:attrName>
                                          <p:attrName>ppt_y</p:attrName>
                                        </p:attrNameLst>
                                      </p:cBhvr>
                                      <p:rCtr x="-6623" y="11389"/>
                                    </p:animMotion>
                                  </p:childTnLst>
                                </p:cTn>
                              </p:par>
                            </p:childTnLst>
                          </p:cTn>
                        </p:par>
                      </p:childTnLst>
                    </p:cTn>
                  </p:par>
                  <p:par>
                    <p:cTn id="107" fill="hold">
                      <p:stCondLst>
                        <p:cond delay="indefinite"/>
                      </p:stCondLst>
                      <p:childTnLst>
                        <p:par>
                          <p:cTn id="108" fill="hold">
                            <p:stCondLst>
                              <p:cond delay="0"/>
                            </p:stCondLst>
                            <p:childTnLst>
                              <p:par>
                                <p:cTn id="109" presetID="49" presetClass="path" presetSubtype="0" accel="50000" decel="50000" fill="hold" grpId="1" nodeType="clickEffect">
                                  <p:stCondLst>
                                    <p:cond delay="0"/>
                                  </p:stCondLst>
                                  <p:childTnLst>
                                    <p:animMotion origin="layout" path="M -1.52778E-6 -1.97531E-6 L 0.24523 0.29229 " pathEditMode="relative" rAng="0" ptsTypes="AA">
                                      <p:cBhvr>
                                        <p:cTn id="110" dur="500" fill="hold"/>
                                        <p:tgtEl>
                                          <p:spTgt spid="15"/>
                                        </p:tgtEl>
                                        <p:attrNameLst>
                                          <p:attrName>ppt_x</p:attrName>
                                          <p:attrName>ppt_y</p:attrName>
                                        </p:attrNameLst>
                                      </p:cBhvr>
                                      <p:rCtr x="12257" y="14614"/>
                                    </p:animMotion>
                                  </p:childTnLst>
                                </p:cTn>
                              </p:par>
                            </p:childTnLst>
                          </p:cTn>
                        </p:par>
                      </p:childTnLst>
                    </p:cTn>
                  </p:par>
                  <p:par>
                    <p:cTn id="111" fill="hold">
                      <p:stCondLst>
                        <p:cond delay="indefinite"/>
                      </p:stCondLst>
                      <p:childTnLst>
                        <p:par>
                          <p:cTn id="112" fill="hold">
                            <p:stCondLst>
                              <p:cond delay="0"/>
                            </p:stCondLst>
                            <p:childTnLst>
                              <p:par>
                                <p:cTn id="113" presetID="49" presetClass="path" presetSubtype="0" accel="50000" decel="50000" fill="hold" grpId="1" nodeType="clickEffect">
                                  <p:stCondLst>
                                    <p:cond delay="0"/>
                                  </p:stCondLst>
                                  <p:childTnLst>
                                    <p:animMotion origin="layout" path="M -1.52778E-6 -4.32099E-6 L 0.21198 0.29754 " pathEditMode="relative" rAng="0" ptsTypes="AA">
                                      <p:cBhvr>
                                        <p:cTn id="114" dur="500" fill="hold"/>
                                        <p:tgtEl>
                                          <p:spTgt spid="21"/>
                                        </p:tgtEl>
                                        <p:attrNameLst>
                                          <p:attrName>ppt_x</p:attrName>
                                          <p:attrName>ppt_y</p:attrName>
                                        </p:attrNameLst>
                                      </p:cBhvr>
                                      <p:rCtr x="10599" y="14877"/>
                                    </p:animMotion>
                                  </p:childTnLst>
                                </p:cTn>
                              </p:par>
                            </p:childTnLst>
                          </p:cTn>
                        </p:par>
                      </p:childTnLst>
                    </p:cTn>
                  </p:par>
                  <p:par>
                    <p:cTn id="115" fill="hold">
                      <p:stCondLst>
                        <p:cond delay="indefinite"/>
                      </p:stCondLst>
                      <p:childTnLst>
                        <p:par>
                          <p:cTn id="116" fill="hold">
                            <p:stCondLst>
                              <p:cond delay="0"/>
                            </p:stCondLst>
                            <p:childTnLst>
                              <p:par>
                                <p:cTn id="117" presetID="49" presetClass="path" presetSubtype="0" accel="50000" decel="50000" fill="hold" grpId="1" nodeType="clickEffect">
                                  <p:stCondLst>
                                    <p:cond delay="0"/>
                                  </p:stCondLst>
                                  <p:childTnLst>
                                    <p:animMotion origin="layout" path="M 4.72222E-6 4.69136E-6 L -0.35808 0.47407 " pathEditMode="relative" rAng="0" ptsTypes="AA">
                                      <p:cBhvr>
                                        <p:cTn id="118" dur="500" fill="hold"/>
                                        <p:tgtEl>
                                          <p:spTgt spid="17"/>
                                        </p:tgtEl>
                                        <p:attrNameLst>
                                          <p:attrName>ppt_x</p:attrName>
                                          <p:attrName>ppt_y</p:attrName>
                                        </p:attrNameLst>
                                      </p:cBhvr>
                                      <p:rCtr x="-17908" y="23704"/>
                                    </p:animMotion>
                                  </p:childTnLst>
                                </p:cTn>
                              </p:par>
                            </p:childTnLst>
                          </p:cTn>
                        </p:par>
                      </p:childTnLst>
                    </p:cTn>
                  </p:par>
                  <p:par>
                    <p:cTn id="119" fill="hold">
                      <p:stCondLst>
                        <p:cond delay="indefinite"/>
                      </p:stCondLst>
                      <p:childTnLst>
                        <p:par>
                          <p:cTn id="120" fill="hold">
                            <p:stCondLst>
                              <p:cond delay="0"/>
                            </p:stCondLst>
                            <p:childTnLst>
                              <p:par>
                                <p:cTn id="121" presetID="49" presetClass="path" presetSubtype="0" accel="50000" decel="50000" fill="hold" grpId="1" nodeType="clickEffect">
                                  <p:stCondLst>
                                    <p:cond delay="0"/>
                                  </p:stCondLst>
                                  <p:childTnLst>
                                    <p:animMotion origin="layout" path="M -5.55556E-7 -0.01142 L 0.20321 0.52608 " pathEditMode="relative" rAng="0" ptsTypes="AA">
                                      <p:cBhvr>
                                        <p:cTn id="122" dur="500" fill="hold"/>
                                        <p:tgtEl>
                                          <p:spTgt spid="14"/>
                                        </p:tgtEl>
                                        <p:attrNameLst>
                                          <p:attrName>ppt_x</p:attrName>
                                          <p:attrName>ppt_y</p:attrName>
                                        </p:attrNameLst>
                                      </p:cBhvr>
                                      <p:rCtr x="10156" y="26867"/>
                                    </p:animMotion>
                                  </p:childTnLst>
                                </p:cTn>
                              </p:par>
                            </p:childTnLst>
                          </p:cTn>
                        </p:par>
                      </p:childTnLst>
                    </p:cTn>
                  </p:par>
                  <p:par>
                    <p:cTn id="123" fill="hold">
                      <p:stCondLst>
                        <p:cond delay="indefinite"/>
                      </p:stCondLst>
                      <p:childTnLst>
                        <p:par>
                          <p:cTn id="124" fill="hold">
                            <p:stCondLst>
                              <p:cond delay="0"/>
                            </p:stCondLst>
                            <p:childTnLst>
                              <p:par>
                                <p:cTn id="125" presetID="49" presetClass="path" presetSubtype="0" accel="50000" decel="50000" fill="hold" grpId="1" nodeType="clickEffect">
                                  <p:stCondLst>
                                    <p:cond delay="0"/>
                                  </p:stCondLst>
                                  <p:childTnLst>
                                    <p:animMotion origin="layout" path="M 2.5E-6 -1.97531E-6 L 0.33767 0.59151 " pathEditMode="relative" rAng="0" ptsTypes="AA">
                                      <p:cBhvr>
                                        <p:cTn id="126" dur="500" fill="hold"/>
                                        <p:tgtEl>
                                          <p:spTgt spid="16"/>
                                        </p:tgtEl>
                                        <p:attrNameLst>
                                          <p:attrName>ppt_x</p:attrName>
                                          <p:attrName>ppt_y</p:attrName>
                                        </p:attrNameLst>
                                      </p:cBhvr>
                                      <p:rCtr x="16884" y="29568"/>
                                    </p:animMotion>
                                  </p:childTnLst>
                                </p:cTn>
                              </p:par>
                            </p:childTnLst>
                          </p:cTn>
                        </p:par>
                      </p:childTnLst>
                    </p:cTn>
                  </p:par>
                  <p:par>
                    <p:cTn id="127" fill="hold">
                      <p:stCondLst>
                        <p:cond delay="indefinite"/>
                      </p:stCondLst>
                      <p:childTnLst>
                        <p:par>
                          <p:cTn id="128" fill="hold">
                            <p:stCondLst>
                              <p:cond delay="0"/>
                            </p:stCondLst>
                            <p:childTnLst>
                              <p:par>
                                <p:cTn id="129" presetID="49" presetClass="path" presetSubtype="0" accel="50000" decel="50000" fill="hold" grpId="1" nodeType="clickEffect">
                                  <p:stCondLst>
                                    <p:cond delay="0"/>
                                  </p:stCondLst>
                                  <p:childTnLst>
                                    <p:animMotion origin="layout" path="M -9.72222E-7 1.85185E-6 L -0.41059 0.64583 " pathEditMode="relative" rAng="0" ptsTypes="AA">
                                      <p:cBhvr>
                                        <p:cTn id="130" dur="500" fill="hold"/>
                                        <p:tgtEl>
                                          <p:spTgt spid="20"/>
                                        </p:tgtEl>
                                        <p:attrNameLst>
                                          <p:attrName>ppt_x</p:attrName>
                                          <p:attrName>ppt_y</p:attrName>
                                        </p:attrNameLst>
                                      </p:cBhvr>
                                      <p:rCtr x="-20530" y="32284"/>
                                    </p:animMotion>
                                  </p:childTnLst>
                                </p:cTn>
                              </p:par>
                            </p:childTnLst>
                          </p:cTn>
                        </p:par>
                      </p:childTnLst>
                    </p:cTn>
                  </p:par>
                  <p:par>
                    <p:cTn id="131" fill="hold">
                      <p:stCondLst>
                        <p:cond delay="indefinite"/>
                      </p:stCondLst>
                      <p:childTnLst>
                        <p:par>
                          <p:cTn id="132" fill="hold">
                            <p:stCondLst>
                              <p:cond delay="0"/>
                            </p:stCondLst>
                            <p:childTnLst>
                              <p:par>
                                <p:cTn id="133" presetID="49" presetClass="path" presetSubtype="0" accel="50000" decel="50000" fill="hold" grpId="1" nodeType="clickEffect">
                                  <p:stCondLst>
                                    <p:cond delay="0"/>
                                  </p:stCondLst>
                                  <p:childTnLst>
                                    <p:animMotion origin="layout" path="M -1.52778E-6 0.00679 L -0.2947 0.71173 " pathEditMode="relative" rAng="0" ptsTypes="AA">
                                      <p:cBhvr>
                                        <p:cTn id="134" dur="500" fill="hold"/>
                                        <p:tgtEl>
                                          <p:spTgt spid="25"/>
                                        </p:tgtEl>
                                        <p:attrNameLst>
                                          <p:attrName>ppt_x</p:attrName>
                                          <p:attrName>ppt_y</p:attrName>
                                        </p:attrNameLst>
                                      </p:cBhvr>
                                      <p:rCtr x="-14740" y="352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5" grpId="0"/>
      <p:bldP spid="25" grpId="1"/>
      <p:bldP spid="33" grpId="0"/>
      <p:bldP spid="33"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1986" y="2295328"/>
            <a:ext cx="7343242"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3605400" y="2287758"/>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001000" y="59817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613089" y="2875615"/>
            <a:ext cx="5793961" cy="3397661"/>
          </a:xfrm>
          <a:prstGeom prst="rect">
            <a:avLst/>
          </a:prstGeom>
        </p:spPr>
        <p:txBody>
          <a:bodyPr lIns="0" tIns="0" rIns="0" bIns="0" rtlCol="0" anchor="t">
            <a:spAutoFit/>
          </a:bodyPr>
          <a:lstStyle/>
          <a:p>
            <a:pPr algn="ctr">
              <a:lnSpc>
                <a:spcPct val="110000"/>
              </a:lnSpc>
            </a:pPr>
            <a:r>
              <a:rPr lang="en-US" sz="10547">
                <a:solidFill>
                  <a:srgbClr val="4F3B20"/>
                </a:solidFill>
                <a:latin typeface="Marykate"/>
              </a:rPr>
              <a:t>PART 2. LANGUAGE</a:t>
            </a:r>
          </a:p>
        </p:txBody>
      </p:sp>
      <p:sp>
        <p:nvSpPr>
          <p:cNvPr id="14" name="TextBox 14"/>
          <p:cNvSpPr txBox="1"/>
          <p:nvPr/>
        </p:nvSpPr>
        <p:spPr>
          <a:xfrm>
            <a:off x="6597866" y="5143500"/>
            <a:ext cx="7007534" cy="728084"/>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II. GRAMMAR</a:t>
            </a:r>
          </a:p>
        </p:txBody>
      </p:sp>
    </p:spTree>
    <p:extLst>
      <p:ext uri="{BB962C8B-B14F-4D97-AF65-F5344CB8AC3E}">
        <p14:creationId xmlns:p14="http://schemas.microsoft.com/office/powerpoint/2010/main" val="264571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81715" y="7815544"/>
            <a:ext cx="2762308" cy="3359632"/>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2286000" y="186244"/>
            <a:ext cx="14089050"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 Complete the sentence with positive form of to be or to have.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3" name="Rectangle 2"/>
          <p:cNvSpPr/>
          <p:nvPr/>
        </p:nvSpPr>
        <p:spPr>
          <a:xfrm>
            <a:off x="853076" y="995549"/>
            <a:ext cx="8073528" cy="8710077"/>
          </a:xfrm>
          <a:prstGeom prst="rect">
            <a:avLst/>
          </a:prstGeom>
        </p:spPr>
        <p:txBody>
          <a:bodyPr wrap="square">
            <a:spAutoFit/>
          </a:bodyPr>
          <a:lstStyle/>
          <a:p>
            <a:pPr algn="just">
              <a:lnSpc>
                <a:spcPct val="200000"/>
              </a:lnSpc>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1.</a:t>
            </a:r>
            <a:r>
              <a:rPr lang="en-US" sz="4000">
                <a:latin typeface="Calibri" panose="020F0502020204030204" pitchFamily="34" charset="0"/>
                <a:ea typeface="Calibri" panose="020F0502020204030204" pitchFamily="34" charset="0"/>
                <a:cs typeface="Calibri" panose="020F0502020204030204" pitchFamily="34" charset="0"/>
              </a:rPr>
              <a:t> I ___________ a taxi driver.</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lnSpc>
                <a:spcPct val="20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She ___________ a new house.</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Anna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a little girl.</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We </a:t>
            </a:r>
            <a:r>
              <a:rPr lang="en-US" sz="4000" smtClean="0">
                <a:latin typeface="Calibri" panose="020F0502020204030204" pitchFamily="34" charset="0"/>
                <a:ea typeface="Cambria" panose="02040503050406030204" pitchFamily="18" charset="0"/>
                <a:cs typeface="Cambria" panose="02040503050406030204" pitchFamily="18" charset="0"/>
              </a:rPr>
              <a:t>___________</a:t>
            </a:r>
            <a:r>
              <a:rPr lang="en-US" sz="4000" smtClean="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a small farm.</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000">
                <a:latin typeface="Calibri" panose="020F0502020204030204" pitchFamily="34" charset="0"/>
                <a:ea typeface="Cambria" panose="02040503050406030204" pitchFamily="18" charset="0"/>
                <a:cs typeface="Cambria" panose="02040503050406030204" pitchFamily="18" charset="0"/>
              </a:rPr>
              <a:t> Tom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short hair.</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000">
                <a:latin typeface="Calibri" panose="020F0502020204030204" pitchFamily="34" charset="0"/>
                <a:ea typeface="Cambria" panose="02040503050406030204" pitchFamily="18" charset="0"/>
                <a:cs typeface="Cambria" panose="02040503050406030204" pitchFamily="18" charset="0"/>
              </a:rPr>
              <a:t> He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an old car.</a:t>
            </a:r>
            <a:endParaRPr lang="en-US" sz="4000">
              <a:latin typeface="Cambria" panose="02040503050406030204" pitchFamily="18" charset="0"/>
              <a:ea typeface="Cambria" panose="02040503050406030204" pitchFamily="18" charset="0"/>
              <a:cs typeface="Cambria" panose="02040503050406030204" pitchFamily="18" charset="0"/>
            </a:endParaRPr>
          </a:p>
          <a:p>
            <a:pPr algn="just">
              <a:lnSpc>
                <a:spcPct val="20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000">
                <a:latin typeface="Calibri" panose="020F0502020204030204" pitchFamily="34" charset="0"/>
                <a:ea typeface="Cambria" panose="02040503050406030204" pitchFamily="18" charset="0"/>
                <a:cs typeface="Cambria" panose="02040503050406030204" pitchFamily="18" charset="0"/>
              </a:rPr>
              <a:t> You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a red pencil box</a:t>
            </a:r>
            <a:r>
              <a:rPr lang="en-US" sz="4000" smtClean="0">
                <a:latin typeface="Calibri" panose="020F0502020204030204" pitchFamily="34" charset="0"/>
                <a:ea typeface="Cambria" panose="02040503050406030204" pitchFamily="18" charset="0"/>
                <a:cs typeface="Cambria" panose="02040503050406030204" pitchFamily="18" charset="0"/>
              </a:rPr>
              <a:t>.</a:t>
            </a:r>
            <a:endParaRPr lang="en-US" sz="4000">
              <a:latin typeface="Cambria" panose="02040503050406030204" pitchFamily="18" charset="0"/>
              <a:ea typeface="Cambria" panose="02040503050406030204" pitchFamily="18" charset="0"/>
              <a:cs typeface="Cambria" panose="02040503050406030204" pitchFamily="18" charset="0"/>
            </a:endParaRPr>
          </a:p>
        </p:txBody>
      </p:sp>
      <p:sp>
        <p:nvSpPr>
          <p:cNvPr id="11" name="Rectangle 10"/>
          <p:cNvSpPr/>
          <p:nvPr/>
        </p:nvSpPr>
        <p:spPr>
          <a:xfrm>
            <a:off x="8741533" y="872438"/>
            <a:ext cx="8936867" cy="8956298"/>
          </a:xfrm>
          <a:prstGeom prst="rect">
            <a:avLst/>
          </a:prstGeom>
        </p:spPr>
        <p:txBody>
          <a:bodyPr wrap="square">
            <a:spAutoFit/>
          </a:bodyPr>
          <a:lstStyle/>
          <a:p>
            <a:pPr algn="just">
              <a:lnSpc>
                <a:spcPct val="16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000">
                <a:latin typeface="Calibri" panose="020F0502020204030204" pitchFamily="34" charset="0"/>
                <a:ea typeface="Cambria" panose="02040503050406030204" pitchFamily="18" charset="0"/>
                <a:cs typeface="Cambria" panose="02040503050406030204" pitchFamily="18" charset="0"/>
              </a:rPr>
              <a:t> The children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many toys.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6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000">
                <a:latin typeface="Calibri" panose="020F0502020204030204" pitchFamily="34" charset="0"/>
                <a:ea typeface="Cambria" panose="02040503050406030204" pitchFamily="18" charset="0"/>
                <a:cs typeface="Cambria" panose="02040503050406030204" pitchFamily="18" charset="0"/>
              </a:rPr>
              <a:t> You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two cats.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60000"/>
              </a:lnSpc>
              <a:spcAft>
                <a:spcPts val="0"/>
              </a:spcAft>
              <a:tabLst>
                <a:tab pos="1517650" algn="l"/>
                <a:tab pos="266827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000">
                <a:latin typeface="Calibri" panose="020F0502020204030204" pitchFamily="34" charset="0"/>
                <a:ea typeface="Cambria" panose="02040503050406030204" pitchFamily="18" charset="0"/>
                <a:cs typeface="Cambria" panose="02040503050406030204" pitchFamily="18" charset="0"/>
              </a:rPr>
              <a:t> Kate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long hair.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60000"/>
              </a:lnSpc>
              <a:spcAft>
                <a:spcPts val="0"/>
              </a:spcAft>
              <a:tabLst>
                <a:tab pos="1517650" algn="l"/>
                <a:tab pos="324294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11.</a:t>
            </a:r>
            <a:r>
              <a:rPr lang="en-US" sz="4000">
                <a:latin typeface="Calibri" panose="020F0502020204030204" pitchFamily="34" charset="0"/>
                <a:ea typeface="Cambria" panose="02040503050406030204" pitchFamily="18" charset="0"/>
                <a:cs typeface="Cambria" panose="02040503050406030204" pitchFamily="18" charset="0"/>
              </a:rPr>
              <a:t> The giraffe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a long neck.</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60000"/>
              </a:lnSpc>
              <a:spcAft>
                <a:spcPts val="0"/>
              </a:spcAft>
              <a:tabLst>
                <a:tab pos="1517650" algn="l"/>
                <a:tab pos="266827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12.</a:t>
            </a:r>
            <a:r>
              <a:rPr lang="en-US" sz="4000">
                <a:latin typeface="Calibri" panose="020F0502020204030204" pitchFamily="34" charset="0"/>
                <a:ea typeface="Cambria" panose="02040503050406030204" pitchFamily="18" charset="0"/>
                <a:cs typeface="Cambria" panose="02040503050406030204" pitchFamily="18" charset="0"/>
              </a:rPr>
              <a:t> We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short and black hair.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60000"/>
              </a:lnSpc>
              <a:spcAft>
                <a:spcPts val="0"/>
              </a:spcAft>
              <a:tabLst>
                <a:tab pos="1517650" algn="l"/>
                <a:tab pos="3176270" algn="r"/>
                <a:tab pos="334010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13.</a:t>
            </a:r>
            <a:r>
              <a:rPr lang="en-US" sz="4000">
                <a:latin typeface="Calibri" panose="020F0502020204030204" pitchFamily="34" charset="0"/>
                <a:ea typeface="Cambria" panose="02040503050406030204" pitchFamily="18" charset="0"/>
                <a:cs typeface="Cambria" panose="02040503050406030204" pitchFamily="18" charset="0"/>
              </a:rPr>
              <a:t> Diana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not a tall girl.</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60000"/>
              </a:lnSpc>
              <a:spcAft>
                <a:spcPts val="0"/>
              </a:spcAft>
              <a:tabLst>
                <a:tab pos="1517650" algn="l"/>
                <a:tab pos="3176270" algn="r"/>
                <a:tab pos="3270250" algn="l"/>
                <a:tab pos="5894705" algn="r"/>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14.</a:t>
            </a:r>
            <a:r>
              <a:rPr lang="en-US" sz="4000">
                <a:latin typeface="Calibri" panose="020F0502020204030204" pitchFamily="34" charset="0"/>
                <a:ea typeface="Cambria" panose="02040503050406030204" pitchFamily="18" charset="0"/>
                <a:cs typeface="Cambria" panose="02040503050406030204" pitchFamily="18" charset="0"/>
              </a:rPr>
              <a:t> They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not young but </a:t>
            </a:r>
            <a:r>
              <a:rPr lang="en-US" sz="4000" smtClean="0">
                <a:latin typeface="Calibri" panose="020F0502020204030204" pitchFamily="34" charset="0"/>
                <a:ea typeface="Cambria" panose="02040503050406030204" pitchFamily="18" charset="0"/>
                <a:cs typeface="Cambria" panose="02040503050406030204" pitchFamily="18" charset="0"/>
              </a:rPr>
              <a:t>they__________ </a:t>
            </a:r>
            <a:r>
              <a:rPr lang="en-US" sz="4000">
                <a:latin typeface="Calibri" panose="020F0502020204030204" pitchFamily="34" charset="0"/>
                <a:ea typeface="Cambria" panose="02040503050406030204" pitchFamily="18" charset="0"/>
                <a:cs typeface="Cambria" panose="02040503050406030204" pitchFamily="18" charset="0"/>
              </a:rPr>
              <a:t>strong.</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6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15.</a:t>
            </a:r>
            <a:r>
              <a:rPr lang="en-US" sz="4000">
                <a:latin typeface="Calibri" panose="020F0502020204030204" pitchFamily="34" charset="0"/>
                <a:ea typeface="Cambria" panose="02040503050406030204" pitchFamily="18" charset="0"/>
                <a:cs typeface="Cambria" panose="02040503050406030204" pitchFamily="18" charset="0"/>
              </a:rPr>
              <a:t> She ___________</a:t>
            </a:r>
            <a:r>
              <a:rPr lang="en-US" sz="4000">
                <a:latin typeface="Cambria" panose="02040503050406030204" pitchFamily="18" charset="0"/>
                <a:ea typeface="Cambria" panose="02040503050406030204" pitchFamily="18" charset="0"/>
                <a:cs typeface="Calibri" panose="020F0502020204030204" pitchFamily="34" charset="0"/>
              </a:rPr>
              <a:t> </a:t>
            </a:r>
            <a:r>
              <a:rPr lang="en-US" sz="4000">
                <a:latin typeface="Calibri" panose="020F0502020204030204" pitchFamily="34" charset="0"/>
                <a:ea typeface="Cambria" panose="02040503050406030204" pitchFamily="18" charset="0"/>
                <a:cs typeface="Cambria" panose="02040503050406030204" pitchFamily="18" charset="0"/>
              </a:rPr>
              <a:t>a pink bag.</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5" name="Rectangle 4"/>
          <p:cNvSpPr/>
          <p:nvPr/>
        </p:nvSpPr>
        <p:spPr>
          <a:xfrm>
            <a:off x="2597027" y="1285407"/>
            <a:ext cx="1241045" cy="892552"/>
          </a:xfrm>
          <a:prstGeom prst="rect">
            <a:avLst/>
          </a:prstGeom>
        </p:spPr>
        <p:txBody>
          <a:bodyPr wrap="none">
            <a:spAutoFit/>
          </a:bodyPr>
          <a:lstStyle/>
          <a:p>
            <a:r>
              <a:rPr lang="en-US" sz="5200" b="1">
                <a:solidFill>
                  <a:srgbClr val="FF0000"/>
                </a:solidFill>
                <a:latin typeface="Times New Roman" panose="02020603050405020304" pitchFamily="18" charset="0"/>
                <a:ea typeface="Calibri" panose="020F0502020204030204" pitchFamily="34" charset="0"/>
              </a:rPr>
              <a:t>am </a:t>
            </a:r>
            <a:endParaRPr lang="en-US" sz="5200" b="1">
              <a:solidFill>
                <a:srgbClr val="FF0000"/>
              </a:solidFill>
            </a:endParaRPr>
          </a:p>
        </p:txBody>
      </p:sp>
      <p:sp>
        <p:nvSpPr>
          <p:cNvPr id="14" name="Rectangle 13"/>
          <p:cNvSpPr/>
          <p:nvPr/>
        </p:nvSpPr>
        <p:spPr>
          <a:xfrm>
            <a:off x="3185954" y="2540988"/>
            <a:ext cx="1314784"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has </a:t>
            </a:r>
            <a:endParaRPr lang="en-US" sz="5200" b="1">
              <a:solidFill>
                <a:srgbClr val="FF0000"/>
              </a:solidFill>
            </a:endParaRPr>
          </a:p>
        </p:txBody>
      </p:sp>
      <p:sp>
        <p:nvSpPr>
          <p:cNvPr id="15" name="Rectangle 14"/>
          <p:cNvSpPr/>
          <p:nvPr/>
        </p:nvSpPr>
        <p:spPr>
          <a:xfrm>
            <a:off x="3359483" y="3753264"/>
            <a:ext cx="797013"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is </a:t>
            </a:r>
            <a:endParaRPr lang="en-US" sz="5200" b="1">
              <a:solidFill>
                <a:srgbClr val="FF0000"/>
              </a:solidFill>
            </a:endParaRPr>
          </a:p>
        </p:txBody>
      </p:sp>
      <p:sp>
        <p:nvSpPr>
          <p:cNvPr id="16" name="Rectangle 15"/>
          <p:cNvSpPr/>
          <p:nvPr/>
        </p:nvSpPr>
        <p:spPr>
          <a:xfrm>
            <a:off x="2946853" y="4954401"/>
            <a:ext cx="1685077"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have </a:t>
            </a:r>
            <a:endParaRPr lang="en-US" sz="5200" b="1">
              <a:solidFill>
                <a:srgbClr val="FF0000"/>
              </a:solidFill>
            </a:endParaRPr>
          </a:p>
        </p:txBody>
      </p:sp>
      <p:sp>
        <p:nvSpPr>
          <p:cNvPr id="17" name="Rectangle 16"/>
          <p:cNvSpPr/>
          <p:nvPr/>
        </p:nvSpPr>
        <p:spPr>
          <a:xfrm>
            <a:off x="3160813" y="6228455"/>
            <a:ext cx="1148071"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has</a:t>
            </a:r>
            <a:endParaRPr lang="en-US" sz="5200" b="1">
              <a:solidFill>
                <a:srgbClr val="FF0000"/>
              </a:solidFill>
            </a:endParaRPr>
          </a:p>
        </p:txBody>
      </p:sp>
      <p:sp>
        <p:nvSpPr>
          <p:cNvPr id="18" name="Rectangle 17"/>
          <p:cNvSpPr/>
          <p:nvPr/>
        </p:nvSpPr>
        <p:spPr>
          <a:xfrm>
            <a:off x="2890247" y="7413364"/>
            <a:ext cx="1148071"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has</a:t>
            </a:r>
            <a:endParaRPr lang="en-US" sz="5200" b="1">
              <a:solidFill>
                <a:srgbClr val="FF0000"/>
              </a:solidFill>
            </a:endParaRPr>
          </a:p>
        </p:txBody>
      </p:sp>
      <p:sp>
        <p:nvSpPr>
          <p:cNvPr id="19" name="Rectangle 18"/>
          <p:cNvSpPr/>
          <p:nvPr/>
        </p:nvSpPr>
        <p:spPr>
          <a:xfrm>
            <a:off x="3047681" y="8661059"/>
            <a:ext cx="1518364"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have</a:t>
            </a:r>
            <a:endParaRPr lang="en-US" sz="5200" b="1">
              <a:solidFill>
                <a:srgbClr val="FF0000"/>
              </a:solidFill>
            </a:endParaRPr>
          </a:p>
        </p:txBody>
      </p:sp>
      <p:sp>
        <p:nvSpPr>
          <p:cNvPr id="20" name="Rectangle 19"/>
          <p:cNvSpPr/>
          <p:nvPr/>
        </p:nvSpPr>
        <p:spPr>
          <a:xfrm>
            <a:off x="12859716" y="1038600"/>
            <a:ext cx="1518364"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have</a:t>
            </a:r>
            <a:endParaRPr lang="en-US" sz="5200" b="1">
              <a:solidFill>
                <a:srgbClr val="FF0000"/>
              </a:solidFill>
            </a:endParaRPr>
          </a:p>
        </p:txBody>
      </p:sp>
      <p:sp>
        <p:nvSpPr>
          <p:cNvPr id="21" name="Rectangle 20"/>
          <p:cNvSpPr/>
          <p:nvPr/>
        </p:nvSpPr>
        <p:spPr>
          <a:xfrm>
            <a:off x="11004960" y="2041461"/>
            <a:ext cx="1518364"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have</a:t>
            </a:r>
            <a:endParaRPr lang="en-US" sz="5200" b="1">
              <a:solidFill>
                <a:srgbClr val="FF0000"/>
              </a:solidFill>
            </a:endParaRPr>
          </a:p>
        </p:txBody>
      </p:sp>
      <p:sp>
        <p:nvSpPr>
          <p:cNvPr id="22" name="Rectangle 21"/>
          <p:cNvSpPr/>
          <p:nvPr/>
        </p:nvSpPr>
        <p:spPr>
          <a:xfrm>
            <a:off x="11576983" y="2934013"/>
            <a:ext cx="1148071"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has</a:t>
            </a:r>
            <a:endParaRPr lang="en-US" sz="5200" b="1">
              <a:solidFill>
                <a:srgbClr val="FF0000"/>
              </a:solidFill>
            </a:endParaRPr>
          </a:p>
        </p:txBody>
      </p:sp>
      <p:sp>
        <p:nvSpPr>
          <p:cNvPr id="25" name="Rectangle 24"/>
          <p:cNvSpPr/>
          <p:nvPr/>
        </p:nvSpPr>
        <p:spPr>
          <a:xfrm>
            <a:off x="12681979" y="3918916"/>
            <a:ext cx="1148071"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has</a:t>
            </a:r>
            <a:endParaRPr lang="en-US" sz="5200" b="1">
              <a:solidFill>
                <a:srgbClr val="FF0000"/>
              </a:solidFill>
            </a:endParaRPr>
          </a:p>
        </p:txBody>
      </p:sp>
      <p:sp>
        <p:nvSpPr>
          <p:cNvPr id="26" name="Rectangle 25"/>
          <p:cNvSpPr/>
          <p:nvPr/>
        </p:nvSpPr>
        <p:spPr>
          <a:xfrm>
            <a:off x="11299456" y="4899499"/>
            <a:ext cx="1518364"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have</a:t>
            </a:r>
            <a:endParaRPr lang="en-US" sz="5200" b="1">
              <a:solidFill>
                <a:srgbClr val="FF0000"/>
              </a:solidFill>
            </a:endParaRPr>
          </a:p>
        </p:txBody>
      </p:sp>
      <p:sp>
        <p:nvSpPr>
          <p:cNvPr id="30" name="Rectangle 29"/>
          <p:cNvSpPr/>
          <p:nvPr/>
        </p:nvSpPr>
        <p:spPr>
          <a:xfrm>
            <a:off x="11625482" y="5884402"/>
            <a:ext cx="630301"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is</a:t>
            </a:r>
            <a:endParaRPr lang="en-US" sz="5200" b="1">
              <a:solidFill>
                <a:srgbClr val="FF0000"/>
              </a:solidFill>
            </a:endParaRPr>
          </a:p>
        </p:txBody>
      </p:sp>
      <p:sp>
        <p:nvSpPr>
          <p:cNvPr id="31" name="Rectangle 30"/>
          <p:cNvSpPr/>
          <p:nvPr/>
        </p:nvSpPr>
        <p:spPr>
          <a:xfrm>
            <a:off x="11440934" y="6846397"/>
            <a:ext cx="1099147"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are</a:t>
            </a:r>
            <a:endParaRPr lang="en-US" sz="5200" b="1">
              <a:solidFill>
                <a:srgbClr val="FF0000"/>
              </a:solidFill>
            </a:endParaRPr>
          </a:p>
        </p:txBody>
      </p:sp>
      <p:sp>
        <p:nvSpPr>
          <p:cNvPr id="32" name="Rectangle 31"/>
          <p:cNvSpPr/>
          <p:nvPr/>
        </p:nvSpPr>
        <p:spPr>
          <a:xfrm>
            <a:off x="11278825" y="8786473"/>
            <a:ext cx="1148071"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has</a:t>
            </a:r>
            <a:endParaRPr lang="en-US" sz="5200" b="1">
              <a:solidFill>
                <a:srgbClr val="FF0000"/>
              </a:solidFill>
            </a:endParaRPr>
          </a:p>
        </p:txBody>
      </p:sp>
      <p:sp>
        <p:nvSpPr>
          <p:cNvPr id="33" name="Rectangle 32"/>
          <p:cNvSpPr/>
          <p:nvPr/>
        </p:nvSpPr>
        <p:spPr>
          <a:xfrm>
            <a:off x="10414201" y="7816435"/>
            <a:ext cx="1099147" cy="892552"/>
          </a:xfrm>
          <a:prstGeom prst="rect">
            <a:avLst/>
          </a:prstGeom>
        </p:spPr>
        <p:txBody>
          <a:bodyPr wrap="none">
            <a:spAutoFit/>
          </a:bodyPr>
          <a:lstStyle/>
          <a:p>
            <a:r>
              <a:rPr lang="en-US" sz="5200" b="1" smtClean="0">
                <a:solidFill>
                  <a:srgbClr val="FF0000"/>
                </a:solidFill>
                <a:latin typeface="Times New Roman" panose="02020603050405020304" pitchFamily="18" charset="0"/>
                <a:ea typeface="Calibri" panose="020F0502020204030204" pitchFamily="34" charset="0"/>
              </a:rPr>
              <a:t>are</a:t>
            </a:r>
            <a:endParaRPr lang="en-US" sz="5200" b="1">
              <a:solidFill>
                <a:srgbClr val="FF0000"/>
              </a:solidFill>
            </a:endParaRPr>
          </a:p>
        </p:txBody>
      </p:sp>
    </p:spTree>
    <p:extLst>
      <p:ext uri="{BB962C8B-B14F-4D97-AF65-F5344CB8AC3E}">
        <p14:creationId xmlns:p14="http://schemas.microsoft.com/office/powerpoint/2010/main" val="84548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arn(inVertical)">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barn(inVertical)">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barn(inVertical)">
                                      <p:cBhvr>
                                        <p:cTn id="89" dur="500"/>
                                        <p:tgtEl>
                                          <p:spTgt spid="2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barn(inVertical)">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barn(inVertical)">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inVertical)">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barn(inVertical)">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barn(inVertic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barn(inVertical)">
                                      <p:cBhvr>
                                        <p:cTn id="119" dur="500"/>
                                        <p:tgtEl>
                                          <p:spTgt spid="31"/>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barn(inVertical)">
                                      <p:cBhvr>
                                        <p:cTn id="124" dur="5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2"/>
                                        </p:tgtEl>
                                        <p:attrNameLst>
                                          <p:attrName>style.visibility</p:attrName>
                                        </p:attrNameLst>
                                      </p:cBhvr>
                                      <p:to>
                                        <p:strVal val="visible"/>
                                      </p:to>
                                    </p:set>
                                    <p:animEffect transition="in" filter="barn(inVertical)">
                                      <p:cBhvr>
                                        <p:cTn id="12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 grpId="0"/>
      <p:bldP spid="11" grpId="0"/>
      <p:bldP spid="5" grpId="0"/>
      <p:bldP spid="14" grpId="0"/>
      <p:bldP spid="15" grpId="0"/>
      <p:bldP spid="16" grpId="0"/>
      <p:bldP spid="17" grpId="0"/>
      <p:bldP spid="18" grpId="0"/>
      <p:bldP spid="19" grpId="0"/>
      <p:bldP spid="20" grpId="0"/>
      <p:bldP spid="21" grpId="0"/>
      <p:bldP spid="22" grpId="0"/>
      <p:bldP spid="25" grpId="0"/>
      <p:bldP spid="26" grpId="0"/>
      <p:bldP spid="30" grpId="0"/>
      <p:bldP spid="31" grpId="0"/>
      <p:bldP spid="32" grpId="0"/>
      <p:bldP spid="3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209231" y="250738"/>
            <a:ext cx="12007326" cy="916213"/>
          </a:xfrm>
          <a:prstGeom prst="rect">
            <a:avLst/>
          </a:prstGeom>
        </p:spPr>
        <p:txBody>
          <a:bodyPr wrap="none">
            <a:spAutoFit/>
          </a:bodyPr>
          <a:lstStyle/>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Put the verbs in brackets in the correct form.</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257823" y="1055385"/>
            <a:ext cx="17318295" cy="8217634"/>
          </a:xfrm>
          <a:prstGeom prst="rect">
            <a:avLst/>
          </a:prstGeom>
        </p:spPr>
        <p:txBody>
          <a:bodyPr wrap="square">
            <a:spAutoFit/>
          </a:bodyPr>
          <a:lstStyle/>
          <a:p>
            <a:pPr algn="just">
              <a:lnSpc>
                <a:spcPct val="150000"/>
              </a:lnSpc>
              <a:spcAft>
                <a:spcPts val="0"/>
              </a:spcAft>
              <a:tabLst>
                <a:tab pos="1350010" algn="l"/>
                <a:tab pos="3654425" algn="l"/>
              </a:tabLst>
            </a:pPr>
            <a:r>
              <a:rPr lang="en-US" sz="4400" b="1" smtClean="0">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400" smtClean="0">
                <a:latin typeface="Calibri" panose="020F0502020204030204" pitchFamily="34" charset="0"/>
                <a:ea typeface="Cambria" panose="02040503050406030204" pitchFamily="18" charset="0"/>
                <a:cs typeface="Cambria" panose="02040503050406030204" pitchFamily="18" charset="0"/>
              </a:rPr>
              <a:t> Look! She (smoke] ___________</a:t>
            </a:r>
            <a:r>
              <a:rPr lang="en-US" sz="4400" smtClean="0">
                <a:latin typeface="Cambria" panose="02040503050406030204" pitchFamily="18" charset="0"/>
                <a:ea typeface="Cambria" panose="02040503050406030204" pitchFamily="18" charset="0"/>
                <a:cs typeface="Calibri" panose="020F0502020204030204" pitchFamily="34" charset="0"/>
              </a:rPr>
              <a:t> </a:t>
            </a:r>
            <a:r>
              <a:rPr lang="en-US" sz="4400" smtClean="0">
                <a:latin typeface="Calibri" panose="020F0502020204030204" pitchFamily="34" charset="0"/>
                <a:ea typeface="Cambria" panose="02040503050406030204" pitchFamily="18" charset="0"/>
                <a:cs typeface="Cambria" panose="02040503050406030204" pitchFamily="18" charset="0"/>
              </a:rPr>
              <a:t>in the non-smoking area.</a:t>
            </a:r>
            <a:endParaRPr lang="en-US" sz="4400" smtClean="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350010" algn="l"/>
                <a:tab pos="4032885" algn="r"/>
                <a:tab pos="4182745" algn="l"/>
              </a:tabLst>
            </a:pPr>
            <a:r>
              <a:rPr lang="en-US" sz="4400" b="1" smtClean="0">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a:t>
            </a:r>
            <a:r>
              <a:rPr lang="en-US" sz="4400">
                <a:latin typeface="Calibri" panose="020F0502020204030204" pitchFamily="34" charset="0"/>
                <a:ea typeface="Cambria" panose="02040503050406030204" pitchFamily="18" charset="0"/>
                <a:cs typeface="Cambria" panose="02040503050406030204" pitchFamily="18" charset="0"/>
              </a:rPr>
              <a:t> My brother (tour) ___________</a:t>
            </a:r>
            <a:r>
              <a:rPr lang="en-US" sz="440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Italy at the moment.</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350010" algn="l"/>
                <a:tab pos="3617595" algn="r"/>
                <a:tab pos="373697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400">
                <a:latin typeface="Calibri" panose="020F0502020204030204" pitchFamily="34" charset="0"/>
                <a:ea typeface="Cambria" panose="02040503050406030204" pitchFamily="18" charset="0"/>
                <a:cs typeface="Cambria" panose="02040503050406030204" pitchFamily="18" charset="0"/>
              </a:rPr>
              <a:t> We (save) ___________</a:t>
            </a:r>
            <a:r>
              <a:rPr lang="en-US" sz="440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money for the trip.</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350010" algn="l"/>
                <a:tab pos="289560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400">
                <a:latin typeface="Calibri" panose="020F0502020204030204" pitchFamily="34" charset="0"/>
                <a:ea typeface="Cambria" panose="02040503050406030204" pitchFamily="18" charset="0"/>
                <a:cs typeface="Cambria" panose="02040503050406030204" pitchFamily="18" charset="0"/>
              </a:rPr>
              <a:t> I (wear) ___________</a:t>
            </a:r>
            <a:r>
              <a:rPr lang="en-US" sz="440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 beautiful dress today because it's a special day.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350010" algn="l"/>
                <a:tab pos="4662170" algn="r"/>
                <a:tab pos="48399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400">
                <a:latin typeface="Calibri" panose="020F0502020204030204" pitchFamily="34" charset="0"/>
                <a:ea typeface="Cambria" panose="02040503050406030204" pitchFamily="18" charset="0"/>
                <a:cs typeface="Cambria" panose="02040503050406030204" pitchFamily="18" charset="0"/>
              </a:rPr>
              <a:t> This valuable watch (belong) ___________</a:t>
            </a:r>
            <a:r>
              <a:rPr lang="en-US" sz="440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to my mother now.</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350010" algn="l"/>
                <a:tab pos="4340225" algn="r"/>
                <a:tab pos="441452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400">
                <a:latin typeface="Calibri" panose="020F0502020204030204" pitchFamily="34" charset="0"/>
                <a:ea typeface="Cambria" panose="02040503050406030204" pitchFamily="18" charset="0"/>
                <a:cs typeface="Cambria" panose="02040503050406030204" pitchFamily="18" charset="0"/>
              </a:rPr>
              <a:t> The telephone (ring) ___________. Can you please answer now?</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350010" algn="l"/>
                <a:tab pos="4340225" algn="r"/>
                <a:tab pos="452374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400">
                <a:latin typeface="Calibri" panose="020F0502020204030204" pitchFamily="34" charset="0"/>
                <a:ea typeface="Cambria" panose="02040503050406030204" pitchFamily="18" charset="0"/>
                <a:cs typeface="Cambria" panose="02040503050406030204" pitchFamily="18" charset="0"/>
              </a:rPr>
              <a:t> Listen! Someone (knock) ___________</a:t>
            </a:r>
            <a:r>
              <a:rPr lang="en-US" sz="440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at the door.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1350010" algn="l"/>
                <a:tab pos="504507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400">
                <a:latin typeface="Calibri" panose="020F0502020204030204" pitchFamily="34" charset="0"/>
                <a:ea typeface="Cambria" panose="02040503050406030204" pitchFamily="18" charset="0"/>
                <a:cs typeface="Cambria" panose="02040503050406030204" pitchFamily="18" charset="0"/>
              </a:rPr>
              <a:t> It’s a beautiful day. The Sun (shine) ___________.</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3" name="Rectangle 2"/>
          <p:cNvSpPr/>
          <p:nvPr/>
        </p:nvSpPr>
        <p:spPr>
          <a:xfrm>
            <a:off x="6324600" y="1175603"/>
            <a:ext cx="3127779"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is smoking </a:t>
            </a:r>
            <a:endParaRPr lang="en-US" sz="4800" b="1">
              <a:solidFill>
                <a:srgbClr val="FF0000"/>
              </a:solidFill>
            </a:endParaRPr>
          </a:p>
        </p:txBody>
      </p:sp>
      <p:sp>
        <p:nvSpPr>
          <p:cNvPr id="11" name="Rectangle 10"/>
          <p:cNvSpPr/>
          <p:nvPr/>
        </p:nvSpPr>
        <p:spPr>
          <a:xfrm>
            <a:off x="6085115" y="2228942"/>
            <a:ext cx="2853666"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is touring </a:t>
            </a:r>
            <a:endParaRPr lang="en-US" sz="4800" b="1">
              <a:solidFill>
                <a:srgbClr val="FF0000"/>
              </a:solidFill>
            </a:endParaRPr>
          </a:p>
        </p:txBody>
      </p:sp>
      <p:sp>
        <p:nvSpPr>
          <p:cNvPr id="12" name="Rectangle 11"/>
          <p:cNvSpPr/>
          <p:nvPr/>
        </p:nvSpPr>
        <p:spPr>
          <a:xfrm>
            <a:off x="4343400" y="3204121"/>
            <a:ext cx="2857001"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are saving</a:t>
            </a:r>
            <a:endParaRPr lang="en-US" sz="4800" b="1">
              <a:solidFill>
                <a:srgbClr val="FF0000"/>
              </a:solidFill>
            </a:endParaRPr>
          </a:p>
        </p:txBody>
      </p:sp>
      <p:sp>
        <p:nvSpPr>
          <p:cNvPr id="14" name="Rectangle 13"/>
          <p:cNvSpPr/>
          <p:nvPr/>
        </p:nvSpPr>
        <p:spPr>
          <a:xfrm>
            <a:off x="3810000" y="4222054"/>
            <a:ext cx="3432350"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am wearing </a:t>
            </a:r>
            <a:endParaRPr lang="en-US" sz="4800" b="1">
              <a:solidFill>
                <a:srgbClr val="FF0000"/>
              </a:solidFill>
            </a:endParaRPr>
          </a:p>
        </p:txBody>
      </p:sp>
      <p:sp>
        <p:nvSpPr>
          <p:cNvPr id="15" name="Rectangle 14"/>
          <p:cNvSpPr/>
          <p:nvPr/>
        </p:nvSpPr>
        <p:spPr>
          <a:xfrm>
            <a:off x="9067800" y="5224311"/>
            <a:ext cx="2438400"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belongs </a:t>
            </a:r>
            <a:endParaRPr lang="en-US" sz="4800" b="1">
              <a:solidFill>
                <a:srgbClr val="FF0000"/>
              </a:solidFill>
            </a:endParaRPr>
          </a:p>
        </p:txBody>
      </p:sp>
      <p:sp>
        <p:nvSpPr>
          <p:cNvPr id="16" name="Rectangle 15"/>
          <p:cNvSpPr/>
          <p:nvPr/>
        </p:nvSpPr>
        <p:spPr>
          <a:xfrm>
            <a:off x="6804059" y="6269540"/>
            <a:ext cx="2666114"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is ringing</a:t>
            </a:r>
            <a:endParaRPr lang="en-US" sz="4800" b="1">
              <a:solidFill>
                <a:srgbClr val="FF0000"/>
              </a:solidFill>
            </a:endParaRPr>
          </a:p>
        </p:txBody>
      </p:sp>
      <p:sp>
        <p:nvSpPr>
          <p:cNvPr id="17" name="Rectangle 16"/>
          <p:cNvSpPr/>
          <p:nvPr/>
        </p:nvSpPr>
        <p:spPr>
          <a:xfrm>
            <a:off x="7555939" y="7248665"/>
            <a:ext cx="3401893"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is </a:t>
            </a:r>
            <a:r>
              <a:rPr lang="en-US" sz="4800" b="1">
                <a:solidFill>
                  <a:srgbClr val="FF0000"/>
                </a:solidFill>
                <a:latin typeface="Times New Roman" panose="02020603050405020304" pitchFamily="18" charset="0"/>
                <a:ea typeface="Calibri" panose="020F0502020204030204" pitchFamily="34" charset="0"/>
              </a:rPr>
              <a:t>knocking </a:t>
            </a:r>
            <a:endParaRPr lang="en-US" sz="4800" b="1">
              <a:solidFill>
                <a:srgbClr val="FF0000"/>
              </a:solidFill>
            </a:endParaRPr>
          </a:p>
        </p:txBody>
      </p:sp>
      <p:sp>
        <p:nvSpPr>
          <p:cNvPr id="18" name="Rectangle 17"/>
          <p:cNvSpPr/>
          <p:nvPr/>
        </p:nvSpPr>
        <p:spPr>
          <a:xfrm>
            <a:off x="10058400" y="8262044"/>
            <a:ext cx="3048000"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is shining </a:t>
            </a:r>
            <a:endParaRPr lang="en-US" sz="4800" b="1">
              <a:solidFill>
                <a:srgbClr val="FF0000"/>
              </a:solidFill>
            </a:endParaRPr>
          </a:p>
        </p:txBody>
      </p:sp>
    </p:spTree>
    <p:extLst>
      <p:ext uri="{BB962C8B-B14F-4D97-AF65-F5344CB8AC3E}">
        <p14:creationId xmlns:p14="http://schemas.microsoft.com/office/powerpoint/2010/main" val="217503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inVertical)">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barn(inVertical)">
                                      <p:cBhvr>
                                        <p:cTn id="8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3" grpId="0"/>
      <p:bldP spid="11" grpId="0"/>
      <p:bldP spid="12" grpId="0"/>
      <p:bldP spid="14" grpId="0"/>
      <p:bldP spid="15" grpId="0"/>
      <p:bldP spid="16" grpId="0"/>
      <p:bldP spid="17" grpId="0"/>
      <p:bldP spid="18"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3">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209231" y="458259"/>
            <a:ext cx="12007326" cy="916213"/>
          </a:xfrm>
          <a:prstGeom prst="rect">
            <a:avLst/>
          </a:prstGeom>
        </p:spPr>
        <p:txBody>
          <a:bodyPr wrap="none">
            <a:spAutoFit/>
          </a:bodyPr>
          <a:lstStyle/>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Put the verbs in brackets in the correct form.</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588336" y="1390957"/>
            <a:ext cx="16078857" cy="8014502"/>
          </a:xfrm>
          <a:prstGeom prst="rect">
            <a:avLst/>
          </a:prstGeom>
        </p:spPr>
        <p:txBody>
          <a:bodyPr wrap="square">
            <a:spAutoFit/>
          </a:bodyPr>
          <a:lstStyle/>
          <a:p>
            <a:pPr algn="just">
              <a:lnSpc>
                <a:spcPct val="130000"/>
              </a:lnSpc>
              <a:spcAft>
                <a:spcPts val="0"/>
              </a:spcAft>
              <a:tabLst>
                <a:tab pos="1350010" algn="l"/>
                <a:tab pos="4032885" algn="r"/>
                <a:tab pos="41414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400">
                <a:latin typeface="Calibri" panose="020F0502020204030204" pitchFamily="34" charset="0"/>
                <a:ea typeface="Cambria" panose="02040503050406030204" pitchFamily="18" charset="0"/>
                <a:cs typeface="Cambria" panose="02040503050406030204" pitchFamily="18" charset="0"/>
              </a:rPr>
              <a:t> She usually (wear) </a:t>
            </a:r>
            <a:r>
              <a:rPr lang="en-US" sz="4400" smtClean="0">
                <a:latin typeface="Calibri" panose="020F0502020204030204" pitchFamily="34" charset="0"/>
                <a:ea typeface="Cambria" panose="02040503050406030204" pitchFamily="18" charset="0"/>
                <a:cs typeface="Cambria" panose="02040503050406030204" pitchFamily="18" charset="0"/>
              </a:rPr>
              <a:t>______________</a:t>
            </a:r>
            <a:r>
              <a:rPr lang="en-US" sz="4400" smtClean="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	 uniform to school but today she (wear) </a:t>
            </a:r>
            <a:r>
              <a:rPr lang="en-US" sz="4400" smtClean="0">
                <a:latin typeface="Calibri" panose="020F0502020204030204" pitchFamily="34" charset="0"/>
                <a:ea typeface="Cambria" panose="02040503050406030204" pitchFamily="18" charset="0"/>
                <a:cs typeface="Cambria" panose="02040503050406030204" pitchFamily="18" charset="0"/>
              </a:rPr>
              <a:t>_____________casual </a:t>
            </a:r>
            <a:r>
              <a:rPr lang="en-US" sz="4400">
                <a:latin typeface="Calibri" panose="020F0502020204030204" pitchFamily="34" charset="0"/>
                <a:ea typeface="Cambria" panose="02040503050406030204" pitchFamily="18" charset="0"/>
                <a:cs typeface="Cambria" panose="02040503050406030204" pitchFamily="18" charset="0"/>
              </a:rPr>
              <a:t>clothes.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0"/>
              </a:spcAft>
              <a:tabLst>
                <a:tab pos="1412240" algn="l"/>
                <a:tab pos="3352800" algn="r"/>
                <a:tab pos="3559175" algn="l"/>
                <a:tab pos="6441440" algn="r"/>
                <a:tab pos="657098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400">
                <a:latin typeface="Calibri" panose="020F0502020204030204" pitchFamily="34" charset="0"/>
                <a:ea typeface="Cambria" panose="02040503050406030204" pitchFamily="18" charset="0"/>
                <a:cs typeface="Cambria" panose="02040503050406030204" pitchFamily="18" charset="0"/>
              </a:rPr>
              <a:t> Peter (have) </a:t>
            </a:r>
            <a:r>
              <a:rPr lang="en-US" sz="4400" smtClean="0">
                <a:latin typeface="Calibri" panose="020F0502020204030204" pitchFamily="34" charset="0"/>
                <a:ea typeface="Cambria" panose="02040503050406030204" pitchFamily="18" charset="0"/>
                <a:cs typeface="Cambria" panose="02040503050406030204" pitchFamily="18" charset="0"/>
              </a:rPr>
              <a:t>_______</a:t>
            </a:r>
            <a:r>
              <a:rPr lang="en-US" sz="4400" smtClean="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 bad cold now. He (lie) </a:t>
            </a:r>
            <a:r>
              <a:rPr lang="en-US" sz="4400" smtClean="0">
                <a:latin typeface="Calibri" panose="020F0502020204030204" pitchFamily="34" charset="0"/>
                <a:ea typeface="Cambria" panose="02040503050406030204" pitchFamily="18" charset="0"/>
                <a:cs typeface="Cambria" panose="02040503050406030204" pitchFamily="18" charset="0"/>
              </a:rPr>
              <a:t>________on </a:t>
            </a:r>
            <a:r>
              <a:rPr lang="en-US" sz="4400">
                <a:latin typeface="Calibri" panose="020F0502020204030204" pitchFamily="34" charset="0"/>
                <a:ea typeface="Cambria" panose="02040503050406030204" pitchFamily="18" charset="0"/>
                <a:cs typeface="Cambria" panose="02040503050406030204" pitchFamily="18" charset="0"/>
              </a:rPr>
              <a:t>the sofa in the living room.</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0"/>
              </a:spcAft>
              <a:tabLst>
                <a:tab pos="1414145" algn="l"/>
                <a:tab pos="3161665" algn="r"/>
                <a:tab pos="32912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11</a:t>
            </a:r>
            <a:r>
              <a:rPr lang="en-US" sz="4400">
                <a:latin typeface="Calibri" panose="020F0502020204030204" pitchFamily="34" charset="0"/>
                <a:ea typeface="Cambria" panose="02040503050406030204" pitchFamily="18" charset="0"/>
                <a:cs typeface="Cambria" panose="02040503050406030204" pitchFamily="18" charset="0"/>
              </a:rPr>
              <a:t>. It (snow) </a:t>
            </a:r>
            <a:r>
              <a:rPr lang="en-US" sz="4400" smtClean="0">
                <a:latin typeface="Calibri" panose="020F0502020204030204" pitchFamily="34" charset="0"/>
                <a:ea typeface="Cambria" panose="02040503050406030204" pitchFamily="18" charset="0"/>
                <a:cs typeface="Cambria" panose="02040503050406030204" pitchFamily="18" charset="0"/>
              </a:rPr>
              <a:t>_______________</a:t>
            </a:r>
            <a:r>
              <a:rPr lang="en-US" sz="4400" smtClean="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at the moment?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0"/>
              </a:spcAft>
              <a:tabLst>
                <a:tab pos="1414145" algn="l"/>
                <a:tab pos="4662170" algn="r"/>
                <a:tab pos="474218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12.</a:t>
            </a:r>
            <a:r>
              <a:rPr lang="en-US" sz="4400">
                <a:latin typeface="Calibri" panose="020F0502020204030204" pitchFamily="34" charset="0"/>
                <a:ea typeface="Cambria" panose="02040503050406030204" pitchFamily="18" charset="0"/>
                <a:cs typeface="Cambria" panose="02040503050406030204" pitchFamily="18" charset="0"/>
              </a:rPr>
              <a:t> Listen! John and Sue (play) </a:t>
            </a:r>
            <a:r>
              <a:rPr lang="en-US" sz="4400" smtClean="0">
                <a:latin typeface="Calibri" panose="020F0502020204030204" pitchFamily="34" charset="0"/>
                <a:ea typeface="Cambria" panose="02040503050406030204" pitchFamily="18" charset="0"/>
                <a:cs typeface="Cambria" panose="02040503050406030204" pitchFamily="18" charset="0"/>
              </a:rPr>
              <a:t>_____________</a:t>
            </a:r>
            <a:r>
              <a:rPr lang="en-US" sz="4400" smtClean="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the piano in our class.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0"/>
              </a:spcAft>
              <a:tabLst>
                <a:tab pos="1414145" algn="l"/>
                <a:tab pos="3352800" algn="r"/>
                <a:tab pos="341185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13.</a:t>
            </a:r>
            <a:r>
              <a:rPr lang="en-US" sz="4400">
                <a:latin typeface="Calibri" panose="020F0502020204030204" pitchFamily="34" charset="0"/>
                <a:ea typeface="Cambria" panose="02040503050406030204" pitchFamily="18" charset="0"/>
                <a:cs typeface="Cambria" panose="02040503050406030204" pitchFamily="18" charset="0"/>
              </a:rPr>
              <a:t> We (wait) ___________</a:t>
            </a:r>
            <a:r>
              <a:rPr lang="en-US" sz="440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for a bus now.</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0"/>
              </a:spcAft>
              <a:tabLst>
                <a:tab pos="1414145" algn="l"/>
                <a:tab pos="5211445" algn="r"/>
                <a:tab pos="534035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14.</a:t>
            </a:r>
            <a:r>
              <a:rPr lang="en-US" sz="4400">
                <a:latin typeface="Calibri" panose="020F0502020204030204" pitchFamily="34" charset="0"/>
                <a:ea typeface="Cambria" panose="02040503050406030204" pitchFamily="18" charset="0"/>
                <a:cs typeface="Cambria" panose="02040503050406030204" pitchFamily="18" charset="0"/>
              </a:rPr>
              <a:t> It's 8 o'clock and my parents (work) ___________</a:t>
            </a:r>
            <a:r>
              <a:rPr lang="en-US" sz="440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in the office.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30000"/>
              </a:lnSpc>
              <a:spcAft>
                <a:spcPts val="0"/>
              </a:spcAft>
              <a:tabLst>
                <a:tab pos="1414145" algn="l"/>
                <a:tab pos="3617595" algn="r"/>
                <a:tab pos="375729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15.</a:t>
            </a:r>
            <a:r>
              <a:rPr lang="en-US" sz="4400">
                <a:latin typeface="Calibri" panose="020F0502020204030204" pitchFamily="34" charset="0"/>
                <a:ea typeface="Cambria" panose="02040503050406030204" pitchFamily="18" charset="0"/>
                <a:cs typeface="Cambria" panose="02040503050406030204" pitchFamily="18" charset="0"/>
              </a:rPr>
              <a:t> They (not/ jog) </a:t>
            </a:r>
            <a:r>
              <a:rPr lang="en-US" sz="4400" smtClean="0">
                <a:latin typeface="Calibri" panose="020F0502020204030204" pitchFamily="34" charset="0"/>
                <a:ea typeface="Cambria" panose="02040503050406030204" pitchFamily="18" charset="0"/>
                <a:cs typeface="Cambria" panose="02040503050406030204" pitchFamily="18" charset="0"/>
              </a:rPr>
              <a:t>_______________</a:t>
            </a:r>
            <a:r>
              <a:rPr lang="en-US" sz="4400" smtClean="0">
                <a:latin typeface="Cambria" panose="02040503050406030204" pitchFamily="18" charset="0"/>
                <a:ea typeface="Cambria" panose="02040503050406030204" pitchFamily="18" charset="0"/>
                <a:cs typeface="Calibri" panose="020F0502020204030204" pitchFamily="34" charset="0"/>
              </a:rPr>
              <a:t> </a:t>
            </a:r>
            <a:r>
              <a:rPr lang="en-US" sz="4400">
                <a:latin typeface="Calibri" panose="020F0502020204030204" pitchFamily="34" charset="0"/>
                <a:ea typeface="Cambria" panose="02040503050406030204" pitchFamily="18" charset="0"/>
                <a:cs typeface="Cambria" panose="02040503050406030204" pitchFamily="18" charset="0"/>
              </a:rPr>
              <a:t>in the park right now.</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
        <p:nvSpPr>
          <p:cNvPr id="3" name="Rectangle 2"/>
          <p:cNvSpPr/>
          <p:nvPr/>
        </p:nvSpPr>
        <p:spPr>
          <a:xfrm>
            <a:off x="7200401" y="1440697"/>
            <a:ext cx="1720343"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wears</a:t>
            </a:r>
            <a:endParaRPr lang="en-US" sz="4800" b="1">
              <a:solidFill>
                <a:srgbClr val="FF0000"/>
              </a:solidFill>
            </a:endParaRPr>
          </a:p>
        </p:txBody>
      </p:sp>
      <p:sp>
        <p:nvSpPr>
          <p:cNvPr id="11" name="Rectangle 10"/>
          <p:cNvSpPr/>
          <p:nvPr/>
        </p:nvSpPr>
        <p:spPr>
          <a:xfrm>
            <a:off x="4572000" y="2342078"/>
            <a:ext cx="3021981"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is </a:t>
            </a:r>
            <a:r>
              <a:rPr lang="en-US" sz="4800" b="1" smtClean="0">
                <a:solidFill>
                  <a:srgbClr val="FF0000"/>
                </a:solidFill>
                <a:latin typeface="Times New Roman" panose="02020603050405020304" pitchFamily="18" charset="0"/>
                <a:ea typeface="Calibri" panose="020F0502020204030204" pitchFamily="34" charset="0"/>
              </a:rPr>
              <a:t>wearing </a:t>
            </a:r>
            <a:endParaRPr lang="en-US" sz="4800" b="1">
              <a:solidFill>
                <a:srgbClr val="FF0000"/>
              </a:solidFill>
            </a:endParaRPr>
          </a:p>
        </p:txBody>
      </p:sp>
      <p:sp>
        <p:nvSpPr>
          <p:cNvPr id="12" name="Rectangle 11"/>
          <p:cNvSpPr/>
          <p:nvPr/>
        </p:nvSpPr>
        <p:spPr>
          <a:xfrm>
            <a:off x="5771900" y="3225375"/>
            <a:ext cx="1074333" cy="830997"/>
          </a:xfrm>
          <a:prstGeom prst="rect">
            <a:avLst/>
          </a:prstGeom>
        </p:spPr>
        <p:txBody>
          <a:bodyPr wrap="none">
            <a:spAutoFit/>
          </a:bodyPr>
          <a:lstStyle/>
          <a:p>
            <a:r>
              <a:rPr lang="en-US" sz="4800" b="1" smtClean="0">
                <a:solidFill>
                  <a:srgbClr val="FF0000"/>
                </a:solidFill>
                <a:latin typeface="Times New Roman" panose="02020603050405020304" pitchFamily="18" charset="0"/>
                <a:ea typeface="Calibri" panose="020F0502020204030204" pitchFamily="34" charset="0"/>
              </a:rPr>
              <a:t>has</a:t>
            </a:r>
            <a:endParaRPr lang="en-US" sz="4800" b="1">
              <a:solidFill>
                <a:srgbClr val="FF0000"/>
              </a:solidFill>
            </a:endParaRPr>
          </a:p>
        </p:txBody>
      </p:sp>
      <p:sp>
        <p:nvSpPr>
          <p:cNvPr id="14" name="Rectangle 13"/>
          <p:cNvSpPr/>
          <p:nvPr/>
        </p:nvSpPr>
        <p:spPr>
          <a:xfrm>
            <a:off x="4997520" y="4977664"/>
            <a:ext cx="4961593" cy="830997"/>
          </a:xfrm>
          <a:prstGeom prst="rect">
            <a:avLst/>
          </a:prstGeom>
        </p:spPr>
        <p:txBody>
          <a:bodyPr wrap="square">
            <a:spAutoFit/>
          </a:bodyPr>
          <a:lstStyle/>
          <a:p>
            <a:r>
              <a:rPr lang="en-US" sz="4800" b="1" smtClean="0">
                <a:solidFill>
                  <a:srgbClr val="FF0000"/>
                </a:solidFill>
                <a:latin typeface="Times New Roman" panose="02020603050405020304" pitchFamily="18" charset="0"/>
                <a:ea typeface="Calibri" panose="020F0502020204030204" pitchFamily="34" charset="0"/>
              </a:rPr>
              <a:t>Is it snowing</a:t>
            </a:r>
            <a:endParaRPr lang="en-US" sz="4800" b="1">
              <a:solidFill>
                <a:srgbClr val="FF0000"/>
              </a:solidFill>
            </a:endParaRPr>
          </a:p>
        </p:txBody>
      </p:sp>
      <p:sp>
        <p:nvSpPr>
          <p:cNvPr id="15" name="Rectangle 14"/>
          <p:cNvSpPr/>
          <p:nvPr/>
        </p:nvSpPr>
        <p:spPr>
          <a:xfrm>
            <a:off x="8988686" y="5843853"/>
            <a:ext cx="3392315"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are playing</a:t>
            </a:r>
            <a:endParaRPr lang="en-US" sz="4800" b="1">
              <a:solidFill>
                <a:srgbClr val="FF0000"/>
              </a:solidFill>
            </a:endParaRPr>
          </a:p>
        </p:txBody>
      </p:sp>
      <p:sp>
        <p:nvSpPr>
          <p:cNvPr id="16" name="Rectangle 15"/>
          <p:cNvSpPr/>
          <p:nvPr/>
        </p:nvSpPr>
        <p:spPr>
          <a:xfrm>
            <a:off x="4800600" y="6710042"/>
            <a:ext cx="3564183"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are waiting </a:t>
            </a:r>
            <a:endParaRPr lang="en-US" sz="4800" b="1">
              <a:solidFill>
                <a:srgbClr val="FF0000"/>
              </a:solidFill>
            </a:endParaRPr>
          </a:p>
        </p:txBody>
      </p:sp>
      <p:sp>
        <p:nvSpPr>
          <p:cNvPr id="17" name="Rectangle 16"/>
          <p:cNvSpPr/>
          <p:nvPr/>
        </p:nvSpPr>
        <p:spPr>
          <a:xfrm>
            <a:off x="10555592" y="7556636"/>
            <a:ext cx="3523850"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are working </a:t>
            </a:r>
            <a:endParaRPr lang="en-US" sz="4800" b="1">
              <a:solidFill>
                <a:srgbClr val="FF0000"/>
              </a:solidFill>
            </a:endParaRPr>
          </a:p>
        </p:txBody>
      </p:sp>
      <p:sp>
        <p:nvSpPr>
          <p:cNvPr id="18" name="Rectangle 17"/>
          <p:cNvSpPr/>
          <p:nvPr/>
        </p:nvSpPr>
        <p:spPr>
          <a:xfrm>
            <a:off x="6082990" y="8449640"/>
            <a:ext cx="4687715"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are not jogging</a:t>
            </a:r>
            <a:endParaRPr lang="en-US" sz="4800" b="1">
              <a:solidFill>
                <a:srgbClr val="FF0000"/>
              </a:solidFill>
            </a:endParaRPr>
          </a:p>
        </p:txBody>
      </p:sp>
      <p:sp>
        <p:nvSpPr>
          <p:cNvPr id="19" name="Rectangle 18"/>
          <p:cNvSpPr/>
          <p:nvPr/>
        </p:nvSpPr>
        <p:spPr>
          <a:xfrm>
            <a:off x="13957486" y="3172604"/>
            <a:ext cx="2324954" cy="830997"/>
          </a:xfrm>
          <a:prstGeom prst="rect">
            <a:avLst/>
          </a:prstGeom>
        </p:spPr>
        <p:txBody>
          <a:bodyPr wrap="square">
            <a:spAutoFit/>
          </a:bodyPr>
          <a:lstStyle/>
          <a:p>
            <a:r>
              <a:rPr lang="en-US" sz="4800" b="1" smtClean="0">
                <a:solidFill>
                  <a:srgbClr val="FF0000"/>
                </a:solidFill>
                <a:latin typeface="Times New Roman" panose="02020603050405020304" pitchFamily="18" charset="0"/>
                <a:ea typeface="Calibri" panose="020F0502020204030204" pitchFamily="34" charset="0"/>
              </a:rPr>
              <a:t>is lying</a:t>
            </a:r>
            <a:endParaRPr lang="en-US" sz="4800" b="1">
              <a:solidFill>
                <a:srgbClr val="FF0000"/>
              </a:solidFill>
            </a:endParaRPr>
          </a:p>
        </p:txBody>
      </p:sp>
    </p:spTree>
    <p:extLst>
      <p:ext uri="{BB962C8B-B14F-4D97-AF65-F5344CB8AC3E}">
        <p14:creationId xmlns:p14="http://schemas.microsoft.com/office/powerpoint/2010/main" val="179442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barn(inVertical)">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inVertical)">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barn(inVertical)">
                                      <p:cBhvr>
                                        <p:cTn id="79" dur="5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barn(inVertical)">
                                      <p:cBhvr>
                                        <p:cTn id="84" dur="500"/>
                                        <p:tgtEl>
                                          <p:spTgt spid="17"/>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barn(inVertical)">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3" grpId="0"/>
      <p:bldP spid="11" grpId="0"/>
      <p:bldP spid="12" grpId="0"/>
      <p:bldP spid="14" grpId="0"/>
      <p:bldP spid="15" grpId="0"/>
      <p:bldP spid="16" grpId="0"/>
      <p:bldP spid="17" grpId="0"/>
      <p:bldP spid="18" grpId="0"/>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2640308" y="186244"/>
            <a:ext cx="13528960"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 Write in complete sentences using the present continuous.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120621" y="1282599"/>
            <a:ext cx="8177638" cy="7201972"/>
          </a:xfrm>
          <a:prstGeom prst="rect">
            <a:avLst/>
          </a:prstGeom>
        </p:spPr>
        <p:txBody>
          <a:bodyPr wrap="square">
            <a:spAutoFit/>
          </a:bodyPr>
          <a:lstStyle/>
          <a:p>
            <a:pPr algn="just">
              <a:spcAft>
                <a:spcPts val="0"/>
              </a:spcAft>
              <a:tabLst>
                <a:tab pos="1350010" algn="l"/>
              </a:tabLs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200">
                <a:latin typeface="Calibri" panose="020F0502020204030204" pitchFamily="34" charset="0"/>
                <a:ea typeface="Cambria" panose="02040503050406030204" pitchFamily="18" charset="0"/>
                <a:cs typeface="Cambria" panose="02040503050406030204" pitchFamily="18" charset="0"/>
              </a:rPr>
              <a:t> She/ wash / her hair.</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 </a:t>
            </a:r>
            <a:r>
              <a:rPr lang="en-US" sz="4200" b="1">
                <a:solidFill>
                  <a:srgbClr val="FF0000"/>
                </a:solidFill>
                <a:latin typeface="Times New Roman" panose="02020603050405020304" pitchFamily="18" charset="0"/>
                <a:ea typeface="Cambria" panose="02040503050406030204" pitchFamily="18" charset="0"/>
                <a:cs typeface="Cambria" panose="02040503050406030204" pitchFamily="18" charset="0"/>
              </a:rPr>
              <a:t>She's washing her hair.                                                </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200">
                <a:latin typeface="Calibri" panose="020F0502020204030204" pitchFamily="34" charset="0"/>
                <a:ea typeface="Cambria" panose="02040503050406030204" pitchFamily="18" charset="0"/>
                <a:cs typeface="Cambria" panose="02040503050406030204" pitchFamily="18" charset="0"/>
              </a:rPr>
              <a:t> It/ rain.</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 It's raining.</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200">
                <a:latin typeface="Calibri" panose="020F0502020204030204" pitchFamily="34" charset="0"/>
                <a:ea typeface="Cambria" panose="02040503050406030204" pitchFamily="18" charset="0"/>
                <a:cs typeface="Cambria" panose="02040503050406030204" pitchFamily="18" charset="0"/>
              </a:rPr>
              <a:t> Jack and Rose/ sit/ on the couch.</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a:latin typeface="Cambria" panose="02040503050406030204" pitchFamily="18" charset="0"/>
                <a:ea typeface="Cambria" panose="02040503050406030204" pitchFamily="18" charset="0"/>
                <a:cs typeface="Cambria" panose="02040503050406030204" pitchFamily="18" charset="0"/>
              </a:rPr>
              <a:t> </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Jack and Rose are sitting on the couch.</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200">
                <a:latin typeface="Calibri" panose="020F0502020204030204" pitchFamily="34" charset="0"/>
                <a:ea typeface="Cambria" panose="02040503050406030204" pitchFamily="18" charset="0"/>
                <a:cs typeface="Cambria" panose="02040503050406030204" pitchFamily="18" charset="0"/>
              </a:rPr>
              <a:t> It/ snow/ heavily. </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a:latin typeface="Cambria" panose="02040503050406030204" pitchFamily="18" charset="0"/>
                <a:ea typeface="Cambria" panose="02040503050406030204" pitchFamily="18" charset="0"/>
                <a:cs typeface="Cambria" panose="02040503050406030204" pitchFamily="18" charset="0"/>
              </a:rPr>
              <a:t> </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It's snowing heavily.</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200">
                <a:latin typeface="Calibri" panose="020F0502020204030204" pitchFamily="34" charset="0"/>
                <a:ea typeface="Cambria" panose="02040503050406030204" pitchFamily="18" charset="0"/>
                <a:cs typeface="Cambria" panose="02040503050406030204" pitchFamily="18" charset="0"/>
              </a:rPr>
              <a:t> Linda/ learn/ French.</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a:latin typeface="Cambria" panose="02040503050406030204" pitchFamily="18" charset="0"/>
                <a:ea typeface="Cambria" panose="02040503050406030204" pitchFamily="18" charset="0"/>
                <a:cs typeface="Cambria" panose="02040503050406030204" pitchFamily="18" charset="0"/>
              </a:rPr>
              <a:t> </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Linda's learning French.                                               </a:t>
            </a:r>
            <a:endParaRPr lang="en-US" sz="4200">
              <a:effectLst/>
              <a:latin typeface="Cambria" panose="02040503050406030204" pitchFamily="18" charset="0"/>
              <a:ea typeface="Cambria" panose="02040503050406030204" pitchFamily="18" charset="0"/>
              <a:cs typeface="Cambria" panose="02040503050406030204" pitchFamily="18" charset="0"/>
            </a:endParaRPr>
          </a:p>
        </p:txBody>
      </p:sp>
      <p:sp>
        <p:nvSpPr>
          <p:cNvPr id="14" name="Rectangle 13"/>
          <p:cNvSpPr/>
          <p:nvPr/>
        </p:nvSpPr>
        <p:spPr>
          <a:xfrm>
            <a:off x="9476380" y="1731683"/>
            <a:ext cx="8098095" cy="7848302"/>
          </a:xfrm>
          <a:prstGeom prst="rect">
            <a:avLst/>
          </a:prstGeom>
        </p:spPr>
        <p:txBody>
          <a:bodyPr wrap="square">
            <a:spAutoFit/>
          </a:bodyPr>
          <a:lstStyle/>
          <a:p>
            <a:pPr algn="just">
              <a:spcAft>
                <a:spcPts val="0"/>
              </a:spcAf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200">
                <a:latin typeface="Calibri" panose="020F0502020204030204" pitchFamily="34" charset="0"/>
                <a:ea typeface="Cambria" panose="02040503050406030204" pitchFamily="18" charset="0"/>
                <a:cs typeface="Cambria" panose="02040503050406030204" pitchFamily="18" charset="0"/>
              </a:rPr>
              <a:t> My dad/ listen/ to the stereo.</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a:latin typeface="Cambria" panose="02040503050406030204" pitchFamily="18" charset="0"/>
                <a:ea typeface="Cambria" panose="02040503050406030204" pitchFamily="18" charset="0"/>
                <a:cs typeface="Cambria" panose="02040503050406030204" pitchFamily="18" charset="0"/>
              </a:rPr>
              <a:t> </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My dad's listening to the stereo.</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200">
                <a:latin typeface="Calibri" panose="020F0502020204030204" pitchFamily="34" charset="0"/>
                <a:ea typeface="Cambria" panose="02040503050406030204" pitchFamily="18" charset="0"/>
                <a:cs typeface="Cambria" panose="02040503050406030204" pitchFamily="18" charset="0"/>
              </a:rPr>
              <a:t> My friends/ smoke/ in their rooms.</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a:latin typeface="Cambria" panose="02040503050406030204" pitchFamily="18" charset="0"/>
                <a:ea typeface="Cambria" panose="02040503050406030204" pitchFamily="18" charset="0"/>
                <a:cs typeface="Cambria" panose="02040503050406030204" pitchFamily="18" charset="0"/>
              </a:rPr>
              <a:t> </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My friends are smoking in their rooms.                    </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200">
                <a:latin typeface="Calibri" panose="020F0502020204030204" pitchFamily="34" charset="0"/>
                <a:ea typeface="Cambria" panose="02040503050406030204" pitchFamily="18" charset="0"/>
                <a:cs typeface="Cambria" panose="02040503050406030204" pitchFamily="18" charset="0"/>
              </a:rPr>
              <a:t> I/ play/ video games.</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a:latin typeface="Cambria" panose="02040503050406030204" pitchFamily="18" charset="0"/>
                <a:ea typeface="Cambria" panose="02040503050406030204" pitchFamily="18" charset="0"/>
                <a:cs typeface="Cambria" panose="02040503050406030204" pitchFamily="18" charset="0"/>
              </a:rPr>
              <a:t> </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I'm playing video games.</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200">
                <a:latin typeface="Calibri" panose="020F0502020204030204" pitchFamily="34" charset="0"/>
                <a:ea typeface="Cambria" panose="02040503050406030204" pitchFamily="18" charset="0"/>
                <a:cs typeface="Cambria" panose="02040503050406030204" pitchFamily="18" charset="0"/>
              </a:rPr>
              <a:t> You/ watch/ movies?</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a:latin typeface="Cambria" panose="02040503050406030204" pitchFamily="18" charset="0"/>
                <a:ea typeface="Cambria" panose="02040503050406030204" pitchFamily="18" charset="0"/>
                <a:cs typeface="Cambria" panose="02040503050406030204" pitchFamily="18" charset="0"/>
              </a:rPr>
              <a:t> </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Are you watching movies?                                           </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200">
                <a:latin typeface="Calibri" panose="020F0502020204030204" pitchFamily="34" charset="0"/>
                <a:ea typeface="Cambria" panose="02040503050406030204" pitchFamily="18" charset="0"/>
                <a:cs typeface="Cambria" panose="02040503050406030204" pitchFamily="18" charset="0"/>
              </a:rPr>
              <a:t> What/ you/ think?</a:t>
            </a:r>
            <a:endParaRPr lang="en-US" sz="42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1350010" algn="l"/>
              </a:tabLst>
            </a:pPr>
            <a:r>
              <a:rPr lang="en-US" sz="42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200">
                <a:latin typeface="Cambria" panose="02040503050406030204" pitchFamily="18" charset="0"/>
                <a:ea typeface="Cambria" panose="02040503050406030204" pitchFamily="18" charset="0"/>
                <a:cs typeface="Cambria" panose="02040503050406030204" pitchFamily="18" charset="0"/>
              </a:rPr>
              <a:t> </a:t>
            </a:r>
            <a:r>
              <a:rPr lang="en-US" sz="4200" b="1">
                <a:solidFill>
                  <a:srgbClr val="FF0000"/>
                </a:solidFill>
                <a:latin typeface="Calibri" panose="020F0502020204030204" pitchFamily="34" charset="0"/>
                <a:ea typeface="Cambria" panose="02040503050406030204" pitchFamily="18" charset="0"/>
                <a:cs typeface="Cambria" panose="02040503050406030204" pitchFamily="18" charset="0"/>
              </a:rPr>
              <a:t>What are you thinking?</a:t>
            </a:r>
            <a:endParaRPr lang="en-US" sz="42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369301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 calcmode="lin" valueType="num">
                                      <p:cBhvr>
                                        <p:cTn id="4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2">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p:cTn id="5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2">
                                            <p:txEl>
                                              <p:pRg st="4" end="4"/>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 calcmode="lin" valueType="num">
                                      <p:cBhvr>
                                        <p:cTn id="5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2">
                                            <p:txEl>
                                              <p:pRg st="6" end="6"/>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p:cTn id="6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2">
                                            <p:txEl>
                                              <p:pRg st="8" end="8"/>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14">
                                            <p:txEl>
                                              <p:pRg st="0" end="0"/>
                                            </p:txEl>
                                          </p:spTgt>
                                        </p:tgtEl>
                                        <p:attrNameLst>
                                          <p:attrName>style.visibility</p:attrName>
                                        </p:attrNameLst>
                                      </p:cBhvr>
                                      <p:to>
                                        <p:strVal val="visible"/>
                                      </p:to>
                                    </p:set>
                                    <p:anim calcmode="lin" valueType="num">
                                      <p:cBhvr>
                                        <p:cTn id="6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14">
                                            <p:txEl>
                                              <p:pRg st="0" end="0"/>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14">
                                            <p:txEl>
                                              <p:pRg st="2" end="2"/>
                                            </p:txEl>
                                          </p:spTgt>
                                        </p:tgtEl>
                                        <p:attrNameLst>
                                          <p:attrName>style.visibility</p:attrName>
                                        </p:attrNameLst>
                                      </p:cBhvr>
                                      <p:to>
                                        <p:strVal val="visible"/>
                                      </p:to>
                                    </p:set>
                                    <p:anim calcmode="lin" valueType="num">
                                      <p:cBhvr>
                                        <p:cTn id="72" dur="500" fill="hold"/>
                                        <p:tgtEl>
                                          <p:spTgt spid="14">
                                            <p:txEl>
                                              <p:pRg st="2" end="2"/>
                                            </p:txEl>
                                          </p:spTgt>
                                        </p:tgtEl>
                                        <p:attrNameLst>
                                          <p:attrName>ppt_w</p:attrName>
                                        </p:attrNameLst>
                                      </p:cBhvr>
                                      <p:tavLst>
                                        <p:tav tm="0">
                                          <p:val>
                                            <p:fltVal val="0"/>
                                          </p:val>
                                        </p:tav>
                                        <p:tav tm="100000">
                                          <p:val>
                                            <p:strVal val="#ppt_w"/>
                                          </p:val>
                                        </p:tav>
                                      </p:tavLst>
                                    </p:anim>
                                    <p:anim calcmode="lin" valueType="num">
                                      <p:cBhvr>
                                        <p:cTn id="73" dur="500" fill="hold"/>
                                        <p:tgtEl>
                                          <p:spTgt spid="14">
                                            <p:txEl>
                                              <p:pRg st="2" end="2"/>
                                            </p:txEl>
                                          </p:spTgt>
                                        </p:tgtEl>
                                        <p:attrNameLst>
                                          <p:attrName>ppt_h</p:attrName>
                                        </p:attrNameLst>
                                      </p:cBhvr>
                                      <p:tavLst>
                                        <p:tav tm="0">
                                          <p:val>
                                            <p:fltVal val="0"/>
                                          </p:val>
                                        </p:tav>
                                        <p:tav tm="100000">
                                          <p:val>
                                            <p:strVal val="#ppt_h"/>
                                          </p:val>
                                        </p:tav>
                                      </p:tavLst>
                                    </p:anim>
                                    <p:animEffect transition="in" filter="fade">
                                      <p:cBhvr>
                                        <p:cTn id="74" dur="500"/>
                                        <p:tgtEl>
                                          <p:spTgt spid="14">
                                            <p:txEl>
                                              <p:pRg st="2" end="2"/>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14">
                                            <p:txEl>
                                              <p:pRg st="4" end="4"/>
                                            </p:txEl>
                                          </p:spTgt>
                                        </p:tgtEl>
                                        <p:attrNameLst>
                                          <p:attrName>style.visibility</p:attrName>
                                        </p:attrNameLst>
                                      </p:cBhvr>
                                      <p:to>
                                        <p:strVal val="visible"/>
                                      </p:to>
                                    </p:set>
                                    <p:anim calcmode="lin" valueType="num">
                                      <p:cBhvr>
                                        <p:cTn id="77" dur="500" fill="hold"/>
                                        <p:tgtEl>
                                          <p:spTgt spid="14">
                                            <p:txEl>
                                              <p:pRg st="4" end="4"/>
                                            </p:txEl>
                                          </p:spTgt>
                                        </p:tgtEl>
                                        <p:attrNameLst>
                                          <p:attrName>ppt_w</p:attrName>
                                        </p:attrNameLst>
                                      </p:cBhvr>
                                      <p:tavLst>
                                        <p:tav tm="0">
                                          <p:val>
                                            <p:fltVal val="0"/>
                                          </p:val>
                                        </p:tav>
                                        <p:tav tm="100000">
                                          <p:val>
                                            <p:strVal val="#ppt_w"/>
                                          </p:val>
                                        </p:tav>
                                      </p:tavLst>
                                    </p:anim>
                                    <p:anim calcmode="lin" valueType="num">
                                      <p:cBhvr>
                                        <p:cTn id="78" dur="500" fill="hold"/>
                                        <p:tgtEl>
                                          <p:spTgt spid="14">
                                            <p:txEl>
                                              <p:pRg st="4" end="4"/>
                                            </p:txEl>
                                          </p:spTgt>
                                        </p:tgtEl>
                                        <p:attrNameLst>
                                          <p:attrName>ppt_h</p:attrName>
                                        </p:attrNameLst>
                                      </p:cBhvr>
                                      <p:tavLst>
                                        <p:tav tm="0">
                                          <p:val>
                                            <p:fltVal val="0"/>
                                          </p:val>
                                        </p:tav>
                                        <p:tav tm="100000">
                                          <p:val>
                                            <p:strVal val="#ppt_h"/>
                                          </p:val>
                                        </p:tav>
                                      </p:tavLst>
                                    </p:anim>
                                    <p:animEffect transition="in" filter="fade">
                                      <p:cBhvr>
                                        <p:cTn id="79" dur="500"/>
                                        <p:tgtEl>
                                          <p:spTgt spid="14">
                                            <p:txEl>
                                              <p:pRg st="4" end="4"/>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14">
                                            <p:txEl>
                                              <p:pRg st="6" end="6"/>
                                            </p:txEl>
                                          </p:spTgt>
                                        </p:tgtEl>
                                        <p:attrNameLst>
                                          <p:attrName>style.visibility</p:attrName>
                                        </p:attrNameLst>
                                      </p:cBhvr>
                                      <p:to>
                                        <p:strVal val="visible"/>
                                      </p:to>
                                    </p:set>
                                    <p:anim calcmode="lin" valueType="num">
                                      <p:cBhvr>
                                        <p:cTn id="82" dur="500" fill="hold"/>
                                        <p:tgtEl>
                                          <p:spTgt spid="14">
                                            <p:txEl>
                                              <p:pRg st="6" end="6"/>
                                            </p:txEl>
                                          </p:spTgt>
                                        </p:tgtEl>
                                        <p:attrNameLst>
                                          <p:attrName>ppt_w</p:attrName>
                                        </p:attrNameLst>
                                      </p:cBhvr>
                                      <p:tavLst>
                                        <p:tav tm="0">
                                          <p:val>
                                            <p:fltVal val="0"/>
                                          </p:val>
                                        </p:tav>
                                        <p:tav tm="100000">
                                          <p:val>
                                            <p:strVal val="#ppt_w"/>
                                          </p:val>
                                        </p:tav>
                                      </p:tavLst>
                                    </p:anim>
                                    <p:anim calcmode="lin" valueType="num">
                                      <p:cBhvr>
                                        <p:cTn id="83" dur="500" fill="hold"/>
                                        <p:tgtEl>
                                          <p:spTgt spid="14">
                                            <p:txEl>
                                              <p:pRg st="6" end="6"/>
                                            </p:txEl>
                                          </p:spTgt>
                                        </p:tgtEl>
                                        <p:attrNameLst>
                                          <p:attrName>ppt_h</p:attrName>
                                        </p:attrNameLst>
                                      </p:cBhvr>
                                      <p:tavLst>
                                        <p:tav tm="0">
                                          <p:val>
                                            <p:fltVal val="0"/>
                                          </p:val>
                                        </p:tav>
                                        <p:tav tm="100000">
                                          <p:val>
                                            <p:strVal val="#ppt_h"/>
                                          </p:val>
                                        </p:tav>
                                      </p:tavLst>
                                    </p:anim>
                                    <p:animEffect transition="in" filter="fade">
                                      <p:cBhvr>
                                        <p:cTn id="84" dur="500"/>
                                        <p:tgtEl>
                                          <p:spTgt spid="14">
                                            <p:txEl>
                                              <p:pRg st="6" end="6"/>
                                            </p:txEl>
                                          </p:spTgt>
                                        </p:tgtEl>
                                      </p:cBhvr>
                                    </p:animEffect>
                                  </p:childTnLst>
                                </p:cTn>
                              </p:par>
                              <p:par>
                                <p:cTn id="85" presetID="53" presetClass="entr" presetSubtype="16" fill="hold" nodeType="withEffect">
                                  <p:stCondLst>
                                    <p:cond delay="0"/>
                                  </p:stCondLst>
                                  <p:childTnLst>
                                    <p:set>
                                      <p:cBhvr>
                                        <p:cTn id="86" dur="1" fill="hold">
                                          <p:stCondLst>
                                            <p:cond delay="0"/>
                                          </p:stCondLst>
                                        </p:cTn>
                                        <p:tgtEl>
                                          <p:spTgt spid="14">
                                            <p:txEl>
                                              <p:pRg st="8" end="8"/>
                                            </p:txEl>
                                          </p:spTgt>
                                        </p:tgtEl>
                                        <p:attrNameLst>
                                          <p:attrName>style.visibility</p:attrName>
                                        </p:attrNameLst>
                                      </p:cBhvr>
                                      <p:to>
                                        <p:strVal val="visible"/>
                                      </p:to>
                                    </p:set>
                                    <p:anim calcmode="lin" valueType="num">
                                      <p:cBhvr>
                                        <p:cTn id="87" dur="500" fill="hold"/>
                                        <p:tgtEl>
                                          <p:spTgt spid="14">
                                            <p:txEl>
                                              <p:pRg st="8" end="8"/>
                                            </p:txEl>
                                          </p:spTgt>
                                        </p:tgtEl>
                                        <p:attrNameLst>
                                          <p:attrName>ppt_w</p:attrName>
                                        </p:attrNameLst>
                                      </p:cBhvr>
                                      <p:tavLst>
                                        <p:tav tm="0">
                                          <p:val>
                                            <p:fltVal val="0"/>
                                          </p:val>
                                        </p:tav>
                                        <p:tav tm="100000">
                                          <p:val>
                                            <p:strVal val="#ppt_w"/>
                                          </p:val>
                                        </p:tav>
                                      </p:tavLst>
                                    </p:anim>
                                    <p:anim calcmode="lin" valueType="num">
                                      <p:cBhvr>
                                        <p:cTn id="88" dur="500" fill="hold"/>
                                        <p:tgtEl>
                                          <p:spTgt spid="14">
                                            <p:txEl>
                                              <p:pRg st="8" end="8"/>
                                            </p:txEl>
                                          </p:spTgt>
                                        </p:tgtEl>
                                        <p:attrNameLst>
                                          <p:attrName>ppt_h</p:attrName>
                                        </p:attrNameLst>
                                      </p:cBhvr>
                                      <p:tavLst>
                                        <p:tav tm="0">
                                          <p:val>
                                            <p:fltVal val="0"/>
                                          </p:val>
                                        </p:tav>
                                        <p:tav tm="100000">
                                          <p:val>
                                            <p:strVal val="#ppt_h"/>
                                          </p:val>
                                        </p:tav>
                                      </p:tavLst>
                                    </p:anim>
                                    <p:animEffect transition="in" filter="fade">
                                      <p:cBhvr>
                                        <p:cTn id="89" dur="500"/>
                                        <p:tgtEl>
                                          <p:spTgt spid="14">
                                            <p:txEl>
                                              <p:pRg st="8" end="8"/>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2">
                                            <p:txEl>
                                              <p:pRg st="1" end="1"/>
                                            </p:txEl>
                                          </p:spTgt>
                                        </p:tgtEl>
                                        <p:attrNameLst>
                                          <p:attrName>style.visibility</p:attrName>
                                        </p:attrNameLst>
                                      </p:cBhvr>
                                      <p:to>
                                        <p:strVal val="visible"/>
                                      </p:to>
                                    </p:set>
                                    <p:anim calcmode="lin" valueType="num">
                                      <p:cBhvr>
                                        <p:cTn id="9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9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96" dur="500"/>
                                        <p:tgtEl>
                                          <p:spTgt spid="2">
                                            <p:txEl>
                                              <p:pRg st="1" end="1"/>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2">
                                            <p:txEl>
                                              <p:pRg st="3" end="3"/>
                                            </p:txEl>
                                          </p:spTgt>
                                        </p:tgtEl>
                                        <p:attrNameLst>
                                          <p:attrName>style.visibility</p:attrName>
                                        </p:attrNameLst>
                                      </p:cBhvr>
                                      <p:to>
                                        <p:strVal val="visible"/>
                                      </p:to>
                                    </p:set>
                                    <p:anim calcmode="lin" valueType="num">
                                      <p:cBhvr>
                                        <p:cTn id="10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10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103" dur="500"/>
                                        <p:tgtEl>
                                          <p:spTgt spid="2">
                                            <p:txEl>
                                              <p:pRg st="3" end="3"/>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16" fill="hold" nodeType="clickEffect">
                                  <p:stCondLst>
                                    <p:cond delay="0"/>
                                  </p:stCondLst>
                                  <p:childTnLst>
                                    <p:set>
                                      <p:cBhvr>
                                        <p:cTn id="107" dur="1" fill="hold">
                                          <p:stCondLst>
                                            <p:cond delay="0"/>
                                          </p:stCondLst>
                                        </p:cTn>
                                        <p:tgtEl>
                                          <p:spTgt spid="2">
                                            <p:txEl>
                                              <p:pRg st="5" end="5"/>
                                            </p:txEl>
                                          </p:spTgt>
                                        </p:tgtEl>
                                        <p:attrNameLst>
                                          <p:attrName>style.visibility</p:attrName>
                                        </p:attrNameLst>
                                      </p:cBhvr>
                                      <p:to>
                                        <p:strVal val="visible"/>
                                      </p:to>
                                    </p:set>
                                    <p:anim calcmode="lin" valueType="num">
                                      <p:cBhvr>
                                        <p:cTn id="10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10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110" dur="500"/>
                                        <p:tgtEl>
                                          <p:spTgt spid="2">
                                            <p:txEl>
                                              <p:pRg st="5" end="5"/>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2">
                                            <p:txEl>
                                              <p:pRg st="7" end="7"/>
                                            </p:txEl>
                                          </p:spTgt>
                                        </p:tgtEl>
                                        <p:attrNameLst>
                                          <p:attrName>style.visibility</p:attrName>
                                        </p:attrNameLst>
                                      </p:cBhvr>
                                      <p:to>
                                        <p:strVal val="visible"/>
                                      </p:to>
                                    </p:set>
                                    <p:anim calcmode="lin" valueType="num">
                                      <p:cBhvr>
                                        <p:cTn id="11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11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117" dur="500"/>
                                        <p:tgtEl>
                                          <p:spTgt spid="2">
                                            <p:txEl>
                                              <p:pRg st="7" end="7"/>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53" presetClass="entr" presetSubtype="16" fill="hold" nodeType="clickEffect">
                                  <p:stCondLst>
                                    <p:cond delay="0"/>
                                  </p:stCondLst>
                                  <p:childTnLst>
                                    <p:set>
                                      <p:cBhvr>
                                        <p:cTn id="121" dur="1" fill="hold">
                                          <p:stCondLst>
                                            <p:cond delay="0"/>
                                          </p:stCondLst>
                                        </p:cTn>
                                        <p:tgtEl>
                                          <p:spTgt spid="2">
                                            <p:txEl>
                                              <p:pRg st="9" end="9"/>
                                            </p:txEl>
                                          </p:spTgt>
                                        </p:tgtEl>
                                        <p:attrNameLst>
                                          <p:attrName>style.visibility</p:attrName>
                                        </p:attrNameLst>
                                      </p:cBhvr>
                                      <p:to>
                                        <p:strVal val="visible"/>
                                      </p:to>
                                    </p:set>
                                    <p:anim calcmode="lin" valueType="num">
                                      <p:cBhvr>
                                        <p:cTn id="122"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123"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124" dur="500"/>
                                        <p:tgtEl>
                                          <p:spTgt spid="2">
                                            <p:txEl>
                                              <p:pRg st="9" end="9"/>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nodeType="clickEffect">
                                  <p:stCondLst>
                                    <p:cond delay="0"/>
                                  </p:stCondLst>
                                  <p:childTnLst>
                                    <p:set>
                                      <p:cBhvr>
                                        <p:cTn id="128" dur="1" fill="hold">
                                          <p:stCondLst>
                                            <p:cond delay="0"/>
                                          </p:stCondLst>
                                        </p:cTn>
                                        <p:tgtEl>
                                          <p:spTgt spid="14">
                                            <p:txEl>
                                              <p:pRg st="1" end="1"/>
                                            </p:txEl>
                                          </p:spTgt>
                                        </p:tgtEl>
                                        <p:attrNameLst>
                                          <p:attrName>style.visibility</p:attrName>
                                        </p:attrNameLst>
                                      </p:cBhvr>
                                      <p:to>
                                        <p:strVal val="visible"/>
                                      </p:to>
                                    </p:set>
                                    <p:anim calcmode="lin" valueType="num">
                                      <p:cBhvr>
                                        <p:cTn id="129"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130"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131" dur="500"/>
                                        <p:tgtEl>
                                          <p:spTgt spid="14">
                                            <p:txEl>
                                              <p:pRg st="1" end="1"/>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nodeType="clickEffect">
                                  <p:stCondLst>
                                    <p:cond delay="0"/>
                                  </p:stCondLst>
                                  <p:childTnLst>
                                    <p:set>
                                      <p:cBhvr>
                                        <p:cTn id="135" dur="1" fill="hold">
                                          <p:stCondLst>
                                            <p:cond delay="0"/>
                                          </p:stCondLst>
                                        </p:cTn>
                                        <p:tgtEl>
                                          <p:spTgt spid="14">
                                            <p:txEl>
                                              <p:pRg st="3" end="3"/>
                                            </p:txEl>
                                          </p:spTgt>
                                        </p:tgtEl>
                                        <p:attrNameLst>
                                          <p:attrName>style.visibility</p:attrName>
                                        </p:attrNameLst>
                                      </p:cBhvr>
                                      <p:to>
                                        <p:strVal val="visible"/>
                                      </p:to>
                                    </p:set>
                                    <p:anim calcmode="lin" valueType="num">
                                      <p:cBhvr>
                                        <p:cTn id="136" dur="500" fill="hold"/>
                                        <p:tgtEl>
                                          <p:spTgt spid="14">
                                            <p:txEl>
                                              <p:pRg st="3" end="3"/>
                                            </p:txEl>
                                          </p:spTgt>
                                        </p:tgtEl>
                                        <p:attrNameLst>
                                          <p:attrName>ppt_w</p:attrName>
                                        </p:attrNameLst>
                                      </p:cBhvr>
                                      <p:tavLst>
                                        <p:tav tm="0">
                                          <p:val>
                                            <p:fltVal val="0"/>
                                          </p:val>
                                        </p:tav>
                                        <p:tav tm="100000">
                                          <p:val>
                                            <p:strVal val="#ppt_w"/>
                                          </p:val>
                                        </p:tav>
                                      </p:tavLst>
                                    </p:anim>
                                    <p:anim calcmode="lin" valueType="num">
                                      <p:cBhvr>
                                        <p:cTn id="137" dur="500" fill="hold"/>
                                        <p:tgtEl>
                                          <p:spTgt spid="14">
                                            <p:txEl>
                                              <p:pRg st="3" end="3"/>
                                            </p:txEl>
                                          </p:spTgt>
                                        </p:tgtEl>
                                        <p:attrNameLst>
                                          <p:attrName>ppt_h</p:attrName>
                                        </p:attrNameLst>
                                      </p:cBhvr>
                                      <p:tavLst>
                                        <p:tav tm="0">
                                          <p:val>
                                            <p:fltVal val="0"/>
                                          </p:val>
                                        </p:tav>
                                        <p:tav tm="100000">
                                          <p:val>
                                            <p:strVal val="#ppt_h"/>
                                          </p:val>
                                        </p:tav>
                                      </p:tavLst>
                                    </p:anim>
                                    <p:animEffect transition="in" filter="fade">
                                      <p:cBhvr>
                                        <p:cTn id="138" dur="500"/>
                                        <p:tgtEl>
                                          <p:spTgt spid="14">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nodeType="clickEffect">
                                  <p:stCondLst>
                                    <p:cond delay="0"/>
                                  </p:stCondLst>
                                  <p:childTnLst>
                                    <p:set>
                                      <p:cBhvr>
                                        <p:cTn id="142" dur="1" fill="hold">
                                          <p:stCondLst>
                                            <p:cond delay="0"/>
                                          </p:stCondLst>
                                        </p:cTn>
                                        <p:tgtEl>
                                          <p:spTgt spid="14">
                                            <p:txEl>
                                              <p:pRg st="5" end="5"/>
                                            </p:txEl>
                                          </p:spTgt>
                                        </p:tgtEl>
                                        <p:attrNameLst>
                                          <p:attrName>style.visibility</p:attrName>
                                        </p:attrNameLst>
                                      </p:cBhvr>
                                      <p:to>
                                        <p:strVal val="visible"/>
                                      </p:to>
                                    </p:set>
                                    <p:anim calcmode="lin" valueType="num">
                                      <p:cBhvr>
                                        <p:cTn id="143" dur="500" fill="hold"/>
                                        <p:tgtEl>
                                          <p:spTgt spid="14">
                                            <p:txEl>
                                              <p:pRg st="5" end="5"/>
                                            </p:txEl>
                                          </p:spTgt>
                                        </p:tgtEl>
                                        <p:attrNameLst>
                                          <p:attrName>ppt_w</p:attrName>
                                        </p:attrNameLst>
                                      </p:cBhvr>
                                      <p:tavLst>
                                        <p:tav tm="0">
                                          <p:val>
                                            <p:fltVal val="0"/>
                                          </p:val>
                                        </p:tav>
                                        <p:tav tm="100000">
                                          <p:val>
                                            <p:strVal val="#ppt_w"/>
                                          </p:val>
                                        </p:tav>
                                      </p:tavLst>
                                    </p:anim>
                                    <p:anim calcmode="lin" valueType="num">
                                      <p:cBhvr>
                                        <p:cTn id="144" dur="500" fill="hold"/>
                                        <p:tgtEl>
                                          <p:spTgt spid="14">
                                            <p:txEl>
                                              <p:pRg st="5" end="5"/>
                                            </p:txEl>
                                          </p:spTgt>
                                        </p:tgtEl>
                                        <p:attrNameLst>
                                          <p:attrName>ppt_h</p:attrName>
                                        </p:attrNameLst>
                                      </p:cBhvr>
                                      <p:tavLst>
                                        <p:tav tm="0">
                                          <p:val>
                                            <p:fltVal val="0"/>
                                          </p:val>
                                        </p:tav>
                                        <p:tav tm="100000">
                                          <p:val>
                                            <p:strVal val="#ppt_h"/>
                                          </p:val>
                                        </p:tav>
                                      </p:tavLst>
                                    </p:anim>
                                    <p:animEffect transition="in" filter="fade">
                                      <p:cBhvr>
                                        <p:cTn id="145" dur="500"/>
                                        <p:tgtEl>
                                          <p:spTgt spid="14">
                                            <p:txEl>
                                              <p:pRg st="5" end="5"/>
                                            </p:txEl>
                                          </p:spTgt>
                                        </p:tgtEl>
                                      </p:cBhvr>
                                    </p:animEffect>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nodeType="clickEffect">
                                  <p:stCondLst>
                                    <p:cond delay="0"/>
                                  </p:stCondLst>
                                  <p:childTnLst>
                                    <p:set>
                                      <p:cBhvr>
                                        <p:cTn id="149" dur="1" fill="hold">
                                          <p:stCondLst>
                                            <p:cond delay="0"/>
                                          </p:stCondLst>
                                        </p:cTn>
                                        <p:tgtEl>
                                          <p:spTgt spid="14">
                                            <p:txEl>
                                              <p:pRg st="7" end="7"/>
                                            </p:txEl>
                                          </p:spTgt>
                                        </p:tgtEl>
                                        <p:attrNameLst>
                                          <p:attrName>style.visibility</p:attrName>
                                        </p:attrNameLst>
                                      </p:cBhvr>
                                      <p:to>
                                        <p:strVal val="visible"/>
                                      </p:to>
                                    </p:set>
                                    <p:anim calcmode="lin" valueType="num">
                                      <p:cBhvr>
                                        <p:cTn id="150" dur="500" fill="hold"/>
                                        <p:tgtEl>
                                          <p:spTgt spid="14">
                                            <p:txEl>
                                              <p:pRg st="7" end="7"/>
                                            </p:txEl>
                                          </p:spTgt>
                                        </p:tgtEl>
                                        <p:attrNameLst>
                                          <p:attrName>ppt_w</p:attrName>
                                        </p:attrNameLst>
                                      </p:cBhvr>
                                      <p:tavLst>
                                        <p:tav tm="0">
                                          <p:val>
                                            <p:fltVal val="0"/>
                                          </p:val>
                                        </p:tav>
                                        <p:tav tm="100000">
                                          <p:val>
                                            <p:strVal val="#ppt_w"/>
                                          </p:val>
                                        </p:tav>
                                      </p:tavLst>
                                    </p:anim>
                                    <p:anim calcmode="lin" valueType="num">
                                      <p:cBhvr>
                                        <p:cTn id="151" dur="500" fill="hold"/>
                                        <p:tgtEl>
                                          <p:spTgt spid="14">
                                            <p:txEl>
                                              <p:pRg st="7" end="7"/>
                                            </p:txEl>
                                          </p:spTgt>
                                        </p:tgtEl>
                                        <p:attrNameLst>
                                          <p:attrName>ppt_h</p:attrName>
                                        </p:attrNameLst>
                                      </p:cBhvr>
                                      <p:tavLst>
                                        <p:tav tm="0">
                                          <p:val>
                                            <p:fltVal val="0"/>
                                          </p:val>
                                        </p:tav>
                                        <p:tav tm="100000">
                                          <p:val>
                                            <p:strVal val="#ppt_h"/>
                                          </p:val>
                                        </p:tav>
                                      </p:tavLst>
                                    </p:anim>
                                    <p:animEffect transition="in" filter="fade">
                                      <p:cBhvr>
                                        <p:cTn id="152" dur="500"/>
                                        <p:tgtEl>
                                          <p:spTgt spid="14">
                                            <p:txEl>
                                              <p:pRg st="7" end="7"/>
                                            </p:txEl>
                                          </p:spTgt>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nodeType="clickEffect">
                                  <p:stCondLst>
                                    <p:cond delay="0"/>
                                  </p:stCondLst>
                                  <p:childTnLst>
                                    <p:set>
                                      <p:cBhvr>
                                        <p:cTn id="156" dur="1" fill="hold">
                                          <p:stCondLst>
                                            <p:cond delay="0"/>
                                          </p:stCondLst>
                                        </p:cTn>
                                        <p:tgtEl>
                                          <p:spTgt spid="14">
                                            <p:txEl>
                                              <p:pRg st="9" end="9"/>
                                            </p:txEl>
                                          </p:spTgt>
                                        </p:tgtEl>
                                        <p:attrNameLst>
                                          <p:attrName>style.visibility</p:attrName>
                                        </p:attrNameLst>
                                      </p:cBhvr>
                                      <p:to>
                                        <p:strVal val="visible"/>
                                      </p:to>
                                    </p:set>
                                    <p:anim calcmode="lin" valueType="num">
                                      <p:cBhvr>
                                        <p:cTn id="157" dur="500" fill="hold"/>
                                        <p:tgtEl>
                                          <p:spTgt spid="14">
                                            <p:txEl>
                                              <p:pRg st="9" end="9"/>
                                            </p:txEl>
                                          </p:spTgt>
                                        </p:tgtEl>
                                        <p:attrNameLst>
                                          <p:attrName>ppt_w</p:attrName>
                                        </p:attrNameLst>
                                      </p:cBhvr>
                                      <p:tavLst>
                                        <p:tav tm="0">
                                          <p:val>
                                            <p:fltVal val="0"/>
                                          </p:val>
                                        </p:tav>
                                        <p:tav tm="100000">
                                          <p:val>
                                            <p:strVal val="#ppt_w"/>
                                          </p:val>
                                        </p:tav>
                                      </p:tavLst>
                                    </p:anim>
                                    <p:anim calcmode="lin" valueType="num">
                                      <p:cBhvr>
                                        <p:cTn id="158" dur="500" fill="hold"/>
                                        <p:tgtEl>
                                          <p:spTgt spid="14">
                                            <p:txEl>
                                              <p:pRg st="9" end="9"/>
                                            </p:txEl>
                                          </p:spTgt>
                                        </p:tgtEl>
                                        <p:attrNameLst>
                                          <p:attrName>ppt_h</p:attrName>
                                        </p:attrNameLst>
                                      </p:cBhvr>
                                      <p:tavLst>
                                        <p:tav tm="0">
                                          <p:val>
                                            <p:fltVal val="0"/>
                                          </p:val>
                                        </p:tav>
                                        <p:tav tm="100000">
                                          <p:val>
                                            <p:strVal val="#ppt_h"/>
                                          </p:val>
                                        </p:tav>
                                      </p:tavLst>
                                    </p:anim>
                                    <p:animEffect transition="in" filter="fade">
                                      <p:cBhvr>
                                        <p:cTn id="159" dur="500"/>
                                        <p:tgtEl>
                                          <p:spTgt spid="1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248687" y="342900"/>
            <a:ext cx="11838177"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4. Choose the best option to complete the sentence.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596671" y="1249222"/>
            <a:ext cx="16687800" cy="8299708"/>
          </a:xfrm>
          <a:prstGeom prst="rect">
            <a:avLst/>
          </a:prstGeom>
        </p:spPr>
        <p:txBody>
          <a:bodyPr wrap="square">
            <a:spAutoFit/>
          </a:bodyPr>
          <a:lstStyle/>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1.</a:t>
            </a:r>
            <a:r>
              <a:rPr lang="en-US" sz="4000">
                <a:latin typeface="Calibri" panose="020F0502020204030204" pitchFamily="34" charset="0"/>
                <a:ea typeface="Calibri" panose="020F0502020204030204" pitchFamily="34" charset="0"/>
                <a:cs typeface="Calibri" panose="020F0502020204030204" pitchFamily="34" charset="0"/>
              </a:rPr>
              <a:t> Where (be) </a:t>
            </a:r>
            <a:r>
              <a:rPr lang="en-US" sz="4000" smtClean="0">
                <a:latin typeface="Calibri" panose="020F0502020204030204" pitchFamily="34" charset="0"/>
                <a:ea typeface="Calibri" panose="020F0502020204030204" pitchFamily="34" charset="0"/>
                <a:cs typeface="Calibri" panose="020F0502020204030204" pitchFamily="34" charset="0"/>
              </a:rPr>
              <a:t>________ </a:t>
            </a:r>
            <a:r>
              <a:rPr lang="en-US" sz="4000">
                <a:latin typeface="Calibri" panose="020F0502020204030204" pitchFamily="34" charset="0"/>
                <a:ea typeface="Calibri" panose="020F0502020204030204" pitchFamily="34" charset="0"/>
                <a:cs typeface="Calibri" panose="020F0502020204030204" pitchFamily="34" charset="0"/>
              </a:rPr>
              <a:t>his wife?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a:latin typeface="Calibri" panose="020F0502020204030204" pitchFamily="34" charset="0"/>
                <a:ea typeface="Calibri" panose="020F0502020204030204" pitchFamily="34" charset="0"/>
                <a:cs typeface="Calibri" panose="020F0502020204030204" pitchFamily="34" charset="0"/>
              </a:rPr>
              <a:t>A. am			B. is			C. are			D. be</a:t>
            </a:r>
            <a:endParaRPr lang="en-US" sz="40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en-US" sz="4000">
                <a:latin typeface="Calibri" panose="020F0502020204030204" pitchFamily="34" charset="0"/>
                <a:ea typeface="Calibri" panose="020F0502020204030204" pitchFamily="34" charset="0"/>
                <a:cs typeface="Calibri" panose="020F0502020204030204" pitchFamily="34" charset="0"/>
              </a:rPr>
              <a:t> Jack (wear) </a:t>
            </a:r>
            <a:r>
              <a:rPr lang="en-US" sz="4000" smtClean="0">
                <a:latin typeface="Calibri" panose="020F0502020204030204" pitchFamily="34" charset="0"/>
                <a:ea typeface="Calibri" panose="020F0502020204030204" pitchFamily="34" charset="0"/>
                <a:cs typeface="Calibri" panose="020F0502020204030204" pitchFamily="34" charset="0"/>
              </a:rPr>
              <a:t>_______ </a:t>
            </a:r>
            <a:r>
              <a:rPr lang="en-US" sz="4000">
                <a:latin typeface="Calibri" panose="020F0502020204030204" pitchFamily="34" charset="0"/>
                <a:ea typeface="Calibri" panose="020F0502020204030204" pitchFamily="34" charset="0"/>
                <a:cs typeface="Calibri" panose="020F0502020204030204" pitchFamily="34" charset="0"/>
              </a:rPr>
              <a:t>a suit today.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is wearing		B. are wearing		C. am wearing 	D. wears</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4000">
                <a:latin typeface="Calibri" panose="020F0502020204030204" pitchFamily="34" charset="0"/>
                <a:ea typeface="Calibri" panose="020F0502020204030204" pitchFamily="34" charset="0"/>
                <a:cs typeface="Calibri" panose="020F0502020204030204" pitchFamily="34" charset="0"/>
              </a:rPr>
              <a:t> The weather (get) </a:t>
            </a:r>
            <a:r>
              <a:rPr lang="en-US" sz="4000" smtClean="0">
                <a:latin typeface="Calibri" panose="020F0502020204030204" pitchFamily="34" charset="0"/>
                <a:ea typeface="Calibri" panose="020F0502020204030204" pitchFamily="34" charset="0"/>
                <a:cs typeface="Calibri" panose="020F0502020204030204" pitchFamily="34" charset="0"/>
              </a:rPr>
              <a:t>_______ </a:t>
            </a:r>
            <a:r>
              <a:rPr lang="en-US" sz="4000">
                <a:latin typeface="Calibri" panose="020F0502020204030204" pitchFamily="34" charset="0"/>
                <a:ea typeface="Calibri" panose="020F0502020204030204" pitchFamily="34" charset="0"/>
                <a:cs typeface="Calibri" panose="020F0502020204030204" pitchFamily="34" charset="0"/>
              </a:rPr>
              <a:t>warm this season.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gets			B. are getting		C. is getting 		D. are gets</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4.</a:t>
            </a:r>
            <a:r>
              <a:rPr lang="en-US" sz="4000">
                <a:latin typeface="Calibri" panose="020F0502020204030204" pitchFamily="34" charset="0"/>
                <a:ea typeface="Calibri" panose="020F0502020204030204" pitchFamily="34" charset="0"/>
                <a:cs typeface="Calibri" panose="020F0502020204030204" pitchFamily="34" charset="0"/>
              </a:rPr>
              <a:t> My kids (be) </a:t>
            </a:r>
            <a:r>
              <a:rPr lang="en-US" sz="4000" smtClean="0">
                <a:latin typeface="Calibri" panose="020F0502020204030204" pitchFamily="34" charset="0"/>
                <a:ea typeface="Calibri" panose="020F0502020204030204" pitchFamily="34" charset="0"/>
                <a:cs typeface="Calibri" panose="020F0502020204030204" pitchFamily="34" charset="0"/>
              </a:rPr>
              <a:t>_________ </a:t>
            </a:r>
            <a:r>
              <a:rPr lang="en-US" sz="4000">
                <a:latin typeface="Calibri" panose="020F0502020204030204" pitchFamily="34" charset="0"/>
                <a:ea typeface="Calibri" panose="020F0502020204030204" pitchFamily="34" charset="0"/>
                <a:cs typeface="Calibri" panose="020F0502020204030204" pitchFamily="34" charset="0"/>
              </a:rPr>
              <a:t>downstairs now. They (play) </a:t>
            </a:r>
            <a:r>
              <a:rPr lang="en-US" sz="4000" smtClean="0">
                <a:latin typeface="Calibri" panose="020F0502020204030204" pitchFamily="34" charset="0"/>
                <a:ea typeface="Calibri" panose="020F0502020204030204" pitchFamily="34" charset="0"/>
                <a:cs typeface="Calibri" panose="020F0502020204030204" pitchFamily="34" charset="0"/>
              </a:rPr>
              <a:t>________ </a:t>
            </a:r>
            <a:r>
              <a:rPr lang="en-US" sz="4000">
                <a:latin typeface="Calibri" panose="020F0502020204030204" pitchFamily="34" charset="0"/>
                <a:ea typeface="Calibri" panose="020F0502020204030204" pitchFamily="34" charset="0"/>
                <a:cs typeface="Calibri" panose="020F0502020204030204" pitchFamily="34" charset="0"/>
              </a:rPr>
              <a:t>chess.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am/am playing	</a:t>
            </a:r>
            <a:r>
              <a:rPr lang="en-US" sz="4000" smtClean="0">
                <a:latin typeface="Calibri" panose="020F0502020204030204" pitchFamily="34" charset="0"/>
                <a:ea typeface="Calibri" panose="020F0502020204030204" pitchFamily="34" charset="0"/>
                <a:cs typeface="Calibri" panose="020F0502020204030204" pitchFamily="34" charset="0"/>
              </a:rPr>
              <a:t>	B</a:t>
            </a:r>
            <a:r>
              <a:rPr lang="en-US" sz="4000">
                <a:latin typeface="Calibri" panose="020F0502020204030204" pitchFamily="34" charset="0"/>
                <a:ea typeface="Calibri" panose="020F0502020204030204" pitchFamily="34" charset="0"/>
                <a:cs typeface="Calibri" panose="020F0502020204030204" pitchFamily="34" charset="0"/>
              </a:rPr>
              <a:t>. is/is playing		C. are/are playing	</a:t>
            </a:r>
            <a:r>
              <a:rPr lang="en-US" sz="4000" smtClean="0">
                <a:latin typeface="Calibri" panose="020F0502020204030204" pitchFamily="34" charset="0"/>
                <a:ea typeface="Calibri" panose="020F0502020204030204" pitchFamily="34" charset="0"/>
                <a:cs typeface="Calibri" panose="020F0502020204030204" pitchFamily="34" charset="0"/>
              </a:rPr>
              <a:t>	D</a:t>
            </a:r>
            <a:r>
              <a:rPr lang="en-US" sz="4000">
                <a:latin typeface="Calibri" panose="020F0502020204030204" pitchFamily="34" charset="0"/>
                <a:ea typeface="Calibri" panose="020F0502020204030204" pitchFamily="34" charset="0"/>
                <a:cs typeface="Calibri" panose="020F0502020204030204" pitchFamily="34" charset="0"/>
              </a:rPr>
              <a:t>. be/being</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000">
                <a:latin typeface="Calibri" panose="020F0502020204030204" pitchFamily="34" charset="0"/>
                <a:ea typeface="Calibri" panose="020F0502020204030204" pitchFamily="34" charset="0"/>
                <a:cs typeface="Calibri" panose="020F0502020204030204" pitchFamily="34" charset="0"/>
              </a:rPr>
              <a:t> Look! The train (come) </a:t>
            </a:r>
            <a:r>
              <a:rPr lang="en-US" sz="4000" smtClean="0">
                <a:latin typeface="Calibri" panose="020F0502020204030204" pitchFamily="34" charset="0"/>
                <a:ea typeface="Calibri" panose="020F0502020204030204" pitchFamily="34" charset="0"/>
                <a:cs typeface="Calibri" panose="020F0502020204030204" pitchFamily="34" charset="0"/>
              </a:rPr>
              <a:t>__________.</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are coming 		B. is coming 		C. are coming 		D. is coming</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6.</a:t>
            </a:r>
            <a:r>
              <a:rPr lang="en-US" sz="4000">
                <a:latin typeface="Calibri" panose="020F0502020204030204" pitchFamily="34" charset="0"/>
                <a:ea typeface="Calibri" panose="020F0502020204030204" pitchFamily="34" charset="0"/>
                <a:cs typeface="Calibri" panose="020F0502020204030204" pitchFamily="34" charset="0"/>
              </a:rPr>
              <a:t> Alex always (borrow) </a:t>
            </a:r>
            <a:r>
              <a:rPr lang="en-US" sz="4000" smtClean="0">
                <a:latin typeface="Calibri" panose="020F0502020204030204" pitchFamily="34" charset="0"/>
                <a:ea typeface="Calibri" panose="020F0502020204030204" pitchFamily="34" charset="0"/>
                <a:cs typeface="Calibri" panose="020F0502020204030204" pitchFamily="34" charset="0"/>
              </a:rPr>
              <a:t>_______ </a:t>
            </a:r>
            <a:r>
              <a:rPr lang="en-US" sz="4000">
                <a:latin typeface="Calibri" panose="020F0502020204030204" pitchFamily="34" charset="0"/>
                <a:ea typeface="Calibri" panose="020F0502020204030204" pitchFamily="34" charset="0"/>
                <a:cs typeface="Calibri" panose="020F0502020204030204" pitchFamily="34" charset="0"/>
              </a:rPr>
              <a:t>me cash and never (give) </a:t>
            </a:r>
            <a:r>
              <a:rPr lang="en-US" sz="4000" smtClean="0">
                <a:latin typeface="Calibri" panose="020F0502020204030204" pitchFamily="34" charset="0"/>
                <a:ea typeface="Calibri" panose="020F0502020204030204" pitchFamily="34" charset="0"/>
                <a:cs typeface="Calibri" panose="020F0502020204030204" pitchFamily="34" charset="0"/>
              </a:rPr>
              <a:t>________ </a:t>
            </a:r>
            <a:r>
              <a:rPr lang="en-US" sz="4000">
                <a:latin typeface="Calibri" panose="020F0502020204030204" pitchFamily="34" charset="0"/>
                <a:ea typeface="Calibri" panose="020F0502020204030204" pitchFamily="34" charset="0"/>
                <a:cs typeface="Calibri" panose="020F0502020204030204" pitchFamily="34" charset="0"/>
              </a:rPr>
              <a:t>back.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is borrowing/ giving 			B. are borrowing/ giving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C. borrows/ giving 				D. borrow/ giving</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5043767" y="1869865"/>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55296" y="3187730"/>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8794058" y="4457700"/>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0591800" y="5676900"/>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943600" y="6937035"/>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55296" y="8227395"/>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33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3" grpId="0" animBg="1"/>
      <p:bldP spid="11" grpId="0" animBg="1"/>
      <p:bldP spid="12" grpId="0" animBg="1"/>
      <p:bldP spid="14" grpId="0" animBg="1"/>
      <p:bldP spid="15"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248687" y="342900"/>
            <a:ext cx="11838177"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4. Choose the best option to complete the sentence.</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596671" y="1249222"/>
            <a:ext cx="16687800" cy="8094524"/>
          </a:xfrm>
          <a:prstGeom prst="rect">
            <a:avLst/>
          </a:prstGeom>
        </p:spPr>
        <p:txBody>
          <a:bodyPr wrap="square">
            <a:spAutoFit/>
          </a:bodyPr>
          <a:lstStyle/>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7.</a:t>
            </a:r>
            <a:r>
              <a:rPr lang="en-US" sz="4000">
                <a:latin typeface="Calibri" panose="020F0502020204030204" pitchFamily="34" charset="0"/>
                <a:ea typeface="Calibri" panose="020F0502020204030204" pitchFamily="34" charset="0"/>
                <a:cs typeface="Calibri" panose="020F0502020204030204" pitchFamily="34" charset="0"/>
              </a:rPr>
              <a:t> While I (do) </a:t>
            </a:r>
            <a:r>
              <a:rPr lang="en-US" sz="4000" smtClean="0">
                <a:latin typeface="Calibri" panose="020F0502020204030204" pitchFamily="34" charset="0"/>
                <a:ea typeface="Calibri" panose="020F0502020204030204" pitchFamily="34" charset="0"/>
                <a:cs typeface="Calibri" panose="020F0502020204030204" pitchFamily="34" charset="0"/>
              </a:rPr>
              <a:t>_______ </a:t>
            </a:r>
            <a:r>
              <a:rPr lang="en-US" sz="4000">
                <a:latin typeface="Calibri" panose="020F0502020204030204" pitchFamily="34" charset="0"/>
                <a:ea typeface="Calibri" panose="020F0502020204030204" pitchFamily="34" charset="0"/>
                <a:cs typeface="Calibri" panose="020F0502020204030204" pitchFamily="34" charset="0"/>
              </a:rPr>
              <a:t>my homework, my sister (read) </a:t>
            </a:r>
            <a:r>
              <a:rPr lang="en-US" sz="4000" smtClean="0">
                <a:latin typeface="Calibri" panose="020F0502020204030204" pitchFamily="34" charset="0"/>
                <a:ea typeface="Calibri" panose="020F0502020204030204" pitchFamily="34" charset="0"/>
                <a:cs typeface="Calibri" panose="020F0502020204030204" pitchFamily="34" charset="0"/>
              </a:rPr>
              <a:t>_____ </a:t>
            </a:r>
            <a:r>
              <a:rPr lang="en-US" sz="4000">
                <a:latin typeface="Calibri" panose="020F0502020204030204" pitchFamily="34" charset="0"/>
                <a:ea typeface="Calibri" panose="020F0502020204030204" pitchFamily="34" charset="0"/>
                <a:cs typeface="Calibri" panose="020F0502020204030204" pitchFamily="34" charset="0"/>
              </a:rPr>
              <a:t>newspapers.</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am doing/ is reading 			B. are doing/ is reading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C. is doing/ are reading 			D. am doing/ are reading</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8.</a:t>
            </a:r>
            <a:r>
              <a:rPr lang="en-US" sz="4000">
                <a:latin typeface="Calibri" panose="020F0502020204030204" pitchFamily="34" charset="0"/>
                <a:ea typeface="Calibri" panose="020F0502020204030204" pitchFamily="34" charset="0"/>
                <a:cs typeface="Calibri" panose="020F0502020204030204" pitchFamily="34" charset="0"/>
              </a:rPr>
              <a:t> Why </a:t>
            </a:r>
            <a:r>
              <a:rPr lang="en-US" sz="4000" smtClean="0">
                <a:latin typeface="Calibri" panose="020F0502020204030204" pitchFamily="34" charset="0"/>
                <a:ea typeface="Calibri" panose="020F0502020204030204" pitchFamily="34" charset="0"/>
                <a:cs typeface="Calibri" panose="020F0502020204030204" pitchFamily="34" charset="0"/>
              </a:rPr>
              <a:t>__________ </a:t>
            </a:r>
            <a:r>
              <a:rPr lang="en-US" sz="4000">
                <a:latin typeface="Calibri" panose="020F0502020204030204" pitchFamily="34" charset="0"/>
                <a:ea typeface="Calibri" panose="020F0502020204030204" pitchFamily="34" charset="0"/>
                <a:cs typeface="Calibri" panose="020F0502020204030204" pitchFamily="34" charset="0"/>
              </a:rPr>
              <a:t>at me like that? What happened?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do you look	</a:t>
            </a:r>
            <a:r>
              <a:rPr lang="en-US" sz="4000" smtClean="0">
                <a:latin typeface="Calibri" panose="020F0502020204030204" pitchFamily="34" charset="0"/>
                <a:ea typeface="Calibri" panose="020F0502020204030204" pitchFamily="34" charset="0"/>
                <a:cs typeface="Calibri" panose="020F0502020204030204" pitchFamily="34" charset="0"/>
              </a:rPr>
              <a:t>B</a:t>
            </a:r>
            <a:r>
              <a:rPr lang="en-US" sz="4000">
                <a:latin typeface="Calibri" panose="020F0502020204030204" pitchFamily="34" charset="0"/>
                <a:ea typeface="Calibri" panose="020F0502020204030204" pitchFamily="34" charset="0"/>
                <a:cs typeface="Calibri" panose="020F0502020204030204" pitchFamily="34" charset="0"/>
              </a:rPr>
              <a:t>. have you looked	C. did you look 	D. are you looking</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9.</a:t>
            </a:r>
            <a:r>
              <a:rPr lang="en-US" sz="4000">
                <a:latin typeface="Calibri" panose="020F0502020204030204" pitchFamily="34" charset="0"/>
                <a:ea typeface="Calibri" panose="020F0502020204030204" pitchFamily="34" charset="0"/>
                <a:cs typeface="Calibri" panose="020F0502020204030204" pitchFamily="34" charset="0"/>
              </a:rPr>
              <a:t> I _____________ in the bathroom right now.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am being		B. was being		C. have been being 	D. am</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10.</a:t>
            </a:r>
            <a:r>
              <a:rPr lang="en-US" sz="4000">
                <a:latin typeface="Calibri" panose="020F0502020204030204" pitchFamily="34" charset="0"/>
                <a:ea typeface="Calibri" panose="020F0502020204030204" pitchFamily="34" charset="0"/>
                <a:cs typeface="Calibri" panose="020F0502020204030204" pitchFamily="34" charset="0"/>
              </a:rPr>
              <a:t> It _____________ late. Shall we go home?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is getting 		B. get			C. got 			D. has got</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11.</a:t>
            </a:r>
            <a:r>
              <a:rPr lang="en-US" sz="4000">
                <a:latin typeface="Calibri" panose="020F0502020204030204" pitchFamily="34" charset="0"/>
                <a:ea typeface="Calibri" panose="020F0502020204030204" pitchFamily="34" charset="0"/>
                <a:cs typeface="Calibri" panose="020F0502020204030204" pitchFamily="34" charset="0"/>
              </a:rPr>
              <a:t> - 'Are you ready, Belle?” - "Yes, I _____________.”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am coming		B. come		C. came		D. have come</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12.</a:t>
            </a:r>
            <a:r>
              <a:rPr lang="en-US" sz="4000">
                <a:latin typeface="Calibri" panose="020F0502020204030204" pitchFamily="34" charset="0"/>
                <a:ea typeface="Calibri" panose="020F0502020204030204" pitchFamily="34" charset="0"/>
                <a:cs typeface="Calibri" panose="020F0502020204030204" pitchFamily="34" charset="0"/>
              </a:rPr>
              <a:t> Look! That guy _____________ to break the door of your house.</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try 			B. tried 		C. is trying 		D. has tried</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1414769" y="1947827"/>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399076" y="3698665"/>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3399075" y="4803565"/>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414769" y="6177603"/>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414769" y="7250202"/>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7854933" y="8522960"/>
            <a:ext cx="747433" cy="75903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010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3" grpId="0" animBg="1"/>
      <p:bldP spid="11" grpId="0" animBg="1"/>
      <p:bldP spid="12" grpId="0" animBg="1"/>
      <p:bldP spid="14" grpId="0" animBg="1"/>
      <p:bldP spid="15" grpId="0" animBg="1"/>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694946" y="532489"/>
            <a:ext cx="10520572"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5. Write the sentences using the given words.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357276" y="1366372"/>
            <a:ext cx="15621000" cy="8159157"/>
          </a:xfrm>
          <a:prstGeom prst="rect">
            <a:avLst/>
          </a:prstGeom>
        </p:spPr>
        <p:txBody>
          <a:bodyPr wrap="square">
            <a:spAutoFit/>
          </a:bodyPr>
          <a:lstStyle/>
          <a:p>
            <a:pPr algn="just">
              <a:lnSpc>
                <a:spcPct val="12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1.</a:t>
            </a:r>
            <a:r>
              <a:rPr lang="en-US" sz="4400">
                <a:latin typeface="Calibri" panose="020F0502020204030204" pitchFamily="34" charset="0"/>
                <a:ea typeface="Calibri" panose="020F0502020204030204" pitchFamily="34" charset="0"/>
                <a:cs typeface="Calibri" panose="020F0502020204030204" pitchFamily="34" charset="0"/>
              </a:rPr>
              <a:t> My/ father/ water/ some plants/ garden/ now.</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My father is watering some plants in the garden now.</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en-US" sz="4400">
                <a:latin typeface="Calibri" panose="020F0502020204030204" pitchFamily="34" charset="0"/>
                <a:ea typeface="Calibri" panose="020F0502020204030204" pitchFamily="34" charset="0"/>
                <a:cs typeface="Calibri" panose="020F0502020204030204" pitchFamily="34" charset="0"/>
              </a:rPr>
              <a:t> My/mother/clean/floor/.</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a:latin typeface="Calibri" panose="020F0502020204030204" pitchFamily="34" charset="0"/>
                <a:ea typeface="Calibri" panose="020F0502020204030204" pitchFamily="34" charset="0"/>
                <a:cs typeface="Times New Roman" panose="02020603050405020304" pitchFamily="18" charset="0"/>
              </a:rPr>
              <a:t> </a:t>
            </a: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My mother is cleaning the floor.</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4400">
                <a:latin typeface="Calibri" panose="020F0502020204030204" pitchFamily="34" charset="0"/>
                <a:ea typeface="Calibri" panose="020F0502020204030204" pitchFamily="34" charset="0"/>
                <a:cs typeface="Calibri" panose="020F0502020204030204" pitchFamily="34" charset="0"/>
              </a:rPr>
              <a:t> Mary/ have/ lunch/ her/ friends/ a/ restaurant/ present.</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 Mary is having lunch with her friends in a restaurant at present.</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4.</a:t>
            </a:r>
            <a:r>
              <a:rPr lang="en-US" sz="4400">
                <a:latin typeface="Calibri" panose="020F0502020204030204" pitchFamily="34" charset="0"/>
                <a:ea typeface="Calibri" panose="020F0502020204030204" pitchFamily="34" charset="0"/>
                <a:cs typeface="Calibri" panose="020F0502020204030204" pitchFamily="34" charset="0"/>
              </a:rPr>
              <a:t> They/ ask/ a/ man/ about/ the/ way/ the/ railway/ station.</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a:latin typeface="Calibri" panose="020F0502020204030204" pitchFamily="34" charset="0"/>
                <a:ea typeface="Calibri" panose="020F0502020204030204" pitchFamily="34" charset="0"/>
                <a:cs typeface="Times New Roman" panose="02020603050405020304" pitchFamily="18" charset="0"/>
              </a:rPr>
              <a:t> </a:t>
            </a: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They are asking a man about the way to the railway station</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400">
                <a:latin typeface="Calibri" panose="020F0502020204030204" pitchFamily="34" charset="0"/>
                <a:ea typeface="Calibri" panose="020F0502020204030204" pitchFamily="34" charset="0"/>
                <a:cs typeface="Calibri" panose="020F0502020204030204" pitchFamily="34" charset="0"/>
              </a:rPr>
              <a:t> My/ student/ draw/ a/ beautiful/ picture/ moment.</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libri" panose="020F0502020204030204" pitchFamily="34" charset="0"/>
                <a:cs typeface="Times New Roman" panose="02020603050405020304" pitchFamily="18" charset="0"/>
              </a:rPr>
              <a:t> My student is drawing a beautiful picture at the moment.</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8226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 calcmode="lin" valueType="num">
                                      <p:cBhvr>
                                        <p:cTn id="4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2">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p:cTn id="5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2">
                                            <p:txEl>
                                              <p:pRg st="4" end="4"/>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 calcmode="lin" valueType="num">
                                      <p:cBhvr>
                                        <p:cTn id="5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2">
                                            <p:txEl>
                                              <p:pRg st="6" end="6"/>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p:cTn id="6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2">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 calcmode="lin" valueType="num">
                                      <p:cBhvr>
                                        <p:cTn id="6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7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71" dur="500"/>
                                        <p:tgtEl>
                                          <p:spTgt spid="2">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 calcmode="lin" valueType="num">
                                      <p:cBhvr>
                                        <p:cTn id="7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77"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78" dur="500"/>
                                        <p:tgtEl>
                                          <p:spTgt spid="2">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
                                            <p:txEl>
                                              <p:pRg st="5" end="5"/>
                                            </p:txEl>
                                          </p:spTgt>
                                        </p:tgtEl>
                                        <p:attrNameLst>
                                          <p:attrName>style.visibility</p:attrName>
                                        </p:attrNameLst>
                                      </p:cBhvr>
                                      <p:to>
                                        <p:strVal val="visible"/>
                                      </p:to>
                                    </p:set>
                                    <p:anim calcmode="lin" valueType="num">
                                      <p:cBhvr>
                                        <p:cTn id="83"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4"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
                                            <p:txEl>
                                              <p:pRg st="7" end="7"/>
                                            </p:txEl>
                                          </p:spTgt>
                                        </p:tgtEl>
                                        <p:attrNameLst>
                                          <p:attrName>style.visibility</p:attrName>
                                        </p:attrNameLst>
                                      </p:cBhvr>
                                      <p:to>
                                        <p:strVal val="visible"/>
                                      </p:to>
                                    </p:set>
                                    <p:anim calcmode="lin" valueType="num">
                                      <p:cBhvr>
                                        <p:cTn id="90"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91"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92" dur="500"/>
                                        <p:tgtEl>
                                          <p:spTgt spid="2">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
                                            <p:txEl>
                                              <p:pRg st="9" end="9"/>
                                            </p:txEl>
                                          </p:spTgt>
                                        </p:tgtEl>
                                        <p:attrNameLst>
                                          <p:attrName>style.visibility</p:attrName>
                                        </p:attrNameLst>
                                      </p:cBhvr>
                                      <p:to>
                                        <p:strVal val="visible"/>
                                      </p:to>
                                    </p:set>
                                    <p:anim calcmode="lin" valueType="num">
                                      <p:cBhvr>
                                        <p:cTn id="97"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98"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9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89712" y="129203"/>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11" name="TextBox 10"/>
          <p:cNvSpPr txBox="1"/>
          <p:nvPr/>
        </p:nvSpPr>
        <p:spPr>
          <a:xfrm>
            <a:off x="866406" y="554664"/>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9. </a:t>
            </a:r>
            <a:r>
              <a:rPr lang="en-US" sz="4800">
                <a:solidFill>
                  <a:srgbClr val="FF0000"/>
                </a:solidFill>
                <a:latin typeface="Britannic Bold" panose="020B0903060703020204" pitchFamily="34" charset="0"/>
              </a:rPr>
              <a:t>face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5788570" y="554664"/>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/feɪs/</a:t>
            </a:r>
          </a:p>
          <a:p>
            <a:pPr algn="just">
              <a:lnSpc>
                <a:spcPct val="150000"/>
              </a:lnSpc>
              <a:spcBef>
                <a:spcPct val="0"/>
              </a:spcBef>
            </a:pPr>
            <a:r>
              <a:rPr lang="vi-VN" sz="4400" b="1">
                <a:solidFill>
                  <a:srgbClr val="0070C0"/>
                </a:solidFill>
                <a:latin typeface="+mj-lt"/>
              </a:rPr>
              <a:t>khuôn mặt</a:t>
            </a:r>
          </a:p>
        </p:txBody>
      </p:sp>
      <p:sp>
        <p:nvSpPr>
          <p:cNvPr id="16" name="TextBox 15"/>
          <p:cNvSpPr txBox="1"/>
          <p:nvPr/>
        </p:nvSpPr>
        <p:spPr>
          <a:xfrm>
            <a:off x="8214396" y="556379"/>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10. finger :     </a:t>
            </a:r>
            <a:endParaRPr lang="en-US" sz="4800" dirty="0">
              <a:solidFill>
                <a:srgbClr val="FF0000"/>
              </a:solidFill>
              <a:latin typeface="Britannic Bold" panose="020B0903060703020204" pitchFamily="34" charset="0"/>
            </a:endParaRPr>
          </a:p>
        </p:txBody>
      </p:sp>
      <p:sp>
        <p:nvSpPr>
          <p:cNvPr id="17" name="TextBox 19"/>
          <p:cNvSpPr txBox="1"/>
          <p:nvPr/>
        </p:nvSpPr>
        <p:spPr>
          <a:xfrm>
            <a:off x="13280809" y="627577"/>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/'fɪ</a:t>
            </a:r>
            <a:r>
              <a:rPr lang="el-GR" sz="4400" b="1">
                <a:solidFill>
                  <a:srgbClr val="0070C0"/>
                </a:solidFill>
                <a:latin typeface="+mj-lt"/>
              </a:rPr>
              <a:t>η</a:t>
            </a:r>
            <a:r>
              <a:rPr lang="vi-VN" sz="4400" b="1">
                <a:solidFill>
                  <a:srgbClr val="0070C0"/>
                </a:solidFill>
                <a:latin typeface="+mj-lt"/>
              </a:rPr>
              <a:t>gə(r)/</a:t>
            </a:r>
          </a:p>
          <a:p>
            <a:pPr algn="just">
              <a:lnSpc>
                <a:spcPct val="150000"/>
              </a:lnSpc>
              <a:spcBef>
                <a:spcPct val="0"/>
              </a:spcBef>
            </a:pPr>
            <a:r>
              <a:rPr lang="vi-VN" sz="4400" b="1">
                <a:solidFill>
                  <a:srgbClr val="0070C0"/>
                </a:solidFill>
                <a:latin typeface="+mj-lt"/>
              </a:rPr>
              <a:t>ngón tay</a:t>
            </a:r>
          </a:p>
        </p:txBody>
      </p:sp>
      <p:sp>
        <p:nvSpPr>
          <p:cNvPr id="18" name="TextBox 17"/>
          <p:cNvSpPr txBox="1"/>
          <p:nvPr/>
        </p:nvSpPr>
        <p:spPr>
          <a:xfrm>
            <a:off x="1051428" y="5080992"/>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11. </a:t>
            </a:r>
            <a:r>
              <a:rPr lang="en-US" sz="4800">
                <a:solidFill>
                  <a:srgbClr val="FF0000"/>
                </a:solidFill>
                <a:latin typeface="Britannic Bold" panose="020B0903060703020204" pitchFamily="34" charset="0"/>
              </a:rPr>
              <a:t>foot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6018803" y="5170576"/>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/fʊt/</a:t>
            </a:r>
          </a:p>
          <a:p>
            <a:pPr algn="just">
              <a:lnSpc>
                <a:spcPct val="150000"/>
              </a:lnSpc>
              <a:spcBef>
                <a:spcPct val="0"/>
              </a:spcBef>
            </a:pPr>
            <a:r>
              <a:rPr lang="vi-VN" sz="4400" b="1">
                <a:solidFill>
                  <a:srgbClr val="0070C0"/>
                </a:solidFill>
                <a:latin typeface="+mj-lt"/>
              </a:rPr>
              <a:t>bàn chân</a:t>
            </a:r>
          </a:p>
        </p:txBody>
      </p:sp>
      <p:sp>
        <p:nvSpPr>
          <p:cNvPr id="23" name="TextBox 22"/>
          <p:cNvSpPr txBox="1"/>
          <p:nvPr/>
        </p:nvSpPr>
        <p:spPr>
          <a:xfrm>
            <a:off x="8332581" y="4913107"/>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12. hand :     </a:t>
            </a:r>
            <a:endParaRPr lang="en-US" sz="4800" dirty="0">
              <a:solidFill>
                <a:srgbClr val="FF0000"/>
              </a:solidFill>
              <a:latin typeface="Britannic Bold" panose="020B0903060703020204" pitchFamily="34" charset="0"/>
            </a:endParaRPr>
          </a:p>
        </p:txBody>
      </p:sp>
      <p:sp>
        <p:nvSpPr>
          <p:cNvPr id="24" name="TextBox 19"/>
          <p:cNvSpPr txBox="1"/>
          <p:nvPr/>
        </p:nvSpPr>
        <p:spPr>
          <a:xfrm>
            <a:off x="13486403" y="5000778"/>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/hænd/</a:t>
            </a:r>
          </a:p>
          <a:p>
            <a:pPr algn="just">
              <a:lnSpc>
                <a:spcPct val="150000"/>
              </a:lnSpc>
              <a:spcBef>
                <a:spcPct val="0"/>
              </a:spcBef>
            </a:pPr>
            <a:r>
              <a:rPr lang="vi-VN" sz="4400" b="1">
                <a:solidFill>
                  <a:srgbClr val="0070C0"/>
                </a:solidFill>
                <a:latin typeface="+mj-lt"/>
              </a:rPr>
              <a:t>bàn tay</a:t>
            </a:r>
          </a:p>
        </p:txBody>
      </p:sp>
      <p:pic>
        <p:nvPicPr>
          <p:cNvPr id="2" name="Picture 1"/>
          <p:cNvPicPr>
            <a:picLocks noChangeAspect="1"/>
          </p:cNvPicPr>
          <p:nvPr/>
        </p:nvPicPr>
        <p:blipFill rotWithShape="1">
          <a:blip r:embed="rId17"/>
          <a:srcRect b="4286"/>
          <a:stretch/>
        </p:blipFill>
        <p:spPr>
          <a:xfrm>
            <a:off x="1954577" y="1522178"/>
            <a:ext cx="3033713" cy="3431896"/>
          </a:xfrm>
          <a:prstGeom prst="rect">
            <a:avLst/>
          </a:prstGeom>
        </p:spPr>
      </p:pic>
      <p:pic>
        <p:nvPicPr>
          <p:cNvPr id="25" name="Picture 24"/>
          <p:cNvPicPr>
            <a:picLocks noChangeAspect="1"/>
          </p:cNvPicPr>
          <p:nvPr/>
        </p:nvPicPr>
        <p:blipFill>
          <a:blip r:embed="rId18"/>
          <a:stretch>
            <a:fillRect/>
          </a:stretch>
        </p:blipFill>
        <p:spPr>
          <a:xfrm>
            <a:off x="9896331" y="1723180"/>
            <a:ext cx="3230540" cy="2645869"/>
          </a:xfrm>
          <a:prstGeom prst="rect">
            <a:avLst/>
          </a:prstGeom>
        </p:spPr>
      </p:pic>
      <p:pic>
        <p:nvPicPr>
          <p:cNvPr id="26" name="Picture 25"/>
          <p:cNvPicPr>
            <a:picLocks noChangeAspect="1"/>
          </p:cNvPicPr>
          <p:nvPr/>
        </p:nvPicPr>
        <p:blipFill>
          <a:blip r:embed="rId19"/>
          <a:stretch>
            <a:fillRect/>
          </a:stretch>
        </p:blipFill>
        <p:spPr>
          <a:xfrm>
            <a:off x="1258155" y="6695109"/>
            <a:ext cx="4553922" cy="2715591"/>
          </a:xfrm>
          <a:prstGeom prst="rect">
            <a:avLst/>
          </a:prstGeom>
        </p:spPr>
      </p:pic>
      <p:pic>
        <p:nvPicPr>
          <p:cNvPr id="27" name="Picture 26"/>
          <p:cNvPicPr>
            <a:picLocks noChangeAspect="1"/>
          </p:cNvPicPr>
          <p:nvPr/>
        </p:nvPicPr>
        <p:blipFill>
          <a:blip r:embed="rId20">
            <a:extLst>
              <a:ext uri="{BEBA8EAE-BF5A-486C-A8C5-ECC9F3942E4B}">
                <a14:imgProps xmlns:a14="http://schemas.microsoft.com/office/drawing/2010/main">
                  <a14:imgLayer r:embed="rId21">
                    <a14:imgEffect>
                      <a14:brightnessContrast bright="40000" contrast="20000"/>
                    </a14:imgEffect>
                  </a14:imgLayer>
                </a14:imgProps>
              </a:ext>
            </a:extLst>
          </a:blip>
          <a:stretch>
            <a:fillRect/>
          </a:stretch>
        </p:blipFill>
        <p:spPr>
          <a:xfrm>
            <a:off x="9744275" y="6147300"/>
            <a:ext cx="3578776" cy="3208183"/>
          </a:xfrm>
          <a:prstGeom prst="rect">
            <a:avLst/>
          </a:prstGeom>
        </p:spPr>
      </p:pic>
      <p:pic>
        <p:nvPicPr>
          <p:cNvPr id="28" name="f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07277" y="2984027"/>
            <a:ext cx="609600" cy="609600"/>
          </a:xfrm>
          <a:prstGeom prst="rect">
            <a:avLst/>
          </a:prstGeom>
        </p:spPr>
      </p:pic>
      <p:pic>
        <p:nvPicPr>
          <p:cNvPr id="29" name="fing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3831797" y="2889815"/>
            <a:ext cx="609600" cy="609600"/>
          </a:xfrm>
          <a:prstGeom prst="rect">
            <a:avLst/>
          </a:prstGeom>
        </p:spPr>
      </p:pic>
      <p:pic>
        <p:nvPicPr>
          <p:cNvPr id="30" name="foot">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5931536" y="7830473"/>
            <a:ext cx="609600" cy="609600"/>
          </a:xfrm>
          <a:prstGeom prst="rect">
            <a:avLst/>
          </a:prstGeom>
        </p:spPr>
      </p:pic>
      <p:pic>
        <p:nvPicPr>
          <p:cNvPr id="31" name="ha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13831797" y="7548168"/>
            <a:ext cx="609600" cy="609600"/>
          </a:xfrm>
          <a:prstGeom prst="rect">
            <a:avLst/>
          </a:prstGeom>
        </p:spPr>
      </p:pic>
    </p:spTree>
    <p:extLst>
      <p:ext uri="{BB962C8B-B14F-4D97-AF65-F5344CB8AC3E}">
        <p14:creationId xmlns:p14="http://schemas.microsoft.com/office/powerpoint/2010/main" val="42123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500" fill="hold"/>
                                        <p:tgtEl>
                                          <p:spTgt spid="28"/>
                                        </p:tgtEl>
                                        <p:attrNameLst>
                                          <p:attrName>ppt_x</p:attrName>
                                        </p:attrNameLst>
                                      </p:cBhvr>
                                      <p:tavLst>
                                        <p:tav tm="0">
                                          <p:val>
                                            <p:strVal val="#ppt_x"/>
                                          </p:val>
                                        </p:tav>
                                        <p:tav tm="100000">
                                          <p:val>
                                            <p:strVal val="#ppt_x"/>
                                          </p:val>
                                        </p:tav>
                                      </p:tavLst>
                                    </p:anim>
                                    <p:anim calcmode="lin" valueType="num">
                                      <p:cBhvr additive="base">
                                        <p:cTn id="29" dur="500" fill="hold"/>
                                        <p:tgtEl>
                                          <p:spTgt spid="28"/>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 calcmode="lin" valueType="num">
                                      <p:cBhvr additive="base">
                                        <p:cTn id="47" dur="500" fill="hold"/>
                                        <p:tgtEl>
                                          <p:spTgt spid="29"/>
                                        </p:tgtEl>
                                        <p:attrNameLst>
                                          <p:attrName>ppt_x</p:attrName>
                                        </p:attrNameLst>
                                      </p:cBhvr>
                                      <p:tavLst>
                                        <p:tav tm="0">
                                          <p:val>
                                            <p:strVal val="#ppt_x"/>
                                          </p:val>
                                        </p:tav>
                                        <p:tav tm="100000">
                                          <p:val>
                                            <p:strVal val="#ppt_x"/>
                                          </p:val>
                                        </p:tav>
                                      </p:tavLst>
                                    </p:anim>
                                    <p:anim calcmode="lin" valueType="num">
                                      <p:cBhvr additive="base">
                                        <p:cTn id="48" dur="500" fill="hold"/>
                                        <p:tgtEl>
                                          <p:spTgt spid="29"/>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ppt_x"/>
                                          </p:val>
                                        </p:tav>
                                        <p:tav tm="100000">
                                          <p:val>
                                            <p:strVal val="#ppt_x"/>
                                          </p:val>
                                        </p:tav>
                                      </p:tavLst>
                                    </p:anim>
                                    <p:anim calcmode="lin" valueType="num">
                                      <p:cBhvr additive="base">
                                        <p:cTn id="5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 calcmode="lin" valueType="num">
                                      <p:cBhvr additive="base">
                                        <p:cTn id="66" dur="500" fill="hold"/>
                                        <p:tgtEl>
                                          <p:spTgt spid="30"/>
                                        </p:tgtEl>
                                        <p:attrNameLst>
                                          <p:attrName>ppt_x</p:attrName>
                                        </p:attrNameLst>
                                      </p:cBhvr>
                                      <p:tavLst>
                                        <p:tav tm="0">
                                          <p:val>
                                            <p:strVal val="#ppt_x"/>
                                          </p:val>
                                        </p:tav>
                                        <p:tav tm="100000">
                                          <p:val>
                                            <p:strVal val="#ppt_x"/>
                                          </p:val>
                                        </p:tav>
                                      </p:tavLst>
                                    </p:anim>
                                    <p:anim calcmode="lin" valueType="num">
                                      <p:cBhvr additive="base">
                                        <p:cTn id="67" dur="500" fill="hold"/>
                                        <p:tgtEl>
                                          <p:spTgt spid="30"/>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500" fill="hold"/>
                                        <p:tgtEl>
                                          <p:spTgt spid="26"/>
                                        </p:tgtEl>
                                        <p:attrNameLst>
                                          <p:attrName>ppt_x</p:attrName>
                                        </p:attrNameLst>
                                      </p:cBhvr>
                                      <p:tavLst>
                                        <p:tav tm="0">
                                          <p:val>
                                            <p:strVal val="#ppt_x"/>
                                          </p:val>
                                        </p:tav>
                                        <p:tav tm="100000">
                                          <p:val>
                                            <p:strVal val="#ppt_x"/>
                                          </p:val>
                                        </p:tav>
                                      </p:tavLst>
                                    </p:anim>
                                    <p:anim calcmode="lin" valueType="num">
                                      <p:cBhvr additive="base">
                                        <p:cTn id="7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7"/>
                                        </p:tgtEl>
                                        <p:attrNameLst>
                                          <p:attrName>style.visibility</p:attrName>
                                        </p:attrNameLst>
                                      </p:cBhvr>
                                      <p:to>
                                        <p:strVal val="visible"/>
                                      </p:to>
                                    </p:set>
                                    <p:anim calcmode="lin" valueType="num">
                                      <p:cBhvr additive="base">
                                        <p:cTn id="89" dur="500" fill="hold"/>
                                        <p:tgtEl>
                                          <p:spTgt spid="27"/>
                                        </p:tgtEl>
                                        <p:attrNameLst>
                                          <p:attrName>ppt_x</p:attrName>
                                        </p:attrNameLst>
                                      </p:cBhvr>
                                      <p:tavLst>
                                        <p:tav tm="0">
                                          <p:val>
                                            <p:strVal val="#ppt_x"/>
                                          </p:val>
                                        </p:tav>
                                        <p:tav tm="100000">
                                          <p:val>
                                            <p:strVal val="#ppt_x"/>
                                          </p:val>
                                        </p:tav>
                                      </p:tavLst>
                                    </p:anim>
                                    <p:anim calcmode="lin" valueType="num">
                                      <p:cBhvr additive="base">
                                        <p:cTn id="9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barn(inVertical)">
                                      <p:cBhvr>
                                        <p:cTn id="9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28"/>
                </p:tgtEl>
              </p:cMediaNode>
            </p:audio>
            <p:audio>
              <p:cMediaNode vol="80000">
                <p:cTn id="97" fill="hold" display="0">
                  <p:stCondLst>
                    <p:cond delay="indefinite"/>
                  </p:stCondLst>
                  <p:endCondLst>
                    <p:cond evt="onStopAudio" delay="0">
                      <p:tgtEl>
                        <p:sldTgt/>
                      </p:tgtEl>
                    </p:cond>
                  </p:endCondLst>
                </p:cTn>
                <p:tgtEl>
                  <p:spTgt spid="29"/>
                </p:tgtEl>
              </p:cMediaNode>
            </p:audio>
            <p:audio>
              <p:cMediaNode vol="80000">
                <p:cTn id="98" fill="hold" display="0">
                  <p:stCondLst>
                    <p:cond delay="indefinite"/>
                  </p:stCondLst>
                  <p:endCondLst>
                    <p:cond evt="onStopAudio" delay="0">
                      <p:tgtEl>
                        <p:sldTgt/>
                      </p:tgtEl>
                    </p:cond>
                  </p:endCondLst>
                </p:cTn>
                <p:tgtEl>
                  <p:spTgt spid="30"/>
                </p:tgtEl>
              </p:cMediaNode>
            </p:audio>
            <p:audio>
              <p:cMediaNode vol="80000">
                <p:cTn id="99" fill="hold" display="0">
                  <p:stCondLst>
                    <p:cond delay="indefinite"/>
                  </p:stCondLst>
                  <p:endCondLst>
                    <p:cond evt="onStopAudio" delay="0">
                      <p:tgtEl>
                        <p:sldTgt/>
                      </p:tgtEl>
                    </p:cond>
                  </p:endCondLst>
                </p:cTn>
                <p:tgtEl>
                  <p:spTgt spid="31"/>
                </p:tgtEl>
              </p:cMediaNode>
            </p:audio>
          </p:childTnLst>
        </p:cTn>
      </p:par>
    </p:tnLst>
    <p:bldLst>
      <p:bldP spid="11" grpId="0"/>
      <p:bldP spid="12" grpId="0"/>
      <p:bldP spid="16" grpId="0"/>
      <p:bldP spid="17" grpId="0"/>
      <p:bldP spid="18" grpId="0"/>
      <p:bldP spid="19" grpId="0"/>
      <p:bldP spid="23" grpId="0"/>
      <p:bldP spid="2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694946" y="532489"/>
            <a:ext cx="10520572"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5. Write the sentences using the given words.</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743208" y="1366372"/>
            <a:ext cx="15621000" cy="8311506"/>
          </a:xfrm>
          <a:prstGeom prst="rect">
            <a:avLst/>
          </a:prstGeom>
        </p:spPr>
        <p:txBody>
          <a:bodyPr wrap="square">
            <a:spAutoFit/>
          </a:bodyPr>
          <a:lstStyle/>
          <a:p>
            <a:pPr algn="just">
              <a:lnSpc>
                <a:spcPct val="11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6.</a:t>
            </a:r>
            <a:r>
              <a:rPr lang="en-US" sz="4400">
                <a:latin typeface="Calibri" panose="020F0502020204030204" pitchFamily="34" charset="0"/>
                <a:ea typeface="Calibri" panose="020F0502020204030204" pitchFamily="34" charset="0"/>
                <a:cs typeface="Calibri" panose="020F0502020204030204" pitchFamily="34" charset="0"/>
              </a:rPr>
              <a:t> The students/ not try/ hard enough/ competition.</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000">
                <a:latin typeface="Calibri" panose="020F0502020204030204" pitchFamily="34" charset="0"/>
                <a:ea typeface="Calibri" panose="020F0502020204030204" pitchFamily="34" charset="0"/>
                <a:cs typeface="Times New Roman" panose="02020603050405020304" pitchFamily="18" charset="0"/>
              </a:rPr>
              <a:t> </a:t>
            </a: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The students are not trying hard enough in the competition.</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7.</a:t>
            </a:r>
            <a:r>
              <a:rPr lang="en-US" sz="4400">
                <a:latin typeface="Calibri" panose="020F0502020204030204" pitchFamily="34" charset="0"/>
                <a:ea typeface="Calibri" panose="020F0502020204030204" pitchFamily="34" charset="0"/>
                <a:cs typeface="Calibri" panose="020F0502020204030204" pitchFamily="34" charset="0"/>
              </a:rPr>
              <a:t> All of Jack's friends/ have fun/ the concert/ moment.</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000">
                <a:latin typeface="Calibri" panose="020F0502020204030204" pitchFamily="34" charset="0"/>
                <a:ea typeface="Calibri" panose="020F0502020204030204" pitchFamily="34" charset="0"/>
                <a:cs typeface="Times New Roman" panose="02020603050405020304" pitchFamily="18" charset="0"/>
              </a:rPr>
              <a:t> </a:t>
            </a: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All of Jack's friends are having fun at the concert at the moment.</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8.</a:t>
            </a:r>
            <a:r>
              <a:rPr lang="en-US" sz="4400">
                <a:latin typeface="Calibri" panose="020F0502020204030204" pitchFamily="34" charset="0"/>
                <a:ea typeface="Calibri" panose="020F0502020204030204" pitchFamily="34" charset="0"/>
                <a:cs typeface="Calibri" panose="020F0502020204030204" pitchFamily="34" charset="0"/>
              </a:rPr>
              <a:t> My children/ travel/ around Asia/ now.</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000">
                <a:latin typeface="Calibri" panose="020F0502020204030204" pitchFamily="34" charset="0"/>
                <a:ea typeface="Calibri" panose="020F0502020204030204" pitchFamily="34" charset="0"/>
                <a:cs typeface="Times New Roman" panose="02020603050405020304" pitchFamily="18" charset="0"/>
              </a:rPr>
              <a:t> </a:t>
            </a: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My children are travelling around Asia now.</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tabLst>
                <a:tab pos="37147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400">
                <a:latin typeface="Calibri" panose="020F0502020204030204" pitchFamily="34" charset="0"/>
                <a:ea typeface="Cambria" panose="02040503050406030204" pitchFamily="18" charset="0"/>
                <a:cs typeface="Cambria" panose="02040503050406030204" pitchFamily="18" charset="0"/>
              </a:rPr>
              <a:t> My little brother/ drink milk.</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371475" algn="l"/>
              </a:tabLst>
            </a:pPr>
            <a:r>
              <a:rPr lang="en-US" sz="4400" b="1">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en-US" sz="4800">
                <a:latin typeface="Cambria" panose="02040503050406030204" pitchFamily="18" charset="0"/>
                <a:ea typeface="Cambria" panose="02040503050406030204" pitchFamily="18" charset="0"/>
                <a:cs typeface="Cambria" panose="02040503050406030204" pitchFamily="18" charset="0"/>
              </a:rPr>
              <a:t> </a:t>
            </a:r>
            <a:r>
              <a:rPr lang="en-US" sz="4400" b="1">
                <a:solidFill>
                  <a:srgbClr val="FF0000"/>
                </a:solidFill>
                <a:latin typeface="Cambria" panose="02040503050406030204" pitchFamily="18" charset="0"/>
                <a:ea typeface="Cambria" panose="02040503050406030204" pitchFamily="18" charset="0"/>
                <a:cs typeface="Calibri" panose="020F0502020204030204" pitchFamily="34" charset="0"/>
              </a:rPr>
              <a:t>My little brother is drinking milk.</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400" b="1">
                <a:solidFill>
                  <a:srgbClr val="0070C0"/>
                </a:solidFill>
                <a:latin typeface="Calibri" panose="020F0502020204030204" pitchFamily="34" charset="0"/>
                <a:ea typeface="Calibri" panose="020F0502020204030204" pitchFamily="34" charset="0"/>
                <a:cs typeface="Calibri" panose="020F0502020204030204" pitchFamily="34" charset="0"/>
              </a:rPr>
              <a:t>10.</a:t>
            </a:r>
            <a:r>
              <a:rPr lang="en-US" sz="4400">
                <a:latin typeface="Calibri" panose="020F0502020204030204" pitchFamily="34" charset="0"/>
                <a:ea typeface="Calibri" panose="020F0502020204030204" pitchFamily="34" charset="0"/>
                <a:cs typeface="Calibri" panose="020F0502020204030204" pitchFamily="34" charset="0"/>
              </a:rPr>
              <a:t> Listen! Our teacher/ speak English/ Mr. Louis.</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000">
                <a:latin typeface="Calibri" panose="020F0502020204030204" pitchFamily="34" charset="0"/>
                <a:ea typeface="Calibri" panose="020F0502020204030204" pitchFamily="34" charset="0"/>
                <a:cs typeface="Times New Roman" panose="02020603050405020304" pitchFamily="18" charset="0"/>
              </a:rPr>
              <a:t> </a:t>
            </a: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Listen! Our teacher is speaking English to Mr. Louis.</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044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 calcmode="lin" valueType="num">
                                      <p:cBhvr>
                                        <p:cTn id="4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2">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p:cTn id="5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2">
                                            <p:txEl>
                                              <p:pRg st="4" end="4"/>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 calcmode="lin" valueType="num">
                                      <p:cBhvr>
                                        <p:cTn id="5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2">
                                            <p:txEl>
                                              <p:pRg st="6" end="6"/>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p:cTn id="6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2">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 calcmode="lin" valueType="num">
                                      <p:cBhvr>
                                        <p:cTn id="69"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70"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71" dur="500"/>
                                        <p:tgtEl>
                                          <p:spTgt spid="2">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 calcmode="lin" valueType="num">
                                      <p:cBhvr>
                                        <p:cTn id="76"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77"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78" dur="500"/>
                                        <p:tgtEl>
                                          <p:spTgt spid="2">
                                            <p:txEl>
                                              <p:pRg st="3" end="3"/>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nodeType="clickEffect">
                                  <p:stCondLst>
                                    <p:cond delay="0"/>
                                  </p:stCondLst>
                                  <p:childTnLst>
                                    <p:set>
                                      <p:cBhvr>
                                        <p:cTn id="82" dur="1" fill="hold">
                                          <p:stCondLst>
                                            <p:cond delay="0"/>
                                          </p:stCondLst>
                                        </p:cTn>
                                        <p:tgtEl>
                                          <p:spTgt spid="2">
                                            <p:txEl>
                                              <p:pRg st="5" end="5"/>
                                            </p:txEl>
                                          </p:spTgt>
                                        </p:tgtEl>
                                        <p:attrNameLst>
                                          <p:attrName>style.visibility</p:attrName>
                                        </p:attrNameLst>
                                      </p:cBhvr>
                                      <p:to>
                                        <p:strVal val="visible"/>
                                      </p:to>
                                    </p:set>
                                    <p:anim calcmode="lin" valueType="num">
                                      <p:cBhvr>
                                        <p:cTn id="83"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84"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85" dur="500"/>
                                        <p:tgtEl>
                                          <p:spTgt spid="2">
                                            <p:txEl>
                                              <p:pRg st="5" end="5"/>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nodeType="clickEffect">
                                  <p:stCondLst>
                                    <p:cond delay="0"/>
                                  </p:stCondLst>
                                  <p:childTnLst>
                                    <p:set>
                                      <p:cBhvr>
                                        <p:cTn id="89" dur="1" fill="hold">
                                          <p:stCondLst>
                                            <p:cond delay="0"/>
                                          </p:stCondLst>
                                        </p:cTn>
                                        <p:tgtEl>
                                          <p:spTgt spid="2">
                                            <p:txEl>
                                              <p:pRg st="7" end="7"/>
                                            </p:txEl>
                                          </p:spTgt>
                                        </p:tgtEl>
                                        <p:attrNameLst>
                                          <p:attrName>style.visibility</p:attrName>
                                        </p:attrNameLst>
                                      </p:cBhvr>
                                      <p:to>
                                        <p:strVal val="visible"/>
                                      </p:to>
                                    </p:set>
                                    <p:anim calcmode="lin" valueType="num">
                                      <p:cBhvr>
                                        <p:cTn id="90"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91"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92" dur="500"/>
                                        <p:tgtEl>
                                          <p:spTgt spid="2">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2">
                                            <p:txEl>
                                              <p:pRg st="9" end="9"/>
                                            </p:txEl>
                                          </p:spTgt>
                                        </p:tgtEl>
                                        <p:attrNameLst>
                                          <p:attrName>style.visibility</p:attrName>
                                        </p:attrNameLst>
                                      </p:cBhvr>
                                      <p:to>
                                        <p:strVal val="visible"/>
                                      </p:to>
                                    </p:set>
                                    <p:anim calcmode="lin" valueType="num">
                                      <p:cBhvr>
                                        <p:cTn id="97"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98"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9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1986" y="2295328"/>
            <a:ext cx="7343242"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3605400" y="2287758"/>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001000" y="59817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77227" y="-394301"/>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a:off x="613089" y="2875615"/>
            <a:ext cx="5793961" cy="3397661"/>
          </a:xfrm>
          <a:prstGeom prst="rect">
            <a:avLst/>
          </a:prstGeom>
        </p:spPr>
        <p:txBody>
          <a:bodyPr lIns="0" tIns="0" rIns="0" bIns="0" rtlCol="0" anchor="t">
            <a:spAutoFit/>
          </a:bodyPr>
          <a:lstStyle/>
          <a:p>
            <a:pPr algn="ctr">
              <a:lnSpc>
                <a:spcPct val="110000"/>
              </a:lnSpc>
            </a:pPr>
            <a:r>
              <a:rPr lang="en-US" sz="10547">
                <a:solidFill>
                  <a:srgbClr val="4F3B20"/>
                </a:solidFill>
                <a:latin typeface="Marykate"/>
              </a:rPr>
              <a:t>PART 2. LANGUAGE</a:t>
            </a:r>
          </a:p>
        </p:txBody>
      </p:sp>
      <p:sp>
        <p:nvSpPr>
          <p:cNvPr id="14" name="TextBox 14"/>
          <p:cNvSpPr txBox="1"/>
          <p:nvPr/>
        </p:nvSpPr>
        <p:spPr>
          <a:xfrm>
            <a:off x="6597866" y="5143500"/>
            <a:ext cx="7007534" cy="728084"/>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III. PHONETICS</a:t>
            </a:r>
          </a:p>
        </p:txBody>
      </p:sp>
    </p:spTree>
    <p:extLst>
      <p:ext uri="{BB962C8B-B14F-4D97-AF65-F5344CB8AC3E}">
        <p14:creationId xmlns:p14="http://schemas.microsoft.com/office/powerpoint/2010/main" val="311131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4">
              <a:extLst>
                <a:ext uri="{96DAC541-7B7A-43D3-8B79-37D633B846F1}">
                  <asvg:svgBlip xmlns="" xmlns:asvg="http://schemas.microsoft.com/office/drawing/2016/SVG/main" r:embed="rId37"/>
                </a:ext>
              </a:extLst>
            </a:blip>
            <a:stretch>
              <a:fillRect/>
            </a:stretch>
          </a:blipFill>
        </p:spPr>
      </p:sp>
      <p:sp>
        <p:nvSpPr>
          <p:cNvPr id="29" name="Rectangle 28"/>
          <p:cNvSpPr/>
          <p:nvPr/>
        </p:nvSpPr>
        <p:spPr>
          <a:xfrm>
            <a:off x="3772434" y="190073"/>
            <a:ext cx="10365595" cy="916213"/>
          </a:xfrm>
          <a:prstGeom prst="rect">
            <a:avLst/>
          </a:prstGeom>
        </p:spPr>
        <p:txBody>
          <a:bodyPr wrap="none">
            <a:spAutoFit/>
          </a:bodyPr>
          <a:lstStyle/>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 Complete each word with /p/ or /b/.</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268509982"/>
              </p:ext>
            </p:extLst>
          </p:nvPr>
        </p:nvGraphicFramePr>
        <p:xfrm>
          <a:off x="1289994" y="1291713"/>
          <a:ext cx="15755564" cy="7315200"/>
        </p:xfrm>
        <a:graphic>
          <a:graphicData uri="http://schemas.openxmlformats.org/drawingml/2006/table">
            <a:tbl>
              <a:tblPr firstRow="1" firstCol="1" bandRow="1"/>
              <a:tblGrid>
                <a:gridCol w="2364292">
                  <a:extLst>
                    <a:ext uri="{9D8B030D-6E8A-4147-A177-3AD203B41FA5}">
                      <a16:colId xmlns:a16="http://schemas.microsoft.com/office/drawing/2014/main" val="1407972011"/>
                    </a:ext>
                  </a:extLst>
                </a:gridCol>
                <a:gridCol w="4274869">
                  <a:extLst>
                    <a:ext uri="{9D8B030D-6E8A-4147-A177-3AD203B41FA5}">
                      <a16:colId xmlns:a16="http://schemas.microsoft.com/office/drawing/2014/main" val="126189282"/>
                    </a:ext>
                  </a:extLst>
                </a:gridCol>
                <a:gridCol w="3388499">
                  <a:extLst>
                    <a:ext uri="{9D8B030D-6E8A-4147-A177-3AD203B41FA5}">
                      <a16:colId xmlns:a16="http://schemas.microsoft.com/office/drawing/2014/main" val="3467865971"/>
                    </a:ext>
                  </a:extLst>
                </a:gridCol>
                <a:gridCol w="3413387">
                  <a:extLst>
                    <a:ext uri="{9D8B030D-6E8A-4147-A177-3AD203B41FA5}">
                      <a16:colId xmlns:a16="http://schemas.microsoft.com/office/drawing/2014/main" val="1259412678"/>
                    </a:ext>
                  </a:extLst>
                </a:gridCol>
                <a:gridCol w="2314517">
                  <a:extLst>
                    <a:ext uri="{9D8B030D-6E8A-4147-A177-3AD203B41FA5}">
                      <a16:colId xmlns:a16="http://schemas.microsoft.com/office/drawing/2014/main" val="3239765498"/>
                    </a:ext>
                  </a:extLst>
                </a:gridCol>
              </a:tblGrid>
              <a:tr h="255905">
                <a:tc>
                  <a:txBody>
                    <a:bodyPr/>
                    <a:lstStyle/>
                    <a:p>
                      <a:pPr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_oy</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tc>
                  <a:txBody>
                    <a:bodyPr/>
                    <a:lstStyle/>
                    <a:p>
                      <a:pPr indent="3556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_oster</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tc>
                  <a:txBody>
                    <a:bodyPr/>
                    <a:lstStyle/>
                    <a:p>
                      <a:pPr indent="2159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_oxing</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tc>
                  <a:txBody>
                    <a:bodyPr/>
                    <a:lstStyle/>
                    <a:p>
                      <a:pPr indent="3302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_lay</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tc>
                  <a:txBody>
                    <a:bodyPr/>
                    <a:lstStyle/>
                    <a:p>
                      <a:pPr indent="2794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_aint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extLst>
                  <a:ext uri="{0D108BD9-81ED-4DB2-BD59-A6C34878D82A}">
                    <a16:rowId xmlns:a16="http://schemas.microsoft.com/office/drawing/2014/main" val="437255032"/>
                  </a:ext>
                </a:extLst>
              </a:tr>
              <a:tr h="293370">
                <a:tc>
                  <a:txBody>
                    <a:bodyPr/>
                    <a:lstStyle/>
                    <a:p>
                      <a:pPr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_uild</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tc>
                  <a:txBody>
                    <a:bodyPr/>
                    <a:lstStyle/>
                    <a:p>
                      <a:pPr indent="3556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school_ag</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tc>
                  <a:txBody>
                    <a:bodyPr/>
                    <a:lstStyle/>
                    <a:p>
                      <a:pPr indent="2159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_est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tc>
                  <a:txBody>
                    <a:bodyPr/>
                    <a:lstStyle/>
                    <a:p>
                      <a:pPr indent="3302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_lan</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tc>
                  <a:txBody>
                    <a:bodyPr/>
                    <a:lstStyle/>
                    <a:p>
                      <a:pPr indent="2794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_ank</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lnL>
                      <a:noFill/>
                    </a:lnL>
                    <a:lnR>
                      <a:noFill/>
                    </a:lnR>
                    <a:lnT>
                      <a:noFill/>
                    </a:lnT>
                    <a:lnB>
                      <a:noFill/>
                    </a:lnB>
                    <a:solidFill>
                      <a:srgbClr val="FFFFFF"/>
                    </a:solidFill>
                  </a:tcPr>
                </a:tc>
                <a:extLst>
                  <a:ext uri="{0D108BD9-81ED-4DB2-BD59-A6C34878D82A}">
                    <a16:rowId xmlns:a16="http://schemas.microsoft.com/office/drawing/2014/main" val="2902467370"/>
                  </a:ext>
                </a:extLst>
              </a:tr>
              <a:tr h="302260">
                <a:tc>
                  <a:txBody>
                    <a:bodyPr/>
                    <a:lstStyle/>
                    <a:p>
                      <a:pPr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_ye</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tc>
                  <a:txBody>
                    <a:bodyPr/>
                    <a:lstStyle/>
                    <a:p>
                      <a:pPr indent="3556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_asketball</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tc>
                  <a:txBody>
                    <a:bodyPr/>
                    <a:lstStyle/>
                    <a:p>
                      <a:pPr indent="2159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_icnic</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tc>
                  <a:txBody>
                    <a:bodyPr/>
                    <a:lstStyle/>
                    <a:p>
                      <a:pPr indent="3302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_rown</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tc>
                  <a:txBody>
                    <a:bodyPr/>
                    <a:lstStyle/>
                    <a:p>
                      <a:pPr indent="2794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_retty</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extLst>
                  <a:ext uri="{0D108BD9-81ED-4DB2-BD59-A6C34878D82A}">
                    <a16:rowId xmlns:a16="http://schemas.microsoft.com/office/drawing/2014/main" val="145630462"/>
                  </a:ext>
                </a:extLst>
              </a:tr>
              <a:tr h="264160">
                <a:tc>
                  <a:txBody>
                    <a:bodyPr/>
                    <a:lstStyle/>
                    <a:p>
                      <a:pPr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_oint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tc>
                  <a:txBody>
                    <a:bodyPr/>
                    <a:lstStyle/>
                    <a:p>
                      <a:pPr indent="3556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_aby</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tc>
                  <a:txBody>
                    <a:bodyPr/>
                    <a:lstStyle/>
                    <a:p>
                      <a:pPr indent="2159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_atient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tc>
                  <a:txBody>
                    <a:bodyPr/>
                    <a:lstStyle/>
                    <a:p>
                      <a:pPr indent="3302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_rint</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tc>
                  <a:txBody>
                    <a:bodyPr/>
                    <a:lstStyle/>
                    <a:p>
                      <a:pPr indent="279400" algn="just">
                        <a:lnSpc>
                          <a:spcPct val="250000"/>
                        </a:lnSpc>
                        <a:spcAft>
                          <a:spcPts val="0"/>
                        </a:spcAft>
                      </a:pPr>
                      <a:r>
                        <a:rPr lang="en-US" sz="4800">
                          <a:solidFill>
                            <a:srgbClr val="0070C0"/>
                          </a:solidFill>
                          <a:effectLst/>
                          <a:latin typeface="Rockwell" panose="02060603020205020403" pitchFamily="18" charset="0"/>
                          <a:ea typeface="Cambria" panose="02040503050406030204" pitchFamily="18" charset="0"/>
                          <a:cs typeface="Calibri" panose="020F0502020204030204" pitchFamily="34" charset="0"/>
                        </a:rPr>
                        <a:t>_arty</a:t>
                      </a:r>
                      <a:endParaRPr lang="en-US" sz="4800">
                        <a:effectLst/>
                        <a:latin typeface="Cambria" panose="02040503050406030204" pitchFamily="18" charset="0"/>
                        <a:ea typeface="Cambria" panose="02040503050406030204" pitchFamily="18" charset="0"/>
                        <a:cs typeface="Cambria" panose="02040503050406030204" pitchFamily="18" charset="0"/>
                      </a:endParaRPr>
                    </a:p>
                  </a:txBody>
                  <a:tcPr marL="6350" marR="6350" marT="0" marB="0" anchor="b">
                    <a:lnL>
                      <a:noFill/>
                    </a:lnL>
                    <a:lnR>
                      <a:noFill/>
                    </a:lnR>
                    <a:lnT>
                      <a:noFill/>
                    </a:lnT>
                    <a:lnB>
                      <a:noFill/>
                    </a:lnB>
                    <a:solidFill>
                      <a:srgbClr val="FFFFFF"/>
                    </a:solidFill>
                  </a:tcPr>
                </a:tc>
                <a:extLst>
                  <a:ext uri="{0D108BD9-81ED-4DB2-BD59-A6C34878D82A}">
                    <a16:rowId xmlns:a16="http://schemas.microsoft.com/office/drawing/2014/main" val="2424067248"/>
                  </a:ext>
                </a:extLst>
              </a:tr>
            </a:tbl>
          </a:graphicData>
        </a:graphic>
      </p:graphicFrame>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8">
              <a:extLst>
                <a:ext uri="{BEBA8EAE-BF5A-486C-A8C5-ECC9F3942E4B}">
                  <a14:imgProps xmlns:a14="http://schemas.microsoft.com/office/drawing/2010/main">
                    <a14:imgLayer r:embed="rId39">
                      <a14:imgEffect>
                        <a14:colorTemperature colorTemp="11200"/>
                      </a14:imgEffect>
                    </a14:imgLayer>
                  </a14:imgProps>
                </a:ext>
                <a:ext uri="{96DAC541-7B7A-43D3-8B79-37D633B846F1}">
                  <asvg:svgBlip xmlns="" xmlns:asvg="http://schemas.microsoft.com/office/drawing/2016/SVG/main" r:embed="rId35"/>
                </a:ext>
              </a:extLst>
            </a:blip>
            <a:stretch>
              <a:fillRect/>
            </a:stretch>
          </a:blipFill>
        </p:spPr>
      </p:sp>
      <p:sp>
        <p:nvSpPr>
          <p:cNvPr id="3" name="Rectangle 2"/>
          <p:cNvSpPr/>
          <p:nvPr/>
        </p:nvSpPr>
        <p:spPr>
          <a:xfrm>
            <a:off x="1114284" y="1994237"/>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1" name="Rectangle 10"/>
          <p:cNvSpPr/>
          <p:nvPr/>
        </p:nvSpPr>
        <p:spPr>
          <a:xfrm>
            <a:off x="3871842" y="1994237"/>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12" name="Rectangle 11"/>
          <p:cNvSpPr/>
          <p:nvPr/>
        </p:nvSpPr>
        <p:spPr>
          <a:xfrm>
            <a:off x="7924800" y="1981254"/>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4" name="Rectangle 13"/>
          <p:cNvSpPr/>
          <p:nvPr/>
        </p:nvSpPr>
        <p:spPr>
          <a:xfrm>
            <a:off x="11457496" y="1981253"/>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15" name="Rectangle 14"/>
          <p:cNvSpPr/>
          <p:nvPr/>
        </p:nvSpPr>
        <p:spPr>
          <a:xfrm>
            <a:off x="14865250" y="1954687"/>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16" name="Rectangle 15"/>
          <p:cNvSpPr/>
          <p:nvPr/>
        </p:nvSpPr>
        <p:spPr>
          <a:xfrm>
            <a:off x="1114284" y="3767639"/>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7" name="Rectangle 16"/>
          <p:cNvSpPr/>
          <p:nvPr/>
        </p:nvSpPr>
        <p:spPr>
          <a:xfrm>
            <a:off x="5686284" y="3767639"/>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8" name="Rectangle 17"/>
          <p:cNvSpPr/>
          <p:nvPr/>
        </p:nvSpPr>
        <p:spPr>
          <a:xfrm>
            <a:off x="7924800" y="3788468"/>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9" name="Rectangle 18"/>
          <p:cNvSpPr/>
          <p:nvPr/>
        </p:nvSpPr>
        <p:spPr>
          <a:xfrm>
            <a:off x="11457496" y="3788468"/>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20" name="Rectangle 19"/>
          <p:cNvSpPr/>
          <p:nvPr/>
        </p:nvSpPr>
        <p:spPr>
          <a:xfrm>
            <a:off x="14865250" y="3766166"/>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21" name="Rectangle 20"/>
          <p:cNvSpPr/>
          <p:nvPr/>
        </p:nvSpPr>
        <p:spPr>
          <a:xfrm>
            <a:off x="1124081" y="5640187"/>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22" name="Rectangle 21"/>
          <p:cNvSpPr/>
          <p:nvPr/>
        </p:nvSpPr>
        <p:spPr>
          <a:xfrm>
            <a:off x="3783585" y="5640187"/>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25" name="Rectangle 24"/>
          <p:cNvSpPr/>
          <p:nvPr/>
        </p:nvSpPr>
        <p:spPr>
          <a:xfrm>
            <a:off x="7924800" y="5595682"/>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26" name="Rectangle 25"/>
          <p:cNvSpPr/>
          <p:nvPr/>
        </p:nvSpPr>
        <p:spPr>
          <a:xfrm>
            <a:off x="11457496" y="5595682"/>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30" name="Rectangle 29"/>
          <p:cNvSpPr/>
          <p:nvPr/>
        </p:nvSpPr>
        <p:spPr>
          <a:xfrm>
            <a:off x="14817603" y="5606395"/>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31" name="Rectangle 30"/>
          <p:cNvSpPr/>
          <p:nvPr/>
        </p:nvSpPr>
        <p:spPr>
          <a:xfrm>
            <a:off x="1124081" y="7462288"/>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32" name="Rectangle 31"/>
          <p:cNvSpPr/>
          <p:nvPr/>
        </p:nvSpPr>
        <p:spPr>
          <a:xfrm>
            <a:off x="3855839" y="7462287"/>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33" name="Rectangle 32"/>
          <p:cNvSpPr/>
          <p:nvPr/>
        </p:nvSpPr>
        <p:spPr>
          <a:xfrm>
            <a:off x="7924800" y="7462287"/>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34" name="Rectangle 33"/>
          <p:cNvSpPr/>
          <p:nvPr/>
        </p:nvSpPr>
        <p:spPr>
          <a:xfrm>
            <a:off x="11457496" y="7438471"/>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35" name="Rectangle 34"/>
          <p:cNvSpPr/>
          <p:nvPr/>
        </p:nvSpPr>
        <p:spPr>
          <a:xfrm>
            <a:off x="14865250" y="7438471"/>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Tree>
    <p:extLst>
      <p:ext uri="{BB962C8B-B14F-4D97-AF65-F5344CB8AC3E}">
        <p14:creationId xmlns:p14="http://schemas.microsoft.com/office/powerpoint/2010/main" val="359116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barn(inVertical)">
                                      <p:cBhvr>
                                        <p:cTn id="44" dur="5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barn(inVertical)">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arn(inVertical)">
                                      <p:cBhvr>
                                        <p:cTn id="74" dur="500"/>
                                        <p:tgtEl>
                                          <p:spTgt spid="17"/>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barn(inVertical)">
                                      <p:cBhvr>
                                        <p:cTn id="84" dur="500"/>
                                        <p:tgtEl>
                                          <p:spTgt spid="19"/>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barn(inVertical)">
                                      <p:cBhvr>
                                        <p:cTn id="89" dur="500"/>
                                        <p:tgtEl>
                                          <p:spTgt spid="2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1"/>
                                        </p:tgtEl>
                                        <p:attrNameLst>
                                          <p:attrName>style.visibility</p:attrName>
                                        </p:attrNameLst>
                                      </p:cBhvr>
                                      <p:to>
                                        <p:strVal val="visible"/>
                                      </p:to>
                                    </p:set>
                                    <p:animEffect transition="in" filter="barn(inVertical)">
                                      <p:cBhvr>
                                        <p:cTn id="94" dur="500"/>
                                        <p:tgtEl>
                                          <p:spTgt spid="21"/>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barn(inVertical)">
                                      <p:cBhvr>
                                        <p:cTn id="99" dur="500"/>
                                        <p:tgtEl>
                                          <p:spTgt spid="22"/>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barn(inVertical)">
                                      <p:cBhvr>
                                        <p:cTn id="104" dur="500"/>
                                        <p:tgtEl>
                                          <p:spTgt spid="25"/>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Effect transition="in" filter="barn(inVertical)">
                                      <p:cBhvr>
                                        <p:cTn id="109" dur="500"/>
                                        <p:tgtEl>
                                          <p:spTgt spid="26"/>
                                        </p:tgtEl>
                                      </p:cBhvr>
                                    </p:animEffect>
                                  </p:childTnLst>
                                </p:cTn>
                              </p:par>
                            </p:childTnLst>
                          </p:cTn>
                        </p:par>
                      </p:childTnLst>
                    </p:cTn>
                  </p:par>
                  <p:par>
                    <p:cTn id="110" fill="hold">
                      <p:stCondLst>
                        <p:cond delay="indefinite"/>
                      </p:stCondLst>
                      <p:childTnLst>
                        <p:par>
                          <p:cTn id="111" fill="hold">
                            <p:stCondLst>
                              <p:cond delay="0"/>
                            </p:stCondLst>
                            <p:childTnLst>
                              <p:par>
                                <p:cTn id="112" presetID="16" presetClass="entr" presetSubtype="21" fill="hold" grpId="0" nodeType="clickEffect">
                                  <p:stCondLst>
                                    <p:cond delay="0"/>
                                  </p:stCondLst>
                                  <p:childTnLst>
                                    <p:set>
                                      <p:cBhvr>
                                        <p:cTn id="113" dur="1" fill="hold">
                                          <p:stCondLst>
                                            <p:cond delay="0"/>
                                          </p:stCondLst>
                                        </p:cTn>
                                        <p:tgtEl>
                                          <p:spTgt spid="30"/>
                                        </p:tgtEl>
                                        <p:attrNameLst>
                                          <p:attrName>style.visibility</p:attrName>
                                        </p:attrNameLst>
                                      </p:cBhvr>
                                      <p:to>
                                        <p:strVal val="visible"/>
                                      </p:to>
                                    </p:set>
                                    <p:animEffect transition="in" filter="barn(inVertical)">
                                      <p:cBhvr>
                                        <p:cTn id="114" dur="500"/>
                                        <p:tgtEl>
                                          <p:spTgt spid="30"/>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31"/>
                                        </p:tgtEl>
                                        <p:attrNameLst>
                                          <p:attrName>style.visibility</p:attrName>
                                        </p:attrNameLst>
                                      </p:cBhvr>
                                      <p:to>
                                        <p:strVal val="visible"/>
                                      </p:to>
                                    </p:set>
                                    <p:animEffect transition="in" filter="barn(inVertical)">
                                      <p:cBhvr>
                                        <p:cTn id="119" dur="500"/>
                                        <p:tgtEl>
                                          <p:spTgt spid="31"/>
                                        </p:tgtEl>
                                      </p:cBhvr>
                                    </p:animEffect>
                                  </p:childTnLst>
                                </p:cTn>
                              </p:par>
                            </p:childTnLst>
                          </p:cTn>
                        </p:par>
                      </p:childTnLst>
                    </p:cTn>
                  </p:par>
                  <p:par>
                    <p:cTn id="120" fill="hold">
                      <p:stCondLst>
                        <p:cond delay="indefinite"/>
                      </p:stCondLst>
                      <p:childTnLst>
                        <p:par>
                          <p:cTn id="121" fill="hold">
                            <p:stCondLst>
                              <p:cond delay="0"/>
                            </p:stCondLst>
                            <p:childTnLst>
                              <p:par>
                                <p:cTn id="122" presetID="16" presetClass="entr" presetSubtype="21" fill="hold" grpId="0" nodeType="click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barn(inVertical)">
                                      <p:cBhvr>
                                        <p:cTn id="124" dur="500"/>
                                        <p:tgtEl>
                                          <p:spTgt spid="32"/>
                                        </p:tgtEl>
                                      </p:cBhvr>
                                    </p:animEffect>
                                  </p:childTnLst>
                                </p:cTn>
                              </p:par>
                            </p:childTnLst>
                          </p:cTn>
                        </p:par>
                      </p:childTnLst>
                    </p:cTn>
                  </p:par>
                  <p:par>
                    <p:cTn id="125" fill="hold">
                      <p:stCondLst>
                        <p:cond delay="indefinite"/>
                      </p:stCondLst>
                      <p:childTnLst>
                        <p:par>
                          <p:cTn id="126" fill="hold">
                            <p:stCondLst>
                              <p:cond delay="0"/>
                            </p:stCondLst>
                            <p:childTnLst>
                              <p:par>
                                <p:cTn id="127" presetID="16" presetClass="entr" presetSubtype="21" fill="hold" grpId="0" nodeType="clickEffect">
                                  <p:stCondLst>
                                    <p:cond delay="0"/>
                                  </p:stCondLst>
                                  <p:childTnLst>
                                    <p:set>
                                      <p:cBhvr>
                                        <p:cTn id="128" dur="1" fill="hold">
                                          <p:stCondLst>
                                            <p:cond delay="0"/>
                                          </p:stCondLst>
                                        </p:cTn>
                                        <p:tgtEl>
                                          <p:spTgt spid="33"/>
                                        </p:tgtEl>
                                        <p:attrNameLst>
                                          <p:attrName>style.visibility</p:attrName>
                                        </p:attrNameLst>
                                      </p:cBhvr>
                                      <p:to>
                                        <p:strVal val="visible"/>
                                      </p:to>
                                    </p:set>
                                    <p:animEffect transition="in" filter="barn(inVertical)">
                                      <p:cBhvr>
                                        <p:cTn id="129" dur="500"/>
                                        <p:tgtEl>
                                          <p:spTgt spid="33"/>
                                        </p:tgtEl>
                                      </p:cBhvr>
                                    </p:animEffect>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34"/>
                                        </p:tgtEl>
                                        <p:attrNameLst>
                                          <p:attrName>style.visibility</p:attrName>
                                        </p:attrNameLst>
                                      </p:cBhvr>
                                      <p:to>
                                        <p:strVal val="visible"/>
                                      </p:to>
                                    </p:set>
                                    <p:animEffect transition="in" filter="barn(inVertical)">
                                      <p:cBhvr>
                                        <p:cTn id="134" dur="500"/>
                                        <p:tgtEl>
                                          <p:spTgt spid="34"/>
                                        </p:tgtEl>
                                      </p:cBhvr>
                                    </p:animEffect>
                                  </p:childTnLst>
                                </p:cTn>
                              </p:par>
                            </p:childTnLst>
                          </p:cTn>
                        </p:par>
                      </p:childTnLst>
                    </p:cTn>
                  </p:par>
                  <p:par>
                    <p:cTn id="135" fill="hold">
                      <p:stCondLst>
                        <p:cond delay="indefinite"/>
                      </p:stCondLst>
                      <p:childTnLst>
                        <p:par>
                          <p:cTn id="136" fill="hold">
                            <p:stCondLst>
                              <p:cond delay="0"/>
                            </p:stCondLst>
                            <p:childTnLst>
                              <p:par>
                                <p:cTn id="137" presetID="16" presetClass="entr" presetSubtype="21"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barn(inVertical)">
                                      <p:cBhvr>
                                        <p:cTn id="13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 grpId="0"/>
      <p:bldP spid="11" grpId="0"/>
      <p:bldP spid="12" grpId="0"/>
      <p:bldP spid="14" grpId="0"/>
      <p:bldP spid="15" grpId="0"/>
      <p:bldP spid="16" grpId="0"/>
      <p:bldP spid="17" grpId="0"/>
      <p:bldP spid="18" grpId="0"/>
      <p:bldP spid="19" grpId="0"/>
      <p:bldP spid="20" grpId="0"/>
      <p:bldP spid="21" grpId="0"/>
      <p:bldP spid="22" grpId="0"/>
      <p:bldP spid="25" grpId="0"/>
      <p:bldP spid="26" grpId="0"/>
      <p:bldP spid="30" grpId="0"/>
      <p:bldP spid="31" grpId="0"/>
      <p:bldP spid="32" grpId="0"/>
      <p:bldP spid="33" grpId="0"/>
      <p:bldP spid="34" grpId="0"/>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6">
              <a:extLst>
                <a:ext uri="{BEBA8EAE-BF5A-486C-A8C5-ECC9F3942E4B}">
                  <a14:imgProps xmlns:a14="http://schemas.microsoft.com/office/drawing/2010/main">
                    <a14:imgLayer r:embed="rId7">
                      <a14:imgEffect>
                        <a14:colorTemperature colorTemp="11200"/>
                      </a14:imgEffect>
                    </a14:imgLayer>
                  </a14:imgProps>
                </a:ext>
                <a:ext uri="{96DAC541-7B7A-43D3-8B79-37D633B846F1}">
                  <asvg:svgBlip xmlns="" xmlns:asvg="http://schemas.microsoft.com/office/drawing/2016/SVG/main" r:embed="rId32"/>
                </a:ext>
              </a:extLst>
            </a:blip>
            <a:stretch>
              <a:fillRect/>
            </a:stretch>
          </a:blipFill>
        </p:spPr>
      </p:sp>
      <p:sp>
        <p:nvSpPr>
          <p:cNvPr id="29" name="Rectangle 28"/>
          <p:cNvSpPr/>
          <p:nvPr/>
        </p:nvSpPr>
        <p:spPr>
          <a:xfrm>
            <a:off x="4482032" y="98633"/>
            <a:ext cx="9353266" cy="833883"/>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Complete each word with /p/ or /b/.</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pic>
        <p:nvPicPr>
          <p:cNvPr id="2" name="Picture 1"/>
          <p:cNvPicPr>
            <a:picLocks noChangeAspect="1"/>
          </p:cNvPicPr>
          <p:nvPr/>
        </p:nvPicPr>
        <p:blipFill>
          <a:blip r:embed="rId33"/>
          <a:stretch>
            <a:fillRect/>
          </a:stretch>
        </p:blipFill>
        <p:spPr>
          <a:xfrm>
            <a:off x="1335164" y="1206814"/>
            <a:ext cx="15665223" cy="8255764"/>
          </a:xfrm>
          <a:prstGeom prst="rect">
            <a:avLst/>
          </a:prstGeom>
        </p:spPr>
      </p:pic>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34">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35">
              <a:extLst>
                <a:ext uri="{BEBA8EAE-BF5A-486C-A8C5-ECC9F3942E4B}">
                  <a14:imgProps xmlns:a14="http://schemas.microsoft.com/office/drawing/2010/main">
                    <a14:imgLayer r:embed="rId36">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7">
              <a:extLst>
                <a:ext uri="{BEBA8EAE-BF5A-486C-A8C5-ECC9F3942E4B}">
                  <a14:imgProps xmlns:a14="http://schemas.microsoft.com/office/drawing/2010/main">
                    <a14:imgLayer r:embed="rId38">
                      <a14:imgEffect>
                        <a14:colorTemperature colorTemp="11200"/>
                      </a14:imgEffect>
                    </a14:imgLayer>
                  </a14:imgProps>
                </a:ext>
                <a:ext uri="{96DAC541-7B7A-43D3-8B79-37D633B846F1}">
                  <asvg:svgBlip xmlns="" xmlns:asvg="http://schemas.microsoft.com/office/drawing/2016/SVG/main" r:embed="rId39"/>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p:spPr>
      </p:sp>
      <p:sp>
        <p:nvSpPr>
          <p:cNvPr id="10" name="Rectangle 9"/>
          <p:cNvSpPr/>
          <p:nvPr/>
        </p:nvSpPr>
        <p:spPr>
          <a:xfrm>
            <a:off x="3171684" y="3105977"/>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1" name="Rectangle 10"/>
          <p:cNvSpPr/>
          <p:nvPr/>
        </p:nvSpPr>
        <p:spPr>
          <a:xfrm>
            <a:off x="7162800" y="3105977"/>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12" name="Rectangle 11"/>
          <p:cNvSpPr/>
          <p:nvPr/>
        </p:nvSpPr>
        <p:spPr>
          <a:xfrm>
            <a:off x="10896600" y="3146039"/>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14" name="Rectangle 13"/>
          <p:cNvSpPr/>
          <p:nvPr/>
        </p:nvSpPr>
        <p:spPr>
          <a:xfrm>
            <a:off x="15163800" y="3105976"/>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5" name="Rectangle 14"/>
          <p:cNvSpPr/>
          <p:nvPr/>
        </p:nvSpPr>
        <p:spPr>
          <a:xfrm>
            <a:off x="3276600" y="5575637"/>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6" name="Rectangle 15"/>
          <p:cNvSpPr/>
          <p:nvPr/>
        </p:nvSpPr>
        <p:spPr>
          <a:xfrm>
            <a:off x="6957970" y="5575637"/>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7" name="Rectangle 16"/>
          <p:cNvSpPr/>
          <p:nvPr/>
        </p:nvSpPr>
        <p:spPr>
          <a:xfrm>
            <a:off x="11027704" y="5593095"/>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18" name="Rectangle 17"/>
          <p:cNvSpPr/>
          <p:nvPr/>
        </p:nvSpPr>
        <p:spPr>
          <a:xfrm>
            <a:off x="15163800" y="5548517"/>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19" name="Rectangle 18"/>
          <p:cNvSpPr/>
          <p:nvPr/>
        </p:nvSpPr>
        <p:spPr>
          <a:xfrm>
            <a:off x="3081096" y="8516053"/>
            <a:ext cx="1400316" cy="1015663"/>
          </a:xfrm>
          <a:prstGeom prst="rect">
            <a:avLst/>
          </a:prstGeom>
        </p:spPr>
        <p:txBody>
          <a:bodyPr wrap="square">
            <a:spAutoFit/>
          </a:bodyPr>
          <a:lstStyle/>
          <a:p>
            <a:r>
              <a:rPr lang="en-US" sz="6000" b="1" smtClean="0">
                <a:solidFill>
                  <a:srgbClr val="FF0000"/>
                </a:solidFill>
                <a:latin typeface="Calibri" panose="020F0502020204030204" pitchFamily="34" charset="0"/>
                <a:ea typeface="Cambria" panose="02040503050406030204" pitchFamily="18" charset="0"/>
                <a:cs typeface="Cambria" panose="02040503050406030204" pitchFamily="18" charset="0"/>
              </a:rPr>
              <a:t>p</a:t>
            </a:r>
            <a:endParaRPr lang="en-US" sz="6000">
              <a:solidFill>
                <a:srgbClr val="FF0000"/>
              </a:solidFill>
            </a:endParaRPr>
          </a:p>
        </p:txBody>
      </p:sp>
      <p:sp>
        <p:nvSpPr>
          <p:cNvPr id="20" name="Rectangle 19"/>
          <p:cNvSpPr/>
          <p:nvPr/>
        </p:nvSpPr>
        <p:spPr>
          <a:xfrm>
            <a:off x="7224942" y="8516053"/>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21" name="Rectangle 20"/>
          <p:cNvSpPr/>
          <p:nvPr/>
        </p:nvSpPr>
        <p:spPr>
          <a:xfrm>
            <a:off x="11161392" y="8516053"/>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
        <p:nvSpPr>
          <p:cNvPr id="22" name="Rectangle 21"/>
          <p:cNvSpPr/>
          <p:nvPr/>
        </p:nvSpPr>
        <p:spPr>
          <a:xfrm>
            <a:off x="15097842" y="8516053"/>
            <a:ext cx="1400316" cy="1015663"/>
          </a:xfrm>
          <a:prstGeom prst="rect">
            <a:avLst/>
          </a:prstGeom>
        </p:spPr>
        <p:txBody>
          <a:bodyPr wrap="square">
            <a:spAutoFit/>
          </a:bodyPr>
          <a:lstStyle/>
          <a:p>
            <a:r>
              <a:rPr lang="en-US" sz="6000" b="1">
                <a:solidFill>
                  <a:srgbClr val="FF0000"/>
                </a:solidFill>
                <a:latin typeface="Calibri" panose="020F0502020204030204" pitchFamily="34" charset="0"/>
                <a:ea typeface="Cambria" panose="02040503050406030204" pitchFamily="18" charset="0"/>
                <a:cs typeface="Cambria" panose="02040503050406030204" pitchFamily="18" charset="0"/>
              </a:rPr>
              <a:t>b</a:t>
            </a:r>
            <a:endParaRPr lang="en-US" sz="6000">
              <a:solidFill>
                <a:srgbClr val="FF0000"/>
              </a:solidFill>
            </a:endParaRPr>
          </a:p>
        </p:txBody>
      </p:sp>
    </p:spTree>
    <p:extLst>
      <p:ext uri="{BB962C8B-B14F-4D97-AF65-F5344CB8AC3E}">
        <p14:creationId xmlns:p14="http://schemas.microsoft.com/office/powerpoint/2010/main" val="22230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inVertical)">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barn(inVertical)">
                                      <p:cBhvr>
                                        <p:cTn id="84" dur="500"/>
                                        <p:tgtEl>
                                          <p:spTgt spid="1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barn(inVertical)">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arn(inVertical)">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barn(inVertical)">
                                      <p:cBhvr>
                                        <p:cTn id="99" dur="500"/>
                                        <p:tgtEl>
                                          <p:spTgt spid="21"/>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barn(inVertical)">
                                      <p:cBhvr>
                                        <p:cTn id="10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10" grpId="0"/>
      <p:bldP spid="11" grpId="0"/>
      <p:bldP spid="12" grpId="0"/>
      <p:bldP spid="14" grpId="0"/>
      <p:bldP spid="15" grpId="0"/>
      <p:bldP spid="16" grpId="0"/>
      <p:bldP spid="17" grpId="0"/>
      <p:bldP spid="18" grpId="0"/>
      <p:bldP spid="19" grpId="0"/>
      <p:bldP spid="20" grpId="0"/>
      <p:bldP spid="21" grpId="0"/>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371048" y="1782511"/>
            <a:ext cx="12320630"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3605400" y="2287758"/>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619487" y="77343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02364" y="-1012644"/>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rot="238598">
            <a:off x="615473" y="2289170"/>
            <a:ext cx="10347588" cy="2834815"/>
          </a:xfrm>
          <a:prstGeom prst="rect">
            <a:avLst/>
          </a:prstGeom>
        </p:spPr>
        <p:txBody>
          <a:bodyPr wrap="square" lIns="0" tIns="0" rIns="0" bIns="0" rtlCol="0" anchor="t">
            <a:spAutoFit/>
          </a:bodyPr>
          <a:lstStyle/>
          <a:p>
            <a:pPr algn="ctr">
              <a:lnSpc>
                <a:spcPct val="110000"/>
              </a:lnSpc>
            </a:pPr>
            <a:r>
              <a:rPr lang="en-US" sz="8800">
                <a:solidFill>
                  <a:srgbClr val="4F3B20"/>
                </a:solidFill>
                <a:latin typeface="Marykate"/>
              </a:rPr>
              <a:t>PART 3. </a:t>
            </a:r>
            <a:endParaRPr lang="en-US" sz="8800" smtClean="0">
              <a:solidFill>
                <a:srgbClr val="4F3B20"/>
              </a:solidFill>
              <a:latin typeface="Marykate"/>
            </a:endParaRPr>
          </a:p>
          <a:p>
            <a:pPr algn="ctr">
              <a:lnSpc>
                <a:spcPct val="110000"/>
              </a:lnSpc>
            </a:pPr>
            <a:r>
              <a:rPr lang="en-US" sz="8800" smtClean="0">
                <a:solidFill>
                  <a:srgbClr val="4F3B20"/>
                </a:solidFill>
                <a:latin typeface="Marykate"/>
              </a:rPr>
              <a:t>COMMUNICATION </a:t>
            </a:r>
            <a:r>
              <a:rPr lang="en-US" sz="8800">
                <a:solidFill>
                  <a:srgbClr val="4F3B20"/>
                </a:solidFill>
                <a:latin typeface="Marykate"/>
              </a:rPr>
              <a:t>SKILLS</a:t>
            </a:r>
          </a:p>
        </p:txBody>
      </p:sp>
      <p:sp>
        <p:nvSpPr>
          <p:cNvPr id="14" name="TextBox 14"/>
          <p:cNvSpPr txBox="1"/>
          <p:nvPr/>
        </p:nvSpPr>
        <p:spPr>
          <a:xfrm>
            <a:off x="7105388" y="6804380"/>
            <a:ext cx="7007534" cy="728084"/>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 LISTENING</a:t>
            </a:r>
          </a:p>
        </p:txBody>
      </p:sp>
    </p:spTree>
    <p:extLst>
      <p:ext uri="{BB962C8B-B14F-4D97-AF65-F5344CB8AC3E}">
        <p14:creationId xmlns:p14="http://schemas.microsoft.com/office/powerpoint/2010/main" val="3879680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1676400" y="777176"/>
            <a:ext cx="15489561" cy="833946"/>
          </a:xfrm>
          <a:prstGeom prst="rect">
            <a:avLst/>
          </a:prstGeom>
        </p:spPr>
        <p:txBody>
          <a:bodyPr wrap="none">
            <a:spAutoFit/>
          </a:bodyPr>
          <a:lstStyle/>
          <a:p>
            <a:pPr algn="just">
              <a:lnSpc>
                <a:spcPct val="150000"/>
              </a:lnSpc>
              <a:spcAft>
                <a:spcPts val="0"/>
              </a:spcAft>
            </a:pPr>
            <a:r>
              <a:rPr lang="en-US" sz="3600" b="1">
                <a:solidFill>
                  <a:srgbClr val="0070C0"/>
                </a:solidFill>
                <a:latin typeface="Calibri" panose="020F0502020204030204" pitchFamily="34" charset="0"/>
                <a:ea typeface="Arial" panose="020B0604020202020204" pitchFamily="34" charset="0"/>
                <a:cs typeface="Calibri" panose="020F0502020204030204" pitchFamily="34" charset="0"/>
              </a:rPr>
              <a:t>Exercise 1. </a:t>
            </a:r>
            <a:r>
              <a:rPr lang="en-US" sz="3600" b="1">
                <a:solidFill>
                  <a:srgbClr val="0070C0"/>
                </a:solidFill>
                <a:latin typeface="Calibri" panose="020F0502020204030204" pitchFamily="34" charset="0"/>
                <a:ea typeface="Calibri" panose="020F0502020204030204" pitchFamily="34" charset="0"/>
                <a:cs typeface="Calibri" panose="020F0502020204030204" pitchFamily="34" charset="0"/>
              </a:rPr>
              <a:t>Listen and decide if each statement is True (T) or False (F).</a:t>
            </a:r>
            <a:r>
              <a:rPr lang="en-US" sz="3600" b="1">
                <a:solidFill>
                  <a:srgbClr val="0070C0"/>
                </a:solidFill>
                <a:latin typeface="Calibri" panose="020F0502020204030204" pitchFamily="34" charset="0"/>
                <a:ea typeface="Arial" panose="020B0604020202020204" pitchFamily="34" charset="0"/>
                <a:cs typeface="Calibri" panose="020F0502020204030204" pitchFamily="34" charset="0"/>
              </a:rPr>
              <a:t> </a:t>
            </a:r>
            <a:r>
              <a:rPr lang="en-US" sz="36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3600" b="1">
                <a:latin typeface="Calibri" panose="020F0502020204030204" pitchFamily="34" charset="0"/>
                <a:ea typeface="Arial" panose="020B0604020202020204" pitchFamily="34" charset="0"/>
                <a:cs typeface="Calibri" panose="020F0502020204030204" pitchFamily="34" charset="0"/>
              </a:rPr>
              <a:t> Track 05</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9"/>
          <a:stretch>
            <a:fillRect/>
          </a:stretch>
        </p:blipFill>
        <p:spPr>
          <a:xfrm>
            <a:off x="1890676" y="2017033"/>
            <a:ext cx="14554200" cy="6467538"/>
          </a:xfrm>
          <a:prstGeom prst="rect">
            <a:avLst/>
          </a:prstGeom>
        </p:spPr>
      </p:pic>
      <p:sp>
        <p:nvSpPr>
          <p:cNvPr id="3" name="Rectangle 2"/>
          <p:cNvSpPr/>
          <p:nvPr/>
        </p:nvSpPr>
        <p:spPr>
          <a:xfrm>
            <a:off x="15117464" y="1874761"/>
            <a:ext cx="1899435"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T</a:t>
            </a:r>
            <a:endParaRPr lang="en-US" sz="5400" b="1">
              <a:solidFill>
                <a:srgbClr val="FF0000"/>
              </a:solidFill>
            </a:endParaRPr>
          </a:p>
        </p:txBody>
      </p:sp>
      <p:sp>
        <p:nvSpPr>
          <p:cNvPr id="11" name="Rectangle 10"/>
          <p:cNvSpPr/>
          <p:nvPr/>
        </p:nvSpPr>
        <p:spPr>
          <a:xfrm>
            <a:off x="15153319" y="3204002"/>
            <a:ext cx="1899435" cy="923330"/>
          </a:xfrm>
          <a:prstGeom prst="rect">
            <a:avLst/>
          </a:prstGeom>
        </p:spPr>
        <p:txBody>
          <a:bodyPr wrap="square">
            <a:spAutoFit/>
          </a:bodyPr>
          <a:lstStyle/>
          <a:p>
            <a:r>
              <a:rPr lang="en-US" sz="5400" b="1" smtClean="0">
                <a:solidFill>
                  <a:srgbClr val="FF0000"/>
                </a:solidFill>
                <a:latin typeface="Times New Roman" panose="02020603050405020304" pitchFamily="18" charset="0"/>
                <a:ea typeface="Calibri" panose="020F0502020204030204" pitchFamily="34" charset="0"/>
              </a:rPr>
              <a:t>F</a:t>
            </a:r>
            <a:endParaRPr lang="en-US" sz="5400" b="1">
              <a:solidFill>
                <a:srgbClr val="FF0000"/>
              </a:solidFill>
            </a:endParaRPr>
          </a:p>
        </p:txBody>
      </p:sp>
      <p:sp>
        <p:nvSpPr>
          <p:cNvPr id="12" name="Rectangle 11"/>
          <p:cNvSpPr/>
          <p:nvPr/>
        </p:nvSpPr>
        <p:spPr>
          <a:xfrm>
            <a:off x="15197717" y="4600166"/>
            <a:ext cx="1899435"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T</a:t>
            </a:r>
            <a:endParaRPr lang="en-US" sz="5400" b="1">
              <a:solidFill>
                <a:srgbClr val="FF0000"/>
              </a:solidFill>
            </a:endParaRPr>
          </a:p>
        </p:txBody>
      </p:sp>
      <p:sp>
        <p:nvSpPr>
          <p:cNvPr id="14" name="Rectangle 13"/>
          <p:cNvSpPr/>
          <p:nvPr/>
        </p:nvSpPr>
        <p:spPr>
          <a:xfrm>
            <a:off x="15233365" y="6002178"/>
            <a:ext cx="1899435"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T</a:t>
            </a:r>
            <a:endParaRPr lang="en-US" sz="5400" b="1">
              <a:solidFill>
                <a:srgbClr val="FF0000"/>
              </a:solidFill>
            </a:endParaRPr>
          </a:p>
        </p:txBody>
      </p:sp>
      <p:sp>
        <p:nvSpPr>
          <p:cNvPr id="15" name="Rectangle 14"/>
          <p:cNvSpPr/>
          <p:nvPr/>
        </p:nvSpPr>
        <p:spPr>
          <a:xfrm>
            <a:off x="15197716" y="7300629"/>
            <a:ext cx="1899435" cy="923330"/>
          </a:xfrm>
          <a:prstGeom prst="rect">
            <a:avLst/>
          </a:prstGeom>
        </p:spPr>
        <p:txBody>
          <a:bodyPr wrap="square">
            <a:spAutoFit/>
          </a:bodyPr>
          <a:lstStyle/>
          <a:p>
            <a:r>
              <a:rPr lang="en-US" sz="5400" b="1">
                <a:solidFill>
                  <a:srgbClr val="FF0000"/>
                </a:solidFill>
                <a:latin typeface="Times New Roman" panose="02020603050405020304" pitchFamily="18" charset="0"/>
                <a:ea typeface="Calibri" panose="020F0502020204030204" pitchFamily="34" charset="0"/>
              </a:rPr>
              <a:t>T</a:t>
            </a:r>
            <a:endParaRPr lang="en-US" sz="5400" b="1">
              <a:solidFill>
                <a:srgbClr val="FF0000"/>
              </a:solidFill>
            </a:endParaRPr>
          </a:p>
        </p:txBody>
      </p:sp>
      <p:pic>
        <p:nvPicPr>
          <p:cNvPr id="5" name="Track 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0"/>
          <a:stretch>
            <a:fillRect/>
          </a:stretch>
        </p:blipFill>
        <p:spPr>
          <a:xfrm>
            <a:off x="11582400" y="1496627"/>
            <a:ext cx="1219200" cy="1447800"/>
          </a:xfrm>
          <a:prstGeom prst="rect">
            <a:avLst/>
          </a:prstGeom>
        </p:spPr>
      </p:pic>
    </p:spTree>
    <p:extLst>
      <p:ext uri="{BB962C8B-B14F-4D97-AF65-F5344CB8AC3E}">
        <p14:creationId xmlns:p14="http://schemas.microsoft.com/office/powerpoint/2010/main" val="400938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barn(inVertical)">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barn(inVertical)">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barn(inVertical)">
                                      <p:cBhvr>
                                        <p:cTn id="64" dur="500"/>
                                        <p:tgtEl>
                                          <p:spTgt spid="1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barn(inVertical)">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barn(inVertical)">
                                      <p:cBhvr>
                                        <p:cTn id="7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5" fill="hold" display="0">
                  <p:stCondLst>
                    <p:cond delay="indefinite"/>
                  </p:stCondLst>
                  <p:endCondLst>
                    <p:cond evt="onStopAudio" delay="0">
                      <p:tgtEl>
                        <p:sldTgt/>
                      </p:tgtEl>
                    </p:cond>
                  </p:endCondLst>
                </p:cTn>
                <p:tgtEl>
                  <p:spTgt spid="5"/>
                </p:tgtEl>
              </p:cMediaNode>
            </p:audio>
          </p:childTnLst>
        </p:cTn>
      </p:par>
    </p:tnLst>
    <p:bldLst>
      <p:bldP spid="4" grpId="0" animBg="1"/>
      <p:bldP spid="29" grpId="0"/>
      <p:bldP spid="3" grpId="0"/>
      <p:bldP spid="11" grpId="0"/>
      <p:bldP spid="12" grpId="0"/>
      <p:bldP spid="14" grpId="0"/>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2246729" y="603186"/>
            <a:ext cx="13417006" cy="916213"/>
          </a:xfrm>
          <a:prstGeom prst="rect">
            <a:avLst/>
          </a:prstGeom>
        </p:spPr>
        <p:txBody>
          <a:bodyPr wrap="none">
            <a:spAutoFit/>
          </a:bodyPr>
          <a:lstStyle/>
          <a:p>
            <a:pPr indent="457200"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 Listen again and answer the question.</a:t>
            </a:r>
            <a:r>
              <a:rPr lang="en-US" sz="4000" b="1">
                <a:latin typeface="Calibri" panose="020F0502020204030204" pitchFamily="34" charset="0"/>
                <a:ea typeface="Cambria" panose="02040503050406030204" pitchFamily="18" charset="0"/>
                <a:cs typeface="Cambria" panose="02040503050406030204" pitchFamily="18" charset="0"/>
              </a:rPr>
              <a:t> </a:t>
            </a:r>
            <a:r>
              <a:rPr lang="en-US" sz="4000" b="1">
                <a:latin typeface="Calibri" panose="020F0502020204030204" pitchFamily="34" charset="0"/>
                <a:ea typeface="Arial" panose="020B0604020202020204" pitchFamily="34" charset="0"/>
                <a:cs typeface="Calibri" panose="020F0502020204030204" pitchFamily="34" charset="0"/>
                <a:sym typeface="Wingdings" panose="05000000000000000000" pitchFamily="2" charset="2"/>
              </a:rPr>
              <a:t></a:t>
            </a:r>
            <a:r>
              <a:rPr lang="en-US" sz="4000" b="1">
                <a:latin typeface="Calibri" panose="020F0502020204030204" pitchFamily="34" charset="0"/>
                <a:ea typeface="Arial" panose="020B0604020202020204" pitchFamily="34" charset="0"/>
                <a:cs typeface="Cambria" panose="02040503050406030204" pitchFamily="18" charset="0"/>
              </a:rPr>
              <a:t> </a:t>
            </a:r>
            <a:r>
              <a:rPr lang="en-US" sz="4000" b="1">
                <a:latin typeface="Calibri" panose="020F0502020204030204" pitchFamily="34" charset="0"/>
                <a:ea typeface="Cambria" panose="02040503050406030204" pitchFamily="18" charset="0"/>
                <a:cs typeface="Cambria" panose="02040503050406030204" pitchFamily="18" charset="0"/>
              </a:rPr>
              <a:t>Track 06</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2899753" y="1544535"/>
            <a:ext cx="13886226" cy="8217634"/>
          </a:xfrm>
          <a:prstGeom prst="rect">
            <a:avLst/>
          </a:prstGeom>
        </p:spPr>
        <p:txBody>
          <a:bodyPr wrap="square">
            <a:spAutoFit/>
          </a:bodyPr>
          <a:lstStyle/>
          <a:p>
            <a:pPr algn="just">
              <a:spcAft>
                <a:spcPts val="0"/>
              </a:spcAf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800">
                <a:latin typeface="Calibri" panose="020F0502020204030204" pitchFamily="34" charset="0"/>
                <a:ea typeface="Cambria" panose="02040503050406030204" pitchFamily="18" charset="0"/>
                <a:cs typeface="Cambria" panose="02040503050406030204" pitchFamily="18" charset="0"/>
              </a:rPr>
              <a:t> Who creates the nickname for Sophie?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8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 Her brother does.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61277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800">
                <a:latin typeface="Calibri" panose="020F0502020204030204" pitchFamily="34" charset="0"/>
                <a:ea typeface="Cambria" panose="02040503050406030204" pitchFamily="18" charset="0"/>
                <a:cs typeface="Cambria" panose="02040503050406030204" pitchFamily="18" charset="0"/>
              </a:rPr>
              <a:t> Why is Sophie on a diet?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612775" algn="l"/>
              </a:tabLst>
            </a:pPr>
            <a:r>
              <a:rPr lang="en-US" sz="48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 Because she is a bit plump.</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61277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800">
                <a:latin typeface="Calibri" panose="020F0502020204030204" pitchFamily="34" charset="0"/>
                <a:ea typeface="Cambria" panose="02040503050406030204" pitchFamily="18" charset="0"/>
                <a:cs typeface="Cambria" panose="02040503050406030204" pitchFamily="18" charset="0"/>
              </a:rPr>
              <a:t> What does Sophie talk to friends about?</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612775" algn="l"/>
              </a:tabLst>
            </a:pPr>
            <a:r>
              <a:rPr lang="en-US" sz="48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mbria" panose="02040503050406030204" pitchFamily="18" charset="0"/>
                <a:cs typeface="Cambria" panose="02040503050406030204" pitchFamily="18" charset="0"/>
              </a:rPr>
              <a:t> She talks to friends about everything such as shopping, movie, music.</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612775" algn="l"/>
              </a:tabLst>
            </a:pPr>
            <a:r>
              <a:rPr lang="en-US" sz="48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800">
                <a:latin typeface="Calibri" panose="020F0502020204030204" pitchFamily="34" charset="0"/>
                <a:ea typeface="Cambria" panose="02040503050406030204" pitchFamily="18" charset="0"/>
                <a:cs typeface="Cambria" panose="02040503050406030204" pitchFamily="18" charset="0"/>
              </a:rPr>
              <a:t> What's Sophie like?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8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libri" panose="020F0502020204030204" pitchFamily="34" charset="0"/>
                <a:cs typeface="Calibri" panose="020F0502020204030204" pitchFamily="34" charset="0"/>
              </a:rPr>
              <a:t> She is reliable, honest and careful.</a:t>
            </a:r>
            <a:endParaRPr lang="en-US" sz="48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800">
                <a:latin typeface="Calibri" panose="020F0502020204030204" pitchFamily="34" charset="0"/>
                <a:ea typeface="Calibri" panose="020F0502020204030204" pitchFamily="34" charset="0"/>
                <a:cs typeface="Calibri" panose="020F0502020204030204" pitchFamily="34" charset="0"/>
              </a:rPr>
              <a:t> Why is Sophie usually late for school?</a:t>
            </a:r>
            <a:endParaRPr lang="en-US" sz="48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4800" b="1">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800" b="1">
                <a:solidFill>
                  <a:srgbClr val="FF0000"/>
                </a:solidFill>
                <a:latin typeface="Calibri" panose="020F0502020204030204" pitchFamily="34" charset="0"/>
                <a:ea typeface="Calibri" panose="020F0502020204030204" pitchFamily="34" charset="0"/>
                <a:cs typeface="Calibri" panose="020F0502020204030204" pitchFamily="34" charset="0"/>
              </a:rPr>
              <a:t> Because she usually goes to bed late.</a:t>
            </a:r>
            <a:endParaRPr lang="en-US" sz="4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Track 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14210509" y="1573030"/>
            <a:ext cx="1181891" cy="1181891"/>
          </a:xfrm>
          <a:prstGeom prst="rect">
            <a:avLst/>
          </a:prstGeom>
        </p:spPr>
      </p:pic>
    </p:spTree>
    <p:extLst>
      <p:ext uri="{BB962C8B-B14F-4D97-AF65-F5344CB8AC3E}">
        <p14:creationId xmlns:p14="http://schemas.microsoft.com/office/powerpoint/2010/main" val="408314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 calcmode="lin" valueType="num">
                                      <p:cBhvr>
                                        <p:cTn id="4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2">
                                            <p:txEl>
                                              <p:pRg st="0" end="0"/>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 calcmode="lin" valueType="num">
                                      <p:cBhvr>
                                        <p:cTn id="5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2">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anim calcmode="lin" valueType="num">
                                      <p:cBhvr>
                                        <p:cTn id="5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9" dur="500"/>
                                        <p:tgtEl>
                                          <p:spTgt spid="2">
                                            <p:txEl>
                                              <p:pRg st="4" end="4"/>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6" end="6"/>
                                            </p:txEl>
                                          </p:spTgt>
                                        </p:tgtEl>
                                        <p:attrNameLst>
                                          <p:attrName>style.visibility</p:attrName>
                                        </p:attrNameLst>
                                      </p:cBhvr>
                                      <p:to>
                                        <p:strVal val="visible"/>
                                      </p:to>
                                    </p:set>
                                    <p:anim calcmode="lin" valueType="num">
                                      <p:cBhvr>
                                        <p:cTn id="6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64" dur="500"/>
                                        <p:tgtEl>
                                          <p:spTgt spid="2">
                                            <p:txEl>
                                              <p:pRg st="6" end="6"/>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xEl>
                                              <p:pRg st="8" end="8"/>
                                            </p:txEl>
                                          </p:spTgt>
                                        </p:tgtEl>
                                        <p:attrNameLst>
                                          <p:attrName>style.visibility</p:attrName>
                                        </p:attrNameLst>
                                      </p:cBhvr>
                                      <p:to>
                                        <p:strVal val="visible"/>
                                      </p:to>
                                    </p:set>
                                    <p:anim calcmode="lin" valueType="num">
                                      <p:cBhvr>
                                        <p:cTn id="67"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9" dur="500"/>
                                        <p:tgtEl>
                                          <p:spTgt spid="2">
                                            <p:txEl>
                                              <p:pRg st="8" end="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2">
                                            <p:txEl>
                                              <p:pRg st="1" end="1"/>
                                            </p:txEl>
                                          </p:spTgt>
                                        </p:tgtEl>
                                        <p:attrNameLst>
                                          <p:attrName>style.visibility</p:attrName>
                                        </p:attrNameLst>
                                      </p:cBhvr>
                                      <p:to>
                                        <p:strVal val="visible"/>
                                      </p:to>
                                    </p:set>
                                    <p:animEffect transition="in" filter="barn(inVertical)">
                                      <p:cBhvr>
                                        <p:cTn id="74" dur="500"/>
                                        <p:tgtEl>
                                          <p:spTgt spid="2">
                                            <p:txEl>
                                              <p:pRg st="1" end="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barn(inVertical)">
                                      <p:cBhvr>
                                        <p:cTn id="79" dur="500"/>
                                        <p:tgtEl>
                                          <p:spTgt spid="2">
                                            <p:txEl>
                                              <p:pRg st="3" end="3"/>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
                                            <p:txEl>
                                              <p:pRg st="5" end="5"/>
                                            </p:txEl>
                                          </p:spTgt>
                                        </p:tgtEl>
                                        <p:attrNameLst>
                                          <p:attrName>style.visibility</p:attrName>
                                        </p:attrNameLst>
                                      </p:cBhvr>
                                      <p:to>
                                        <p:strVal val="visible"/>
                                      </p:to>
                                    </p:set>
                                    <p:animEffect transition="in" filter="barn(inVertical)">
                                      <p:cBhvr>
                                        <p:cTn id="84" dur="500"/>
                                        <p:tgtEl>
                                          <p:spTgt spid="2">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xEl>
                                              <p:pRg st="7" end="7"/>
                                            </p:txEl>
                                          </p:spTgt>
                                        </p:tgtEl>
                                        <p:attrNameLst>
                                          <p:attrName>style.visibility</p:attrName>
                                        </p:attrNameLst>
                                      </p:cBhvr>
                                      <p:to>
                                        <p:strVal val="visible"/>
                                      </p:to>
                                    </p:set>
                                    <p:animEffect transition="in" filter="barn(inVertical)">
                                      <p:cBhvr>
                                        <p:cTn id="89" dur="500"/>
                                        <p:tgtEl>
                                          <p:spTgt spid="2">
                                            <p:txEl>
                                              <p:pRg st="7" end="7"/>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2">
                                            <p:txEl>
                                              <p:pRg st="9" end="9"/>
                                            </p:txEl>
                                          </p:spTgt>
                                        </p:tgtEl>
                                        <p:attrNameLst>
                                          <p:attrName>style.visibility</p:attrName>
                                        </p:attrNameLst>
                                      </p:cBhvr>
                                      <p:to>
                                        <p:strVal val="visible"/>
                                      </p:to>
                                    </p:set>
                                    <p:animEffect transition="in" filter="barn(inVertical)">
                                      <p:cBhvr>
                                        <p:cTn id="9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endCondLst>
                </p:cTn>
                <p:tgtEl>
                  <p:spTgt spid="3"/>
                </p:tgtEl>
              </p:cMediaNode>
            </p:audio>
          </p:childTnLst>
        </p:cTn>
      </p:par>
    </p:tnLst>
    <p:bldLst>
      <p:bldP spid="4" grpId="0" animBg="1"/>
      <p:bldP spid="2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371048" y="1782511"/>
            <a:ext cx="12320630"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3605400" y="2287758"/>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619487" y="77343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02364" y="-1012644"/>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rot="238598">
            <a:off x="615473" y="2289170"/>
            <a:ext cx="10347588" cy="2834815"/>
          </a:xfrm>
          <a:prstGeom prst="rect">
            <a:avLst/>
          </a:prstGeom>
        </p:spPr>
        <p:txBody>
          <a:bodyPr wrap="square" lIns="0" tIns="0" rIns="0" bIns="0" rtlCol="0" anchor="t">
            <a:spAutoFit/>
          </a:bodyPr>
          <a:lstStyle/>
          <a:p>
            <a:pPr algn="ctr">
              <a:lnSpc>
                <a:spcPct val="110000"/>
              </a:lnSpc>
            </a:pPr>
            <a:r>
              <a:rPr lang="en-US" sz="8800">
                <a:solidFill>
                  <a:srgbClr val="4F3B20"/>
                </a:solidFill>
                <a:latin typeface="Marykate"/>
              </a:rPr>
              <a:t>PART 3. </a:t>
            </a:r>
            <a:endParaRPr lang="en-US" sz="8800" smtClean="0">
              <a:solidFill>
                <a:srgbClr val="4F3B20"/>
              </a:solidFill>
              <a:latin typeface="Marykate"/>
            </a:endParaRPr>
          </a:p>
          <a:p>
            <a:pPr algn="ctr">
              <a:lnSpc>
                <a:spcPct val="110000"/>
              </a:lnSpc>
            </a:pPr>
            <a:r>
              <a:rPr lang="en-US" sz="8800" smtClean="0">
                <a:solidFill>
                  <a:srgbClr val="4F3B20"/>
                </a:solidFill>
                <a:latin typeface="Marykate"/>
              </a:rPr>
              <a:t>COMMUNICATION </a:t>
            </a:r>
            <a:r>
              <a:rPr lang="en-US" sz="8800">
                <a:solidFill>
                  <a:srgbClr val="4F3B20"/>
                </a:solidFill>
                <a:latin typeface="Marykate"/>
              </a:rPr>
              <a:t>SKILLS</a:t>
            </a:r>
          </a:p>
        </p:txBody>
      </p:sp>
      <p:sp>
        <p:nvSpPr>
          <p:cNvPr id="14" name="TextBox 14"/>
          <p:cNvSpPr txBox="1"/>
          <p:nvPr/>
        </p:nvSpPr>
        <p:spPr>
          <a:xfrm>
            <a:off x="7105388" y="6804380"/>
            <a:ext cx="7007534" cy="728084"/>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II. SPEAKING</a:t>
            </a:r>
          </a:p>
        </p:txBody>
      </p:sp>
    </p:spTree>
    <p:extLst>
      <p:ext uri="{BB962C8B-B14F-4D97-AF65-F5344CB8AC3E}">
        <p14:creationId xmlns:p14="http://schemas.microsoft.com/office/powerpoint/2010/main" val="5860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08605" y="7908483"/>
            <a:ext cx="2773408" cy="3108192"/>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024871" y="-79649"/>
            <a:ext cx="13568523" cy="1477328"/>
          </a:xfrm>
          <a:prstGeom prst="rect">
            <a:avLst/>
          </a:prstGeom>
        </p:spPr>
        <p:txBody>
          <a:bodyPr wrap="none">
            <a:spAutoFit/>
          </a:bodyPr>
          <a:lstStyle/>
          <a:p>
            <a:pPr algn="ctr">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1. Complete the conversation using the sentences in the box. </a:t>
            </a:r>
            <a:endParaRPr lang="en-US" sz="3600" b="1" smtClean="0">
              <a:solidFill>
                <a:srgbClr val="0070C0"/>
              </a:solidFill>
              <a:latin typeface="Calibri" panose="020F0502020204030204" pitchFamily="34" charset="0"/>
              <a:ea typeface="Cambria" panose="02040503050406030204" pitchFamily="18" charset="0"/>
              <a:cs typeface="Cambria" panose="02040503050406030204" pitchFamily="18" charset="0"/>
            </a:endParaRPr>
          </a:p>
          <a:p>
            <a:pPr algn="r">
              <a:spcAft>
                <a:spcPts val="0"/>
              </a:spcAft>
            </a:pPr>
            <a:r>
              <a:rPr lang="en-US" sz="3600" b="1" smtClean="0">
                <a:solidFill>
                  <a:srgbClr val="0070C0"/>
                </a:solidFill>
                <a:latin typeface="Calibri" panose="020F0502020204030204" pitchFamily="34" charset="0"/>
                <a:ea typeface="Cambria" panose="02040503050406030204" pitchFamily="18" charset="0"/>
                <a:cs typeface="Cambria" panose="02040503050406030204" pitchFamily="18" charset="0"/>
              </a:rPr>
              <a:t>Then </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practise speaking it.</a:t>
            </a:r>
            <a:endParaRPr lang="en-US" sz="4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990601" y="952982"/>
            <a:ext cx="10328502" cy="8987076"/>
          </a:xfrm>
          <a:prstGeom prst="rect">
            <a:avLst/>
          </a:prstGeom>
        </p:spPr>
        <p:txBody>
          <a:bodyPr wrap="square">
            <a:spAutoFit/>
          </a:bodyPr>
          <a:lstStyle/>
          <a:p>
            <a:pPr>
              <a:spcAft>
                <a:spcPts val="0"/>
              </a:spcAft>
              <a:tabLst>
                <a:tab pos="5248910" algn="l"/>
              </a:tabLst>
            </a:pPr>
            <a:r>
              <a:rPr lang="en-US" sz="3400" b="1">
                <a:latin typeface="Calibri" panose="020F0502020204030204" pitchFamily="34" charset="0"/>
                <a:ea typeface="Cambria" panose="02040503050406030204" pitchFamily="18" charset="0"/>
                <a:cs typeface="Cambria" panose="02040503050406030204" pitchFamily="18" charset="0"/>
              </a:rPr>
              <a:t>Tom: </a:t>
            </a:r>
            <a:r>
              <a:rPr lang="en-US" sz="3400">
                <a:latin typeface="Calibri" panose="020F0502020204030204" pitchFamily="34" charset="0"/>
                <a:ea typeface="Cambria" panose="02040503050406030204" pitchFamily="18" charset="0"/>
                <a:cs typeface="Cambria" panose="02040503050406030204" pitchFamily="18" charset="0"/>
              </a:rPr>
              <a:t>(</a:t>
            </a: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3400">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pPr>
            <a:r>
              <a:rPr lang="en-US" sz="3400" b="1">
                <a:latin typeface="Calibri" panose="020F0502020204030204" pitchFamily="34" charset="0"/>
                <a:ea typeface="Cambria" panose="02040503050406030204" pitchFamily="18" charset="0"/>
                <a:cs typeface="Cambria" panose="02040503050406030204" pitchFamily="18" charset="0"/>
              </a:rPr>
              <a:t>Ann: </a:t>
            </a:r>
            <a:r>
              <a:rPr lang="en-US" sz="3400">
                <a:latin typeface="Calibri" panose="020F0502020204030204" pitchFamily="34" charset="0"/>
                <a:ea typeface="Cambria" panose="02040503050406030204" pitchFamily="18" charset="0"/>
                <a:cs typeface="Cambria" panose="02040503050406030204" pitchFamily="18" charset="0"/>
              </a:rPr>
              <a:t>Of course!</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tabLst>
                <a:tab pos="5248910" algn="l"/>
              </a:tabLst>
            </a:pPr>
            <a:r>
              <a:rPr lang="en-US" sz="3400" b="1">
                <a:latin typeface="Calibri" panose="020F0502020204030204" pitchFamily="34" charset="0"/>
                <a:ea typeface="Cambria" panose="02040503050406030204" pitchFamily="18" charset="0"/>
                <a:cs typeface="Cambria" panose="02040503050406030204" pitchFamily="18" charset="0"/>
              </a:rPr>
              <a:t>Tom: </a:t>
            </a:r>
            <a:r>
              <a:rPr lang="en-US" sz="3400">
                <a:latin typeface="Calibri" panose="020F0502020204030204" pitchFamily="34" charset="0"/>
                <a:ea typeface="Cambria" panose="02040503050406030204" pitchFamily="18" charset="0"/>
                <a:cs typeface="Cambria" panose="02040503050406030204" pitchFamily="18" charset="0"/>
              </a:rPr>
              <a:t>(</a:t>
            </a: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3400">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pPr>
            <a:r>
              <a:rPr lang="en-US" sz="3400" b="1">
                <a:latin typeface="Calibri" panose="020F0502020204030204" pitchFamily="34" charset="0"/>
                <a:ea typeface="Cambria" panose="02040503050406030204" pitchFamily="18" charset="0"/>
                <a:cs typeface="Cambria" panose="02040503050406030204" pitchFamily="18" charset="0"/>
              </a:rPr>
              <a:t>Ann: </a:t>
            </a:r>
            <a:r>
              <a:rPr lang="en-US" sz="3400">
                <a:latin typeface="Calibri" panose="020F0502020204030204" pitchFamily="34" charset="0"/>
                <a:ea typeface="Cambria" panose="02040503050406030204" pitchFamily="18" charset="0"/>
                <a:cs typeface="Cambria" panose="02040503050406030204" pitchFamily="18" charset="0"/>
              </a:rPr>
              <a:t>Kate, Kate Johnson.</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tabLst>
                <a:tab pos="5248910" algn="l"/>
              </a:tabLst>
            </a:pPr>
            <a:r>
              <a:rPr lang="en-US" sz="3400" b="1">
                <a:latin typeface="Calibri" panose="020F0502020204030204" pitchFamily="34" charset="0"/>
                <a:ea typeface="Cambria" panose="02040503050406030204" pitchFamily="18" charset="0"/>
                <a:cs typeface="Cambria" panose="02040503050406030204" pitchFamily="18" charset="0"/>
              </a:rPr>
              <a:t>Tom: </a:t>
            </a:r>
            <a:r>
              <a:rPr lang="en-US" sz="3400">
                <a:latin typeface="Calibri" panose="020F0502020204030204" pitchFamily="34" charset="0"/>
                <a:ea typeface="Cambria" panose="02040503050406030204" pitchFamily="18" charset="0"/>
                <a:cs typeface="Cambria" panose="02040503050406030204" pitchFamily="18" charset="0"/>
              </a:rPr>
              <a:t>(</a:t>
            </a: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3400">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pPr>
            <a:r>
              <a:rPr lang="en-US" sz="3400" b="1">
                <a:latin typeface="Calibri" panose="020F0502020204030204" pitchFamily="34" charset="0"/>
                <a:ea typeface="Cambria" panose="02040503050406030204" pitchFamily="18" charset="0"/>
                <a:cs typeface="Cambria" panose="02040503050406030204" pitchFamily="18" charset="0"/>
              </a:rPr>
              <a:t>Ann: </a:t>
            </a:r>
            <a:r>
              <a:rPr lang="en-US" sz="3400">
                <a:latin typeface="Calibri" panose="020F0502020204030204" pitchFamily="34" charset="0"/>
                <a:ea typeface="Cambria" panose="02040503050406030204" pitchFamily="18" charset="0"/>
                <a:cs typeface="Cambria" panose="02040503050406030204" pitchFamily="18" charset="0"/>
              </a:rPr>
              <a:t>She’s tall and slim. She has long blond hair and blue eyes.</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tabLst>
                <a:tab pos="5248910" algn="l"/>
              </a:tabLst>
            </a:pPr>
            <a:r>
              <a:rPr lang="en-US" sz="3400" b="1">
                <a:latin typeface="Calibri" panose="020F0502020204030204" pitchFamily="34" charset="0"/>
                <a:ea typeface="Cambria" panose="02040503050406030204" pitchFamily="18" charset="0"/>
                <a:cs typeface="Cambria" panose="02040503050406030204" pitchFamily="18" charset="0"/>
              </a:rPr>
              <a:t>Tom: </a:t>
            </a:r>
            <a:r>
              <a:rPr lang="en-US" sz="3400">
                <a:latin typeface="Calibri" panose="020F0502020204030204" pitchFamily="34" charset="0"/>
                <a:ea typeface="Cambria" panose="02040503050406030204" pitchFamily="18" charset="0"/>
                <a:cs typeface="Cambria" panose="02040503050406030204" pitchFamily="18" charset="0"/>
              </a:rPr>
              <a:t>(</a:t>
            </a: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3400">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pPr>
            <a:r>
              <a:rPr lang="en-US" sz="3400" b="1">
                <a:latin typeface="Calibri" panose="020F0502020204030204" pitchFamily="34" charset="0"/>
                <a:ea typeface="Cambria" panose="02040503050406030204" pitchFamily="18" charset="0"/>
                <a:cs typeface="Cambria" panose="02040503050406030204" pitchFamily="18" charset="0"/>
              </a:rPr>
              <a:t>Ann: </a:t>
            </a:r>
            <a:r>
              <a:rPr lang="en-US" sz="3400">
                <a:latin typeface="Calibri" panose="020F0502020204030204" pitchFamily="34" charset="0"/>
                <a:ea typeface="Cambria" panose="02040503050406030204" pitchFamily="18" charset="0"/>
                <a:cs typeface="Cambria" panose="02040503050406030204" pitchFamily="18" charset="0"/>
              </a:rPr>
              <a:t>Yes, she is.</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tabLst>
                <a:tab pos="5248910" algn="l"/>
              </a:tabLst>
            </a:pPr>
            <a:r>
              <a:rPr lang="en-US" sz="3400" b="1">
                <a:latin typeface="Calibri" panose="020F0502020204030204" pitchFamily="34" charset="0"/>
                <a:ea typeface="Cambria" panose="02040503050406030204" pitchFamily="18" charset="0"/>
                <a:cs typeface="Cambria" panose="02040503050406030204" pitchFamily="18" charset="0"/>
              </a:rPr>
              <a:t>Tom: </a:t>
            </a:r>
            <a:r>
              <a:rPr lang="en-US" sz="3400">
                <a:latin typeface="Calibri" panose="020F0502020204030204" pitchFamily="34" charset="0"/>
                <a:ea typeface="Cambria" panose="02040503050406030204" pitchFamily="18" charset="0"/>
                <a:cs typeface="Cambria" panose="02040503050406030204" pitchFamily="18" charset="0"/>
              </a:rPr>
              <a:t>(</a:t>
            </a: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3400">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pPr>
            <a:r>
              <a:rPr lang="en-US" sz="3400" b="1">
                <a:latin typeface="Calibri" panose="020F0502020204030204" pitchFamily="34" charset="0"/>
                <a:ea typeface="Cambria" panose="02040503050406030204" pitchFamily="18" charset="0"/>
                <a:cs typeface="Cambria" panose="02040503050406030204" pitchFamily="18" charset="0"/>
              </a:rPr>
              <a:t>Ann: </a:t>
            </a:r>
            <a:r>
              <a:rPr lang="en-US" sz="3400">
                <a:latin typeface="Calibri" panose="020F0502020204030204" pitchFamily="34" charset="0"/>
                <a:ea typeface="Cambria" panose="02040503050406030204" pitchFamily="18" charset="0"/>
                <a:cs typeface="Cambria" panose="02040503050406030204" pitchFamily="18" charset="0"/>
              </a:rPr>
              <a:t>I met her on my first day at primary school. We were in the same class.</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tabLst>
                <a:tab pos="5248910" algn="l"/>
              </a:tabLst>
            </a:pPr>
            <a:r>
              <a:rPr lang="en-US" sz="3400" b="1">
                <a:latin typeface="Calibri" panose="020F0502020204030204" pitchFamily="34" charset="0"/>
                <a:ea typeface="Cambria" panose="02040503050406030204" pitchFamily="18" charset="0"/>
                <a:cs typeface="Cambria" panose="02040503050406030204" pitchFamily="18" charset="0"/>
              </a:rPr>
              <a:t>Tom: </a:t>
            </a:r>
            <a:r>
              <a:rPr lang="en-US" sz="3400">
                <a:latin typeface="Calibri" panose="020F0502020204030204" pitchFamily="34" charset="0"/>
                <a:ea typeface="Cambria" panose="02040503050406030204" pitchFamily="18" charset="0"/>
                <a:cs typeface="Cambria" panose="02040503050406030204" pitchFamily="18" charset="0"/>
              </a:rPr>
              <a:t>(</a:t>
            </a: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3400">
                <a:latin typeface="Calibri" panose="020F0502020204030204" pitchFamily="34" charset="0"/>
                <a:ea typeface="Cambria" panose="02040503050406030204" pitchFamily="18" charset="0"/>
                <a:cs typeface="Cambria" panose="02040503050406030204" pitchFamily="18" charset="0"/>
              </a:rPr>
              <a:t>) 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pPr>
            <a:r>
              <a:rPr lang="en-US" sz="3400" b="1">
                <a:latin typeface="Calibri" panose="020F0502020204030204" pitchFamily="34" charset="0"/>
                <a:ea typeface="Cambria" panose="02040503050406030204" pitchFamily="18" charset="0"/>
                <a:cs typeface="Cambria" panose="02040503050406030204" pitchFamily="18" charset="0"/>
              </a:rPr>
              <a:t>Ann: </a:t>
            </a:r>
            <a:r>
              <a:rPr lang="en-US" sz="3400">
                <a:latin typeface="Calibri" panose="020F0502020204030204" pitchFamily="34" charset="0"/>
                <a:ea typeface="Cambria" panose="02040503050406030204" pitchFamily="18" charset="0"/>
                <a:cs typeface="Cambria" panose="02040503050406030204" pitchFamily="18" charset="0"/>
              </a:rPr>
              <a:t>Because she’s nice and very friendly and she has a great sense of humour. She always makes me laugh.</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tabLst>
                <a:tab pos="5248910" algn="l"/>
              </a:tabLst>
            </a:pPr>
            <a:r>
              <a:rPr lang="en-US" sz="3400" b="1">
                <a:latin typeface="Calibri" panose="020F0502020204030204" pitchFamily="34" charset="0"/>
                <a:ea typeface="Cambria" panose="02040503050406030204" pitchFamily="18" charset="0"/>
                <a:cs typeface="Cambria" panose="02040503050406030204" pitchFamily="18" charset="0"/>
              </a:rPr>
              <a:t>Tom: </a:t>
            </a:r>
            <a:r>
              <a:rPr lang="en-US" sz="3400">
                <a:latin typeface="Calibri" panose="020F0502020204030204" pitchFamily="34" charset="0"/>
                <a:ea typeface="Cambria" panose="02040503050406030204" pitchFamily="18" charset="0"/>
                <a:cs typeface="Cambria" panose="02040503050406030204" pitchFamily="18" charset="0"/>
              </a:rPr>
              <a:t>(</a:t>
            </a:r>
            <a:r>
              <a:rPr lang="en-US" sz="34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3400">
                <a:latin typeface="Calibri" panose="020F0502020204030204" pitchFamily="34" charset="0"/>
                <a:ea typeface="Cambria" panose="02040503050406030204" pitchFamily="18" charset="0"/>
                <a:cs typeface="Cambria" panose="02040503050406030204" pitchFamily="18" charset="0"/>
              </a:rPr>
              <a:t>) _____________________________________</a:t>
            </a:r>
            <a:endParaRPr lang="en-US" sz="3400">
              <a:latin typeface="Cambria" panose="02040503050406030204" pitchFamily="18" charset="0"/>
              <a:ea typeface="Cambria" panose="02040503050406030204" pitchFamily="18" charset="0"/>
              <a:cs typeface="Cambria" panose="02040503050406030204" pitchFamily="18" charset="0"/>
            </a:endParaRPr>
          </a:p>
          <a:p>
            <a:pPr>
              <a:spcAft>
                <a:spcPts val="0"/>
              </a:spcAft>
            </a:pPr>
            <a:r>
              <a:rPr lang="en-US" sz="3400" b="1">
                <a:latin typeface="Calibri" panose="020F0502020204030204" pitchFamily="34" charset="0"/>
                <a:ea typeface="Cambria" panose="02040503050406030204" pitchFamily="18" charset="0"/>
                <a:cs typeface="Cambria" panose="02040503050406030204" pitchFamily="18" charset="0"/>
              </a:rPr>
              <a:t>Ann: </a:t>
            </a:r>
            <a:r>
              <a:rPr lang="en-US" sz="3400">
                <a:latin typeface="Calibri" panose="020F0502020204030204" pitchFamily="34" charset="0"/>
                <a:ea typeface="Cambria" panose="02040503050406030204" pitchFamily="18" charset="0"/>
                <a:cs typeface="Cambria" panose="02040503050406030204" pitchFamily="18" charset="0"/>
              </a:rPr>
              <a:t>Of course!</a:t>
            </a:r>
            <a:endParaRPr lang="en-US" sz="3400">
              <a:effectLst/>
              <a:latin typeface="Cambria" panose="02040503050406030204" pitchFamily="18" charset="0"/>
              <a:ea typeface="Cambria" panose="02040503050406030204" pitchFamily="18" charset="0"/>
              <a:cs typeface="Cambria" panose="02040503050406030204" pitchFamily="18" charset="0"/>
            </a:endParaRPr>
          </a:p>
        </p:txBody>
      </p:sp>
      <p:sp>
        <p:nvSpPr>
          <p:cNvPr id="5" name="Rectangle 4"/>
          <p:cNvSpPr/>
          <p:nvPr/>
        </p:nvSpPr>
        <p:spPr>
          <a:xfrm>
            <a:off x="12505474" y="2286478"/>
            <a:ext cx="4211153" cy="646331"/>
          </a:xfrm>
          <a:prstGeom prst="rect">
            <a:avLst/>
          </a:prstGeom>
        </p:spPr>
        <p:txBody>
          <a:bodyPr wrap="none">
            <a:spAutoFit/>
          </a:bodyPr>
          <a:lstStyle/>
          <a:p>
            <a:r>
              <a:rPr lang="en-US" sz="3600" b="1">
                <a:solidFill>
                  <a:srgbClr val="FF0000"/>
                </a:solidFill>
              </a:rPr>
              <a:t>Why do you like her?</a:t>
            </a:r>
          </a:p>
        </p:txBody>
      </p:sp>
      <p:sp>
        <p:nvSpPr>
          <p:cNvPr id="12" name="Rectangle 11"/>
          <p:cNvSpPr/>
          <p:nvPr/>
        </p:nvSpPr>
        <p:spPr>
          <a:xfrm>
            <a:off x="12822634" y="3046803"/>
            <a:ext cx="3674211" cy="646331"/>
          </a:xfrm>
          <a:prstGeom prst="rect">
            <a:avLst/>
          </a:prstGeom>
        </p:spPr>
        <p:txBody>
          <a:bodyPr wrap="none">
            <a:spAutoFit/>
          </a:bodyPr>
          <a:lstStyle/>
          <a:p>
            <a:r>
              <a:rPr lang="en-US" sz="3600" b="1">
                <a:solidFill>
                  <a:srgbClr val="FF0000"/>
                </a:solidFill>
              </a:rPr>
              <a:t>What’s her name?</a:t>
            </a:r>
          </a:p>
        </p:txBody>
      </p:sp>
      <p:sp>
        <p:nvSpPr>
          <p:cNvPr id="14" name="Rectangle 13"/>
          <p:cNvSpPr/>
          <p:nvPr/>
        </p:nvSpPr>
        <p:spPr>
          <a:xfrm>
            <a:off x="11924365" y="3874792"/>
            <a:ext cx="5285293" cy="646331"/>
          </a:xfrm>
          <a:prstGeom prst="rect">
            <a:avLst/>
          </a:prstGeom>
        </p:spPr>
        <p:txBody>
          <a:bodyPr wrap="none">
            <a:spAutoFit/>
          </a:bodyPr>
          <a:lstStyle/>
          <a:p>
            <a:r>
              <a:rPr lang="en-US" sz="3600" b="1">
                <a:solidFill>
                  <a:srgbClr val="FF0000"/>
                </a:solidFill>
              </a:rPr>
              <a:t>Do you have a best friend?</a:t>
            </a:r>
          </a:p>
        </p:txBody>
      </p:sp>
      <p:sp>
        <p:nvSpPr>
          <p:cNvPr id="15" name="Rectangle 14"/>
          <p:cNvSpPr/>
          <p:nvPr/>
        </p:nvSpPr>
        <p:spPr>
          <a:xfrm>
            <a:off x="10855510" y="4880206"/>
            <a:ext cx="7073924" cy="646331"/>
          </a:xfrm>
          <a:prstGeom prst="rect">
            <a:avLst/>
          </a:prstGeom>
        </p:spPr>
        <p:txBody>
          <a:bodyPr wrap="none">
            <a:spAutoFit/>
          </a:bodyPr>
          <a:lstStyle/>
          <a:p>
            <a:r>
              <a:rPr lang="en-US" sz="3600" b="1">
                <a:solidFill>
                  <a:srgbClr val="FF0000"/>
                </a:solidFill>
              </a:rPr>
              <a:t>When and where did you meet her?</a:t>
            </a:r>
          </a:p>
        </p:txBody>
      </p:sp>
      <p:sp>
        <p:nvSpPr>
          <p:cNvPr id="16" name="Rectangle 15"/>
          <p:cNvSpPr/>
          <p:nvPr/>
        </p:nvSpPr>
        <p:spPr>
          <a:xfrm>
            <a:off x="12000549" y="5752308"/>
            <a:ext cx="4944687" cy="646331"/>
          </a:xfrm>
          <a:prstGeom prst="rect">
            <a:avLst/>
          </a:prstGeom>
        </p:spPr>
        <p:txBody>
          <a:bodyPr wrap="none">
            <a:spAutoFit/>
          </a:bodyPr>
          <a:lstStyle/>
          <a:p>
            <a:r>
              <a:rPr lang="en-US" sz="3600" b="1">
                <a:solidFill>
                  <a:srgbClr val="FF0000"/>
                </a:solidFill>
              </a:rPr>
              <a:t>What does she look like?</a:t>
            </a:r>
          </a:p>
        </p:txBody>
      </p:sp>
      <p:sp>
        <p:nvSpPr>
          <p:cNvPr id="17" name="Rectangle 16"/>
          <p:cNvSpPr/>
          <p:nvPr/>
        </p:nvSpPr>
        <p:spPr>
          <a:xfrm>
            <a:off x="11645792" y="6626626"/>
            <a:ext cx="5956952" cy="646331"/>
          </a:xfrm>
          <a:prstGeom prst="rect">
            <a:avLst/>
          </a:prstGeom>
        </p:spPr>
        <p:txBody>
          <a:bodyPr wrap="none">
            <a:spAutoFit/>
          </a:bodyPr>
          <a:lstStyle/>
          <a:p>
            <a:r>
              <a:rPr lang="en-US" sz="3600" b="1">
                <a:solidFill>
                  <a:srgbClr val="FF0000"/>
                </a:solidFill>
              </a:rPr>
              <a:t>Can you introduce me to her? </a:t>
            </a:r>
          </a:p>
        </p:txBody>
      </p:sp>
      <p:sp>
        <p:nvSpPr>
          <p:cNvPr id="18" name="Rectangle 17"/>
          <p:cNvSpPr/>
          <p:nvPr/>
        </p:nvSpPr>
        <p:spPr>
          <a:xfrm>
            <a:off x="12047434" y="7454615"/>
            <a:ext cx="3318537" cy="646331"/>
          </a:xfrm>
          <a:prstGeom prst="rect">
            <a:avLst/>
          </a:prstGeom>
        </p:spPr>
        <p:txBody>
          <a:bodyPr wrap="none">
            <a:spAutoFit/>
          </a:bodyPr>
          <a:lstStyle/>
          <a:p>
            <a:r>
              <a:rPr lang="en-US" sz="3600" b="1" smtClean="0">
                <a:solidFill>
                  <a:srgbClr val="FF0000"/>
                </a:solidFill>
              </a:rPr>
              <a:t>Is </a:t>
            </a:r>
            <a:r>
              <a:rPr lang="en-US" sz="3600" b="1">
                <a:solidFill>
                  <a:srgbClr val="FF0000"/>
                </a:solidFill>
              </a:rPr>
              <a:t>she beautiful?</a:t>
            </a:r>
          </a:p>
        </p:txBody>
      </p:sp>
    </p:spTree>
    <p:extLst>
      <p:ext uri="{BB962C8B-B14F-4D97-AF65-F5344CB8AC3E}">
        <p14:creationId xmlns:p14="http://schemas.microsoft.com/office/powerpoint/2010/main" val="415382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par>
                    <p:cTn id="80" fill="hold">
                      <p:stCondLst>
                        <p:cond delay="indefinite"/>
                      </p:stCondLst>
                      <p:childTnLst>
                        <p:par>
                          <p:cTn id="81" fill="hold">
                            <p:stCondLst>
                              <p:cond delay="0"/>
                            </p:stCondLst>
                            <p:childTnLst>
                              <p:par>
                                <p:cTn id="82" presetID="56" presetClass="path" presetSubtype="0" accel="50000" decel="50000" fill="hold" grpId="1" nodeType="clickEffect">
                                  <p:stCondLst>
                                    <p:cond delay="0"/>
                                  </p:stCondLst>
                                  <p:childTnLst>
                                    <p:animMotion origin="layout" path="M 2.22222E-6 -4.69136E-6 L -0.44939 -0.29043 " pathEditMode="relative" rAng="0" ptsTypes="AA">
                                      <p:cBhvr>
                                        <p:cTn id="83" dur="2000" fill="hold"/>
                                        <p:tgtEl>
                                          <p:spTgt spid="14"/>
                                        </p:tgtEl>
                                        <p:attrNameLst>
                                          <p:attrName>ppt_x</p:attrName>
                                          <p:attrName>ppt_y</p:attrName>
                                        </p:attrNameLst>
                                      </p:cBhvr>
                                      <p:rCtr x="-22474" y="-14522"/>
                                    </p:animMotion>
                                  </p:childTnLst>
                                </p:cTn>
                              </p:par>
                            </p:childTnLst>
                          </p:cTn>
                        </p:par>
                      </p:childTnLst>
                    </p:cTn>
                  </p:par>
                  <p:par>
                    <p:cTn id="84" fill="hold">
                      <p:stCondLst>
                        <p:cond delay="indefinite"/>
                      </p:stCondLst>
                      <p:childTnLst>
                        <p:par>
                          <p:cTn id="85" fill="hold">
                            <p:stCondLst>
                              <p:cond delay="0"/>
                            </p:stCondLst>
                            <p:childTnLst>
                              <p:par>
                                <p:cTn id="86" presetID="56" presetClass="path" presetSubtype="0" accel="50000" decel="50000" fill="hold" grpId="1" nodeType="clickEffect">
                                  <p:stCondLst>
                                    <p:cond delay="0"/>
                                  </p:stCondLst>
                                  <p:childTnLst>
                                    <p:animMotion origin="layout" path="M -2.5E-6 8.64198E-7 L -0.46823 -0.10525 " pathEditMode="relative" rAng="0" ptsTypes="AA">
                                      <p:cBhvr>
                                        <p:cTn id="87" dur="2000" fill="hold"/>
                                        <p:tgtEl>
                                          <p:spTgt spid="12"/>
                                        </p:tgtEl>
                                        <p:attrNameLst>
                                          <p:attrName>ppt_x</p:attrName>
                                          <p:attrName>ppt_y</p:attrName>
                                        </p:attrNameLst>
                                      </p:cBhvr>
                                      <p:rCtr x="-23411" y="-5262"/>
                                    </p:animMotion>
                                  </p:childTnLst>
                                </p:cTn>
                              </p:par>
                            </p:childTnLst>
                          </p:cTn>
                        </p:par>
                      </p:childTnLst>
                    </p:cTn>
                  </p:par>
                  <p:par>
                    <p:cTn id="88" fill="hold">
                      <p:stCondLst>
                        <p:cond delay="indefinite"/>
                      </p:stCondLst>
                      <p:childTnLst>
                        <p:par>
                          <p:cTn id="89" fill="hold">
                            <p:stCondLst>
                              <p:cond delay="0"/>
                            </p:stCondLst>
                            <p:childTnLst>
                              <p:par>
                                <p:cTn id="90" presetID="56" presetClass="path" presetSubtype="0" accel="50000" decel="50000" fill="hold" grpId="1" nodeType="clickEffect">
                                  <p:stCondLst>
                                    <p:cond delay="0"/>
                                  </p:stCondLst>
                                  <p:childTnLst>
                                    <p:animMotion origin="layout" path="M 5.55556E-7 -0.01019 L -0.45382 -0.26837 " pathEditMode="relative" rAng="0" ptsTypes="AA">
                                      <p:cBhvr>
                                        <p:cTn id="91" dur="2000" fill="hold"/>
                                        <p:tgtEl>
                                          <p:spTgt spid="16"/>
                                        </p:tgtEl>
                                        <p:attrNameLst>
                                          <p:attrName>ppt_x</p:attrName>
                                          <p:attrName>ppt_y</p:attrName>
                                        </p:attrNameLst>
                                      </p:cBhvr>
                                      <p:rCtr x="-22691" y="-12917"/>
                                    </p:animMotion>
                                  </p:childTnLst>
                                </p:cTn>
                              </p:par>
                            </p:childTnLst>
                          </p:cTn>
                        </p:par>
                      </p:childTnLst>
                    </p:cTn>
                  </p:par>
                  <p:par>
                    <p:cTn id="92" fill="hold">
                      <p:stCondLst>
                        <p:cond delay="indefinite"/>
                      </p:stCondLst>
                      <p:childTnLst>
                        <p:par>
                          <p:cTn id="93" fill="hold">
                            <p:stCondLst>
                              <p:cond delay="0"/>
                            </p:stCondLst>
                            <p:childTnLst>
                              <p:par>
                                <p:cTn id="94" presetID="56" presetClass="path" presetSubtype="0" accel="50000" decel="50000" fill="hold" grpId="1" nodeType="clickEffect">
                                  <p:stCondLst>
                                    <p:cond delay="0"/>
                                  </p:stCondLst>
                                  <p:childTnLst>
                                    <p:animMotion origin="layout" path="M 8.33333E-7 1.48148E-6 L -0.39531 -0.28179 " pathEditMode="relative" rAng="0" ptsTypes="AA">
                                      <p:cBhvr>
                                        <p:cTn id="95" dur="2000" fill="hold"/>
                                        <p:tgtEl>
                                          <p:spTgt spid="18"/>
                                        </p:tgtEl>
                                        <p:attrNameLst>
                                          <p:attrName>ppt_x</p:attrName>
                                          <p:attrName>ppt_y</p:attrName>
                                        </p:attrNameLst>
                                      </p:cBhvr>
                                      <p:rCtr x="-19766" y="-14090"/>
                                    </p:animMotion>
                                  </p:childTnLst>
                                </p:cTn>
                              </p:par>
                            </p:childTnLst>
                          </p:cTn>
                        </p:par>
                      </p:childTnLst>
                    </p:cTn>
                  </p:par>
                  <p:par>
                    <p:cTn id="96" fill="hold">
                      <p:stCondLst>
                        <p:cond delay="indefinite"/>
                      </p:stCondLst>
                      <p:childTnLst>
                        <p:par>
                          <p:cTn id="97" fill="hold">
                            <p:stCondLst>
                              <p:cond delay="0"/>
                            </p:stCondLst>
                            <p:childTnLst>
                              <p:par>
                                <p:cTn id="98" presetID="56" presetClass="path" presetSubtype="0" accel="50000" decel="50000" fill="hold" grpId="1" nodeType="clickEffect">
                                  <p:stCondLst>
                                    <p:cond delay="0"/>
                                  </p:stCondLst>
                                  <p:childTnLst>
                                    <p:animMotion origin="layout" path="M 8.33333E-7 1.23457E-7 L -0.43281 0.06636 " pathEditMode="relative" rAng="0" ptsTypes="AA">
                                      <p:cBhvr>
                                        <p:cTn id="99" dur="2000" fill="hold"/>
                                        <p:tgtEl>
                                          <p:spTgt spid="15"/>
                                        </p:tgtEl>
                                        <p:attrNameLst>
                                          <p:attrName>ppt_x</p:attrName>
                                          <p:attrName>ppt_y</p:attrName>
                                        </p:attrNameLst>
                                      </p:cBhvr>
                                      <p:rCtr x="-21641" y="3318"/>
                                    </p:animMotion>
                                  </p:childTnLst>
                                </p:cTn>
                              </p:par>
                            </p:childTnLst>
                          </p:cTn>
                        </p:par>
                      </p:childTnLst>
                    </p:cTn>
                  </p:par>
                  <p:par>
                    <p:cTn id="100" fill="hold">
                      <p:stCondLst>
                        <p:cond delay="indefinite"/>
                      </p:stCondLst>
                      <p:childTnLst>
                        <p:par>
                          <p:cTn id="101" fill="hold">
                            <p:stCondLst>
                              <p:cond delay="0"/>
                            </p:stCondLst>
                            <p:childTnLst>
                              <p:par>
                                <p:cTn id="102" presetID="56" presetClass="path" presetSubtype="0" accel="50000" decel="50000" fill="hold" grpId="1" nodeType="clickEffect">
                                  <p:stCondLst>
                                    <p:cond delay="0"/>
                                  </p:stCondLst>
                                  <p:childTnLst>
                                    <p:animMotion origin="layout" path="M -1.52778E-6 6.17284E-7 L -0.46554 0.47099 " pathEditMode="relative" rAng="0" ptsTypes="AA">
                                      <p:cBhvr>
                                        <p:cTn id="103" dur="2000" fill="hold"/>
                                        <p:tgtEl>
                                          <p:spTgt spid="5"/>
                                        </p:tgtEl>
                                        <p:attrNameLst>
                                          <p:attrName>ppt_x</p:attrName>
                                          <p:attrName>ppt_y</p:attrName>
                                        </p:attrNameLst>
                                      </p:cBhvr>
                                      <p:rCtr x="-23281" y="23549"/>
                                    </p:animMotion>
                                  </p:childTnLst>
                                </p:cTn>
                              </p:par>
                            </p:childTnLst>
                          </p:cTn>
                        </p:par>
                      </p:childTnLst>
                    </p:cTn>
                  </p:par>
                  <p:par>
                    <p:cTn id="104" fill="hold">
                      <p:stCondLst>
                        <p:cond delay="indefinite"/>
                      </p:stCondLst>
                      <p:childTnLst>
                        <p:par>
                          <p:cTn id="105" fill="hold">
                            <p:stCondLst>
                              <p:cond delay="0"/>
                            </p:stCondLst>
                            <p:childTnLst>
                              <p:par>
                                <p:cTn id="106" presetID="56" presetClass="path" presetSubtype="0" accel="50000" decel="50000" fill="hold" grpId="1" nodeType="clickEffect">
                                  <p:stCondLst>
                                    <p:cond delay="0"/>
                                  </p:stCondLst>
                                  <p:childTnLst>
                                    <p:animMotion origin="layout" path="M -2.77778E-6 -2.96296E-6 L -0.45382 0.20031 " pathEditMode="relative" rAng="0" ptsTypes="AA">
                                      <p:cBhvr>
                                        <p:cTn id="107" dur="2000" fill="hold"/>
                                        <p:tgtEl>
                                          <p:spTgt spid="17"/>
                                        </p:tgtEl>
                                        <p:attrNameLst>
                                          <p:attrName>ppt_x</p:attrName>
                                          <p:attrName>ppt_y</p:attrName>
                                        </p:attrNameLst>
                                      </p:cBhvr>
                                      <p:rCtr x="-22691" y="100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5" grpId="0"/>
      <p:bldP spid="5" grpId="1"/>
      <p:bldP spid="12" grpId="0"/>
      <p:bldP spid="12" grpId="1"/>
      <p:bldP spid="14" grpId="0"/>
      <p:bldP spid="14" grpId="1"/>
      <p:bldP spid="15" grpId="0"/>
      <p:bldP spid="15" grpId="1"/>
      <p:bldP spid="16" grpId="0"/>
      <p:bldP spid="16" grpId="1"/>
      <p:bldP spid="17" grpId="0"/>
      <p:bldP spid="17" grpId="1"/>
      <p:bldP spid="18" grpId="0"/>
      <p:bldP spid="18"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002569" y="212376"/>
            <a:ext cx="12484187"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Choose the best option to complete the sentences.</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198305" y="1044303"/>
            <a:ext cx="17089695" cy="8197116"/>
          </a:xfrm>
          <a:prstGeom prst="rect">
            <a:avLst/>
          </a:prstGeom>
        </p:spPr>
        <p:txBody>
          <a:bodyPr wrap="square">
            <a:spAutoFit/>
          </a:bodyPr>
          <a:lstStyle/>
          <a:p>
            <a:pPr algn="just">
              <a:spcAft>
                <a:spcPts val="0"/>
              </a:spcAft>
              <a:tabLst>
                <a:tab pos="1883410" algn="r"/>
                <a:tab pos="2012950"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a:t>
            </a:r>
            <a:r>
              <a:rPr lang="en-US" sz="4000">
                <a:latin typeface="Cambria" panose="02040503050406030204" pitchFamily="18" charset="0"/>
                <a:ea typeface="Cambria" panose="02040503050406030204" pitchFamily="18" charset="0"/>
                <a:cs typeface="Calibri" panose="020F0502020204030204" pitchFamily="34" charset="0"/>
              </a:rPr>
              <a:t>_______________ </a:t>
            </a:r>
            <a:r>
              <a:rPr lang="en-US" sz="4000">
                <a:latin typeface="Calibri" panose="020F0502020204030204" pitchFamily="34" charset="0"/>
                <a:ea typeface="Cambria" panose="02040503050406030204" pitchFamily="18" charset="0"/>
                <a:cs typeface="Cambria" panose="02040503050406030204" pitchFamily="18" charset="0"/>
              </a:rPr>
              <a:t>hold	my books for me?” - "No problem.”</a:t>
            </a:r>
            <a:endParaRPr lang="en-US" sz="4000">
              <a:latin typeface="Cambria" panose="02040503050406030204" pitchFamily="18" charset="0"/>
              <a:ea typeface="Cambria" panose="02040503050406030204" pitchFamily="18" charset="0"/>
              <a:cs typeface="Cambria" panose="02040503050406030204" pitchFamily="18" charset="0"/>
            </a:endParaRPr>
          </a:p>
          <a:p>
            <a:pPr>
              <a:spcAft>
                <a:spcPts val="800"/>
              </a:spcAft>
            </a:pPr>
            <a:r>
              <a:rPr lang="en-US" sz="4000">
                <a:latin typeface="Calibri" panose="020F0502020204030204" pitchFamily="34" charset="0"/>
                <a:ea typeface="Calibri" panose="020F0502020204030204" pitchFamily="34" charset="0"/>
                <a:cs typeface="Calibri" panose="020F0502020204030204" pitchFamily="34" charset="0"/>
              </a:rPr>
              <a:t>A. Do you		B. Should you		C. Can you		D. May you</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en-US" sz="4000">
                <a:latin typeface="Calibri" panose="020F0502020204030204" pitchFamily="34" charset="0"/>
                <a:ea typeface="Calibri" panose="020F0502020204030204" pitchFamily="34" charset="0"/>
                <a:cs typeface="Calibri" panose="020F0502020204030204" pitchFamily="34" charset="0"/>
              </a:rPr>
              <a:t> </a:t>
            </a:r>
            <a:r>
              <a:rPr lang="en-US" sz="4000" smtClean="0">
                <a:latin typeface="Calibri" panose="020F0502020204030204" pitchFamily="34" charset="0"/>
                <a:ea typeface="Calibri" panose="020F0502020204030204" pitchFamily="34" charset="0"/>
                <a:cs typeface="Calibri" panose="020F0502020204030204" pitchFamily="34" charset="0"/>
              </a:rPr>
              <a:t>"___________ </a:t>
            </a:r>
            <a:r>
              <a:rPr lang="en-US" sz="4000">
                <a:latin typeface="Calibri" panose="020F0502020204030204" pitchFamily="34" charset="0"/>
                <a:ea typeface="Calibri" panose="020F0502020204030204" pitchFamily="34" charset="0"/>
                <a:cs typeface="Calibri" panose="020F0502020204030204" pitchFamily="34" charset="0"/>
              </a:rPr>
              <a:t>to come to the cinema tonight?" - "Oh, rd love to."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Can you		B. Could you please	C. Do you like	 </a:t>
            </a:r>
            <a:r>
              <a:rPr lang="en-US" sz="4000" smtClean="0">
                <a:latin typeface="Calibri" panose="020F0502020204030204" pitchFamily="34" charset="0"/>
                <a:ea typeface="Calibri" panose="020F0502020204030204" pitchFamily="34" charset="0"/>
                <a:cs typeface="Calibri" panose="020F0502020204030204" pitchFamily="34" charset="0"/>
              </a:rPr>
              <a:t>D</a:t>
            </a:r>
            <a:r>
              <a:rPr lang="en-US" sz="4000">
                <a:latin typeface="Calibri" panose="020F0502020204030204" pitchFamily="34" charset="0"/>
                <a:ea typeface="Calibri" panose="020F0502020204030204" pitchFamily="34" charset="0"/>
                <a:cs typeface="Calibri" panose="020F0502020204030204" pitchFamily="34" charset="0"/>
              </a:rPr>
              <a:t>. Would you like</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4000">
                <a:latin typeface="Calibri" panose="020F0502020204030204" pitchFamily="34" charset="0"/>
                <a:ea typeface="Calibri" panose="020F0502020204030204" pitchFamily="34" charset="0"/>
                <a:cs typeface="Calibri" panose="020F0502020204030204" pitchFamily="34" charset="0"/>
              </a:rPr>
              <a:t> "_______________ help me with my homework, please?" - "Certainly."</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Do you 		B. Could you 		C. Are you 		D. May you</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4.</a:t>
            </a:r>
            <a:r>
              <a:rPr lang="en-US" sz="400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4000">
                <a:latin typeface="Calibri" panose="020F0502020204030204" pitchFamily="34" charset="0"/>
                <a:ea typeface="Calibri" panose="020F0502020204030204" pitchFamily="34" charset="0"/>
                <a:cs typeface="Calibri" panose="020F0502020204030204" pitchFamily="34" charset="0"/>
              </a:rPr>
              <a:t>"Lorry, </a:t>
            </a:r>
            <a:r>
              <a:rPr lang="en-US" sz="4000" smtClean="0">
                <a:latin typeface="Calibri" panose="020F0502020204030204" pitchFamily="34" charset="0"/>
                <a:ea typeface="Calibri" panose="020F0502020204030204" pitchFamily="34" charset="0"/>
                <a:cs typeface="Calibri" panose="020F0502020204030204" pitchFamily="34" charset="0"/>
              </a:rPr>
              <a:t>_________ </a:t>
            </a:r>
            <a:r>
              <a:rPr lang="en-US" sz="4000">
                <a:latin typeface="Calibri" panose="020F0502020204030204" pitchFamily="34" charset="0"/>
                <a:ea typeface="Calibri" panose="020F0502020204030204" pitchFamily="34" charset="0"/>
                <a:cs typeface="Calibri" panose="020F0502020204030204" pitchFamily="34" charset="0"/>
              </a:rPr>
              <a:t>please pass me the newspaper?" - "Sure. Here you are.” </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can you 		B. are you 		C. do you 		D. should you</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00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4000">
                <a:latin typeface="Calibri" panose="020F0502020204030204" pitchFamily="34" charset="0"/>
                <a:ea typeface="Calibri" panose="020F0502020204030204" pitchFamily="34" charset="0"/>
                <a:cs typeface="Calibri" panose="020F0502020204030204" pitchFamily="34" charset="0"/>
              </a:rPr>
              <a:t>"_______________ to go out for dinner?" - "I’d like to, but I can't."</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Would you		B. Can you		C. Would you like 	D. Do you like</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6.</a:t>
            </a:r>
            <a:r>
              <a:rPr lang="en-US" sz="4000">
                <a:latin typeface="Calibri" panose="020F0502020204030204" pitchFamily="34" charset="0"/>
                <a:ea typeface="Calibri" panose="020F0502020204030204" pitchFamily="34" charset="0"/>
                <a:cs typeface="Calibri" panose="020F0502020204030204" pitchFamily="34" charset="0"/>
              </a:rPr>
              <a:t> "Marco, </a:t>
            </a:r>
            <a:r>
              <a:rPr lang="en-US" sz="4000" smtClean="0">
                <a:latin typeface="Calibri" panose="020F0502020204030204" pitchFamily="34" charset="0"/>
                <a:ea typeface="Calibri" panose="020F0502020204030204" pitchFamily="34" charset="0"/>
                <a:cs typeface="Calibri" panose="020F0502020204030204" pitchFamily="34" charset="0"/>
              </a:rPr>
              <a:t>______ </a:t>
            </a:r>
            <a:r>
              <a:rPr lang="en-US" sz="4000">
                <a:latin typeface="Calibri" panose="020F0502020204030204" pitchFamily="34" charset="0"/>
                <a:ea typeface="Calibri" panose="020F0502020204030204" pitchFamily="34" charset="0"/>
                <a:cs typeface="Calibri" panose="020F0502020204030204" pitchFamily="34" charset="0"/>
              </a:rPr>
              <a:t>erase the blackboard for me?" - "Yes, of course, teacher."</a:t>
            </a:r>
            <a:endParaRPr lang="en-US" sz="40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smtClean="0">
                <a:latin typeface="Calibri" panose="020F0502020204030204" pitchFamily="34" charset="0"/>
                <a:ea typeface="Calibri" panose="020F0502020204030204" pitchFamily="34" charset="0"/>
                <a:cs typeface="Calibri" panose="020F0502020204030204" pitchFamily="34" charset="0"/>
              </a:rPr>
              <a:t>	A. would </a:t>
            </a:r>
            <a:r>
              <a:rPr lang="en-US" sz="4000">
                <a:latin typeface="Calibri" panose="020F0502020204030204" pitchFamily="34" charset="0"/>
                <a:ea typeface="Calibri" panose="020F0502020204030204" pitchFamily="34" charset="0"/>
                <a:cs typeface="Calibri" panose="020F0502020204030204" pitchFamily="34" charset="0"/>
              </a:rPr>
              <a:t>you please 	</a:t>
            </a:r>
            <a:r>
              <a:rPr lang="en-US" sz="4000" smtClean="0">
                <a:latin typeface="Calibri" panose="020F0502020204030204" pitchFamily="34" charset="0"/>
                <a:ea typeface="Calibri" panose="020F0502020204030204" pitchFamily="34" charset="0"/>
                <a:cs typeface="Calibri" panose="020F0502020204030204" pitchFamily="34" charset="0"/>
              </a:rPr>
              <a:t>		B</a:t>
            </a:r>
            <a:r>
              <a:rPr lang="en-US" sz="4000">
                <a:latin typeface="Calibri" panose="020F0502020204030204" pitchFamily="34" charset="0"/>
                <a:ea typeface="Calibri" panose="020F0502020204030204" pitchFamily="34" charset="0"/>
                <a:cs typeface="Calibri" panose="020F0502020204030204" pitchFamily="34" charset="0"/>
              </a:rPr>
              <a:t>. would please you 	</a:t>
            </a:r>
            <a:endParaRPr lang="en-US" sz="4000" smtClean="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US" sz="4000" smtClean="0">
                <a:latin typeface="Calibri" panose="020F0502020204030204" pitchFamily="34" charset="0"/>
                <a:ea typeface="Calibri" panose="020F0502020204030204" pitchFamily="34" charset="0"/>
                <a:cs typeface="Calibri" panose="020F0502020204030204" pitchFamily="34" charset="0"/>
              </a:rPr>
              <a:t>	C</a:t>
            </a:r>
            <a:r>
              <a:rPr lang="en-US" sz="4000">
                <a:latin typeface="Calibri" panose="020F0502020204030204" pitchFamily="34" charset="0"/>
                <a:ea typeface="Calibri" panose="020F0502020204030204" pitchFamily="34" charset="0"/>
                <a:cs typeface="Calibri" panose="020F0502020204030204" pitchFamily="34" charset="0"/>
              </a:rPr>
              <a:t>. would you mind 	</a:t>
            </a:r>
            <a:r>
              <a:rPr lang="en-US" sz="4000" smtClean="0">
                <a:latin typeface="Calibri" panose="020F0502020204030204" pitchFamily="34" charset="0"/>
                <a:ea typeface="Calibri" panose="020F0502020204030204" pitchFamily="34" charset="0"/>
                <a:cs typeface="Calibri" panose="020F0502020204030204" pitchFamily="34" charset="0"/>
              </a:rPr>
              <a:t>		D</a:t>
            </a:r>
            <a:r>
              <a:rPr lang="en-US" sz="4000">
                <a:latin typeface="Calibri" panose="020F0502020204030204" pitchFamily="34" charset="0"/>
                <a:ea typeface="Calibri" panose="020F0502020204030204" pitchFamily="34" charset="0"/>
                <a:cs typeface="Calibri" panose="020F0502020204030204" pitchFamily="34" charset="0"/>
              </a:rPr>
              <a:t>. would you like</a:t>
            </a:r>
            <a:endParaRPr lang="en-US" sz="4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9372600" y="1731683"/>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3106400" y="3055620"/>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800600" y="4255213"/>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143000" y="5448300"/>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372600" y="6740258"/>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057400" y="7886700"/>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292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3" grpId="0" animBg="1"/>
      <p:bldP spid="11" grpId="0" animBg="1"/>
      <p:bldP spid="12"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67430" y="1895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11" name="TextBox 10"/>
          <p:cNvSpPr txBox="1"/>
          <p:nvPr/>
        </p:nvSpPr>
        <p:spPr>
          <a:xfrm>
            <a:off x="-61320" y="47561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13. </a:t>
            </a:r>
            <a:r>
              <a:rPr lang="en-US" sz="4800">
                <a:solidFill>
                  <a:srgbClr val="FF0000"/>
                </a:solidFill>
                <a:latin typeface="Britannic Bold" panose="020B0903060703020204" pitchFamily="34" charset="0"/>
              </a:rPr>
              <a:t>head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4982254" y="499904"/>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/hed/</a:t>
            </a:r>
          </a:p>
          <a:p>
            <a:pPr algn="just">
              <a:lnSpc>
                <a:spcPct val="150000"/>
              </a:lnSpc>
              <a:spcBef>
                <a:spcPct val="0"/>
              </a:spcBef>
            </a:pPr>
            <a:r>
              <a:rPr lang="vi-VN" sz="4400" b="1">
                <a:solidFill>
                  <a:srgbClr val="0070C0"/>
                </a:solidFill>
                <a:latin typeface="+mj-lt"/>
              </a:rPr>
              <a:t>đầu</a:t>
            </a:r>
          </a:p>
        </p:txBody>
      </p:sp>
      <p:sp>
        <p:nvSpPr>
          <p:cNvPr id="16" name="TextBox 15"/>
          <p:cNvSpPr txBox="1"/>
          <p:nvPr/>
        </p:nvSpPr>
        <p:spPr>
          <a:xfrm>
            <a:off x="7522574" y="536183"/>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14. </a:t>
            </a:r>
            <a:r>
              <a:rPr lang="en-US" sz="4800" smtClean="0">
                <a:solidFill>
                  <a:srgbClr val="FF0000"/>
                </a:solidFill>
                <a:latin typeface="Britannic Bold" panose="020B0903060703020204" pitchFamily="34" charset="0"/>
              </a:rPr>
              <a:t>knee:     </a:t>
            </a:r>
            <a:endParaRPr lang="en-US" sz="4800" dirty="0">
              <a:solidFill>
                <a:srgbClr val="FF0000"/>
              </a:solidFill>
              <a:latin typeface="Britannic Bold" panose="020B0903060703020204" pitchFamily="34" charset="0"/>
            </a:endParaRPr>
          </a:p>
        </p:txBody>
      </p:sp>
      <p:sp>
        <p:nvSpPr>
          <p:cNvPr id="17" name="TextBox 19"/>
          <p:cNvSpPr txBox="1"/>
          <p:nvPr/>
        </p:nvSpPr>
        <p:spPr>
          <a:xfrm>
            <a:off x="12588987" y="607381"/>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/ni:/</a:t>
            </a:r>
          </a:p>
          <a:p>
            <a:pPr algn="just">
              <a:lnSpc>
                <a:spcPct val="150000"/>
              </a:lnSpc>
              <a:spcBef>
                <a:spcPct val="0"/>
              </a:spcBef>
            </a:pPr>
            <a:r>
              <a:rPr lang="vi-VN" sz="4400" b="1">
                <a:solidFill>
                  <a:srgbClr val="0070C0"/>
                </a:solidFill>
                <a:latin typeface="+mj-lt"/>
              </a:rPr>
              <a:t>đầu gối</a:t>
            </a:r>
          </a:p>
        </p:txBody>
      </p:sp>
      <p:sp>
        <p:nvSpPr>
          <p:cNvPr id="18" name="TextBox 17"/>
          <p:cNvSpPr txBox="1"/>
          <p:nvPr/>
        </p:nvSpPr>
        <p:spPr>
          <a:xfrm>
            <a:off x="-15372" y="4765208"/>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15. </a:t>
            </a:r>
            <a:r>
              <a:rPr lang="en-US" sz="4800">
                <a:solidFill>
                  <a:srgbClr val="FF0000"/>
                </a:solidFill>
                <a:latin typeface="Britannic Bold" panose="020B0903060703020204" pitchFamily="34" charset="0"/>
              </a:rPr>
              <a:t>leg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4952003" y="4854792"/>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/leg/</a:t>
            </a:r>
          </a:p>
          <a:p>
            <a:pPr algn="just">
              <a:lnSpc>
                <a:spcPct val="150000"/>
              </a:lnSpc>
              <a:spcBef>
                <a:spcPct val="0"/>
              </a:spcBef>
            </a:pPr>
            <a:r>
              <a:rPr lang="vi-VN" sz="4400" b="1">
                <a:solidFill>
                  <a:srgbClr val="0070C0"/>
                </a:solidFill>
                <a:latin typeface="+mj-lt"/>
              </a:rPr>
              <a:t>chân</a:t>
            </a:r>
          </a:p>
        </p:txBody>
      </p:sp>
      <p:sp>
        <p:nvSpPr>
          <p:cNvPr id="15" name="TextBox 14"/>
          <p:cNvSpPr txBox="1"/>
          <p:nvPr/>
        </p:nvSpPr>
        <p:spPr>
          <a:xfrm>
            <a:off x="7835031" y="478966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16. </a:t>
            </a:r>
            <a:r>
              <a:rPr lang="en-US" sz="4800">
                <a:solidFill>
                  <a:srgbClr val="FF0000"/>
                </a:solidFill>
                <a:latin typeface="Britannic Bold" panose="020B0903060703020204" pitchFamily="34" charset="0"/>
              </a:rPr>
              <a:t>lip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2802406" y="4879245"/>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/lɪp/</a:t>
            </a:r>
          </a:p>
          <a:p>
            <a:pPr algn="just">
              <a:lnSpc>
                <a:spcPct val="150000"/>
              </a:lnSpc>
              <a:spcBef>
                <a:spcPct val="0"/>
              </a:spcBef>
            </a:pPr>
            <a:r>
              <a:rPr lang="vi-VN" sz="4400" b="1">
                <a:solidFill>
                  <a:srgbClr val="0070C0"/>
                </a:solidFill>
                <a:latin typeface="+mj-lt"/>
              </a:rPr>
              <a:t>môi</a:t>
            </a:r>
          </a:p>
        </p:txBody>
      </p:sp>
      <p:pic>
        <p:nvPicPr>
          <p:cNvPr id="2" name="Picture 1"/>
          <p:cNvPicPr>
            <a:picLocks noChangeAspect="1"/>
          </p:cNvPicPr>
          <p:nvPr/>
        </p:nvPicPr>
        <p:blipFill>
          <a:blip r:embed="rId17"/>
          <a:stretch>
            <a:fillRect/>
          </a:stretch>
        </p:blipFill>
        <p:spPr>
          <a:xfrm>
            <a:off x="1210622" y="1497979"/>
            <a:ext cx="3168996" cy="2759356"/>
          </a:xfrm>
          <a:prstGeom prst="rect">
            <a:avLst/>
          </a:prstGeom>
        </p:spPr>
      </p:pic>
      <p:pic>
        <p:nvPicPr>
          <p:cNvPr id="3" name="Picture 2"/>
          <p:cNvPicPr>
            <a:picLocks noChangeAspect="1"/>
          </p:cNvPicPr>
          <p:nvPr/>
        </p:nvPicPr>
        <p:blipFill>
          <a:blip r:embed="rId18"/>
          <a:stretch>
            <a:fillRect/>
          </a:stretch>
        </p:blipFill>
        <p:spPr>
          <a:xfrm>
            <a:off x="8604730" y="1658780"/>
            <a:ext cx="3724290" cy="3006733"/>
          </a:xfrm>
          <a:prstGeom prst="rect">
            <a:avLst/>
          </a:prstGeom>
        </p:spPr>
      </p:pic>
      <p:pic>
        <p:nvPicPr>
          <p:cNvPr id="13" name="Picture 12"/>
          <p:cNvPicPr>
            <a:picLocks noChangeAspect="1"/>
          </p:cNvPicPr>
          <p:nvPr/>
        </p:nvPicPr>
        <p:blipFill>
          <a:blip r:embed="rId19"/>
          <a:stretch>
            <a:fillRect/>
          </a:stretch>
        </p:blipFill>
        <p:spPr>
          <a:xfrm>
            <a:off x="1780116" y="6031087"/>
            <a:ext cx="2599502" cy="3023718"/>
          </a:xfrm>
          <a:prstGeom prst="rect">
            <a:avLst/>
          </a:prstGeom>
        </p:spPr>
      </p:pic>
      <p:pic>
        <p:nvPicPr>
          <p:cNvPr id="14" name="Picture 13"/>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Lst>
          </a:blip>
          <a:stretch>
            <a:fillRect/>
          </a:stretch>
        </p:blipFill>
        <p:spPr>
          <a:xfrm>
            <a:off x="8916207" y="5714547"/>
            <a:ext cx="3660251" cy="3660251"/>
          </a:xfrm>
          <a:prstGeom prst="rect">
            <a:avLst/>
          </a:prstGeom>
        </p:spPr>
      </p:pic>
      <p:pic>
        <p:nvPicPr>
          <p:cNvPr id="21" name="hea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4853945" y="2848202"/>
            <a:ext cx="609600" cy="609600"/>
          </a:xfrm>
          <a:prstGeom prst="rect">
            <a:avLst/>
          </a:prstGeom>
        </p:spPr>
      </p:pic>
      <p:pic>
        <p:nvPicPr>
          <p:cNvPr id="22" name="kne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2"/>
          <a:stretch>
            <a:fillRect/>
          </a:stretch>
        </p:blipFill>
        <p:spPr>
          <a:xfrm>
            <a:off x="12802406" y="2983174"/>
            <a:ext cx="609600" cy="609600"/>
          </a:xfrm>
          <a:prstGeom prst="rect">
            <a:avLst/>
          </a:prstGeom>
        </p:spPr>
      </p:pic>
      <p:pic>
        <p:nvPicPr>
          <p:cNvPr id="23" name="leg">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2"/>
          <a:stretch>
            <a:fillRect/>
          </a:stretch>
        </p:blipFill>
        <p:spPr>
          <a:xfrm>
            <a:off x="4952003" y="7397963"/>
            <a:ext cx="609600" cy="609600"/>
          </a:xfrm>
          <a:prstGeom prst="rect">
            <a:avLst/>
          </a:prstGeom>
        </p:spPr>
      </p:pic>
      <p:pic>
        <p:nvPicPr>
          <p:cNvPr id="24" name="lip">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stretch>
            <a:fillRect/>
          </a:stretch>
        </p:blipFill>
        <p:spPr>
          <a:xfrm>
            <a:off x="12802406" y="7411698"/>
            <a:ext cx="609600" cy="609600"/>
          </a:xfrm>
          <a:prstGeom prst="rect">
            <a:avLst/>
          </a:prstGeom>
        </p:spPr>
      </p:pic>
    </p:spTree>
    <p:extLst>
      <p:ext uri="{BB962C8B-B14F-4D97-AF65-F5344CB8AC3E}">
        <p14:creationId xmlns:p14="http://schemas.microsoft.com/office/powerpoint/2010/main" val="96305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additive="base">
                                        <p:cTn id="70" dur="500" fill="hold"/>
                                        <p:tgtEl>
                                          <p:spTgt spid="13"/>
                                        </p:tgtEl>
                                        <p:attrNameLst>
                                          <p:attrName>ppt_x</p:attrName>
                                        </p:attrNameLst>
                                      </p:cBhvr>
                                      <p:tavLst>
                                        <p:tav tm="0">
                                          <p:val>
                                            <p:strVal val="#ppt_x"/>
                                          </p:val>
                                        </p:tav>
                                        <p:tav tm="100000">
                                          <p:val>
                                            <p:strVal val="#ppt_x"/>
                                          </p:val>
                                        </p:tav>
                                      </p:tavLst>
                                    </p:anim>
                                    <p:anim calcmode="lin" valueType="num">
                                      <p:cBhvr additive="base">
                                        <p:cTn id="7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anim calcmode="lin" valueType="num">
                                      <p:cBhvr additive="base">
                                        <p:cTn id="85" dur="500" fill="hold"/>
                                        <p:tgtEl>
                                          <p:spTgt spid="24"/>
                                        </p:tgtEl>
                                        <p:attrNameLst>
                                          <p:attrName>ppt_x</p:attrName>
                                        </p:attrNameLst>
                                      </p:cBhvr>
                                      <p:tavLst>
                                        <p:tav tm="0">
                                          <p:val>
                                            <p:strVal val="#ppt_x"/>
                                          </p:val>
                                        </p:tav>
                                        <p:tav tm="100000">
                                          <p:val>
                                            <p:strVal val="#ppt_x"/>
                                          </p:val>
                                        </p:tav>
                                      </p:tavLst>
                                    </p:anim>
                                    <p:anim calcmode="lin" valueType="num">
                                      <p:cBhvr additive="base">
                                        <p:cTn id="86" dur="500" fill="hold"/>
                                        <p:tgtEl>
                                          <p:spTgt spid="24"/>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4"/>
                                        </p:tgtEl>
                                        <p:attrNameLst>
                                          <p:attrName>style.visibility</p:attrName>
                                        </p:attrNameLst>
                                      </p:cBhvr>
                                      <p:to>
                                        <p:strVal val="visible"/>
                                      </p:to>
                                    </p:set>
                                    <p:anim calcmode="lin" valueType="num">
                                      <p:cBhvr additive="base">
                                        <p:cTn id="89" dur="500" fill="hold"/>
                                        <p:tgtEl>
                                          <p:spTgt spid="14"/>
                                        </p:tgtEl>
                                        <p:attrNameLst>
                                          <p:attrName>ppt_x</p:attrName>
                                        </p:attrNameLst>
                                      </p:cBhvr>
                                      <p:tavLst>
                                        <p:tav tm="0">
                                          <p:val>
                                            <p:strVal val="#ppt_x"/>
                                          </p:val>
                                        </p:tav>
                                        <p:tav tm="100000">
                                          <p:val>
                                            <p:strVal val="#ppt_x"/>
                                          </p:val>
                                        </p:tav>
                                      </p:tavLst>
                                    </p:anim>
                                    <p:anim calcmode="lin" valueType="num">
                                      <p:cBhvr additive="base">
                                        <p:cTn id="9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21"/>
                </p:tgtEl>
              </p:cMediaNode>
            </p:audio>
            <p:audio>
              <p:cMediaNode vol="80000">
                <p:cTn id="97" fill="hold" display="0">
                  <p:stCondLst>
                    <p:cond delay="indefinite"/>
                  </p:stCondLst>
                  <p:endCondLst>
                    <p:cond evt="onStopAudio" delay="0">
                      <p:tgtEl>
                        <p:sldTgt/>
                      </p:tgtEl>
                    </p:cond>
                  </p:endCondLst>
                </p:cTn>
                <p:tgtEl>
                  <p:spTgt spid="22"/>
                </p:tgtEl>
              </p:cMediaNode>
            </p:audio>
            <p:audio>
              <p:cMediaNode vol="80000">
                <p:cTn id="98" fill="hold" display="0">
                  <p:stCondLst>
                    <p:cond delay="indefinite"/>
                  </p:stCondLst>
                  <p:endCondLst>
                    <p:cond evt="onStopAudio" delay="0">
                      <p:tgtEl>
                        <p:sldTgt/>
                      </p:tgtEl>
                    </p:cond>
                  </p:endCondLst>
                </p:cTn>
                <p:tgtEl>
                  <p:spTgt spid="23"/>
                </p:tgtEl>
              </p:cMediaNode>
            </p:audio>
            <p:audio>
              <p:cMediaNode vol="80000">
                <p:cTn id="99" fill="hold" display="0">
                  <p:stCondLst>
                    <p:cond delay="indefinite"/>
                  </p:stCondLst>
                  <p:endCondLst>
                    <p:cond evt="onStopAudio" delay="0">
                      <p:tgtEl>
                        <p:sldTgt/>
                      </p:tgtEl>
                    </p:cond>
                  </p:endCondLst>
                </p:cTn>
                <p:tgtEl>
                  <p:spTgt spid="24"/>
                </p:tgtEl>
              </p:cMediaNode>
            </p:audio>
          </p:childTnLst>
        </p:cTn>
      </p:par>
    </p:tnLst>
    <p:bldLst>
      <p:bldP spid="11" grpId="0"/>
      <p:bldP spid="12" grpId="0"/>
      <p:bldP spid="16" grpId="0"/>
      <p:bldP spid="17" grpId="0"/>
      <p:bldP spid="18" grpId="0"/>
      <p:bldP spid="19" grpId="0"/>
      <p:bldP spid="15" grpId="0"/>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002569" y="212376"/>
            <a:ext cx="12484187"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Choose the best option to complete the sentences.</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531142" y="1127813"/>
            <a:ext cx="14956095" cy="8094524"/>
          </a:xfrm>
          <a:prstGeom prst="rect">
            <a:avLst/>
          </a:prstGeom>
        </p:spPr>
        <p:txBody>
          <a:bodyPr wrap="square">
            <a:spAutoFit/>
          </a:bodyPr>
          <a:lstStyle/>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7.</a:t>
            </a:r>
            <a:r>
              <a:rPr lang="en-US" sz="4000">
                <a:latin typeface="Calibri" panose="020F0502020204030204" pitchFamily="34" charset="0"/>
                <a:ea typeface="Calibri" panose="020F0502020204030204" pitchFamily="34" charset="0"/>
                <a:cs typeface="Calibri" panose="020F0502020204030204" pitchFamily="34" charset="0"/>
              </a:rPr>
              <a:t> "_______________ closing that window?" - "Not at all."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smtClean="0">
                <a:latin typeface="Calibri" panose="020F0502020204030204" pitchFamily="34" charset="0"/>
                <a:ea typeface="Calibri" panose="020F0502020204030204" pitchFamily="34" charset="0"/>
                <a:cs typeface="Calibri" panose="020F0502020204030204" pitchFamily="34" charset="0"/>
              </a:rPr>
              <a:t>	A. Would </a:t>
            </a:r>
            <a:r>
              <a:rPr lang="en-US" sz="4000">
                <a:latin typeface="Calibri" panose="020F0502020204030204" pitchFamily="34" charset="0"/>
                <a:ea typeface="Calibri" panose="020F0502020204030204" pitchFamily="34" charset="0"/>
                <a:cs typeface="Calibri" panose="020F0502020204030204" pitchFamily="34" charset="0"/>
              </a:rPr>
              <a:t>you like	</a:t>
            </a:r>
            <a:r>
              <a:rPr lang="en-US" sz="4000" smtClean="0">
                <a:latin typeface="Calibri" panose="020F0502020204030204" pitchFamily="34" charset="0"/>
                <a:ea typeface="Calibri" panose="020F0502020204030204" pitchFamily="34" charset="0"/>
                <a:cs typeface="Calibri" panose="020F0502020204030204" pitchFamily="34" charset="0"/>
              </a:rPr>
              <a:t>		B</a:t>
            </a:r>
            <a:r>
              <a:rPr lang="en-US" sz="4000">
                <a:latin typeface="Calibri" panose="020F0502020204030204" pitchFamily="34" charset="0"/>
                <a:ea typeface="Calibri" panose="020F0502020204030204" pitchFamily="34" charset="0"/>
                <a:cs typeface="Calibri" panose="020F0502020204030204" pitchFamily="34" charset="0"/>
              </a:rPr>
              <a:t>. Could you please 	</a:t>
            </a:r>
            <a:endParaRPr lang="en-US" sz="4000" smtClean="0">
              <a:latin typeface="Calibri" panose="020F0502020204030204" pitchFamily="34" charset="0"/>
              <a:ea typeface="Calibri" panose="020F0502020204030204" pitchFamily="34" charset="0"/>
              <a:cs typeface="Calibri" panose="020F0502020204030204" pitchFamily="34" charset="0"/>
            </a:endParaRPr>
          </a:p>
          <a:p>
            <a:pPr algn="just">
              <a:spcAft>
                <a:spcPts val="0"/>
              </a:spcAft>
            </a:pPr>
            <a:r>
              <a:rPr lang="en-US" sz="4000" smtClean="0">
                <a:latin typeface="Calibri" panose="020F0502020204030204" pitchFamily="34" charset="0"/>
                <a:ea typeface="Calibri" panose="020F0502020204030204" pitchFamily="34" charset="0"/>
                <a:cs typeface="Calibri" panose="020F0502020204030204" pitchFamily="34" charset="0"/>
              </a:rPr>
              <a:t>	C</a:t>
            </a:r>
            <a:r>
              <a:rPr lang="en-US" sz="4000">
                <a:latin typeface="Calibri" panose="020F0502020204030204" pitchFamily="34" charset="0"/>
                <a:ea typeface="Calibri" panose="020F0502020204030204" pitchFamily="34" charset="0"/>
                <a:cs typeface="Calibri" panose="020F0502020204030204" pitchFamily="34" charset="0"/>
              </a:rPr>
              <a:t>. Would you mind	</a:t>
            </a:r>
            <a:r>
              <a:rPr lang="en-US" sz="4000" smtClean="0">
                <a:latin typeface="Calibri" panose="020F0502020204030204" pitchFamily="34" charset="0"/>
                <a:ea typeface="Calibri" panose="020F0502020204030204" pitchFamily="34" charset="0"/>
                <a:cs typeface="Calibri" panose="020F0502020204030204" pitchFamily="34" charset="0"/>
              </a:rPr>
              <a:t>	D</a:t>
            </a:r>
            <a:r>
              <a:rPr lang="en-US" sz="4000">
                <a:latin typeface="Calibri" panose="020F0502020204030204" pitchFamily="34" charset="0"/>
                <a:ea typeface="Calibri" panose="020F0502020204030204" pitchFamily="34" charset="0"/>
                <a:cs typeface="Calibri" panose="020F0502020204030204" pitchFamily="34" charset="0"/>
              </a:rPr>
              <a:t>. Do you want</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8.</a:t>
            </a:r>
            <a:r>
              <a:rPr lang="en-US" sz="4000">
                <a:latin typeface="Calibri" panose="020F0502020204030204" pitchFamily="34" charset="0"/>
                <a:ea typeface="Calibri" panose="020F0502020204030204" pitchFamily="34" charset="0"/>
                <a:cs typeface="Calibri" panose="020F0502020204030204" pitchFamily="34" charset="0"/>
              </a:rPr>
              <a:t> "_______________ lend me your book, please?" - "No. I'm sorry I need it."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May I		B. Can I		C. Will you		D. May you</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9.</a:t>
            </a:r>
            <a:r>
              <a:rPr lang="en-US" sz="4000">
                <a:latin typeface="Calibri" panose="020F0502020204030204" pitchFamily="34" charset="0"/>
                <a:ea typeface="Calibri" panose="020F0502020204030204" pitchFamily="34" charset="0"/>
                <a:cs typeface="Calibri" panose="020F0502020204030204" pitchFamily="34" charset="0"/>
              </a:rPr>
              <a:t> "Thank you for the nice gift." - "_______________"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But do you know how much it costs. 	</a:t>
            </a:r>
            <a:r>
              <a:rPr lang="en-US" sz="4000" smtClean="0">
                <a:latin typeface="Calibri" panose="020F0502020204030204" pitchFamily="34" charset="0"/>
                <a:ea typeface="Calibri" panose="020F0502020204030204" pitchFamily="34" charset="0"/>
                <a:cs typeface="Calibri" panose="020F0502020204030204" pitchFamily="34" charset="0"/>
              </a:rPr>
              <a:t>	B</a:t>
            </a:r>
            <a:r>
              <a:rPr lang="en-US" sz="4000">
                <a:latin typeface="Calibri" panose="020F0502020204030204" pitchFamily="34" charset="0"/>
                <a:ea typeface="Calibri" panose="020F0502020204030204" pitchFamily="34" charset="0"/>
                <a:cs typeface="Calibri" panose="020F0502020204030204" pitchFamily="34" charset="0"/>
              </a:rPr>
              <a:t>. You're very good,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C. You're welcome. 				</a:t>
            </a:r>
            <a:r>
              <a:rPr lang="en-US" sz="4000" smtClean="0">
                <a:latin typeface="Calibri" panose="020F0502020204030204" pitchFamily="34" charset="0"/>
                <a:ea typeface="Calibri" panose="020F0502020204030204" pitchFamily="34" charset="0"/>
                <a:cs typeface="Calibri" panose="020F0502020204030204" pitchFamily="34" charset="0"/>
              </a:rPr>
              <a:t>		D</a:t>
            </a:r>
            <a:r>
              <a:rPr lang="en-US" sz="4000">
                <a:latin typeface="Calibri" panose="020F0502020204030204" pitchFamily="34" charset="0"/>
                <a:ea typeface="Calibri" panose="020F0502020204030204" pitchFamily="34" charset="0"/>
                <a:cs typeface="Calibri" panose="020F0502020204030204" pitchFamily="34" charset="0"/>
              </a:rPr>
              <a:t>. My goodness.</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10.</a:t>
            </a:r>
            <a:r>
              <a:rPr lang="en-US" sz="4000">
                <a:latin typeface="Calibri" panose="020F0502020204030204" pitchFamily="34" charset="0"/>
                <a:ea typeface="Calibri" panose="020F0502020204030204" pitchFamily="34" charset="0"/>
                <a:cs typeface="Calibri" panose="020F0502020204030204" pitchFamily="34" charset="0"/>
              </a:rPr>
              <a:t> "Would you like to join our volunteer group this summer?" – “_______________”</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A. Do you think I would? 			</a:t>
            </a:r>
            <a:r>
              <a:rPr lang="en-US" sz="4000" smtClean="0">
                <a:latin typeface="Calibri" panose="020F0502020204030204" pitchFamily="34" charset="0"/>
                <a:ea typeface="Calibri" panose="020F0502020204030204" pitchFamily="34" charset="0"/>
                <a:cs typeface="Calibri" panose="020F0502020204030204" pitchFamily="34" charset="0"/>
              </a:rPr>
              <a:t>	B</a:t>
            </a:r>
            <a:r>
              <a:rPr lang="en-US" sz="4000">
                <a:latin typeface="Calibri" panose="020F0502020204030204" pitchFamily="34" charset="0"/>
                <a:ea typeface="Calibri" panose="020F0502020204030204" pitchFamily="34" charset="0"/>
                <a:cs typeface="Calibri" panose="020F0502020204030204" pitchFamily="34" charset="0"/>
              </a:rPr>
              <a:t>. I wouldn't. Thank you. </a:t>
            </a:r>
            <a:endParaRPr lang="en-US" sz="36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000">
                <a:latin typeface="Calibri" panose="020F0502020204030204" pitchFamily="34" charset="0"/>
                <a:ea typeface="Calibri" panose="020F0502020204030204" pitchFamily="34" charset="0"/>
                <a:cs typeface="Calibri" panose="020F0502020204030204" pitchFamily="34" charset="0"/>
              </a:rPr>
              <a:t>C. Yes, you're a good friend. 			D. Yes, I'd love to. Thanks.</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2438400" y="2476500"/>
            <a:ext cx="503663" cy="51760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939936" y="4255213"/>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531142" y="6078113"/>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9681815" y="8470224"/>
            <a:ext cx="609600" cy="592417"/>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50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barn(inVertical)">
                                      <p:cBhvr>
                                        <p:cTn id="6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3" grpId="0" animBg="1"/>
      <p:bldP spid="11" grpId="0" animBg="1"/>
      <p:bldP spid="12" grpId="0" animBg="1"/>
      <p:bldP spid="1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371048" y="1782511"/>
            <a:ext cx="12320630"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3605400" y="2287758"/>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619487" y="77343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02364" y="-1012644"/>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rot="238598">
            <a:off x="615473" y="2289170"/>
            <a:ext cx="10347588" cy="2834815"/>
          </a:xfrm>
          <a:prstGeom prst="rect">
            <a:avLst/>
          </a:prstGeom>
        </p:spPr>
        <p:txBody>
          <a:bodyPr wrap="square" lIns="0" tIns="0" rIns="0" bIns="0" rtlCol="0" anchor="t">
            <a:spAutoFit/>
          </a:bodyPr>
          <a:lstStyle/>
          <a:p>
            <a:pPr algn="ctr">
              <a:lnSpc>
                <a:spcPct val="110000"/>
              </a:lnSpc>
            </a:pPr>
            <a:r>
              <a:rPr lang="en-US" sz="8800">
                <a:solidFill>
                  <a:srgbClr val="4F3B20"/>
                </a:solidFill>
                <a:latin typeface="Marykate"/>
              </a:rPr>
              <a:t>PART 3. </a:t>
            </a:r>
            <a:endParaRPr lang="en-US" sz="8800" smtClean="0">
              <a:solidFill>
                <a:srgbClr val="4F3B20"/>
              </a:solidFill>
              <a:latin typeface="Marykate"/>
            </a:endParaRPr>
          </a:p>
          <a:p>
            <a:pPr algn="ctr">
              <a:lnSpc>
                <a:spcPct val="110000"/>
              </a:lnSpc>
            </a:pPr>
            <a:r>
              <a:rPr lang="en-US" sz="8800" smtClean="0">
                <a:solidFill>
                  <a:srgbClr val="4F3B20"/>
                </a:solidFill>
                <a:latin typeface="Marykate"/>
              </a:rPr>
              <a:t>COMMUNICATION </a:t>
            </a:r>
            <a:r>
              <a:rPr lang="en-US" sz="8800">
                <a:solidFill>
                  <a:srgbClr val="4F3B20"/>
                </a:solidFill>
                <a:latin typeface="Marykate"/>
              </a:rPr>
              <a:t>SKILLS</a:t>
            </a:r>
          </a:p>
        </p:txBody>
      </p:sp>
      <p:sp>
        <p:nvSpPr>
          <p:cNvPr id="14" name="TextBox 14"/>
          <p:cNvSpPr txBox="1"/>
          <p:nvPr/>
        </p:nvSpPr>
        <p:spPr>
          <a:xfrm>
            <a:off x="7105388" y="6804380"/>
            <a:ext cx="7007534" cy="728084"/>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III. READING</a:t>
            </a:r>
          </a:p>
        </p:txBody>
      </p:sp>
    </p:spTree>
    <p:extLst>
      <p:ext uri="{BB962C8B-B14F-4D97-AF65-F5344CB8AC3E}">
        <p14:creationId xmlns:p14="http://schemas.microsoft.com/office/powerpoint/2010/main" val="2653135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023617" cy="1554011"/>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197899" y="603186"/>
            <a:ext cx="17514666" cy="923330"/>
          </a:xfrm>
          <a:prstGeom prst="rect">
            <a:avLst/>
          </a:prstGeom>
        </p:spPr>
        <p:txBody>
          <a:bodyPr wrap="none">
            <a:spAutoFit/>
          </a:bodyPr>
          <a:lstStyle/>
          <a:p>
            <a:pPr indent="457200" algn="just">
              <a:lnSpc>
                <a:spcPct val="150000"/>
              </a:lnSpc>
              <a:spcAft>
                <a:spcPts val="0"/>
              </a:spcAft>
            </a:pPr>
            <a:r>
              <a:rPr lang="en-US" sz="3600" b="1" smtClean="0">
                <a:solidFill>
                  <a:srgbClr val="0070C0"/>
                </a:solidFill>
                <a:latin typeface="Calibri" panose="020F0502020204030204" pitchFamily="34" charset="0"/>
                <a:ea typeface="Cambria" panose="02040503050406030204" pitchFamily="18" charset="0"/>
                <a:cs typeface="Cambria" panose="02040503050406030204" pitchFamily="18" charset="0"/>
              </a:rPr>
              <a:t>Ex </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1. Read the passage, and then decide whether the statements are true (T) or false (F).</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800887" y="1625936"/>
            <a:ext cx="8393159" cy="7571303"/>
          </a:xfrm>
          <a:prstGeom prst="rect">
            <a:avLst/>
          </a:prstGeom>
        </p:spPr>
        <p:txBody>
          <a:bodyPr wrap="square">
            <a:spAutoFit/>
          </a:bodyPr>
          <a:lstStyle/>
          <a:p>
            <a:pPr algn="just">
              <a:spcAft>
                <a:spcPts val="0"/>
              </a:spcAft>
            </a:pPr>
            <a:r>
              <a:rPr lang="en-US" sz="5400">
                <a:latin typeface="Calibri" panose="020F0502020204030204" pitchFamily="34" charset="0"/>
                <a:ea typeface="Cambria" panose="02040503050406030204" pitchFamily="18" charset="0"/>
                <a:cs typeface="Cambria" panose="02040503050406030204" pitchFamily="18" charset="0"/>
              </a:rPr>
              <a:t>Lan is a student in grade 6. She is tall and thin. She is slim but she is not weak. She has an oval face and chubby cheeks. Her hair is long and black. Her nose isn't big. It’s small. She has brown eyes and white teeth. She’s very nice.</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pic>
        <p:nvPicPr>
          <p:cNvPr id="3" name="Picture 2"/>
          <p:cNvPicPr>
            <a:picLocks noChangeAspect="1"/>
          </p:cNvPicPr>
          <p:nvPr/>
        </p:nvPicPr>
        <p:blipFill>
          <a:blip r:embed="rId39"/>
          <a:stretch>
            <a:fillRect/>
          </a:stretch>
        </p:blipFill>
        <p:spPr>
          <a:xfrm>
            <a:off x="9543422" y="1694836"/>
            <a:ext cx="7531569" cy="6977641"/>
          </a:xfrm>
          <a:prstGeom prst="rect">
            <a:avLst/>
          </a:prstGeom>
        </p:spPr>
      </p:pic>
      <p:sp>
        <p:nvSpPr>
          <p:cNvPr id="5" name="Rectangle 4"/>
          <p:cNvSpPr/>
          <p:nvPr/>
        </p:nvSpPr>
        <p:spPr>
          <a:xfrm>
            <a:off x="15723660" y="2559383"/>
            <a:ext cx="2280435" cy="1015663"/>
          </a:xfrm>
          <a:prstGeom prst="rect">
            <a:avLst/>
          </a:prstGeom>
        </p:spPr>
        <p:txBody>
          <a:bodyPr wrap="square">
            <a:spAutoFit/>
          </a:bodyPr>
          <a:lstStyle/>
          <a:p>
            <a:r>
              <a:rPr lang="pt-BR" sz="6000" b="1">
                <a:solidFill>
                  <a:srgbClr val="FF0000"/>
                </a:solidFill>
                <a:latin typeface="Times New Roman" panose="02020603050405020304" pitchFamily="18" charset="0"/>
                <a:ea typeface="Calibri" panose="020F0502020204030204" pitchFamily="34" charset="0"/>
              </a:rPr>
              <a:t>T</a:t>
            </a:r>
            <a:endParaRPr lang="en-US" sz="6000" b="1">
              <a:solidFill>
                <a:srgbClr val="FF0000"/>
              </a:solidFill>
            </a:endParaRPr>
          </a:p>
        </p:txBody>
      </p:sp>
      <p:sp>
        <p:nvSpPr>
          <p:cNvPr id="12" name="Rectangle 11"/>
          <p:cNvSpPr/>
          <p:nvPr/>
        </p:nvSpPr>
        <p:spPr>
          <a:xfrm>
            <a:off x="15723660" y="3501741"/>
            <a:ext cx="2280435" cy="1015663"/>
          </a:xfrm>
          <a:prstGeom prst="rect">
            <a:avLst/>
          </a:prstGeom>
        </p:spPr>
        <p:txBody>
          <a:bodyPr wrap="square">
            <a:spAutoFit/>
          </a:bodyPr>
          <a:lstStyle/>
          <a:p>
            <a:r>
              <a:rPr lang="pt-BR" sz="6000" b="1" smtClean="0">
                <a:solidFill>
                  <a:srgbClr val="FF0000"/>
                </a:solidFill>
                <a:latin typeface="Times New Roman" panose="02020603050405020304" pitchFamily="18" charset="0"/>
                <a:ea typeface="Calibri" panose="020F0502020204030204" pitchFamily="34" charset="0"/>
              </a:rPr>
              <a:t>F</a:t>
            </a:r>
            <a:endParaRPr lang="en-US" sz="6000" b="1">
              <a:solidFill>
                <a:srgbClr val="FF0000"/>
              </a:solidFill>
            </a:endParaRPr>
          </a:p>
        </p:txBody>
      </p:sp>
      <p:sp>
        <p:nvSpPr>
          <p:cNvPr id="14" name="Rectangle 13"/>
          <p:cNvSpPr/>
          <p:nvPr/>
        </p:nvSpPr>
        <p:spPr>
          <a:xfrm>
            <a:off x="15752996" y="4346113"/>
            <a:ext cx="2280435" cy="1015663"/>
          </a:xfrm>
          <a:prstGeom prst="rect">
            <a:avLst/>
          </a:prstGeom>
        </p:spPr>
        <p:txBody>
          <a:bodyPr wrap="square">
            <a:spAutoFit/>
          </a:bodyPr>
          <a:lstStyle/>
          <a:p>
            <a:r>
              <a:rPr lang="pt-BR" sz="6000" b="1">
                <a:solidFill>
                  <a:srgbClr val="FF0000"/>
                </a:solidFill>
                <a:latin typeface="Times New Roman" panose="02020603050405020304" pitchFamily="18" charset="0"/>
                <a:ea typeface="Calibri" panose="020F0502020204030204" pitchFamily="34" charset="0"/>
              </a:rPr>
              <a:t>T</a:t>
            </a:r>
            <a:endParaRPr lang="en-US" sz="6000" b="1">
              <a:solidFill>
                <a:srgbClr val="FF0000"/>
              </a:solidFill>
            </a:endParaRPr>
          </a:p>
        </p:txBody>
      </p:sp>
      <p:sp>
        <p:nvSpPr>
          <p:cNvPr id="15" name="Rectangle 14"/>
          <p:cNvSpPr/>
          <p:nvPr/>
        </p:nvSpPr>
        <p:spPr>
          <a:xfrm>
            <a:off x="15782332" y="5361776"/>
            <a:ext cx="2280435" cy="1015663"/>
          </a:xfrm>
          <a:prstGeom prst="rect">
            <a:avLst/>
          </a:prstGeom>
        </p:spPr>
        <p:txBody>
          <a:bodyPr wrap="square">
            <a:spAutoFit/>
          </a:bodyPr>
          <a:lstStyle/>
          <a:p>
            <a:r>
              <a:rPr lang="pt-BR" sz="6000" b="1" smtClean="0">
                <a:solidFill>
                  <a:srgbClr val="FF0000"/>
                </a:solidFill>
                <a:latin typeface="Times New Roman" panose="02020603050405020304" pitchFamily="18" charset="0"/>
                <a:ea typeface="Calibri" panose="020F0502020204030204" pitchFamily="34" charset="0"/>
              </a:rPr>
              <a:t>F</a:t>
            </a:r>
            <a:endParaRPr lang="en-US" sz="6000" b="1">
              <a:solidFill>
                <a:srgbClr val="FF0000"/>
              </a:solidFill>
            </a:endParaRPr>
          </a:p>
        </p:txBody>
      </p:sp>
      <p:sp>
        <p:nvSpPr>
          <p:cNvPr id="16" name="Rectangle 15"/>
          <p:cNvSpPr/>
          <p:nvPr/>
        </p:nvSpPr>
        <p:spPr>
          <a:xfrm>
            <a:off x="15752996" y="6315230"/>
            <a:ext cx="2280435" cy="1015663"/>
          </a:xfrm>
          <a:prstGeom prst="rect">
            <a:avLst/>
          </a:prstGeom>
        </p:spPr>
        <p:txBody>
          <a:bodyPr wrap="square">
            <a:spAutoFit/>
          </a:bodyPr>
          <a:lstStyle/>
          <a:p>
            <a:r>
              <a:rPr lang="pt-BR" sz="6000" b="1" smtClean="0">
                <a:solidFill>
                  <a:srgbClr val="FF0000"/>
                </a:solidFill>
                <a:latin typeface="Times New Roman" panose="02020603050405020304" pitchFamily="18" charset="0"/>
                <a:ea typeface="Calibri" panose="020F0502020204030204" pitchFamily="34" charset="0"/>
              </a:rPr>
              <a:t>F</a:t>
            </a:r>
            <a:endParaRPr lang="en-US" sz="6000" b="1">
              <a:solidFill>
                <a:srgbClr val="FF0000"/>
              </a:solidFill>
            </a:endParaRPr>
          </a:p>
        </p:txBody>
      </p:sp>
      <p:sp>
        <p:nvSpPr>
          <p:cNvPr id="17" name="Rectangle 16"/>
          <p:cNvSpPr/>
          <p:nvPr/>
        </p:nvSpPr>
        <p:spPr>
          <a:xfrm>
            <a:off x="15782332" y="7409354"/>
            <a:ext cx="2280435" cy="1015663"/>
          </a:xfrm>
          <a:prstGeom prst="rect">
            <a:avLst/>
          </a:prstGeom>
        </p:spPr>
        <p:txBody>
          <a:bodyPr wrap="square">
            <a:spAutoFit/>
          </a:bodyPr>
          <a:lstStyle/>
          <a:p>
            <a:r>
              <a:rPr lang="pt-BR" sz="6000" b="1">
                <a:solidFill>
                  <a:srgbClr val="FF0000"/>
                </a:solidFill>
                <a:latin typeface="Times New Roman" panose="02020603050405020304" pitchFamily="18" charset="0"/>
                <a:ea typeface="Calibri" panose="020F0502020204030204" pitchFamily="34" charset="0"/>
              </a:rPr>
              <a:t>T</a:t>
            </a:r>
            <a:endParaRPr lang="en-US" sz="6000" b="1">
              <a:solidFill>
                <a:srgbClr val="FF0000"/>
              </a:solidFill>
            </a:endParaRPr>
          </a:p>
        </p:txBody>
      </p:sp>
    </p:spTree>
    <p:extLst>
      <p:ext uri="{BB962C8B-B14F-4D97-AF65-F5344CB8AC3E}">
        <p14:creationId xmlns:p14="http://schemas.microsoft.com/office/powerpoint/2010/main" val="397156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barn(inVertical)">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barn(inVertical)">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arn(inVertical)">
                                      <p:cBhvr>
                                        <p:cTn id="7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5" grpId="0"/>
      <p:bldP spid="12" grpId="0"/>
      <p:bldP spid="14" grpId="0"/>
      <p:bldP spid="15" grpId="0"/>
      <p:bldP spid="16" grpId="0"/>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1075240" y="7877316"/>
            <a:ext cx="2680378" cy="3004389"/>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1547916" y="186244"/>
            <a:ext cx="14814633" cy="916213"/>
          </a:xfrm>
          <a:prstGeom prst="rect">
            <a:avLst/>
          </a:prstGeom>
        </p:spPr>
        <p:txBody>
          <a:bodyPr wrap="none">
            <a:spAutoFit/>
          </a:bodyPr>
          <a:lstStyle/>
          <a:p>
            <a:pPr indent="457200"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2a. Read and complete the text with the words in the box.</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952426" y="2061201"/>
            <a:ext cx="17023600" cy="7201972"/>
          </a:xfrm>
          <a:prstGeom prst="rect">
            <a:avLst/>
          </a:prstGeom>
        </p:spPr>
        <p:txBody>
          <a:bodyPr wrap="square">
            <a:spAutoFit/>
          </a:bodyPr>
          <a:lstStyle/>
          <a:p>
            <a:pPr indent="457200" algn="just">
              <a:spcAft>
                <a:spcPts val="0"/>
              </a:spcAft>
            </a:pPr>
            <a:r>
              <a:rPr lang="en-US" sz="4200">
                <a:latin typeface="Calibri" panose="020F0502020204030204" pitchFamily="34" charset="0"/>
                <a:ea typeface="Cambria" panose="02040503050406030204" pitchFamily="18" charset="0"/>
                <a:cs typeface="Cambria" panose="02040503050406030204" pitchFamily="18" charset="0"/>
              </a:rPr>
              <a:t>My name's Quan. One of my best friends is Phong. He is my classmate and we always go to school (</a:t>
            </a: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200">
                <a:latin typeface="Calibri" panose="020F0502020204030204" pitchFamily="34" charset="0"/>
                <a:ea typeface="Cambria" panose="02040503050406030204" pitchFamily="18" charset="0"/>
                <a:cs typeface="Cambria" panose="02040503050406030204" pitchFamily="18" charset="0"/>
              </a:rPr>
              <a:t>) ______________.</a:t>
            </a:r>
            <a:endParaRPr lang="en-US" sz="42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4200">
                <a:latin typeface="Calibri" panose="020F0502020204030204" pitchFamily="34" charset="0"/>
                <a:ea typeface="Cambria" panose="02040503050406030204" pitchFamily="18" charset="0"/>
                <a:cs typeface="Cambria" panose="02040503050406030204" pitchFamily="18" charset="0"/>
              </a:rPr>
              <a:t>Phong is twelve. He’s tall and rather thin. He has short (</a:t>
            </a: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200">
                <a:latin typeface="Calibri" panose="020F0502020204030204" pitchFamily="34" charset="0"/>
                <a:ea typeface="Cambria" panose="02040503050406030204" pitchFamily="18" charset="0"/>
                <a:cs typeface="Cambria" panose="02040503050406030204" pitchFamily="18" charset="0"/>
              </a:rPr>
              <a:t>) ______________ black hair and brown eyes. Phong is funny and (</a:t>
            </a: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200">
                <a:latin typeface="Calibri" panose="020F0502020204030204" pitchFamily="34" charset="0"/>
                <a:ea typeface="Cambria" panose="02040503050406030204" pitchFamily="18" charset="0"/>
                <a:cs typeface="Cambria" panose="02040503050406030204" pitchFamily="18" charset="0"/>
              </a:rPr>
              <a:t>) ______________ I like being with him because he always makes me (</a:t>
            </a: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200">
                <a:latin typeface="Calibri" panose="020F0502020204030204" pitchFamily="34" charset="0"/>
                <a:ea typeface="Cambria" panose="02040503050406030204" pitchFamily="18" charset="0"/>
                <a:cs typeface="Cambria" panose="02040503050406030204" pitchFamily="18" charset="0"/>
              </a:rPr>
              <a:t>) ______________. He is also very sporty and plays football and basketball very (</a:t>
            </a: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200">
                <a:latin typeface="Calibri" panose="020F0502020204030204" pitchFamily="34" charset="0"/>
                <a:ea typeface="Cambria" panose="02040503050406030204" pitchFamily="18" charset="0"/>
                <a:cs typeface="Cambria" panose="02040503050406030204" pitchFamily="18" charset="0"/>
              </a:rPr>
              <a:t>) ______________. We often play basketball and football at the weekend. He loves music and he plays the guitar. I don’t play any instruments but I love (</a:t>
            </a: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200">
                <a:latin typeface="Calibri" panose="020F0502020204030204" pitchFamily="34" charset="0"/>
                <a:ea typeface="Cambria" panose="02040503050406030204" pitchFamily="18" charset="0"/>
                <a:cs typeface="Cambria" panose="02040503050406030204" pitchFamily="18" charset="0"/>
              </a:rPr>
              <a:t>) ______________, too. Phong doesn’t like computer games. He likes playing with his friends.</a:t>
            </a:r>
            <a:endParaRPr lang="en-US" sz="42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4200">
                <a:latin typeface="Calibri" panose="020F0502020204030204" pitchFamily="34" charset="0"/>
                <a:ea typeface="Cambria" panose="02040503050406030204" pitchFamily="18" charset="0"/>
                <a:cs typeface="Cambria" panose="02040503050406030204" pitchFamily="18" charset="0"/>
              </a:rPr>
              <a:t>Phong is a very good student. His favourite (</a:t>
            </a: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200">
                <a:latin typeface="Calibri" panose="020F0502020204030204" pitchFamily="34" charset="0"/>
                <a:ea typeface="Cambria" panose="02040503050406030204" pitchFamily="18" charset="0"/>
                <a:cs typeface="Cambria" panose="02040503050406030204" pitchFamily="18" charset="0"/>
              </a:rPr>
              <a:t>) ______________ is Maths. He's not (</a:t>
            </a:r>
            <a:r>
              <a:rPr lang="en-US" sz="42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200">
                <a:latin typeface="Calibri" panose="020F0502020204030204" pitchFamily="34" charset="0"/>
                <a:ea typeface="Cambria" panose="02040503050406030204" pitchFamily="18" charset="0"/>
                <a:cs typeface="Cambria" panose="02040503050406030204" pitchFamily="18" charset="0"/>
              </a:rPr>
              <a:t>) ______________ at Science but he studies hard to pass it.</a:t>
            </a:r>
            <a:endParaRPr lang="en-US" sz="4200">
              <a:effectLst/>
              <a:latin typeface="Cambria" panose="02040503050406030204" pitchFamily="18" charset="0"/>
              <a:ea typeface="Cambria" panose="02040503050406030204" pitchFamily="18" charset="0"/>
              <a:cs typeface="Cambria" panose="02040503050406030204" pitchFamily="18" charset="0"/>
            </a:endParaRPr>
          </a:p>
        </p:txBody>
      </p:sp>
      <p:sp>
        <p:nvSpPr>
          <p:cNvPr id="5" name="Rectangle 4"/>
          <p:cNvSpPr/>
          <p:nvPr/>
        </p:nvSpPr>
        <p:spPr>
          <a:xfrm>
            <a:off x="1066800" y="1003637"/>
            <a:ext cx="2097049" cy="906787"/>
          </a:xfrm>
          <a:prstGeom prst="rect">
            <a:avLst/>
          </a:prstGeom>
        </p:spPr>
        <p:txBody>
          <a:bodyPr wrap="none">
            <a:spAutoFit/>
          </a:bodyPr>
          <a:lstStyle/>
          <a:p>
            <a:pPr lvl="0" indent="457200" algn="just">
              <a:lnSpc>
                <a:spcPct val="150000"/>
              </a:lnSpc>
            </a:pPr>
            <a:r>
              <a:rPr lang="en-US" sz="4000" b="1">
                <a:solidFill>
                  <a:srgbClr val="FF0000"/>
                </a:solidFill>
                <a:latin typeface="Microsoft JhengHei UI" panose="020B0604030504040204" pitchFamily="34" charset="-120"/>
                <a:ea typeface="Cambria" panose="02040503050406030204" pitchFamily="18" charset="0"/>
                <a:cs typeface="Calibri" panose="020F0502020204030204" pitchFamily="34" charset="0"/>
              </a:rPr>
              <a:t>music</a:t>
            </a:r>
            <a:endParaRPr lang="en-US" sz="40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
        <p:nvSpPr>
          <p:cNvPr id="6" name="Rectangle 5"/>
          <p:cNvSpPr/>
          <p:nvPr/>
        </p:nvSpPr>
        <p:spPr>
          <a:xfrm>
            <a:off x="2971800" y="988238"/>
            <a:ext cx="1970411" cy="906787"/>
          </a:xfrm>
          <a:prstGeom prst="rect">
            <a:avLst/>
          </a:prstGeom>
        </p:spPr>
        <p:txBody>
          <a:bodyPr wrap="none">
            <a:spAutoFit/>
          </a:bodyPr>
          <a:lstStyle/>
          <a:p>
            <a:pPr lvl="0" indent="457200" algn="just">
              <a:lnSpc>
                <a:spcPct val="150000"/>
              </a:lnSpc>
            </a:pPr>
            <a:r>
              <a:rPr lang="en-US" sz="4000" b="1">
                <a:solidFill>
                  <a:srgbClr val="FF0000"/>
                </a:solidFill>
                <a:latin typeface="Microsoft JhengHei UI" panose="020B0604030504040204" pitchFamily="34" charset="-120"/>
                <a:ea typeface="Cambria" panose="02040503050406030204" pitchFamily="18" charset="0"/>
                <a:cs typeface="Calibri" panose="020F0502020204030204" pitchFamily="34" charset="0"/>
              </a:rPr>
              <a:t>good</a:t>
            </a:r>
            <a:endParaRPr lang="en-US" sz="40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
        <p:nvSpPr>
          <p:cNvPr id="7" name="Rectangle 6"/>
          <p:cNvSpPr/>
          <p:nvPr/>
        </p:nvSpPr>
        <p:spPr>
          <a:xfrm>
            <a:off x="4724400" y="944032"/>
            <a:ext cx="2949846" cy="906787"/>
          </a:xfrm>
          <a:prstGeom prst="rect">
            <a:avLst/>
          </a:prstGeom>
        </p:spPr>
        <p:txBody>
          <a:bodyPr wrap="none">
            <a:spAutoFit/>
          </a:bodyPr>
          <a:lstStyle/>
          <a:p>
            <a:pPr lvl="0" indent="457200" algn="just">
              <a:lnSpc>
                <a:spcPct val="150000"/>
              </a:lnSpc>
            </a:pPr>
            <a:r>
              <a:rPr lang="en-US" sz="4000" b="1">
                <a:solidFill>
                  <a:srgbClr val="FF0000"/>
                </a:solidFill>
                <a:latin typeface="Microsoft JhengHei UI" panose="020B0604030504040204" pitchFamily="34" charset="-120"/>
                <a:ea typeface="Cambria" panose="02040503050406030204" pitchFamily="18" charset="0"/>
                <a:cs typeface="Calibri" panose="020F0502020204030204" pitchFamily="34" charset="0"/>
              </a:rPr>
              <a:t>outgoing</a:t>
            </a:r>
            <a:endParaRPr lang="en-US" sz="40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
        <p:nvSpPr>
          <p:cNvPr id="8" name="Rectangle 7"/>
          <p:cNvSpPr/>
          <p:nvPr/>
        </p:nvSpPr>
        <p:spPr>
          <a:xfrm>
            <a:off x="7467600" y="933799"/>
            <a:ext cx="1636987" cy="1015663"/>
          </a:xfrm>
          <a:prstGeom prst="rect">
            <a:avLst/>
          </a:prstGeom>
        </p:spPr>
        <p:txBody>
          <a:bodyPr wrap="none">
            <a:spAutoFit/>
          </a:bodyPr>
          <a:lstStyle/>
          <a:p>
            <a:pPr lvl="0" indent="457200" algn="just">
              <a:lnSpc>
                <a:spcPct val="150000"/>
              </a:lnSpc>
            </a:pPr>
            <a:r>
              <a:rPr lang="en-US" sz="4000" b="1">
                <a:solidFill>
                  <a:srgbClr val="FF0000"/>
                </a:solidFill>
                <a:latin typeface="Microsoft JhengHei UI" panose="020B0604030504040204" pitchFamily="34" charset="-120"/>
                <a:ea typeface="Cambria" panose="02040503050406030204" pitchFamily="18" charset="0"/>
                <a:cs typeface="Calibri" panose="020F0502020204030204" pitchFamily="34" charset="0"/>
              </a:rPr>
              <a:t>well</a:t>
            </a:r>
            <a:endParaRPr lang="en-US" sz="40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
        <p:nvSpPr>
          <p:cNvPr id="9" name="Rectangle 8"/>
          <p:cNvSpPr/>
          <p:nvPr/>
        </p:nvSpPr>
        <p:spPr>
          <a:xfrm>
            <a:off x="8915400" y="953953"/>
            <a:ext cx="2433680" cy="1015663"/>
          </a:xfrm>
          <a:prstGeom prst="rect">
            <a:avLst/>
          </a:prstGeom>
        </p:spPr>
        <p:txBody>
          <a:bodyPr wrap="none">
            <a:spAutoFit/>
          </a:bodyPr>
          <a:lstStyle/>
          <a:p>
            <a:pPr lvl="0" indent="457200" algn="just">
              <a:lnSpc>
                <a:spcPct val="150000"/>
              </a:lnSpc>
            </a:pPr>
            <a:r>
              <a:rPr lang="en-US" sz="4000" b="1">
                <a:solidFill>
                  <a:srgbClr val="FF0000"/>
                </a:solidFill>
                <a:latin typeface="Microsoft JhengHei UI" panose="020B0604030504040204" pitchFamily="34" charset="-120"/>
                <a:ea typeface="Cambria" panose="02040503050406030204" pitchFamily="18" charset="0"/>
                <a:cs typeface="Calibri" panose="020F0502020204030204" pitchFamily="34" charset="0"/>
              </a:rPr>
              <a:t>subject</a:t>
            </a:r>
            <a:endParaRPr lang="en-US" sz="40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
        <p:nvSpPr>
          <p:cNvPr id="10" name="Rectangle 9"/>
          <p:cNvSpPr/>
          <p:nvPr/>
        </p:nvSpPr>
        <p:spPr>
          <a:xfrm>
            <a:off x="11067915" y="959830"/>
            <a:ext cx="2811988" cy="1015663"/>
          </a:xfrm>
          <a:prstGeom prst="rect">
            <a:avLst/>
          </a:prstGeom>
        </p:spPr>
        <p:txBody>
          <a:bodyPr wrap="none">
            <a:spAutoFit/>
          </a:bodyPr>
          <a:lstStyle/>
          <a:p>
            <a:pPr lvl="0" indent="457200" algn="just">
              <a:lnSpc>
                <a:spcPct val="150000"/>
              </a:lnSpc>
            </a:pPr>
            <a:r>
              <a:rPr lang="en-US" sz="4000" b="1">
                <a:solidFill>
                  <a:srgbClr val="FF0000"/>
                </a:solidFill>
                <a:latin typeface="Microsoft JhengHei UI" panose="020B0604030504040204" pitchFamily="34" charset="-120"/>
                <a:ea typeface="Cambria" panose="02040503050406030204" pitchFamily="18" charset="0"/>
                <a:cs typeface="Calibri" panose="020F0502020204030204" pitchFamily="34" charset="0"/>
              </a:rPr>
              <a:t>together</a:t>
            </a:r>
            <a:endParaRPr lang="en-US" sz="40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
        <p:nvSpPr>
          <p:cNvPr id="11" name="Rectangle 10"/>
          <p:cNvSpPr/>
          <p:nvPr/>
        </p:nvSpPr>
        <p:spPr>
          <a:xfrm>
            <a:off x="13601639" y="959829"/>
            <a:ext cx="1848583" cy="1015663"/>
          </a:xfrm>
          <a:prstGeom prst="rect">
            <a:avLst/>
          </a:prstGeom>
        </p:spPr>
        <p:txBody>
          <a:bodyPr wrap="none">
            <a:spAutoFit/>
          </a:bodyPr>
          <a:lstStyle/>
          <a:p>
            <a:pPr lvl="0" indent="457200" algn="just">
              <a:lnSpc>
                <a:spcPct val="150000"/>
              </a:lnSpc>
            </a:pPr>
            <a:r>
              <a:rPr lang="en-US" sz="4000" b="1">
                <a:solidFill>
                  <a:srgbClr val="FF0000"/>
                </a:solidFill>
                <a:latin typeface="Microsoft JhengHei UI" panose="020B0604030504040204" pitchFamily="34" charset="-120"/>
                <a:ea typeface="Cambria" panose="02040503050406030204" pitchFamily="18" charset="0"/>
                <a:cs typeface="Calibri" panose="020F0502020204030204" pitchFamily="34" charset="0"/>
              </a:rPr>
              <a:t>curly</a:t>
            </a:r>
            <a:endParaRPr lang="en-US" sz="40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
        <p:nvSpPr>
          <p:cNvPr id="12" name="Rectangle 11"/>
          <p:cNvSpPr/>
          <p:nvPr/>
        </p:nvSpPr>
        <p:spPr>
          <a:xfrm>
            <a:off x="15277872" y="1003637"/>
            <a:ext cx="2047355" cy="1015663"/>
          </a:xfrm>
          <a:prstGeom prst="rect">
            <a:avLst/>
          </a:prstGeom>
        </p:spPr>
        <p:txBody>
          <a:bodyPr wrap="none">
            <a:spAutoFit/>
          </a:bodyPr>
          <a:lstStyle/>
          <a:p>
            <a:pPr lvl="0" indent="457200" algn="just">
              <a:lnSpc>
                <a:spcPct val="150000"/>
              </a:lnSpc>
            </a:pPr>
            <a:r>
              <a:rPr lang="en-US" sz="4000" b="1">
                <a:solidFill>
                  <a:srgbClr val="FF0000"/>
                </a:solidFill>
                <a:latin typeface="Microsoft JhengHei UI" panose="020B0604030504040204" pitchFamily="34" charset="-120"/>
                <a:ea typeface="Cambria" panose="02040503050406030204" pitchFamily="18" charset="0"/>
                <a:cs typeface="Calibri" panose="020F0502020204030204" pitchFamily="34" charset="0"/>
              </a:rPr>
              <a:t>laugh</a:t>
            </a:r>
            <a:endParaRPr lang="en-US" sz="4000">
              <a:solidFill>
                <a:prstClr val="black"/>
              </a:solidFill>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95951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p:cTn id="52" dur="500" fill="hold"/>
                                        <p:tgtEl>
                                          <p:spTgt spid="6"/>
                                        </p:tgtEl>
                                        <p:attrNameLst>
                                          <p:attrName>ppt_w</p:attrName>
                                        </p:attrNameLst>
                                      </p:cBhvr>
                                      <p:tavLst>
                                        <p:tav tm="0">
                                          <p:val>
                                            <p:fltVal val="0"/>
                                          </p:val>
                                        </p:tav>
                                        <p:tav tm="100000">
                                          <p:val>
                                            <p:strVal val="#ppt_w"/>
                                          </p:val>
                                        </p:tav>
                                      </p:tavLst>
                                    </p:anim>
                                    <p:anim calcmode="lin" valueType="num">
                                      <p:cBhvr>
                                        <p:cTn id="53" dur="500" fill="hold"/>
                                        <p:tgtEl>
                                          <p:spTgt spid="6"/>
                                        </p:tgtEl>
                                        <p:attrNameLst>
                                          <p:attrName>ppt_h</p:attrName>
                                        </p:attrNameLst>
                                      </p:cBhvr>
                                      <p:tavLst>
                                        <p:tav tm="0">
                                          <p:val>
                                            <p:fltVal val="0"/>
                                          </p:val>
                                        </p:tav>
                                        <p:tav tm="100000">
                                          <p:val>
                                            <p:strVal val="#ppt_h"/>
                                          </p:val>
                                        </p:tav>
                                      </p:tavLst>
                                    </p:anim>
                                    <p:animEffect transition="in" filter="fade">
                                      <p:cBhvr>
                                        <p:cTn id="54" dur="500"/>
                                        <p:tgtEl>
                                          <p:spTgt spid="6"/>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p:cTn id="67" dur="500" fill="hold"/>
                                        <p:tgtEl>
                                          <p:spTgt spid="9"/>
                                        </p:tgtEl>
                                        <p:attrNameLst>
                                          <p:attrName>ppt_w</p:attrName>
                                        </p:attrNameLst>
                                      </p:cBhvr>
                                      <p:tavLst>
                                        <p:tav tm="0">
                                          <p:val>
                                            <p:fltVal val="0"/>
                                          </p:val>
                                        </p:tav>
                                        <p:tav tm="100000">
                                          <p:val>
                                            <p:strVal val="#ppt_w"/>
                                          </p:val>
                                        </p:tav>
                                      </p:tavLst>
                                    </p:anim>
                                    <p:anim calcmode="lin" valueType="num">
                                      <p:cBhvr>
                                        <p:cTn id="68" dur="500" fill="hold"/>
                                        <p:tgtEl>
                                          <p:spTgt spid="9"/>
                                        </p:tgtEl>
                                        <p:attrNameLst>
                                          <p:attrName>ppt_h</p:attrName>
                                        </p:attrNameLst>
                                      </p:cBhvr>
                                      <p:tavLst>
                                        <p:tav tm="0">
                                          <p:val>
                                            <p:fltVal val="0"/>
                                          </p:val>
                                        </p:tav>
                                        <p:tav tm="100000">
                                          <p:val>
                                            <p:strVal val="#ppt_h"/>
                                          </p:val>
                                        </p:tav>
                                      </p:tavLst>
                                    </p:anim>
                                    <p:animEffect transition="in" filter="fade">
                                      <p:cBhvr>
                                        <p:cTn id="69" dur="500"/>
                                        <p:tgtEl>
                                          <p:spTgt spid="9"/>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0"/>
                                        </p:tgtEl>
                                        <p:attrNameLst>
                                          <p:attrName>style.visibility</p:attrName>
                                        </p:attrNameLst>
                                      </p:cBhvr>
                                      <p:to>
                                        <p:strVal val="visible"/>
                                      </p:to>
                                    </p:set>
                                    <p:anim calcmode="lin" valueType="num">
                                      <p:cBhvr>
                                        <p:cTn id="72" dur="500" fill="hold"/>
                                        <p:tgtEl>
                                          <p:spTgt spid="10"/>
                                        </p:tgtEl>
                                        <p:attrNameLst>
                                          <p:attrName>ppt_w</p:attrName>
                                        </p:attrNameLst>
                                      </p:cBhvr>
                                      <p:tavLst>
                                        <p:tav tm="0">
                                          <p:val>
                                            <p:fltVal val="0"/>
                                          </p:val>
                                        </p:tav>
                                        <p:tav tm="100000">
                                          <p:val>
                                            <p:strVal val="#ppt_w"/>
                                          </p:val>
                                        </p:tav>
                                      </p:tavLst>
                                    </p:anim>
                                    <p:anim calcmode="lin" valueType="num">
                                      <p:cBhvr>
                                        <p:cTn id="73" dur="500" fill="hold"/>
                                        <p:tgtEl>
                                          <p:spTgt spid="10"/>
                                        </p:tgtEl>
                                        <p:attrNameLst>
                                          <p:attrName>ppt_h</p:attrName>
                                        </p:attrNameLst>
                                      </p:cBhvr>
                                      <p:tavLst>
                                        <p:tav tm="0">
                                          <p:val>
                                            <p:fltVal val="0"/>
                                          </p:val>
                                        </p:tav>
                                        <p:tav tm="100000">
                                          <p:val>
                                            <p:strVal val="#ppt_h"/>
                                          </p:val>
                                        </p:tav>
                                      </p:tavLst>
                                    </p:anim>
                                    <p:animEffect transition="in" filter="fade">
                                      <p:cBhvr>
                                        <p:cTn id="74" dur="500"/>
                                        <p:tgtEl>
                                          <p:spTgt spid="10"/>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p:cTn id="77" dur="500" fill="hold"/>
                                        <p:tgtEl>
                                          <p:spTgt spid="11"/>
                                        </p:tgtEl>
                                        <p:attrNameLst>
                                          <p:attrName>ppt_w</p:attrName>
                                        </p:attrNameLst>
                                      </p:cBhvr>
                                      <p:tavLst>
                                        <p:tav tm="0">
                                          <p:val>
                                            <p:fltVal val="0"/>
                                          </p:val>
                                        </p:tav>
                                        <p:tav tm="100000">
                                          <p:val>
                                            <p:strVal val="#ppt_w"/>
                                          </p:val>
                                        </p:tav>
                                      </p:tavLst>
                                    </p:anim>
                                    <p:anim calcmode="lin" valueType="num">
                                      <p:cBhvr>
                                        <p:cTn id="78" dur="500" fill="hold"/>
                                        <p:tgtEl>
                                          <p:spTgt spid="11"/>
                                        </p:tgtEl>
                                        <p:attrNameLst>
                                          <p:attrName>ppt_h</p:attrName>
                                        </p:attrNameLst>
                                      </p:cBhvr>
                                      <p:tavLst>
                                        <p:tav tm="0">
                                          <p:val>
                                            <p:fltVal val="0"/>
                                          </p:val>
                                        </p:tav>
                                        <p:tav tm="100000">
                                          <p:val>
                                            <p:strVal val="#ppt_h"/>
                                          </p:val>
                                        </p:tav>
                                      </p:tavLst>
                                    </p:anim>
                                    <p:animEffect transition="in" filter="fade">
                                      <p:cBhvr>
                                        <p:cTn id="79" dur="500"/>
                                        <p:tgtEl>
                                          <p:spTgt spid="11"/>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2"/>
                                        </p:tgtEl>
                                        <p:attrNameLst>
                                          <p:attrName>style.visibility</p:attrName>
                                        </p:attrNameLst>
                                      </p:cBhvr>
                                      <p:to>
                                        <p:strVal val="visible"/>
                                      </p:to>
                                    </p:set>
                                    <p:anim calcmode="lin" valueType="num">
                                      <p:cBhvr>
                                        <p:cTn id="82" dur="500" fill="hold"/>
                                        <p:tgtEl>
                                          <p:spTgt spid="12"/>
                                        </p:tgtEl>
                                        <p:attrNameLst>
                                          <p:attrName>ppt_w</p:attrName>
                                        </p:attrNameLst>
                                      </p:cBhvr>
                                      <p:tavLst>
                                        <p:tav tm="0">
                                          <p:val>
                                            <p:fltVal val="0"/>
                                          </p:val>
                                        </p:tav>
                                        <p:tav tm="100000">
                                          <p:val>
                                            <p:strVal val="#ppt_w"/>
                                          </p:val>
                                        </p:tav>
                                      </p:tavLst>
                                    </p:anim>
                                    <p:anim calcmode="lin" valueType="num">
                                      <p:cBhvr>
                                        <p:cTn id="83" dur="500" fill="hold"/>
                                        <p:tgtEl>
                                          <p:spTgt spid="12"/>
                                        </p:tgtEl>
                                        <p:attrNameLst>
                                          <p:attrName>ppt_h</p:attrName>
                                        </p:attrNameLst>
                                      </p:cBhvr>
                                      <p:tavLst>
                                        <p:tav tm="0">
                                          <p:val>
                                            <p:fltVal val="0"/>
                                          </p:val>
                                        </p:tav>
                                        <p:tav tm="100000">
                                          <p:val>
                                            <p:strVal val="#ppt_h"/>
                                          </p:val>
                                        </p:tav>
                                      </p:tavLst>
                                    </p:anim>
                                    <p:animEffect transition="in" filter="fade">
                                      <p:cBhvr>
                                        <p:cTn id="84" dur="500"/>
                                        <p:tgtEl>
                                          <p:spTgt spid="12"/>
                                        </p:tgtEl>
                                      </p:cBhvr>
                                    </p:animEffect>
                                  </p:childTnLst>
                                </p:cTn>
                              </p:par>
                            </p:childTnLst>
                          </p:cTn>
                        </p:par>
                      </p:childTnLst>
                    </p:cTn>
                  </p:par>
                  <p:par>
                    <p:cTn id="85" fill="hold">
                      <p:stCondLst>
                        <p:cond delay="indefinite"/>
                      </p:stCondLst>
                      <p:childTnLst>
                        <p:par>
                          <p:cTn id="86" fill="hold">
                            <p:stCondLst>
                              <p:cond delay="0"/>
                            </p:stCondLst>
                            <p:childTnLst>
                              <p:par>
                                <p:cTn id="87" presetID="49" presetClass="path" presetSubtype="0" accel="50000" decel="50000" fill="hold" grpId="1" nodeType="clickEffect">
                                  <p:stCondLst>
                                    <p:cond delay="0"/>
                                  </p:stCondLst>
                                  <p:childTnLst>
                                    <p:animMotion origin="layout" path="M -1.25E-6 -0.00555 L -0.21571 0.15556 " pathEditMode="relative" rAng="0" ptsTypes="AA">
                                      <p:cBhvr>
                                        <p:cTn id="88" dur="500" fill="hold"/>
                                        <p:tgtEl>
                                          <p:spTgt spid="10"/>
                                        </p:tgtEl>
                                        <p:attrNameLst>
                                          <p:attrName>ppt_x</p:attrName>
                                          <p:attrName>ppt_y</p:attrName>
                                        </p:attrNameLst>
                                      </p:cBhvr>
                                      <p:rCtr x="-10790" y="8056"/>
                                    </p:animMotion>
                                  </p:childTnLst>
                                </p:cTn>
                              </p:par>
                            </p:childTnLst>
                          </p:cTn>
                        </p:par>
                      </p:childTnLst>
                    </p:cTn>
                  </p:par>
                  <p:par>
                    <p:cTn id="89" fill="hold">
                      <p:stCondLst>
                        <p:cond delay="indefinite"/>
                      </p:stCondLst>
                      <p:childTnLst>
                        <p:par>
                          <p:cTn id="90" fill="hold">
                            <p:stCondLst>
                              <p:cond delay="0"/>
                            </p:stCondLst>
                            <p:childTnLst>
                              <p:par>
                                <p:cTn id="91" presetID="49" presetClass="path" presetSubtype="0" accel="50000" decel="50000" fill="hold" grpId="1" nodeType="clickEffect">
                                  <p:stCondLst>
                                    <p:cond delay="0"/>
                                  </p:stCondLst>
                                  <p:childTnLst>
                                    <p:animMotion origin="layout" path="M -8.33333E-7 -2.59259E-6 L 0.06719 0.21667 " pathEditMode="relative" rAng="0" ptsTypes="AA">
                                      <p:cBhvr>
                                        <p:cTn id="92" dur="500" fill="hold"/>
                                        <p:tgtEl>
                                          <p:spTgt spid="11"/>
                                        </p:tgtEl>
                                        <p:attrNameLst>
                                          <p:attrName>ppt_x</p:attrName>
                                          <p:attrName>ppt_y</p:attrName>
                                        </p:attrNameLst>
                                      </p:cBhvr>
                                      <p:rCtr x="3359" y="10833"/>
                                    </p:animMotion>
                                  </p:childTnLst>
                                </p:cTn>
                              </p:par>
                            </p:childTnLst>
                          </p:cTn>
                        </p:par>
                      </p:childTnLst>
                    </p:cTn>
                  </p:par>
                  <p:par>
                    <p:cTn id="93" fill="hold">
                      <p:stCondLst>
                        <p:cond delay="indefinite"/>
                      </p:stCondLst>
                      <p:childTnLst>
                        <p:par>
                          <p:cTn id="94" fill="hold">
                            <p:stCondLst>
                              <p:cond delay="0"/>
                            </p:stCondLst>
                            <p:childTnLst>
                              <p:par>
                                <p:cTn id="95" presetID="49" presetClass="path" presetSubtype="0" accel="50000" decel="50000" fill="hold" grpId="1" nodeType="clickEffect">
                                  <p:stCondLst>
                                    <p:cond delay="0"/>
                                  </p:stCondLst>
                                  <p:childTnLst>
                                    <p:animMotion origin="layout" path="M 4.30556E-6 -2.46914E-6 L 0.44956 0.28272 " pathEditMode="relative" rAng="0" ptsTypes="AA">
                                      <p:cBhvr>
                                        <p:cTn id="96" dur="500" fill="hold"/>
                                        <p:tgtEl>
                                          <p:spTgt spid="7"/>
                                        </p:tgtEl>
                                        <p:attrNameLst>
                                          <p:attrName>ppt_x</p:attrName>
                                          <p:attrName>ppt_y</p:attrName>
                                        </p:attrNameLst>
                                      </p:cBhvr>
                                      <p:rCtr x="22474" y="14136"/>
                                    </p:animMotion>
                                  </p:childTnLst>
                                </p:cTn>
                              </p:par>
                            </p:childTnLst>
                          </p:cTn>
                        </p:par>
                      </p:childTnLst>
                    </p:cTn>
                  </p:par>
                  <p:par>
                    <p:cTn id="97" fill="hold">
                      <p:stCondLst>
                        <p:cond delay="indefinite"/>
                      </p:stCondLst>
                      <p:childTnLst>
                        <p:par>
                          <p:cTn id="98" fill="hold">
                            <p:stCondLst>
                              <p:cond delay="0"/>
                            </p:stCondLst>
                            <p:childTnLst>
                              <p:par>
                                <p:cTn id="99" presetID="49" presetClass="path" presetSubtype="0" accel="50000" decel="50000" fill="hold" grpId="1" nodeType="clickEffect">
                                  <p:stCondLst>
                                    <p:cond delay="0"/>
                                  </p:stCondLst>
                                  <p:childTnLst>
                                    <p:animMotion origin="layout" path="M 3.75E-6 -3.58025E-6 L -0.15825 0.33828 " pathEditMode="relative" rAng="0" ptsTypes="AA">
                                      <p:cBhvr>
                                        <p:cTn id="100" dur="500" fill="hold"/>
                                        <p:tgtEl>
                                          <p:spTgt spid="12"/>
                                        </p:tgtEl>
                                        <p:attrNameLst>
                                          <p:attrName>ppt_x</p:attrName>
                                          <p:attrName>ppt_y</p:attrName>
                                        </p:attrNameLst>
                                      </p:cBhvr>
                                      <p:rCtr x="-7917" y="16914"/>
                                    </p:animMotion>
                                  </p:childTnLst>
                                </p:cTn>
                              </p:par>
                            </p:childTnLst>
                          </p:cTn>
                        </p:par>
                      </p:childTnLst>
                    </p:cTn>
                  </p:par>
                  <p:par>
                    <p:cTn id="101" fill="hold">
                      <p:stCondLst>
                        <p:cond delay="indefinite"/>
                      </p:stCondLst>
                      <p:childTnLst>
                        <p:par>
                          <p:cTn id="102" fill="hold">
                            <p:stCondLst>
                              <p:cond delay="0"/>
                            </p:stCondLst>
                            <p:childTnLst>
                              <p:par>
                                <p:cTn id="103" presetID="49" presetClass="path" presetSubtype="0" accel="50000" decel="50000" fill="hold" grpId="1" nodeType="clickEffect">
                                  <p:stCondLst>
                                    <p:cond delay="0"/>
                                  </p:stCondLst>
                                  <p:childTnLst>
                                    <p:animMotion origin="layout" path="M 1.80556E-6 -3.45679E-6 L 0.35677 0.40432 " pathEditMode="relative" rAng="0" ptsTypes="AA">
                                      <p:cBhvr>
                                        <p:cTn id="104" dur="500" fill="hold"/>
                                        <p:tgtEl>
                                          <p:spTgt spid="8"/>
                                        </p:tgtEl>
                                        <p:attrNameLst>
                                          <p:attrName>ppt_x</p:attrName>
                                          <p:attrName>ppt_y</p:attrName>
                                        </p:attrNameLst>
                                      </p:cBhvr>
                                      <p:rCtr x="17839" y="20216"/>
                                    </p:animMotion>
                                  </p:childTnLst>
                                </p:cTn>
                              </p:par>
                            </p:childTnLst>
                          </p:cTn>
                        </p:par>
                      </p:childTnLst>
                    </p:cTn>
                  </p:par>
                  <p:par>
                    <p:cTn id="105" fill="hold">
                      <p:stCondLst>
                        <p:cond delay="indefinite"/>
                      </p:stCondLst>
                      <p:childTnLst>
                        <p:par>
                          <p:cTn id="106" fill="hold">
                            <p:stCondLst>
                              <p:cond delay="0"/>
                            </p:stCondLst>
                            <p:childTnLst>
                              <p:par>
                                <p:cTn id="107" presetID="49" presetClass="path" presetSubtype="0" accel="50000" decel="50000" fill="hold" grpId="1" nodeType="clickEffect">
                                  <p:stCondLst>
                                    <p:cond delay="0"/>
                                  </p:stCondLst>
                                  <p:childTnLst>
                                    <p:animMotion origin="layout" path="M 5E-6 -2.34568E-6 L 0.72917 0.52145 " pathEditMode="relative" rAng="0" ptsTypes="AA">
                                      <p:cBhvr>
                                        <p:cTn id="108" dur="500" fill="hold"/>
                                        <p:tgtEl>
                                          <p:spTgt spid="5"/>
                                        </p:tgtEl>
                                        <p:attrNameLst>
                                          <p:attrName>ppt_x</p:attrName>
                                          <p:attrName>ppt_y</p:attrName>
                                        </p:attrNameLst>
                                      </p:cBhvr>
                                      <p:rCtr x="36458" y="26065"/>
                                    </p:animMotion>
                                  </p:childTnLst>
                                </p:cTn>
                              </p:par>
                            </p:childTnLst>
                          </p:cTn>
                        </p:par>
                      </p:childTnLst>
                    </p:cTn>
                  </p:par>
                  <p:par>
                    <p:cTn id="109" fill="hold">
                      <p:stCondLst>
                        <p:cond delay="indefinite"/>
                      </p:stCondLst>
                      <p:childTnLst>
                        <p:par>
                          <p:cTn id="110" fill="hold">
                            <p:stCondLst>
                              <p:cond delay="0"/>
                            </p:stCondLst>
                            <p:childTnLst>
                              <p:par>
                                <p:cTn id="111" presetID="49" presetClass="path" presetSubtype="0" accel="50000" decel="50000" fill="hold" grpId="1" nodeType="clickEffect">
                                  <p:stCondLst>
                                    <p:cond delay="0"/>
                                  </p:stCondLst>
                                  <p:childTnLst>
                                    <p:animMotion origin="layout" path="M -3.05556E-6 3.7037E-7 L 0.18559 0.65417 " pathEditMode="relative" rAng="0" ptsTypes="AA">
                                      <p:cBhvr>
                                        <p:cTn id="112" dur="500" fill="hold"/>
                                        <p:tgtEl>
                                          <p:spTgt spid="9"/>
                                        </p:tgtEl>
                                        <p:attrNameLst>
                                          <p:attrName>ppt_x</p:attrName>
                                          <p:attrName>ppt_y</p:attrName>
                                        </p:attrNameLst>
                                      </p:cBhvr>
                                      <p:rCtr x="9280" y="32701"/>
                                    </p:animMotion>
                                  </p:childTnLst>
                                </p:cTn>
                              </p:par>
                            </p:childTnLst>
                          </p:cTn>
                        </p:par>
                      </p:childTnLst>
                    </p:cTn>
                  </p:par>
                  <p:par>
                    <p:cTn id="113" fill="hold">
                      <p:stCondLst>
                        <p:cond delay="indefinite"/>
                      </p:stCondLst>
                      <p:childTnLst>
                        <p:par>
                          <p:cTn id="114" fill="hold">
                            <p:stCondLst>
                              <p:cond delay="0"/>
                            </p:stCondLst>
                            <p:childTnLst>
                              <p:par>
                                <p:cTn id="115" presetID="49" presetClass="path" presetSubtype="0" accel="50000" decel="50000" fill="hold" grpId="1" nodeType="clickEffect">
                                  <p:stCondLst>
                                    <p:cond delay="0"/>
                                  </p:stCondLst>
                                  <p:childTnLst>
                                    <p:animMotion origin="layout" path="M 5.55556E-7 -3.45679E-6 L 0.06962 0.71544 " pathEditMode="relative" rAng="0" ptsTypes="AA">
                                      <p:cBhvr>
                                        <p:cTn id="116" dur="500" fill="hold"/>
                                        <p:tgtEl>
                                          <p:spTgt spid="6"/>
                                        </p:tgtEl>
                                        <p:attrNameLst>
                                          <p:attrName>ppt_x</p:attrName>
                                          <p:attrName>ppt_y</p:attrName>
                                        </p:attrNameLst>
                                      </p:cBhvr>
                                      <p:rCtr x="3481" y="357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5" grpId="0"/>
      <p:bldP spid="5"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2063919" y="568940"/>
            <a:ext cx="14337323"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2b. Read the text and choose the best option for each question</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525390" y="1311383"/>
            <a:ext cx="16478705" cy="7663636"/>
          </a:xfrm>
          <a:prstGeom prst="rect">
            <a:avLst/>
          </a:prstGeom>
        </p:spPr>
        <p:txBody>
          <a:bodyPr wrap="square">
            <a:spAutoFit/>
          </a:bodyPr>
          <a:lstStyle/>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1.</a:t>
            </a:r>
            <a:r>
              <a:rPr lang="en-US" sz="4800">
                <a:latin typeface="Calibri" panose="020F0502020204030204" pitchFamily="34" charset="0"/>
                <a:ea typeface="Calibri" panose="020F0502020204030204" pitchFamily="34" charset="0"/>
                <a:cs typeface="Calibri" panose="020F0502020204030204" pitchFamily="34" charset="0"/>
              </a:rPr>
              <a:t> How old is Phong? </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a:latin typeface="Calibri" panose="020F0502020204030204" pitchFamily="34" charset="0"/>
                <a:ea typeface="Calibri" panose="020F0502020204030204" pitchFamily="34" charset="0"/>
                <a:cs typeface="Calibri" panose="020F0502020204030204" pitchFamily="34" charset="0"/>
              </a:rPr>
              <a:t>A. 9			B.10 			C. 11 			D. 12</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2.</a:t>
            </a:r>
            <a:r>
              <a:rPr lang="en-US" sz="4800">
                <a:latin typeface="Calibri" panose="020F0502020204030204" pitchFamily="34" charset="0"/>
                <a:ea typeface="Calibri" panose="020F0502020204030204" pitchFamily="34" charset="0"/>
                <a:cs typeface="Calibri" panose="020F0502020204030204" pitchFamily="34" charset="0"/>
              </a:rPr>
              <a:t> What does Phong look like? </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a:latin typeface="Calibri" panose="020F0502020204030204" pitchFamily="34" charset="0"/>
                <a:ea typeface="Calibri" panose="020F0502020204030204" pitchFamily="34" charset="0"/>
                <a:cs typeface="Calibri" panose="020F0502020204030204" pitchFamily="34" charset="0"/>
              </a:rPr>
              <a:t>A. He is tall and thin. </a:t>
            </a:r>
            <a:r>
              <a:rPr lang="en-US" sz="4400" smtClean="0">
                <a:latin typeface="Calibri" panose="020F0502020204030204" pitchFamily="34" charset="0"/>
                <a:ea typeface="Calibri" panose="020F0502020204030204" pitchFamily="34" charset="0"/>
                <a:cs typeface="Times New Roman" panose="02020603050405020304" pitchFamily="18" charset="0"/>
              </a:rPr>
              <a:t>					</a:t>
            </a:r>
            <a:r>
              <a:rPr lang="en-US" sz="4800" smtClean="0">
                <a:latin typeface="Calibri" panose="020F0502020204030204" pitchFamily="34" charset="0"/>
                <a:ea typeface="Calibri" panose="020F0502020204030204" pitchFamily="34" charset="0"/>
                <a:cs typeface="Calibri" panose="020F0502020204030204" pitchFamily="34" charset="0"/>
              </a:rPr>
              <a:t>B</a:t>
            </a:r>
            <a:r>
              <a:rPr lang="en-US" sz="4800">
                <a:latin typeface="Calibri" panose="020F0502020204030204" pitchFamily="34" charset="0"/>
                <a:ea typeface="Calibri" panose="020F0502020204030204" pitchFamily="34" charset="0"/>
                <a:cs typeface="Calibri" panose="020F0502020204030204" pitchFamily="34" charset="0"/>
              </a:rPr>
              <a:t>. He is tall and fat. </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a:latin typeface="Calibri" panose="020F0502020204030204" pitchFamily="34" charset="0"/>
                <a:ea typeface="Calibri" panose="020F0502020204030204" pitchFamily="34" charset="0"/>
                <a:cs typeface="Calibri" panose="020F0502020204030204" pitchFamily="34" charset="0"/>
              </a:rPr>
              <a:t>C. He is funny and </a:t>
            </a:r>
            <a:r>
              <a:rPr lang="en-US" sz="4800" smtClean="0">
                <a:latin typeface="Calibri" panose="020F0502020204030204" pitchFamily="34" charset="0"/>
                <a:ea typeface="Calibri" panose="020F0502020204030204" pitchFamily="34" charset="0"/>
                <a:cs typeface="Calibri" panose="020F0502020204030204" pitchFamily="34" charset="0"/>
              </a:rPr>
              <a:t>outgoing.			D</a:t>
            </a:r>
            <a:r>
              <a:rPr lang="en-US" sz="4800">
                <a:latin typeface="Calibri" panose="020F0502020204030204" pitchFamily="34" charset="0"/>
                <a:ea typeface="Calibri" panose="020F0502020204030204" pitchFamily="34" charset="0"/>
                <a:cs typeface="Calibri" panose="020F0502020204030204" pitchFamily="34" charset="0"/>
              </a:rPr>
              <a:t>. He likes to play the guitar.</a:t>
            </a:r>
            <a:endParaRPr lang="en-US" sz="440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sz="4800" b="1">
                <a:solidFill>
                  <a:srgbClr val="0070C0"/>
                </a:solidFill>
                <a:latin typeface="Calibri" panose="020F0502020204030204" pitchFamily="34" charset="0"/>
                <a:ea typeface="Calibri" panose="020F0502020204030204" pitchFamily="34" charset="0"/>
                <a:cs typeface="Calibri" panose="020F0502020204030204" pitchFamily="34" charset="0"/>
              </a:rPr>
              <a:t>3.</a:t>
            </a:r>
            <a:r>
              <a:rPr lang="en-US" sz="4800">
                <a:latin typeface="Calibri" panose="020F0502020204030204" pitchFamily="34" charset="0"/>
                <a:ea typeface="Calibri" panose="020F0502020204030204" pitchFamily="34" charset="0"/>
                <a:cs typeface="Calibri" panose="020F0502020204030204" pitchFamily="34" charset="0"/>
              </a:rPr>
              <a:t> Phong has ___________.</a:t>
            </a:r>
            <a:endParaRPr lang="en-US" sz="4400">
              <a:latin typeface="Calibri" panose="020F0502020204030204" pitchFamily="34" charset="0"/>
              <a:ea typeface="Calibri" panose="020F0502020204030204" pitchFamily="34" charset="0"/>
              <a:cs typeface="Times New Roman" panose="02020603050405020304" pitchFamily="18" charset="0"/>
            </a:endParaRPr>
          </a:p>
          <a:p>
            <a:pPr marL="914400" indent="-914400" algn="just">
              <a:spcAft>
                <a:spcPts val="0"/>
              </a:spcAft>
              <a:buAutoNum type="alphaUcPeriod"/>
              <a:tabLst>
                <a:tab pos="829310" algn="l"/>
              </a:tabLst>
            </a:pPr>
            <a:r>
              <a:rPr lang="en-US" sz="4800" smtClean="0">
                <a:latin typeface="Calibri" panose="020F0502020204030204" pitchFamily="34" charset="0"/>
                <a:ea typeface="Cambria" panose="02040503050406030204" pitchFamily="18" charset="0"/>
                <a:cs typeface="Cambria" panose="02040503050406030204" pitchFamily="18" charset="0"/>
              </a:rPr>
              <a:t>long </a:t>
            </a:r>
            <a:r>
              <a:rPr lang="en-US" sz="4800">
                <a:latin typeface="Calibri" panose="020F0502020204030204" pitchFamily="34" charset="0"/>
                <a:ea typeface="Cambria" panose="02040503050406030204" pitchFamily="18" charset="0"/>
                <a:cs typeface="Cambria" panose="02040503050406030204" pitchFamily="18" charset="0"/>
              </a:rPr>
              <a:t>black hair and brown </a:t>
            </a:r>
            <a:r>
              <a:rPr lang="en-US" sz="4800" smtClean="0">
                <a:latin typeface="Calibri" panose="020F0502020204030204" pitchFamily="34" charset="0"/>
                <a:ea typeface="Cambria" panose="02040503050406030204" pitchFamily="18" charset="0"/>
                <a:cs typeface="Cambria" panose="02040503050406030204" pitchFamily="18" charset="0"/>
              </a:rPr>
              <a:t>eyes</a:t>
            </a:r>
            <a:r>
              <a:rPr lang="en-US" sz="5400" smtClean="0">
                <a:latin typeface="Cambria" panose="02040503050406030204" pitchFamily="18" charset="0"/>
                <a:ea typeface="Cambria" panose="02040503050406030204" pitchFamily="18" charset="0"/>
                <a:cs typeface="Cambria" panose="02040503050406030204" pitchFamily="18" charset="0"/>
              </a:rPr>
              <a:t>	</a:t>
            </a:r>
          </a:p>
          <a:p>
            <a:pPr marL="914400" indent="-914400" algn="just">
              <a:spcAft>
                <a:spcPts val="0"/>
              </a:spcAft>
              <a:buAutoNum type="alphaUcPeriod"/>
              <a:tabLst>
                <a:tab pos="829310" algn="l"/>
              </a:tabLst>
            </a:pPr>
            <a:r>
              <a:rPr lang="en-US" sz="4800" smtClean="0">
                <a:latin typeface="Calibri" panose="020F0502020204030204" pitchFamily="34" charset="0"/>
                <a:ea typeface="Cambria" panose="02040503050406030204" pitchFamily="18" charset="0"/>
                <a:cs typeface="Cambria" panose="02040503050406030204" pitchFamily="18" charset="0"/>
              </a:rPr>
              <a:t>B</a:t>
            </a:r>
            <a:r>
              <a:rPr lang="en-US" sz="4800">
                <a:latin typeface="Calibri" panose="020F0502020204030204" pitchFamily="34" charset="0"/>
                <a:ea typeface="Cambria" panose="02040503050406030204" pitchFamily="18" charset="0"/>
                <a:cs typeface="Cambria" panose="02040503050406030204" pitchFamily="18" charset="0"/>
              </a:rPr>
              <a:t>. curly black hair and brown eyes</a:t>
            </a:r>
            <a:endParaRPr lang="en-US" sz="54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800">
                <a:latin typeface="Calibri" panose="020F0502020204030204" pitchFamily="34" charset="0"/>
                <a:ea typeface="Cambria" panose="02040503050406030204" pitchFamily="18" charset="0"/>
                <a:cs typeface="Cambria" panose="02040503050406030204" pitchFamily="18" charset="0"/>
              </a:rPr>
              <a:t>C. black eyes and short </a:t>
            </a:r>
            <a:r>
              <a:rPr lang="en-US" sz="4800" smtClean="0">
                <a:latin typeface="Calibri" panose="020F0502020204030204" pitchFamily="34" charset="0"/>
                <a:ea typeface="Cambria" panose="02040503050406030204" pitchFamily="18" charset="0"/>
                <a:cs typeface="Cambria" panose="02040503050406030204" pitchFamily="18" charset="0"/>
              </a:rPr>
              <a:t>hair</a:t>
            </a:r>
            <a:r>
              <a:rPr lang="en-US" sz="5400" smtClean="0">
                <a:latin typeface="Cambria" panose="02040503050406030204" pitchFamily="18" charset="0"/>
                <a:ea typeface="Cambria" panose="02040503050406030204" pitchFamily="18" charset="0"/>
                <a:cs typeface="Cambria" panose="02040503050406030204" pitchFamily="18" charset="0"/>
              </a:rPr>
              <a:t>		</a:t>
            </a:r>
          </a:p>
          <a:p>
            <a:pPr algn="just">
              <a:spcAft>
                <a:spcPts val="0"/>
              </a:spcAft>
            </a:pPr>
            <a:r>
              <a:rPr lang="en-US" sz="4800" smtClean="0">
                <a:latin typeface="Calibri" panose="020F0502020204030204" pitchFamily="34" charset="0"/>
                <a:ea typeface="Calibri" panose="020F0502020204030204" pitchFamily="34" charset="0"/>
                <a:cs typeface="Calibri" panose="020F0502020204030204" pitchFamily="34" charset="0"/>
              </a:rPr>
              <a:t>D</a:t>
            </a:r>
            <a:r>
              <a:rPr lang="en-US" sz="4800">
                <a:latin typeface="Calibri" panose="020F0502020204030204" pitchFamily="34" charset="0"/>
                <a:ea typeface="Calibri" panose="020F0502020204030204" pitchFamily="34" charset="0"/>
                <a:cs typeface="Calibri" panose="020F0502020204030204" pitchFamily="34" charset="0"/>
              </a:rPr>
              <a:t>. brown eyes and straight black </a:t>
            </a:r>
            <a:r>
              <a:rPr lang="en-US" sz="4800" smtClean="0">
                <a:latin typeface="Calibri" panose="020F0502020204030204" pitchFamily="34" charset="0"/>
                <a:ea typeface="Calibri" panose="020F0502020204030204" pitchFamily="34" charset="0"/>
                <a:cs typeface="Calibri" panose="020F0502020204030204" pitchFamily="34" charset="0"/>
              </a:rPr>
              <a:t>hair</a:t>
            </a:r>
            <a:endParaRPr lang="en-US" sz="4400">
              <a:latin typeface="Calibri" panose="020F0502020204030204" pitchFamily="34" charset="0"/>
              <a:ea typeface="Calibri" panose="020F0502020204030204" pitchFamily="34" charset="0"/>
              <a:cs typeface="Times New Roman" panose="02020603050405020304" pitchFamily="18" charset="0"/>
            </a:endParaRPr>
          </a:p>
        </p:txBody>
      </p:sp>
      <p:sp>
        <p:nvSpPr>
          <p:cNvPr id="3" name="Oval 2"/>
          <p:cNvSpPr/>
          <p:nvPr/>
        </p:nvSpPr>
        <p:spPr>
          <a:xfrm>
            <a:off x="12344400" y="2051076"/>
            <a:ext cx="838200" cy="8826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264529" y="3501451"/>
            <a:ext cx="838200" cy="8826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349326" y="8132739"/>
            <a:ext cx="838200" cy="8826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488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 calcmode="lin" valueType="num">
                                      <p:cBhvr>
                                        <p:cTn id="4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2">
                                            <p:txEl>
                                              <p:pRg st="1" end="1"/>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 calcmode="lin" valueType="num">
                                      <p:cBhvr>
                                        <p:cTn id="5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2">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 calcmode="lin" valueType="num">
                                      <p:cBhvr>
                                        <p:cTn id="5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2">
                                            <p:txEl>
                                              <p:pRg st="3" end="3"/>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 calcmode="lin" valueType="num">
                                      <p:cBhvr>
                                        <p:cTn id="6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2">
                                            <p:txEl>
                                              <p:pRg st="4" end="4"/>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xEl>
                                              <p:pRg st="5" end="5"/>
                                            </p:txEl>
                                          </p:spTgt>
                                        </p:tgtEl>
                                        <p:attrNameLst>
                                          <p:attrName>style.visibility</p:attrName>
                                        </p:attrNameLst>
                                      </p:cBhvr>
                                      <p:to>
                                        <p:strVal val="visible"/>
                                      </p:to>
                                    </p:set>
                                    <p:anim calcmode="lin" valueType="num">
                                      <p:cBhvr>
                                        <p:cTn id="6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69" dur="500"/>
                                        <p:tgtEl>
                                          <p:spTgt spid="2">
                                            <p:txEl>
                                              <p:pRg st="5" end="5"/>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2">
                                            <p:txEl>
                                              <p:pRg st="6" end="6"/>
                                            </p:txEl>
                                          </p:spTgt>
                                        </p:tgtEl>
                                        <p:attrNameLst>
                                          <p:attrName>style.visibility</p:attrName>
                                        </p:attrNameLst>
                                      </p:cBhvr>
                                      <p:to>
                                        <p:strVal val="visible"/>
                                      </p:to>
                                    </p:set>
                                    <p:anim calcmode="lin" valueType="num">
                                      <p:cBhvr>
                                        <p:cTn id="7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7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74" dur="500"/>
                                        <p:tgtEl>
                                          <p:spTgt spid="2">
                                            <p:txEl>
                                              <p:pRg st="6" end="6"/>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2">
                                            <p:txEl>
                                              <p:pRg st="7" end="7"/>
                                            </p:txEl>
                                          </p:spTgt>
                                        </p:tgtEl>
                                        <p:attrNameLst>
                                          <p:attrName>style.visibility</p:attrName>
                                        </p:attrNameLst>
                                      </p:cBhvr>
                                      <p:to>
                                        <p:strVal val="visible"/>
                                      </p:to>
                                    </p:set>
                                    <p:anim calcmode="lin" valueType="num">
                                      <p:cBhvr>
                                        <p:cTn id="77"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78"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79" dur="500"/>
                                        <p:tgtEl>
                                          <p:spTgt spid="2">
                                            <p:txEl>
                                              <p:pRg st="7" end="7"/>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2">
                                            <p:txEl>
                                              <p:pRg st="8" end="8"/>
                                            </p:txEl>
                                          </p:spTgt>
                                        </p:tgtEl>
                                        <p:attrNameLst>
                                          <p:attrName>style.visibility</p:attrName>
                                        </p:attrNameLst>
                                      </p:cBhvr>
                                      <p:to>
                                        <p:strVal val="visible"/>
                                      </p:to>
                                    </p:set>
                                    <p:anim calcmode="lin" valueType="num">
                                      <p:cBhvr>
                                        <p:cTn id="8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8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84" dur="500"/>
                                        <p:tgtEl>
                                          <p:spTgt spid="2">
                                            <p:txEl>
                                              <p:pRg st="8" end="8"/>
                                            </p:txEl>
                                          </p:spTgt>
                                        </p:tgtEl>
                                      </p:cBhvr>
                                    </p:animEffect>
                                  </p:childTnLst>
                                </p:cTn>
                              </p:par>
                              <p:par>
                                <p:cTn id="85" presetID="53" presetClass="entr" presetSubtype="16" fill="hold" nodeType="withEffect">
                                  <p:stCondLst>
                                    <p:cond delay="0"/>
                                  </p:stCondLst>
                                  <p:childTnLst>
                                    <p:set>
                                      <p:cBhvr>
                                        <p:cTn id="86" dur="1" fill="hold">
                                          <p:stCondLst>
                                            <p:cond delay="0"/>
                                          </p:stCondLst>
                                        </p:cTn>
                                        <p:tgtEl>
                                          <p:spTgt spid="2">
                                            <p:txEl>
                                              <p:pRg st="9" end="9"/>
                                            </p:txEl>
                                          </p:spTgt>
                                        </p:tgtEl>
                                        <p:attrNameLst>
                                          <p:attrName>style.visibility</p:attrName>
                                        </p:attrNameLst>
                                      </p:cBhvr>
                                      <p:to>
                                        <p:strVal val="visible"/>
                                      </p:to>
                                    </p:set>
                                    <p:anim calcmode="lin" valueType="num">
                                      <p:cBhvr>
                                        <p:cTn id="87"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88"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89" dur="500"/>
                                        <p:tgtEl>
                                          <p:spTgt spid="2">
                                            <p:txEl>
                                              <p:pRg st="9" end="9"/>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barn(inVertical)">
                                      <p:cBhvr>
                                        <p:cTn id="94" dur="500"/>
                                        <p:tgtEl>
                                          <p:spTgt spid="3"/>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barn(inVertical)">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16" presetClass="entr" presetSubtype="21" fill="hold" grpId="0" nodeType="click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barn(inVertical)">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 grpId="0" animBg="1"/>
      <p:bldP spid="11"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2063919" y="568940"/>
            <a:ext cx="14337323"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2b. Read the text and choose the best option for each question</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525390" y="1311383"/>
            <a:ext cx="17143610" cy="8012450"/>
          </a:xfrm>
          <a:prstGeom prst="rect">
            <a:avLst/>
          </a:prstGeom>
        </p:spPr>
        <p:txBody>
          <a:bodyPr wrap="square">
            <a:spAutoFit/>
          </a:bodyPr>
          <a:lstStyle/>
          <a:p>
            <a:pPr algn="just">
              <a:spcAft>
                <a:spcPts val="0"/>
              </a:spcAft>
              <a:tabLst>
                <a:tab pos="572770" algn="l"/>
              </a:tabLst>
            </a:pPr>
            <a:r>
              <a:rPr lang="en-US" sz="5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5000">
                <a:latin typeface="Calibri" panose="020F0502020204030204" pitchFamily="34" charset="0"/>
                <a:ea typeface="Cambria" panose="02040503050406030204" pitchFamily="18" charset="0"/>
                <a:cs typeface="Cambria" panose="02040503050406030204" pitchFamily="18" charset="0"/>
              </a:rPr>
              <a:t> What is he like?</a:t>
            </a:r>
            <a:endParaRPr lang="en-US" sz="5000">
              <a:latin typeface="Cambria" panose="02040503050406030204" pitchFamily="18" charset="0"/>
              <a:ea typeface="Cambria" panose="02040503050406030204" pitchFamily="18" charset="0"/>
              <a:cs typeface="Cambria" panose="02040503050406030204" pitchFamily="18" charset="0"/>
            </a:endParaRPr>
          </a:p>
          <a:p>
            <a:pPr>
              <a:spcAft>
                <a:spcPts val="800"/>
              </a:spcAft>
            </a:pPr>
            <a:r>
              <a:rPr lang="en-US" sz="5000" smtClean="0">
                <a:latin typeface="Calibri" panose="020F0502020204030204" pitchFamily="34" charset="0"/>
                <a:ea typeface="Calibri" panose="020F0502020204030204" pitchFamily="34" charset="0"/>
                <a:cs typeface="Calibri" panose="020F0502020204030204" pitchFamily="34" charset="0"/>
              </a:rPr>
              <a:t>A. He </a:t>
            </a:r>
            <a:r>
              <a:rPr lang="en-US" sz="5000">
                <a:latin typeface="Calibri" panose="020F0502020204030204" pitchFamily="34" charset="0"/>
                <a:ea typeface="Calibri" panose="020F0502020204030204" pitchFamily="34" charset="0"/>
                <a:cs typeface="Calibri" panose="020F0502020204030204" pitchFamily="34" charset="0"/>
              </a:rPr>
              <a:t>is tall and thin.				</a:t>
            </a:r>
            <a:r>
              <a:rPr lang="en-US" sz="5000" smtClean="0">
                <a:latin typeface="Calibri" panose="020F0502020204030204" pitchFamily="34" charset="0"/>
                <a:ea typeface="Calibri" panose="020F0502020204030204" pitchFamily="34" charset="0"/>
                <a:cs typeface="Calibri" panose="020F0502020204030204" pitchFamily="34" charset="0"/>
              </a:rPr>
              <a:t>B</a:t>
            </a:r>
            <a:r>
              <a:rPr lang="en-US" sz="5000">
                <a:latin typeface="Calibri" panose="020F0502020204030204" pitchFamily="34" charset="0"/>
                <a:ea typeface="Calibri" panose="020F0502020204030204" pitchFamily="34" charset="0"/>
                <a:cs typeface="Calibri" panose="020F0502020204030204" pitchFamily="34" charset="0"/>
              </a:rPr>
              <a:t>. He likes sports.</a:t>
            </a:r>
            <a:endParaRPr lang="en-US" sz="50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5000">
                <a:latin typeface="Calibri" panose="020F0502020204030204" pitchFamily="34" charset="0"/>
                <a:ea typeface="Calibri" panose="020F0502020204030204" pitchFamily="34" charset="0"/>
                <a:cs typeface="Calibri" panose="020F0502020204030204" pitchFamily="34" charset="0"/>
              </a:rPr>
              <a:t>C.</a:t>
            </a:r>
            <a:r>
              <a:rPr lang="en-US" sz="5000" b="1">
                <a:latin typeface="Calibri" panose="020F0502020204030204" pitchFamily="34" charset="0"/>
                <a:ea typeface="Calibri" panose="020F0502020204030204" pitchFamily="34" charset="0"/>
                <a:cs typeface="Calibri" panose="020F0502020204030204" pitchFamily="34" charset="0"/>
              </a:rPr>
              <a:t> </a:t>
            </a:r>
            <a:r>
              <a:rPr lang="en-US" sz="5000">
                <a:latin typeface="Calibri" panose="020F0502020204030204" pitchFamily="34" charset="0"/>
                <a:ea typeface="Calibri" panose="020F0502020204030204" pitchFamily="34" charset="0"/>
                <a:cs typeface="Calibri" panose="020F0502020204030204" pitchFamily="34" charset="0"/>
              </a:rPr>
              <a:t>He is funny and outgoing.		</a:t>
            </a:r>
            <a:r>
              <a:rPr lang="en-US" sz="5000" smtClean="0">
                <a:latin typeface="Calibri" panose="020F0502020204030204" pitchFamily="34" charset="0"/>
                <a:ea typeface="Calibri" panose="020F0502020204030204" pitchFamily="34" charset="0"/>
                <a:cs typeface="Calibri" panose="020F0502020204030204" pitchFamily="34" charset="0"/>
              </a:rPr>
              <a:t>D</a:t>
            </a:r>
            <a:r>
              <a:rPr lang="en-US" sz="5000">
                <a:latin typeface="Calibri" panose="020F0502020204030204" pitchFamily="34" charset="0"/>
                <a:ea typeface="Calibri" panose="020F0502020204030204" pitchFamily="34" charset="0"/>
                <a:cs typeface="Calibri" panose="020F0502020204030204" pitchFamily="34" charset="0"/>
              </a:rPr>
              <a:t>. His hair is short and curly.</a:t>
            </a:r>
            <a:endParaRPr lang="en-US" sz="50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5000" b="1">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5000">
                <a:latin typeface="Calibri" panose="020F0502020204030204" pitchFamily="34" charset="0"/>
                <a:ea typeface="Calibri" panose="020F0502020204030204" pitchFamily="34" charset="0"/>
                <a:cs typeface="Calibri" panose="020F0502020204030204" pitchFamily="34" charset="0"/>
              </a:rPr>
              <a:t> What instrument does Phong play?</a:t>
            </a:r>
            <a:endParaRPr lang="en-US" sz="50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5000">
                <a:latin typeface="Calibri" panose="020F0502020204030204" pitchFamily="34" charset="0"/>
                <a:ea typeface="Calibri" panose="020F0502020204030204" pitchFamily="34" charset="0"/>
                <a:cs typeface="Calibri" panose="020F0502020204030204" pitchFamily="34" charset="0"/>
              </a:rPr>
              <a:t>A. Football and basketball		</a:t>
            </a:r>
            <a:r>
              <a:rPr lang="en-US" sz="5000" smtClean="0">
                <a:latin typeface="Calibri" panose="020F0502020204030204" pitchFamily="34" charset="0"/>
                <a:ea typeface="Calibri" panose="020F0502020204030204" pitchFamily="34" charset="0"/>
                <a:cs typeface="Calibri" panose="020F0502020204030204" pitchFamily="34" charset="0"/>
              </a:rPr>
              <a:t>B</a:t>
            </a:r>
            <a:r>
              <a:rPr lang="en-US" sz="5000">
                <a:latin typeface="Calibri" panose="020F0502020204030204" pitchFamily="34" charset="0"/>
                <a:ea typeface="Calibri" panose="020F0502020204030204" pitchFamily="34" charset="0"/>
                <a:cs typeface="Calibri" panose="020F0502020204030204" pitchFamily="34" charset="0"/>
              </a:rPr>
              <a:t>. The guitar</a:t>
            </a:r>
            <a:endParaRPr lang="en-US" sz="50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5000">
                <a:latin typeface="Calibri" panose="020F0502020204030204" pitchFamily="34" charset="0"/>
                <a:ea typeface="Calibri" panose="020F0502020204030204" pitchFamily="34" charset="0"/>
                <a:cs typeface="Calibri" panose="020F0502020204030204" pitchFamily="34" charset="0"/>
              </a:rPr>
              <a:t>C.</a:t>
            </a:r>
            <a:r>
              <a:rPr lang="en-US" sz="5000" b="1">
                <a:latin typeface="Calibri" panose="020F0502020204030204" pitchFamily="34" charset="0"/>
                <a:ea typeface="Calibri" panose="020F0502020204030204" pitchFamily="34" charset="0"/>
                <a:cs typeface="Calibri" panose="020F0502020204030204" pitchFamily="34" charset="0"/>
              </a:rPr>
              <a:t> </a:t>
            </a:r>
            <a:r>
              <a:rPr lang="en-US" sz="5000">
                <a:latin typeface="Calibri" panose="020F0502020204030204" pitchFamily="34" charset="0"/>
                <a:ea typeface="Calibri" panose="020F0502020204030204" pitchFamily="34" charset="0"/>
                <a:cs typeface="Calibri" panose="020F0502020204030204" pitchFamily="34" charset="0"/>
              </a:rPr>
              <a:t>Computer games				D. Maths and Science</a:t>
            </a:r>
            <a:endParaRPr lang="en-US" sz="50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5000" b="1">
                <a:solidFill>
                  <a:srgbClr val="0070C0"/>
                </a:solidFill>
                <a:latin typeface="Calibri" panose="020F0502020204030204" pitchFamily="34" charset="0"/>
                <a:ea typeface="Calibri" panose="020F0502020204030204" pitchFamily="34" charset="0"/>
                <a:cs typeface="Calibri" panose="020F0502020204030204" pitchFamily="34" charset="0"/>
              </a:rPr>
              <a:t>6.</a:t>
            </a:r>
            <a:r>
              <a:rPr lang="en-US" sz="5000">
                <a:latin typeface="Calibri" panose="020F0502020204030204" pitchFamily="34" charset="0"/>
                <a:ea typeface="Calibri" panose="020F0502020204030204" pitchFamily="34" charset="0"/>
                <a:cs typeface="Calibri" panose="020F0502020204030204" pitchFamily="34" charset="0"/>
              </a:rPr>
              <a:t> What subject is Phong very good at?</a:t>
            </a:r>
            <a:endParaRPr lang="en-US" sz="5000">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en-US" sz="5000" smtClean="0">
                <a:latin typeface="Calibri" panose="020F0502020204030204" pitchFamily="34" charset="0"/>
                <a:ea typeface="Calibri" panose="020F0502020204030204" pitchFamily="34" charset="0"/>
                <a:cs typeface="Calibri" panose="020F0502020204030204" pitchFamily="34" charset="0"/>
              </a:rPr>
              <a:t>A. Maths</a:t>
            </a:r>
            <a:r>
              <a:rPr lang="en-US" sz="5000">
                <a:latin typeface="Calibri" panose="020F0502020204030204" pitchFamily="34" charset="0"/>
                <a:ea typeface="Calibri" panose="020F0502020204030204" pitchFamily="34" charset="0"/>
                <a:cs typeface="Calibri" panose="020F0502020204030204" pitchFamily="34" charset="0"/>
              </a:rPr>
              <a:t>		</a:t>
            </a:r>
            <a:r>
              <a:rPr lang="en-US" sz="5000" smtClean="0">
                <a:latin typeface="Calibri" panose="020F0502020204030204" pitchFamily="34" charset="0"/>
                <a:ea typeface="Calibri" panose="020F0502020204030204" pitchFamily="34" charset="0"/>
                <a:cs typeface="Calibri" panose="020F0502020204030204" pitchFamily="34" charset="0"/>
              </a:rPr>
              <a:t>					B</a:t>
            </a:r>
            <a:r>
              <a:rPr lang="en-US" sz="5000">
                <a:latin typeface="Calibri" panose="020F0502020204030204" pitchFamily="34" charset="0"/>
                <a:ea typeface="Calibri" panose="020F0502020204030204" pitchFamily="34" charset="0"/>
                <a:cs typeface="Calibri" panose="020F0502020204030204" pitchFamily="34" charset="0"/>
              </a:rPr>
              <a:t>. Science		</a:t>
            </a:r>
            <a:endParaRPr lang="en-US" sz="5000" smtClean="0">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US" sz="5000" smtClean="0">
                <a:latin typeface="Calibri" panose="020F0502020204030204" pitchFamily="34" charset="0"/>
                <a:ea typeface="Calibri" panose="020F0502020204030204" pitchFamily="34" charset="0"/>
                <a:cs typeface="Calibri" panose="020F0502020204030204" pitchFamily="34" charset="0"/>
              </a:rPr>
              <a:t>C</a:t>
            </a:r>
            <a:r>
              <a:rPr lang="en-US" sz="5000">
                <a:latin typeface="Calibri" panose="020F0502020204030204" pitchFamily="34" charset="0"/>
                <a:ea typeface="Calibri" panose="020F0502020204030204" pitchFamily="34" charset="0"/>
                <a:cs typeface="Calibri" panose="020F0502020204030204" pitchFamily="34" charset="0"/>
              </a:rPr>
              <a:t>.</a:t>
            </a:r>
            <a:r>
              <a:rPr lang="en-US" sz="5000" b="1">
                <a:latin typeface="Calibri" panose="020F0502020204030204" pitchFamily="34" charset="0"/>
                <a:ea typeface="Calibri" panose="020F0502020204030204" pitchFamily="34" charset="0"/>
                <a:cs typeface="Calibri" panose="020F0502020204030204" pitchFamily="34" charset="0"/>
              </a:rPr>
              <a:t> </a:t>
            </a:r>
            <a:r>
              <a:rPr lang="en-US" sz="5000">
                <a:latin typeface="Calibri" panose="020F0502020204030204" pitchFamily="34" charset="0"/>
                <a:ea typeface="Calibri" panose="020F0502020204030204" pitchFamily="34" charset="0"/>
                <a:cs typeface="Calibri" panose="020F0502020204030204" pitchFamily="34" charset="0"/>
              </a:rPr>
              <a:t>Maths and Science	</a:t>
            </a:r>
            <a:r>
              <a:rPr lang="en-US" sz="5000" smtClean="0">
                <a:latin typeface="Calibri" panose="020F0502020204030204" pitchFamily="34" charset="0"/>
                <a:ea typeface="Calibri" panose="020F0502020204030204" pitchFamily="34" charset="0"/>
                <a:cs typeface="Calibri" panose="020F0502020204030204" pitchFamily="34" charset="0"/>
              </a:rPr>
              <a:t>			D</a:t>
            </a:r>
            <a:r>
              <a:rPr lang="en-US" sz="5000">
                <a:latin typeface="Calibri" panose="020F0502020204030204" pitchFamily="34" charset="0"/>
                <a:ea typeface="Calibri" panose="020F0502020204030204" pitchFamily="34" charset="0"/>
                <a:cs typeface="Calibri" panose="020F0502020204030204" pitchFamily="34" charset="0"/>
              </a:rPr>
              <a:t>. Computer</a:t>
            </a:r>
            <a:endParaRPr lang="en-US" sz="5000">
              <a:latin typeface="Calibri" panose="020F0502020204030204" pitchFamily="34" charset="0"/>
              <a:ea typeface="Calibri" panose="020F0502020204030204" pitchFamily="34" charset="0"/>
              <a:cs typeface="Times New Roman" panose="02020603050405020304" pitchFamily="18" charset="0"/>
            </a:endParaRPr>
          </a:p>
        </p:txBody>
      </p:sp>
      <p:sp>
        <p:nvSpPr>
          <p:cNvPr id="10" name="Oval 9"/>
          <p:cNvSpPr/>
          <p:nvPr/>
        </p:nvSpPr>
        <p:spPr>
          <a:xfrm>
            <a:off x="1371600" y="2983092"/>
            <a:ext cx="838200" cy="8826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9601200" y="4611739"/>
            <a:ext cx="838200" cy="8826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395761" y="7365327"/>
            <a:ext cx="838200" cy="8826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798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 calcmode="lin" valueType="num">
                                      <p:cBhvr>
                                        <p:cTn id="4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2">
                                            <p:txEl>
                                              <p:pRg st="1" end="1"/>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 calcmode="lin" valueType="num">
                                      <p:cBhvr>
                                        <p:cTn id="5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2">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 calcmode="lin" valueType="num">
                                      <p:cBhvr>
                                        <p:cTn id="5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2">
                                            <p:txEl>
                                              <p:pRg st="3" end="3"/>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 calcmode="lin" valueType="num">
                                      <p:cBhvr>
                                        <p:cTn id="6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2">
                                            <p:txEl>
                                              <p:pRg st="4" end="4"/>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xEl>
                                              <p:pRg st="5" end="5"/>
                                            </p:txEl>
                                          </p:spTgt>
                                        </p:tgtEl>
                                        <p:attrNameLst>
                                          <p:attrName>style.visibility</p:attrName>
                                        </p:attrNameLst>
                                      </p:cBhvr>
                                      <p:to>
                                        <p:strVal val="visible"/>
                                      </p:to>
                                    </p:set>
                                    <p:anim calcmode="lin" valueType="num">
                                      <p:cBhvr>
                                        <p:cTn id="6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69" dur="500"/>
                                        <p:tgtEl>
                                          <p:spTgt spid="2">
                                            <p:txEl>
                                              <p:pRg st="5" end="5"/>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2">
                                            <p:txEl>
                                              <p:pRg st="6" end="6"/>
                                            </p:txEl>
                                          </p:spTgt>
                                        </p:tgtEl>
                                        <p:attrNameLst>
                                          <p:attrName>style.visibility</p:attrName>
                                        </p:attrNameLst>
                                      </p:cBhvr>
                                      <p:to>
                                        <p:strVal val="visible"/>
                                      </p:to>
                                    </p:set>
                                    <p:anim calcmode="lin" valueType="num">
                                      <p:cBhvr>
                                        <p:cTn id="7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7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74" dur="500"/>
                                        <p:tgtEl>
                                          <p:spTgt spid="2">
                                            <p:txEl>
                                              <p:pRg st="6" end="6"/>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2">
                                            <p:txEl>
                                              <p:pRg st="7" end="7"/>
                                            </p:txEl>
                                          </p:spTgt>
                                        </p:tgtEl>
                                        <p:attrNameLst>
                                          <p:attrName>style.visibility</p:attrName>
                                        </p:attrNameLst>
                                      </p:cBhvr>
                                      <p:to>
                                        <p:strVal val="visible"/>
                                      </p:to>
                                    </p:set>
                                    <p:anim calcmode="lin" valueType="num">
                                      <p:cBhvr>
                                        <p:cTn id="77"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78"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79" dur="500"/>
                                        <p:tgtEl>
                                          <p:spTgt spid="2">
                                            <p:txEl>
                                              <p:pRg st="7" end="7"/>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2">
                                            <p:txEl>
                                              <p:pRg st="8" end="8"/>
                                            </p:txEl>
                                          </p:spTgt>
                                        </p:tgtEl>
                                        <p:attrNameLst>
                                          <p:attrName>style.visibility</p:attrName>
                                        </p:attrNameLst>
                                      </p:cBhvr>
                                      <p:to>
                                        <p:strVal val="visible"/>
                                      </p:to>
                                    </p:set>
                                    <p:anim calcmode="lin" valueType="num">
                                      <p:cBhvr>
                                        <p:cTn id="8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8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84" dur="500"/>
                                        <p:tgtEl>
                                          <p:spTgt spid="2">
                                            <p:txEl>
                                              <p:pRg st="8" end="8"/>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0"/>
                                        </p:tgtEl>
                                        <p:attrNameLst>
                                          <p:attrName>style.visibility</p:attrName>
                                        </p:attrNameLst>
                                      </p:cBhvr>
                                      <p:to>
                                        <p:strVal val="visible"/>
                                      </p:to>
                                    </p:set>
                                    <p:animEffect transition="in" filter="barn(inVertical)">
                                      <p:cBhvr>
                                        <p:cTn id="89" dur="500"/>
                                        <p:tgtEl>
                                          <p:spTgt spid="1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1"/>
                                        </p:tgtEl>
                                        <p:attrNameLst>
                                          <p:attrName>style.visibility</p:attrName>
                                        </p:attrNameLst>
                                      </p:cBhvr>
                                      <p:to>
                                        <p:strVal val="visible"/>
                                      </p:to>
                                    </p:set>
                                    <p:animEffect transition="in" filter="barn(inVertical)">
                                      <p:cBhvr>
                                        <p:cTn id="94" dur="500"/>
                                        <p:tgtEl>
                                          <p:spTgt spid="11"/>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ntr" presetSubtype="21"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animEffect transition="in" filter="barn(inVertical)">
                                      <p:cBhvr>
                                        <p:cTn id="9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4397213" y="439212"/>
            <a:ext cx="8873711" cy="833883"/>
          </a:xfrm>
          <a:prstGeom prst="rect">
            <a:avLst/>
          </a:prstGeom>
        </p:spPr>
        <p:txBody>
          <a:bodyPr wrap="none">
            <a:spAutoFit/>
          </a:bodyPr>
          <a:lstStyle/>
          <a:p>
            <a:pPr indent="457200" algn="just">
              <a:lnSpc>
                <a:spcPct val="150000"/>
              </a:lnSpc>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3. Read and do the tasks followed.</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842336" y="1325358"/>
            <a:ext cx="16650880" cy="7694414"/>
          </a:xfrm>
          <a:prstGeom prst="rect">
            <a:avLst/>
          </a:prstGeom>
        </p:spPr>
        <p:txBody>
          <a:bodyPr wrap="square">
            <a:spAutoFit/>
          </a:bodyPr>
          <a:lstStyle/>
          <a:p>
            <a:pPr algn="ctr">
              <a:spcAft>
                <a:spcPts val="0"/>
              </a:spcAft>
            </a:pPr>
            <a:r>
              <a:rPr lang="en-US" sz="3800" b="1">
                <a:latin typeface="Calibri" panose="020F0502020204030204" pitchFamily="34" charset="0"/>
                <a:ea typeface="Cambria" panose="02040503050406030204" pitchFamily="18" charset="0"/>
                <a:cs typeface="Cambria" panose="02040503050406030204" pitchFamily="18" charset="0"/>
              </a:rPr>
              <a:t>NAM’S FAMILY</a:t>
            </a:r>
            <a:endParaRPr lang="en-US" sz="3800" b="1">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Hello, my name is Nam. I’m 12 years old. I have got red hair and dark eyes. I am hard-working and kind, but I am not so intelligent so I am not so good at study.</a:t>
            </a:r>
            <a:endParaRPr lang="en-US" sz="38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This is my family. My father’s name is Minh. He is a doctor. He’s got a round face, dark hair and a large mouth. He is tall and strong. He is friendly but he is not sensitive.</a:t>
            </a:r>
            <a:endParaRPr lang="en-US" sz="38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My mother’s name is Nga. She has got long hair and an oval face. Her eyes are blue because she is wearing lens. She is really beautiful. She is really kind, helpful and responsible for everything she does.</a:t>
            </a:r>
            <a:endParaRPr lang="en-US" sz="3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I have got a sister. Her name is Lam. She is so pretty, cute, and really talkative. She has got short hair. She is quite chubby so I love to hold her in my arms. She is wearing a pink dress and she has got a bear in her hand.</a:t>
            </a:r>
            <a:endParaRPr lang="en-US" sz="3800">
              <a:latin typeface="Cambria" panose="02040503050406030204" pitchFamily="18" charset="0"/>
              <a:ea typeface="Cambria" panose="02040503050406030204" pitchFamily="18" charset="0"/>
              <a:cs typeface="Cambria" panose="02040503050406030204" pitchFamily="18" charset="0"/>
            </a:endParaRPr>
          </a:p>
          <a:p>
            <a:pPr indent="457200" algn="just">
              <a:spcAft>
                <a:spcPts val="0"/>
              </a:spcAft>
            </a:pPr>
            <a:r>
              <a:rPr lang="en-US" sz="3800">
                <a:latin typeface="Calibri" panose="020F0502020204030204" pitchFamily="34" charset="0"/>
                <a:ea typeface="Cambria" panose="02040503050406030204" pitchFamily="18" charset="0"/>
                <a:cs typeface="Cambria" panose="02040503050406030204" pitchFamily="18" charset="0"/>
              </a:rPr>
              <a:t>I love my family very much.</a:t>
            </a:r>
            <a:endParaRPr lang="en-US" sz="38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33855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 calcmode="lin" valueType="num">
                                      <p:cBhvr>
                                        <p:cTn id="4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2">
                                            <p:txEl>
                                              <p:pRg st="1" end="1"/>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 calcmode="lin" valueType="num">
                                      <p:cBhvr>
                                        <p:cTn id="5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2">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 calcmode="lin" valueType="num">
                                      <p:cBhvr>
                                        <p:cTn id="5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2">
                                            <p:txEl>
                                              <p:pRg st="3" end="3"/>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 calcmode="lin" valueType="num">
                                      <p:cBhvr>
                                        <p:cTn id="6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2">
                                            <p:txEl>
                                              <p:pRg st="4" end="4"/>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xEl>
                                              <p:pRg st="5" end="5"/>
                                            </p:txEl>
                                          </p:spTgt>
                                        </p:tgtEl>
                                        <p:attrNameLst>
                                          <p:attrName>style.visibility</p:attrName>
                                        </p:attrNameLst>
                                      </p:cBhvr>
                                      <p:to>
                                        <p:strVal val="visible"/>
                                      </p:to>
                                    </p:set>
                                    <p:anim calcmode="lin" valueType="num">
                                      <p:cBhvr>
                                        <p:cTn id="6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6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4" name="Freeform 24"/>
          <p:cNvSpPr/>
          <p:nvPr/>
        </p:nvSpPr>
        <p:spPr>
          <a:xfrm flipH="1">
            <a:off x="15952929" y="-1518905"/>
            <a:ext cx="2993741" cy="3373352"/>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6">
              <a:extLst>
                <a:ext uri="{BEBA8EAE-BF5A-486C-A8C5-ECC9F3942E4B}">
                  <a14:imgProps xmlns:a14="http://schemas.microsoft.com/office/drawing/2010/main">
                    <a14:imgLayer r:embed="rId7">
                      <a14:imgEffect>
                        <a14:colorTemperature colorTemp="11200"/>
                      </a14:imgEffect>
                    </a14:imgLayer>
                  </a14:imgProps>
                </a:ext>
                <a:ext uri="{96DAC541-7B7A-43D3-8B79-37D633B846F1}">
                  <asvg:svgBlip xmlns="" xmlns:asvg="http://schemas.microsoft.com/office/drawing/2016/SVG/main" r:embed="rId32"/>
                </a:ext>
              </a:extLst>
            </a:blip>
            <a:stretch>
              <a:fillRect/>
            </a:stretch>
          </a:blipFill>
        </p:spPr>
      </p:sp>
      <p:sp>
        <p:nvSpPr>
          <p:cNvPr id="27" name="Freeform 27"/>
          <p:cNvSpPr/>
          <p:nvPr/>
        </p:nvSpPr>
        <p:spPr>
          <a:xfrm>
            <a:off x="-527952" y="-212141"/>
            <a:ext cx="2661552" cy="1731683"/>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3">
              <a:extLst>
                <a:ext uri="{BEBA8EAE-BF5A-486C-A8C5-ECC9F3942E4B}">
                  <a14:imgProps xmlns:a14="http://schemas.microsoft.com/office/drawing/2010/main">
                    <a14:imgLayer r:embed="rId34">
                      <a14:imgEffect>
                        <a14:colorTemperature colorTemp="11200"/>
                      </a14:imgEffect>
                    </a14:imgLayer>
                  </a14:imgProps>
                </a:ext>
                <a:ext uri="{96DAC541-7B7A-43D3-8B79-37D633B846F1}">
                  <asvg:svgBlip xmlns="" xmlns:asvg="http://schemas.microsoft.com/office/drawing/2016/SVG/main" r:embed="rId35"/>
                </a:ext>
              </a:extLst>
            </a:blip>
            <a:stretch>
              <a:fillRect/>
            </a:stretch>
          </a:blipFill>
        </p:spPr>
      </p:sp>
      <p:sp>
        <p:nvSpPr>
          <p:cNvPr id="29" name="Rectangle 28"/>
          <p:cNvSpPr/>
          <p:nvPr/>
        </p:nvSpPr>
        <p:spPr>
          <a:xfrm>
            <a:off x="1603214" y="256566"/>
            <a:ext cx="14841885" cy="1323439"/>
          </a:xfrm>
          <a:prstGeom prst="rect">
            <a:avLst/>
          </a:prstGeom>
        </p:spPr>
        <p:txBody>
          <a:bodyPr wrap="none">
            <a:spAutoFit/>
          </a:bodyPr>
          <a:lstStyle/>
          <a:p>
            <a:pPr indent="457200" algn="ctr">
              <a:spcAft>
                <a:spcPts val="0"/>
              </a:spcAft>
            </a:pPr>
            <a:r>
              <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rPr>
              <a:t>Exercise </a:t>
            </a: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 Complete the table with adjectives of appearance and </a:t>
            </a:r>
            <a:endPar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endParaRPr>
          </a:p>
          <a:p>
            <a:pPr indent="457200" algn="ctr">
              <a:spcAft>
                <a:spcPts val="0"/>
              </a:spcAft>
            </a:pPr>
            <a:r>
              <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rPr>
              <a:t>characteristic </a:t>
            </a: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of each family member.</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pic>
        <p:nvPicPr>
          <p:cNvPr id="5" name="Picture 4"/>
          <p:cNvPicPr>
            <a:picLocks noChangeAspect="1"/>
          </p:cNvPicPr>
          <p:nvPr/>
        </p:nvPicPr>
        <p:blipFill>
          <a:blip r:embed="rId36"/>
          <a:stretch>
            <a:fillRect/>
          </a:stretch>
        </p:blipFill>
        <p:spPr>
          <a:xfrm>
            <a:off x="867509" y="1686676"/>
            <a:ext cx="16582291" cy="7915356"/>
          </a:xfrm>
          <a:prstGeom prst="rect">
            <a:avLst/>
          </a:prstGeom>
        </p:spPr>
      </p:pic>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37">
              <a:extLst>
                <a:ext uri="{BEBA8EAE-BF5A-486C-A8C5-ECC9F3942E4B}">
                  <a14:imgProps xmlns:a14="http://schemas.microsoft.com/office/drawing/2010/main">
                    <a14:imgLayer r:embed="rId38">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9">
              <a:extLst>
                <a:ext uri="{96DAC541-7B7A-43D3-8B79-37D633B846F1}">
                  <asvg:svgBlip xmlns="" xmlns:asvg="http://schemas.microsoft.com/office/drawing/2016/SVG/main" r:embed="rId40"/>
                </a:ext>
              </a:extLst>
            </a:blip>
            <a:stretch>
              <a:fillRect/>
            </a:stretch>
          </a:blipFill>
        </p:spPr>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41">
              <a:extLst>
                <a:ext uri="{96DAC541-7B7A-43D3-8B79-37D633B846F1}">
                  <asvg:svgBlip xmlns="" xmlns:asvg="http://schemas.microsoft.com/office/drawing/2016/SVG/main" r:embed="rId23"/>
                </a:ext>
              </a:extLst>
            </a:blip>
            <a:stretch>
              <a:fillRect/>
            </a:stretch>
          </a:blipFill>
        </p:spPr>
      </p:sp>
      <p:sp>
        <p:nvSpPr>
          <p:cNvPr id="6" name="Rectangle 5"/>
          <p:cNvSpPr/>
          <p:nvPr/>
        </p:nvSpPr>
        <p:spPr>
          <a:xfrm>
            <a:off x="3727775" y="3051601"/>
            <a:ext cx="5227457"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red hair, dark eyes</a:t>
            </a:r>
            <a:r>
              <a:rPr lang="vi-VN" sz="4800" b="1">
                <a:solidFill>
                  <a:srgbClr val="FF0000"/>
                </a:solidFill>
                <a:latin typeface="Times New Roman" panose="02020603050405020304" pitchFamily="18" charset="0"/>
                <a:ea typeface="Calibri" panose="020F0502020204030204" pitchFamily="34" charset="0"/>
              </a:rPr>
              <a:t> </a:t>
            </a:r>
            <a:endParaRPr lang="en-US" sz="4800" b="1">
              <a:solidFill>
                <a:srgbClr val="FF0000"/>
              </a:solidFill>
            </a:endParaRPr>
          </a:p>
        </p:txBody>
      </p:sp>
      <p:sp>
        <p:nvSpPr>
          <p:cNvPr id="14" name="Rectangle 13"/>
          <p:cNvSpPr/>
          <p:nvPr/>
        </p:nvSpPr>
        <p:spPr>
          <a:xfrm>
            <a:off x="10659210" y="2761577"/>
            <a:ext cx="6790589" cy="1569660"/>
          </a:xfrm>
          <a:prstGeom prst="rect">
            <a:avLst/>
          </a:prstGeom>
        </p:spPr>
        <p:txBody>
          <a:bodyPr wrap="square">
            <a:spAutoFit/>
          </a:bodyPr>
          <a:lstStyle/>
          <a:p>
            <a:pPr algn="ctr"/>
            <a:r>
              <a:rPr lang="en-US" sz="4800" b="1">
                <a:solidFill>
                  <a:srgbClr val="FF0000"/>
                </a:solidFill>
                <a:latin typeface="Times New Roman" panose="02020603050405020304" pitchFamily="18" charset="0"/>
                <a:ea typeface="Calibri" panose="020F0502020204030204" pitchFamily="34" charset="0"/>
              </a:rPr>
              <a:t>hard working, kind, not so intelligent</a:t>
            </a:r>
            <a:endParaRPr lang="en-US" sz="4800" b="1">
              <a:solidFill>
                <a:srgbClr val="FF0000"/>
              </a:solidFill>
            </a:endParaRPr>
          </a:p>
        </p:txBody>
      </p:sp>
      <p:sp>
        <p:nvSpPr>
          <p:cNvPr id="15" name="Rectangle 14"/>
          <p:cNvSpPr/>
          <p:nvPr/>
        </p:nvSpPr>
        <p:spPr>
          <a:xfrm>
            <a:off x="3209231" y="4360893"/>
            <a:ext cx="6915129" cy="1569660"/>
          </a:xfrm>
          <a:prstGeom prst="rect">
            <a:avLst/>
          </a:prstGeom>
        </p:spPr>
        <p:txBody>
          <a:bodyPr wrap="square">
            <a:spAutoFit/>
          </a:bodyPr>
          <a:lstStyle/>
          <a:p>
            <a:pPr algn="ctr"/>
            <a:r>
              <a:rPr lang="en-US" sz="4800" b="1">
                <a:solidFill>
                  <a:srgbClr val="FF0000"/>
                </a:solidFill>
                <a:latin typeface="Times New Roman" panose="02020603050405020304" pitchFamily="18" charset="0"/>
                <a:ea typeface="Calibri" panose="020F0502020204030204" pitchFamily="34" charset="0"/>
              </a:rPr>
              <a:t>a round face, dark hair, a large mouth, tall, strong</a:t>
            </a:r>
            <a:endParaRPr lang="en-US" sz="4800" b="1">
              <a:solidFill>
                <a:srgbClr val="FF0000"/>
              </a:solidFill>
            </a:endParaRPr>
          </a:p>
        </p:txBody>
      </p:sp>
      <p:sp>
        <p:nvSpPr>
          <p:cNvPr id="16" name="Rectangle 15"/>
          <p:cNvSpPr/>
          <p:nvPr/>
        </p:nvSpPr>
        <p:spPr>
          <a:xfrm>
            <a:off x="10659210" y="4738277"/>
            <a:ext cx="6315211" cy="830997"/>
          </a:xfrm>
          <a:prstGeom prst="rect">
            <a:avLst/>
          </a:prstGeom>
        </p:spPr>
        <p:txBody>
          <a:bodyPr wrap="square">
            <a:spAutoFit/>
          </a:bodyPr>
          <a:lstStyle/>
          <a:p>
            <a:r>
              <a:rPr lang="en-US" sz="4800" b="1">
                <a:solidFill>
                  <a:srgbClr val="FF0000"/>
                </a:solidFill>
                <a:latin typeface="Times New Roman" panose="02020603050405020304" pitchFamily="18" charset="0"/>
                <a:ea typeface="Calibri" panose="020F0502020204030204" pitchFamily="34" charset="0"/>
              </a:rPr>
              <a:t>friendly, not sensitive</a:t>
            </a:r>
            <a:endParaRPr lang="en-US" sz="4800" b="1">
              <a:solidFill>
                <a:srgbClr val="FF0000"/>
              </a:solidFill>
            </a:endParaRPr>
          </a:p>
        </p:txBody>
      </p:sp>
      <p:sp>
        <p:nvSpPr>
          <p:cNvPr id="17" name="Rectangle 16"/>
          <p:cNvSpPr/>
          <p:nvPr/>
        </p:nvSpPr>
        <p:spPr>
          <a:xfrm>
            <a:off x="3704521" y="6196632"/>
            <a:ext cx="6122740" cy="1569660"/>
          </a:xfrm>
          <a:prstGeom prst="rect">
            <a:avLst/>
          </a:prstGeom>
        </p:spPr>
        <p:txBody>
          <a:bodyPr wrap="square">
            <a:spAutoFit/>
          </a:bodyPr>
          <a:lstStyle/>
          <a:p>
            <a:pPr algn="ctr"/>
            <a:r>
              <a:rPr lang="en-US" sz="4800" b="1">
                <a:solidFill>
                  <a:srgbClr val="FF0000"/>
                </a:solidFill>
                <a:latin typeface="Times New Roman" panose="02020603050405020304" pitchFamily="18" charset="0"/>
                <a:ea typeface="Calibri" panose="020F0502020204030204" pitchFamily="34" charset="0"/>
              </a:rPr>
              <a:t>long hair, an oval face, blue eyes, beautiful</a:t>
            </a:r>
            <a:endParaRPr lang="en-US" sz="4800" b="1">
              <a:solidFill>
                <a:srgbClr val="FF0000"/>
              </a:solidFill>
            </a:endParaRPr>
          </a:p>
        </p:txBody>
      </p:sp>
      <p:sp>
        <p:nvSpPr>
          <p:cNvPr id="18" name="Rectangle 17"/>
          <p:cNvSpPr/>
          <p:nvPr/>
        </p:nvSpPr>
        <p:spPr>
          <a:xfrm>
            <a:off x="10409408" y="6517080"/>
            <a:ext cx="6814814"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kind, helpful, responsible</a:t>
            </a:r>
            <a:endParaRPr lang="en-US" sz="4800" b="1">
              <a:solidFill>
                <a:srgbClr val="FF0000"/>
              </a:solidFill>
            </a:endParaRPr>
          </a:p>
        </p:txBody>
      </p:sp>
      <p:sp>
        <p:nvSpPr>
          <p:cNvPr id="19" name="Rectangle 18"/>
          <p:cNvSpPr/>
          <p:nvPr/>
        </p:nvSpPr>
        <p:spPr>
          <a:xfrm>
            <a:off x="3796697" y="7829915"/>
            <a:ext cx="5227459" cy="1569660"/>
          </a:xfrm>
          <a:prstGeom prst="rect">
            <a:avLst/>
          </a:prstGeom>
        </p:spPr>
        <p:txBody>
          <a:bodyPr wrap="square">
            <a:spAutoFit/>
          </a:bodyPr>
          <a:lstStyle/>
          <a:p>
            <a:pPr algn="ctr"/>
            <a:r>
              <a:rPr lang="en-US" sz="4800" b="1">
                <a:solidFill>
                  <a:srgbClr val="FF0000"/>
                </a:solidFill>
                <a:latin typeface="Times New Roman" panose="02020603050405020304" pitchFamily="18" charset="0"/>
                <a:ea typeface="Calibri" panose="020F0502020204030204" pitchFamily="34" charset="0"/>
              </a:rPr>
              <a:t>pretty, cute, short hair, chubby</a:t>
            </a:r>
            <a:endParaRPr lang="en-US" sz="4800" b="1">
              <a:solidFill>
                <a:srgbClr val="FF0000"/>
              </a:solidFill>
            </a:endParaRPr>
          </a:p>
        </p:txBody>
      </p:sp>
      <p:sp>
        <p:nvSpPr>
          <p:cNvPr id="20" name="Rectangle 19"/>
          <p:cNvSpPr/>
          <p:nvPr/>
        </p:nvSpPr>
        <p:spPr>
          <a:xfrm>
            <a:off x="12578335" y="8225434"/>
            <a:ext cx="2476960" cy="830997"/>
          </a:xfrm>
          <a:prstGeom prst="rect">
            <a:avLst/>
          </a:prstGeom>
        </p:spPr>
        <p:txBody>
          <a:bodyPr wrap="none">
            <a:spAutoFit/>
          </a:bodyPr>
          <a:lstStyle/>
          <a:p>
            <a:r>
              <a:rPr lang="en-US" sz="4800" b="1">
                <a:solidFill>
                  <a:srgbClr val="FF0000"/>
                </a:solidFill>
                <a:latin typeface="Times New Roman" panose="02020603050405020304" pitchFamily="18" charset="0"/>
                <a:ea typeface="Calibri" panose="020F0502020204030204" pitchFamily="34" charset="0"/>
              </a:rPr>
              <a:t>talkative</a:t>
            </a:r>
            <a:endParaRPr lang="en-US" sz="4800" b="1">
              <a:solidFill>
                <a:srgbClr val="FF0000"/>
              </a:solidFill>
            </a:endParaRPr>
          </a:p>
        </p:txBody>
      </p:sp>
    </p:spTree>
    <p:extLst>
      <p:ext uri="{BB962C8B-B14F-4D97-AF65-F5344CB8AC3E}">
        <p14:creationId xmlns:p14="http://schemas.microsoft.com/office/powerpoint/2010/main" val="3079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 calcmode="lin" valueType="num">
                                      <p:cBhvr>
                                        <p:cTn id="42" dur="500" fill="hold"/>
                                        <p:tgtEl>
                                          <p:spTgt spid="5"/>
                                        </p:tgtEl>
                                        <p:attrNameLst>
                                          <p:attrName>ppt_w</p:attrName>
                                        </p:attrNameLst>
                                      </p:cBhvr>
                                      <p:tavLst>
                                        <p:tav tm="0">
                                          <p:val>
                                            <p:fltVal val="0"/>
                                          </p:val>
                                        </p:tav>
                                        <p:tav tm="100000">
                                          <p:val>
                                            <p:strVal val="#ppt_w"/>
                                          </p:val>
                                        </p:tav>
                                      </p:tavLst>
                                    </p:anim>
                                    <p:anim calcmode="lin" valueType="num">
                                      <p:cBhvr>
                                        <p:cTn id="43" dur="500" fill="hold"/>
                                        <p:tgtEl>
                                          <p:spTgt spid="5"/>
                                        </p:tgtEl>
                                        <p:attrNameLst>
                                          <p:attrName>ppt_h</p:attrName>
                                        </p:attrNameLst>
                                      </p:cBhvr>
                                      <p:tavLst>
                                        <p:tav tm="0">
                                          <p:val>
                                            <p:fltVal val="0"/>
                                          </p:val>
                                        </p:tav>
                                        <p:tav tm="100000">
                                          <p:val>
                                            <p:strVal val="#ppt_h"/>
                                          </p:val>
                                        </p:tav>
                                      </p:tavLst>
                                    </p:anim>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barn(inVertical)">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barn(inVertical)">
                                      <p:cBhvr>
                                        <p:cTn id="59" dur="500"/>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barn(inVertical)">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barn(inVertical)">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barn(inVertical)">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barn(inVertical)">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barn(inVertical)">
                                      <p:cBhvr>
                                        <p:cTn id="8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6" grpId="0"/>
      <p:bldP spid="14" grpId="0"/>
      <p:bldP spid="15" grpId="0"/>
      <p:bldP spid="16" grpId="0"/>
      <p:bldP spid="17" grpId="0"/>
      <p:bldP spid="18" grpId="0"/>
      <p:bldP spid="19" grpId="0"/>
      <p:bldP spid="20"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4928063" y="398047"/>
            <a:ext cx="7812010" cy="916213"/>
          </a:xfrm>
          <a:prstGeom prst="rect">
            <a:avLst/>
          </a:prstGeom>
        </p:spPr>
        <p:txBody>
          <a:bodyPr wrap="none">
            <a:spAutoFit/>
          </a:bodyPr>
          <a:lstStyle/>
          <a:p>
            <a:pPr indent="457200" algn="just">
              <a:lnSpc>
                <a:spcPct val="150000"/>
              </a:lnSpc>
              <a:spcAft>
                <a:spcPts val="0"/>
              </a:spcAft>
            </a:pPr>
            <a:r>
              <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rPr>
              <a:t>Exercise 3b. Answer the question.</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3663550" y="1473180"/>
            <a:ext cx="13886226" cy="8172237"/>
          </a:xfrm>
          <a:prstGeom prst="rect">
            <a:avLst/>
          </a:prstGeom>
        </p:spPr>
        <p:txBody>
          <a:bodyPr wrap="square">
            <a:spAutoFit/>
          </a:bodyPr>
          <a:lstStyle/>
          <a:p>
            <a:pPr algn="just">
              <a:lnSpc>
                <a:spcPct val="110000"/>
              </a:lnSpc>
              <a:spcAft>
                <a:spcPts val="0"/>
              </a:spcAft>
              <a:tabLst>
                <a:tab pos="607695" algn="l"/>
              </a:tabLst>
            </a:pPr>
            <a:r>
              <a:rPr lang="en-US" sz="4800" b="1" smtClean="0">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800" smtClean="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800" smtClean="0">
                <a:latin typeface="Calibri" panose="020F0502020204030204" pitchFamily="34" charset="0"/>
                <a:ea typeface="Cambria" panose="02040503050406030204" pitchFamily="18" charset="0"/>
                <a:cs typeface="Cambria" panose="02040503050406030204" pitchFamily="18" charset="0"/>
              </a:rPr>
              <a:t>How many people are there in Nam’s family?</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607695" algn="l"/>
              </a:tabLst>
            </a:pPr>
            <a:r>
              <a:rPr lang="en-US" sz="4800" b="1" smtClean="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smtClean="0">
                <a:solidFill>
                  <a:srgbClr val="FF0000"/>
                </a:solidFill>
                <a:latin typeface="Calibri" panose="020F0502020204030204" pitchFamily="34" charset="0"/>
                <a:ea typeface="Cambria" panose="02040503050406030204" pitchFamily="18" charset="0"/>
                <a:cs typeface="Cambria" panose="02040503050406030204" pitchFamily="18" charset="0"/>
              </a:rPr>
              <a:t> There are four people.                                            </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607695" algn="l"/>
              </a:tabLst>
            </a:pPr>
            <a:r>
              <a:rPr lang="en-US" sz="4800" b="1" smtClean="0">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800" smtClean="0">
                <a:latin typeface="Calibri" panose="020F0502020204030204" pitchFamily="34" charset="0"/>
                <a:ea typeface="Cambria" panose="02040503050406030204" pitchFamily="18" charset="0"/>
                <a:cs typeface="Cambria" panose="02040503050406030204" pitchFamily="18" charset="0"/>
              </a:rPr>
              <a:t> What is Minh’s job?</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607695" algn="l"/>
              </a:tabLst>
            </a:pPr>
            <a:r>
              <a:rPr lang="en-US" sz="4800" b="1" smtClean="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smtClean="0">
                <a:solidFill>
                  <a:srgbClr val="FF0000"/>
                </a:solidFill>
                <a:latin typeface="Calibri" panose="020F0502020204030204" pitchFamily="34" charset="0"/>
                <a:ea typeface="Cambria" panose="02040503050406030204" pitchFamily="18" charset="0"/>
                <a:cs typeface="Cambria" panose="02040503050406030204" pitchFamily="18" charset="0"/>
              </a:rPr>
              <a:t> He is a doctor.</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607695" algn="l"/>
              </a:tabLst>
            </a:pPr>
            <a:r>
              <a:rPr lang="en-US" sz="4800" b="1" smtClean="0">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800" smtClean="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800" smtClean="0">
                <a:latin typeface="Calibri" panose="020F0502020204030204" pitchFamily="34" charset="0"/>
                <a:ea typeface="Cambria" panose="02040503050406030204" pitchFamily="18" charset="0"/>
                <a:cs typeface="Cambria" panose="02040503050406030204" pitchFamily="18" charset="0"/>
              </a:rPr>
              <a:t>What is Nam’s mother's name?</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607695" algn="l"/>
              </a:tabLst>
            </a:pPr>
            <a:r>
              <a:rPr lang="en-US" sz="4800" b="1" smtClean="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800" b="1" smtClean="0">
                <a:solidFill>
                  <a:srgbClr val="FF0000"/>
                </a:solidFill>
                <a:latin typeface="Calibri" panose="020F0502020204030204" pitchFamily="34" charset="0"/>
                <a:ea typeface="Cambria" panose="02040503050406030204" pitchFamily="18" charset="0"/>
                <a:cs typeface="Cambria" panose="02040503050406030204" pitchFamily="18" charset="0"/>
              </a:rPr>
              <a:t> Her name is Nga.                                                     </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607695" algn="l"/>
              </a:tabLst>
            </a:pPr>
            <a:r>
              <a:rPr lang="en-US" sz="4800" b="1" smtClean="0">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800" smtClean="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800" smtClean="0">
                <a:latin typeface="Calibri" panose="020F0502020204030204" pitchFamily="34" charset="0"/>
                <a:ea typeface="Cambria" panose="02040503050406030204" pitchFamily="18" charset="0"/>
                <a:cs typeface="Cambria" panose="02040503050406030204" pitchFamily="18" charset="0"/>
              </a:rPr>
              <a:t>What does Nam like to do with Lam?</a:t>
            </a:r>
            <a:endParaRPr lang="en-US" sz="5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800" b="1" smtClean="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800" b="1" smtClean="0">
                <a:solidFill>
                  <a:srgbClr val="FF0000"/>
                </a:solidFill>
                <a:latin typeface="Calibri" panose="020F0502020204030204" pitchFamily="34" charset="0"/>
                <a:ea typeface="Calibri" panose="020F0502020204030204" pitchFamily="34" charset="0"/>
                <a:cs typeface="Calibri" panose="020F0502020204030204" pitchFamily="34" charset="0"/>
              </a:rPr>
              <a:t> He loves to hold her in his arms.</a:t>
            </a:r>
            <a:endParaRPr lang="en-US" sz="440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pPr>
            <a:r>
              <a:rPr lang="en-US" sz="4800" b="1" smtClean="0">
                <a:solidFill>
                  <a:srgbClr val="0070C0"/>
                </a:solidFill>
                <a:latin typeface="Calibri" panose="020F0502020204030204" pitchFamily="34" charset="0"/>
                <a:ea typeface="Calibri" panose="020F0502020204030204" pitchFamily="34" charset="0"/>
                <a:cs typeface="Calibri" panose="020F0502020204030204" pitchFamily="34" charset="0"/>
              </a:rPr>
              <a:t>5.</a:t>
            </a:r>
            <a:r>
              <a:rPr lang="en-US" sz="4800" smtClean="0">
                <a:latin typeface="Calibri" panose="020F0502020204030204" pitchFamily="34" charset="0"/>
                <a:ea typeface="Calibri" panose="020F0502020204030204" pitchFamily="34" charset="0"/>
                <a:cs typeface="Calibri" panose="020F0502020204030204" pitchFamily="34" charset="0"/>
              </a:rPr>
              <a:t> What is Lam's wearing?</a:t>
            </a:r>
            <a:endParaRPr lang="en-US" sz="440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0"/>
              </a:spcAft>
            </a:pPr>
            <a:r>
              <a:rPr lang="en-US" sz="4800" b="1" smtClean="0">
                <a:solidFill>
                  <a:srgbClr val="FF000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US" sz="4400" smtClean="0">
                <a:latin typeface="Calibri" panose="020F0502020204030204" pitchFamily="34" charset="0"/>
                <a:ea typeface="Calibri" panose="020F0502020204030204" pitchFamily="34" charset="0"/>
                <a:cs typeface="Times New Roman" panose="02020603050405020304" pitchFamily="18" charset="0"/>
              </a:rPr>
              <a:t> </a:t>
            </a:r>
            <a:r>
              <a:rPr lang="en-US" sz="4800" b="1" smtClean="0">
                <a:solidFill>
                  <a:srgbClr val="FF0000"/>
                </a:solidFill>
                <a:latin typeface="Calibri" panose="020F0502020204030204" pitchFamily="34" charset="0"/>
                <a:ea typeface="Calibri" panose="020F0502020204030204" pitchFamily="34" charset="0"/>
                <a:cs typeface="Calibri" panose="020F0502020204030204" pitchFamily="34" charset="0"/>
              </a:rPr>
              <a:t>She is wearing a pink dress.</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6994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 calcmode="lin" valueType="num">
                                      <p:cBhvr>
                                        <p:cTn id="4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2">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p:cTn id="5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2">
                                            <p:txEl>
                                              <p:pRg st="4" end="4"/>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 calcmode="lin" valueType="num">
                                      <p:cBhvr>
                                        <p:cTn id="5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2">
                                            <p:txEl>
                                              <p:pRg st="6" end="6"/>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p:cTn id="6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2">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barn(inVertical)">
                                      <p:cBhvr>
                                        <p:cTn id="69" dur="500"/>
                                        <p:tgtEl>
                                          <p:spTgt spid="2">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barn(inVertical)">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animEffect transition="in" filter="barn(inVertical)">
                                      <p:cBhvr>
                                        <p:cTn id="79" dur="500"/>
                                        <p:tgtEl>
                                          <p:spTgt spid="2">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
                                            <p:txEl>
                                              <p:pRg st="7" end="7"/>
                                            </p:txEl>
                                          </p:spTgt>
                                        </p:tgtEl>
                                        <p:attrNameLst>
                                          <p:attrName>style.visibility</p:attrName>
                                        </p:attrNameLst>
                                      </p:cBhvr>
                                      <p:to>
                                        <p:strVal val="visible"/>
                                      </p:to>
                                    </p:set>
                                    <p:animEffect transition="in" filter="barn(inVertical)">
                                      <p:cBhvr>
                                        <p:cTn id="84" dur="500"/>
                                        <p:tgtEl>
                                          <p:spTgt spid="2">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xEl>
                                              <p:pRg st="9" end="9"/>
                                            </p:txEl>
                                          </p:spTgt>
                                        </p:tgtEl>
                                        <p:attrNameLst>
                                          <p:attrName>style.visibility</p:attrName>
                                        </p:attrNameLst>
                                      </p:cBhvr>
                                      <p:to>
                                        <p:strVal val="visible"/>
                                      </p:to>
                                    </p:set>
                                    <p:animEffect transition="in" filter="barn(inVertical)">
                                      <p:cBhvr>
                                        <p:cTn id="8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277227"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68238"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4645148" y="1549829"/>
            <a:ext cx="10016018" cy="6886012"/>
          </a:xfrm>
          <a:custGeom>
            <a:avLst/>
            <a:gdLst/>
            <a:ahLst/>
            <a:cxnLst/>
            <a:rect l="l" t="t" r="r" b="b"/>
            <a:pathLst>
              <a:path w="10016018" h="6886012">
                <a:moveTo>
                  <a:pt x="0" y="0"/>
                </a:moveTo>
                <a:lnTo>
                  <a:pt x="10016018" y="0"/>
                </a:lnTo>
                <a:lnTo>
                  <a:pt x="10016018" y="6886012"/>
                </a:lnTo>
                <a:lnTo>
                  <a:pt x="0" y="688601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rot="292895">
            <a:off x="-371048" y="1782511"/>
            <a:ext cx="12320630" cy="4684284"/>
          </a:xfrm>
          <a:custGeom>
            <a:avLst/>
            <a:gdLst/>
            <a:ahLst/>
            <a:cxnLst/>
            <a:rect l="l" t="t" r="r" b="b"/>
            <a:pathLst>
              <a:path w="6238151" h="4684284">
                <a:moveTo>
                  <a:pt x="0" y="0"/>
                </a:moveTo>
                <a:lnTo>
                  <a:pt x="6238151" y="0"/>
                </a:lnTo>
                <a:lnTo>
                  <a:pt x="6238151" y="4684284"/>
                </a:lnTo>
                <a:lnTo>
                  <a:pt x="0" y="468428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p:cNvSpPr/>
          <p:nvPr/>
        </p:nvSpPr>
        <p:spPr>
          <a:xfrm>
            <a:off x="-253610" y="8033667"/>
            <a:ext cx="4587510" cy="3003087"/>
          </a:xfrm>
          <a:custGeom>
            <a:avLst/>
            <a:gdLst/>
            <a:ahLst/>
            <a:cxnLst/>
            <a:rect l="l" t="t" r="r" b="b"/>
            <a:pathLst>
              <a:path w="4587510" h="3003087">
                <a:moveTo>
                  <a:pt x="0" y="0"/>
                </a:moveTo>
                <a:lnTo>
                  <a:pt x="4587510" y="0"/>
                </a:lnTo>
                <a:lnTo>
                  <a:pt x="4587510" y="3003086"/>
                </a:lnTo>
                <a:lnTo>
                  <a:pt x="0" y="300308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p:cNvSpPr/>
          <p:nvPr/>
        </p:nvSpPr>
        <p:spPr>
          <a:xfrm>
            <a:off x="13605400" y="2287758"/>
            <a:ext cx="5916504" cy="8035998"/>
          </a:xfrm>
          <a:custGeom>
            <a:avLst/>
            <a:gdLst/>
            <a:ahLst/>
            <a:cxnLst/>
            <a:rect l="l" t="t" r="r" b="b"/>
            <a:pathLst>
              <a:path w="5916504" h="8035998">
                <a:moveTo>
                  <a:pt x="0" y="0"/>
                </a:moveTo>
                <a:lnTo>
                  <a:pt x="5916504" y="0"/>
                </a:lnTo>
                <a:lnTo>
                  <a:pt x="5916504" y="8035998"/>
                </a:lnTo>
                <a:lnTo>
                  <a:pt x="0" y="8035998"/>
                </a:lnTo>
                <a:lnTo>
                  <a:pt x="0" y="0"/>
                </a:lnTo>
                <a:close/>
              </a:path>
            </a:pathLst>
          </a:custGeom>
          <a:blipFill>
            <a:blip r:embed="rId10"/>
            <a:stretch>
              <a:fillRect/>
            </a:stretch>
          </a:blipFill>
        </p:spPr>
      </p:sp>
      <p:sp>
        <p:nvSpPr>
          <p:cNvPr id="8" name="Freeform 8"/>
          <p:cNvSpPr/>
          <p:nvPr/>
        </p:nvSpPr>
        <p:spPr>
          <a:xfrm rot="-4764411">
            <a:off x="4240519" y="6066127"/>
            <a:ext cx="1242850" cy="2084048"/>
          </a:xfrm>
          <a:custGeom>
            <a:avLst/>
            <a:gdLst/>
            <a:ahLst/>
            <a:cxnLst/>
            <a:rect l="l" t="t" r="r" b="b"/>
            <a:pathLst>
              <a:path w="1242850" h="2084048">
                <a:moveTo>
                  <a:pt x="0" y="0"/>
                </a:moveTo>
                <a:lnTo>
                  <a:pt x="1242850" y="0"/>
                </a:lnTo>
                <a:lnTo>
                  <a:pt x="1242850" y="2084048"/>
                </a:lnTo>
                <a:lnTo>
                  <a:pt x="0" y="208404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AutoShape 9"/>
          <p:cNvSpPr/>
          <p:nvPr/>
        </p:nvSpPr>
        <p:spPr>
          <a:xfrm>
            <a:off x="8619487" y="7734300"/>
            <a:ext cx="4495088" cy="0"/>
          </a:xfrm>
          <a:prstGeom prst="line">
            <a:avLst/>
          </a:prstGeom>
          <a:ln w="47625" cap="flat">
            <a:solidFill>
              <a:srgbClr val="FFBD99"/>
            </a:solidFill>
            <a:prstDash val="sysDash"/>
            <a:headEnd type="none" w="sm" len="sm"/>
            <a:tailEnd type="none" w="sm" len="sm"/>
          </a:ln>
        </p:spPr>
      </p:sp>
      <p:sp>
        <p:nvSpPr>
          <p:cNvPr id="10" name="Freeform 10"/>
          <p:cNvSpPr/>
          <p:nvPr/>
        </p:nvSpPr>
        <p:spPr>
          <a:xfrm>
            <a:off x="15651766" y="257238"/>
            <a:ext cx="2251625" cy="2328211"/>
          </a:xfrm>
          <a:custGeom>
            <a:avLst/>
            <a:gdLst/>
            <a:ahLst/>
            <a:cxnLst/>
            <a:rect l="l" t="t" r="r" b="b"/>
            <a:pathLst>
              <a:path w="2251625" h="2328211">
                <a:moveTo>
                  <a:pt x="0" y="0"/>
                </a:moveTo>
                <a:lnTo>
                  <a:pt x="2251625" y="0"/>
                </a:lnTo>
                <a:lnTo>
                  <a:pt x="2251625" y="2328211"/>
                </a:lnTo>
                <a:lnTo>
                  <a:pt x="0" y="23282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flipH="1">
            <a:off x="-1202364" y="-1012644"/>
            <a:ext cx="7315200" cy="3888259"/>
          </a:xfrm>
          <a:custGeom>
            <a:avLst/>
            <a:gdLst/>
            <a:ahLst/>
            <a:cxnLst/>
            <a:rect l="l" t="t" r="r" b="b"/>
            <a:pathLst>
              <a:path w="7315200" h="3888259">
                <a:moveTo>
                  <a:pt x="7315200" y="0"/>
                </a:moveTo>
                <a:lnTo>
                  <a:pt x="0" y="0"/>
                </a:lnTo>
                <a:lnTo>
                  <a:pt x="0" y="3888260"/>
                </a:lnTo>
                <a:lnTo>
                  <a:pt x="7315200" y="3888260"/>
                </a:lnTo>
                <a:lnTo>
                  <a:pt x="731520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TextBox 12"/>
          <p:cNvSpPr txBox="1"/>
          <p:nvPr/>
        </p:nvSpPr>
        <p:spPr>
          <a:xfrm rot="238598">
            <a:off x="615473" y="2289170"/>
            <a:ext cx="10347588" cy="2834815"/>
          </a:xfrm>
          <a:prstGeom prst="rect">
            <a:avLst/>
          </a:prstGeom>
        </p:spPr>
        <p:txBody>
          <a:bodyPr wrap="square" lIns="0" tIns="0" rIns="0" bIns="0" rtlCol="0" anchor="t">
            <a:spAutoFit/>
          </a:bodyPr>
          <a:lstStyle/>
          <a:p>
            <a:pPr algn="ctr">
              <a:lnSpc>
                <a:spcPct val="110000"/>
              </a:lnSpc>
            </a:pPr>
            <a:r>
              <a:rPr lang="en-US" sz="8800">
                <a:solidFill>
                  <a:srgbClr val="4F3B20"/>
                </a:solidFill>
                <a:latin typeface="Marykate"/>
              </a:rPr>
              <a:t>PART 3. </a:t>
            </a:r>
            <a:endParaRPr lang="en-US" sz="8800" smtClean="0">
              <a:solidFill>
                <a:srgbClr val="4F3B20"/>
              </a:solidFill>
              <a:latin typeface="Marykate"/>
            </a:endParaRPr>
          </a:p>
          <a:p>
            <a:pPr algn="ctr">
              <a:lnSpc>
                <a:spcPct val="110000"/>
              </a:lnSpc>
            </a:pPr>
            <a:r>
              <a:rPr lang="en-US" sz="8800" smtClean="0">
                <a:solidFill>
                  <a:srgbClr val="4F3B20"/>
                </a:solidFill>
                <a:latin typeface="Marykate"/>
              </a:rPr>
              <a:t>COMMUNICATION </a:t>
            </a:r>
            <a:r>
              <a:rPr lang="en-US" sz="8800">
                <a:solidFill>
                  <a:srgbClr val="4F3B20"/>
                </a:solidFill>
                <a:latin typeface="Marykate"/>
              </a:rPr>
              <a:t>SKILLS</a:t>
            </a:r>
          </a:p>
        </p:txBody>
      </p:sp>
      <p:sp>
        <p:nvSpPr>
          <p:cNvPr id="14" name="TextBox 14"/>
          <p:cNvSpPr txBox="1"/>
          <p:nvPr/>
        </p:nvSpPr>
        <p:spPr>
          <a:xfrm>
            <a:off x="7105388" y="6804380"/>
            <a:ext cx="7007534" cy="728084"/>
          </a:xfrm>
          <a:prstGeom prst="rect">
            <a:avLst/>
          </a:prstGeom>
        </p:spPr>
        <p:txBody>
          <a:bodyPr wrap="square" lIns="0" tIns="0" rIns="0" bIns="0" rtlCol="0" anchor="t">
            <a:spAutoFit/>
          </a:bodyPr>
          <a:lstStyle/>
          <a:p>
            <a:pPr marL="518160" lvl="1" algn="ctr">
              <a:lnSpc>
                <a:spcPts val="5184"/>
              </a:lnSpc>
            </a:pPr>
            <a:r>
              <a:rPr lang="en-US" sz="8800">
                <a:solidFill>
                  <a:srgbClr val="4F3B20"/>
                </a:solidFill>
                <a:latin typeface="Marykate"/>
              </a:rPr>
              <a:t>IV. WRITING</a:t>
            </a:r>
          </a:p>
        </p:txBody>
      </p:sp>
    </p:spTree>
    <p:extLst>
      <p:ext uri="{BB962C8B-B14F-4D97-AF65-F5344CB8AC3E}">
        <p14:creationId xmlns:p14="http://schemas.microsoft.com/office/powerpoint/2010/main" val="57084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par>
                                <p:cTn id="15" presetID="5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ppt_w*0.70"/>
                                          </p:val>
                                        </p:tav>
                                        <p:tav tm="100000">
                                          <p:val>
                                            <p:strVal val="#ppt_w"/>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animEffect transition="in" filter="fade">
                                      <p:cBhvr>
                                        <p:cTn id="19" dur="500"/>
                                        <p:tgtEl>
                                          <p:spTgt spid="4"/>
                                        </p:tgtEl>
                                      </p:cBhvr>
                                    </p:animEffect>
                                  </p:childTnLst>
                                </p:cTn>
                              </p:par>
                              <p:par>
                                <p:cTn id="20" presetID="55"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strVal val="#ppt_w*0.7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animEffect transition="in" filter="fade">
                                      <p:cBhvr>
                                        <p:cTn id="24" dur="500"/>
                                        <p:tgtEl>
                                          <p:spTgt spid="5"/>
                                        </p:tgtEl>
                                      </p:cBhvr>
                                    </p:animEffect>
                                  </p:childTnLst>
                                </p:cTn>
                              </p:par>
                              <p:par>
                                <p:cTn id="25" presetID="55"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strVal val="#ppt_w*0.70"/>
                                          </p:val>
                                        </p:tav>
                                        <p:tav tm="100000">
                                          <p:val>
                                            <p:strVal val="#ppt_w"/>
                                          </p:val>
                                        </p:tav>
                                      </p:tavLst>
                                    </p:anim>
                                    <p:anim calcmode="lin" valueType="num">
                                      <p:cBhvr>
                                        <p:cTn id="28" dur="500" fill="hold"/>
                                        <p:tgtEl>
                                          <p:spTgt spid="6"/>
                                        </p:tgtEl>
                                        <p:attrNameLst>
                                          <p:attrName>ppt_h</p:attrName>
                                        </p:attrNameLst>
                                      </p:cBhvr>
                                      <p:tavLst>
                                        <p:tav tm="0">
                                          <p:val>
                                            <p:strVal val="#ppt_h"/>
                                          </p:val>
                                        </p:tav>
                                        <p:tav tm="100000">
                                          <p:val>
                                            <p:strVal val="#ppt_h"/>
                                          </p:val>
                                        </p:tav>
                                      </p:tavLst>
                                    </p:anim>
                                    <p:animEffect transition="in" filter="fade">
                                      <p:cBhvr>
                                        <p:cTn id="29" dur="500"/>
                                        <p:tgtEl>
                                          <p:spTgt spid="6"/>
                                        </p:tgtEl>
                                      </p:cBhvr>
                                    </p:animEffect>
                                  </p:childTnLst>
                                </p:cTn>
                              </p:par>
                              <p:par>
                                <p:cTn id="30" presetID="55"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5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strVal val="#ppt_w*0.70"/>
                                          </p:val>
                                        </p:tav>
                                        <p:tav tm="100000">
                                          <p:val>
                                            <p:strVal val="#ppt_w"/>
                                          </p:val>
                                        </p:tav>
                                      </p:tavLst>
                                    </p:anim>
                                    <p:anim calcmode="lin" valueType="num">
                                      <p:cBhvr>
                                        <p:cTn id="38" dur="500" fill="hold"/>
                                        <p:tgtEl>
                                          <p:spTgt spid="8"/>
                                        </p:tgtEl>
                                        <p:attrNameLst>
                                          <p:attrName>ppt_h</p:attrName>
                                        </p:attrNameLst>
                                      </p:cBhvr>
                                      <p:tavLst>
                                        <p:tav tm="0">
                                          <p:val>
                                            <p:strVal val="#ppt_h"/>
                                          </p:val>
                                        </p:tav>
                                        <p:tav tm="100000">
                                          <p:val>
                                            <p:strVal val="#ppt_h"/>
                                          </p:val>
                                        </p:tav>
                                      </p:tavLst>
                                    </p:anim>
                                    <p:animEffect transition="in" filter="fade">
                                      <p:cBhvr>
                                        <p:cTn id="39" dur="500"/>
                                        <p:tgtEl>
                                          <p:spTgt spid="8"/>
                                        </p:tgtEl>
                                      </p:cBhvr>
                                    </p:animEffect>
                                  </p:childTnLst>
                                </p:cTn>
                              </p:par>
                              <p:par>
                                <p:cTn id="40" presetID="55"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par>
                                <p:cTn id="45" presetID="55"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strVal val="#ppt_w*0.70"/>
                                          </p:val>
                                        </p:tav>
                                        <p:tav tm="100000">
                                          <p:val>
                                            <p:strVal val="#ppt_w"/>
                                          </p:val>
                                        </p:tav>
                                      </p:tavLst>
                                    </p:anim>
                                    <p:anim calcmode="lin" valueType="num">
                                      <p:cBhvr>
                                        <p:cTn id="48" dur="500" fill="hold"/>
                                        <p:tgtEl>
                                          <p:spTgt spid="10"/>
                                        </p:tgtEl>
                                        <p:attrNameLst>
                                          <p:attrName>ppt_h</p:attrName>
                                        </p:attrNameLst>
                                      </p:cBhvr>
                                      <p:tavLst>
                                        <p:tav tm="0">
                                          <p:val>
                                            <p:strVal val="#ppt_h"/>
                                          </p:val>
                                        </p:tav>
                                        <p:tav tm="100000">
                                          <p:val>
                                            <p:strVal val="#ppt_h"/>
                                          </p:val>
                                        </p:tav>
                                      </p:tavLst>
                                    </p:anim>
                                    <p:animEffect transition="in" filter="fade">
                                      <p:cBhvr>
                                        <p:cTn id="49" dur="500"/>
                                        <p:tgtEl>
                                          <p:spTgt spid="10"/>
                                        </p:tgtEl>
                                      </p:cBhvr>
                                    </p:animEffect>
                                  </p:childTnLst>
                                </p:cTn>
                              </p:par>
                              <p:par>
                                <p:cTn id="50" presetID="55"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strVal val="#ppt_w*0.70"/>
                                          </p:val>
                                        </p:tav>
                                        <p:tav tm="100000">
                                          <p:val>
                                            <p:strVal val="#ppt_w"/>
                                          </p:val>
                                        </p:tav>
                                      </p:tavLst>
                                    </p:anim>
                                    <p:anim calcmode="lin" valueType="num">
                                      <p:cBhvr>
                                        <p:cTn id="53" dur="500" fill="hold"/>
                                        <p:tgtEl>
                                          <p:spTgt spid="11"/>
                                        </p:tgtEl>
                                        <p:attrNameLst>
                                          <p:attrName>ppt_h</p:attrName>
                                        </p:attrNameLst>
                                      </p:cBhvr>
                                      <p:tavLst>
                                        <p:tav tm="0">
                                          <p:val>
                                            <p:strVal val="#ppt_h"/>
                                          </p:val>
                                        </p:tav>
                                        <p:tav tm="100000">
                                          <p:val>
                                            <p:strVal val="#ppt_h"/>
                                          </p:val>
                                        </p:tav>
                                      </p:tavLst>
                                    </p:anim>
                                    <p:animEffect transition="in" filter="fade">
                                      <p:cBhvr>
                                        <p:cTn id="54" dur="500"/>
                                        <p:tgtEl>
                                          <p:spTgt spid="11"/>
                                        </p:tgtEl>
                                      </p:cBhvr>
                                    </p:animEffect>
                                  </p:childTnLst>
                                </p:cTn>
                              </p:par>
                              <p:par>
                                <p:cTn id="55" presetID="55"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strVal val="#ppt_w*0.70"/>
                                          </p:val>
                                        </p:tav>
                                        <p:tav tm="100000">
                                          <p:val>
                                            <p:strVal val="#ppt_w"/>
                                          </p:val>
                                        </p:tav>
                                      </p:tavLst>
                                    </p:anim>
                                    <p:anim calcmode="lin" valueType="num">
                                      <p:cBhvr>
                                        <p:cTn id="58" dur="500" fill="hold"/>
                                        <p:tgtEl>
                                          <p:spTgt spid="12"/>
                                        </p:tgtEl>
                                        <p:attrNameLst>
                                          <p:attrName>ppt_h</p:attrName>
                                        </p:attrNameLst>
                                      </p:cBhvr>
                                      <p:tavLst>
                                        <p:tav tm="0">
                                          <p:val>
                                            <p:strVal val="#ppt_h"/>
                                          </p:val>
                                        </p:tav>
                                        <p:tav tm="100000">
                                          <p:val>
                                            <p:strVal val="#ppt_h"/>
                                          </p:val>
                                        </p:tav>
                                      </p:tavLst>
                                    </p:anim>
                                    <p:animEffect transition="in" filter="fade">
                                      <p:cBhvr>
                                        <p:cTn id="59" dur="500"/>
                                        <p:tgtEl>
                                          <p:spTgt spid="12"/>
                                        </p:tgtEl>
                                      </p:cBhvr>
                                    </p:animEffect>
                                  </p:childTnLst>
                                </p:cTn>
                              </p:par>
                              <p:par>
                                <p:cTn id="60" presetID="55" presetClass="entr" presetSubtype="0" fill="hold" grpId="0" nodeType="withEffect">
                                  <p:stCondLst>
                                    <p:cond delay="0"/>
                                  </p:stCondLst>
                                  <p:childTnLst>
                                    <p:set>
                                      <p:cBhvr>
                                        <p:cTn id="61" dur="1" fill="hold">
                                          <p:stCondLst>
                                            <p:cond delay="0"/>
                                          </p:stCondLst>
                                        </p:cTn>
                                        <p:tgtEl>
                                          <p:spTgt spid="14"/>
                                        </p:tgtEl>
                                        <p:attrNameLst>
                                          <p:attrName>style.visibility</p:attrName>
                                        </p:attrNameLst>
                                      </p:cBhvr>
                                      <p:to>
                                        <p:strVal val="visible"/>
                                      </p:to>
                                    </p:set>
                                    <p:anim calcmode="lin" valueType="num">
                                      <p:cBhvr>
                                        <p:cTn id="62" dur="500" fill="hold"/>
                                        <p:tgtEl>
                                          <p:spTgt spid="14"/>
                                        </p:tgtEl>
                                        <p:attrNameLst>
                                          <p:attrName>ppt_w</p:attrName>
                                        </p:attrNameLst>
                                      </p:cBhvr>
                                      <p:tavLst>
                                        <p:tav tm="0">
                                          <p:val>
                                            <p:strVal val="#ppt_w*0.70"/>
                                          </p:val>
                                        </p:tav>
                                        <p:tav tm="100000">
                                          <p:val>
                                            <p:strVal val="#ppt_w"/>
                                          </p:val>
                                        </p:tav>
                                      </p:tavLst>
                                    </p:anim>
                                    <p:anim calcmode="lin" valueType="num">
                                      <p:cBhvr>
                                        <p:cTn id="63" dur="500" fill="hold"/>
                                        <p:tgtEl>
                                          <p:spTgt spid="14"/>
                                        </p:tgtEl>
                                        <p:attrNameLst>
                                          <p:attrName>ppt_h</p:attrName>
                                        </p:attrNameLst>
                                      </p:cBhvr>
                                      <p:tavLst>
                                        <p:tav tm="0">
                                          <p:val>
                                            <p:strVal val="#ppt_h"/>
                                          </p:val>
                                        </p:tav>
                                        <p:tav tm="100000">
                                          <p:val>
                                            <p:strVal val="#ppt_h"/>
                                          </p:val>
                                        </p:tav>
                                      </p:tavLst>
                                    </p:anim>
                                    <p:animEffect transition="in" filter="fade">
                                      <p:cBhvr>
                                        <p:cTn id="6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67430" y="1895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11" name="TextBox 10"/>
          <p:cNvSpPr txBox="1"/>
          <p:nvPr/>
        </p:nvSpPr>
        <p:spPr>
          <a:xfrm>
            <a:off x="1222147" y="540898"/>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17. </a:t>
            </a:r>
            <a:r>
              <a:rPr lang="en-US" sz="4800" smtClean="0">
                <a:solidFill>
                  <a:srgbClr val="FF0000"/>
                </a:solidFill>
                <a:latin typeface="Britannic Bold" panose="020B0903060703020204" pitchFamily="34" charset="0"/>
              </a:rPr>
              <a:t>moustache :     </a:t>
            </a:r>
            <a:endParaRPr lang="en-US" sz="4800" dirty="0">
              <a:solidFill>
                <a:srgbClr val="FF0000"/>
              </a:solidFill>
              <a:latin typeface="Britannic Bold" panose="020B0903060703020204" pitchFamily="34" charset="0"/>
            </a:endParaRPr>
          </a:p>
        </p:txBody>
      </p:sp>
      <p:sp>
        <p:nvSpPr>
          <p:cNvPr id="12" name="TextBox 19"/>
          <p:cNvSpPr txBox="1"/>
          <p:nvPr/>
        </p:nvSpPr>
        <p:spPr>
          <a:xfrm>
            <a:off x="7133408" y="557306"/>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/mə'stɑːʃ/</a:t>
            </a:r>
          </a:p>
          <a:p>
            <a:pPr algn="just">
              <a:lnSpc>
                <a:spcPct val="150000"/>
              </a:lnSpc>
              <a:spcBef>
                <a:spcPct val="0"/>
              </a:spcBef>
            </a:pPr>
            <a:r>
              <a:rPr lang="vi-VN" sz="4400" b="1">
                <a:solidFill>
                  <a:srgbClr val="0070C0"/>
                </a:solidFill>
                <a:latin typeface="+mj-lt"/>
              </a:rPr>
              <a:t>ria</a:t>
            </a:r>
          </a:p>
        </p:txBody>
      </p:sp>
      <p:sp>
        <p:nvSpPr>
          <p:cNvPr id="16" name="TextBox 15"/>
          <p:cNvSpPr txBox="1"/>
          <p:nvPr/>
        </p:nvSpPr>
        <p:spPr>
          <a:xfrm>
            <a:off x="8560979" y="536183"/>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18. </a:t>
            </a:r>
            <a:r>
              <a:rPr lang="en-US" sz="4800" smtClean="0">
                <a:solidFill>
                  <a:srgbClr val="FF0000"/>
                </a:solidFill>
                <a:latin typeface="Britannic Bold" panose="020B0903060703020204" pitchFamily="34" charset="0"/>
              </a:rPr>
              <a:t>mouth :     </a:t>
            </a:r>
            <a:endParaRPr lang="en-US" sz="4800" dirty="0">
              <a:solidFill>
                <a:srgbClr val="FF0000"/>
              </a:solidFill>
              <a:latin typeface="Britannic Bold" panose="020B0903060703020204" pitchFamily="34" charset="0"/>
            </a:endParaRPr>
          </a:p>
        </p:txBody>
      </p:sp>
      <p:sp>
        <p:nvSpPr>
          <p:cNvPr id="17" name="TextBox 19"/>
          <p:cNvSpPr txBox="1"/>
          <p:nvPr/>
        </p:nvSpPr>
        <p:spPr>
          <a:xfrm>
            <a:off x="13943603" y="608994"/>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/maʊ</a:t>
            </a:r>
            <a:r>
              <a:rPr lang="el-GR" sz="4400" b="1">
                <a:solidFill>
                  <a:srgbClr val="0070C0"/>
                </a:solidFill>
                <a:latin typeface="+mj-lt"/>
              </a:rPr>
              <a:t>θ/</a:t>
            </a:r>
          </a:p>
          <a:p>
            <a:pPr algn="just">
              <a:lnSpc>
                <a:spcPct val="150000"/>
              </a:lnSpc>
              <a:spcBef>
                <a:spcPct val="0"/>
              </a:spcBef>
            </a:pPr>
            <a:r>
              <a:rPr lang="vi-VN" sz="4400" b="1">
                <a:solidFill>
                  <a:srgbClr val="0070C0"/>
                </a:solidFill>
                <a:latin typeface="+mj-lt"/>
              </a:rPr>
              <a:t>miệng</a:t>
            </a:r>
          </a:p>
        </p:txBody>
      </p:sp>
      <p:sp>
        <p:nvSpPr>
          <p:cNvPr id="18" name="TextBox 17"/>
          <p:cNvSpPr txBox="1"/>
          <p:nvPr/>
        </p:nvSpPr>
        <p:spPr>
          <a:xfrm>
            <a:off x="624229" y="4765208"/>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19. </a:t>
            </a:r>
            <a:r>
              <a:rPr lang="en-US" sz="4800">
                <a:solidFill>
                  <a:srgbClr val="FF0000"/>
                </a:solidFill>
                <a:latin typeface="Britannic Bold" panose="020B0903060703020204" pitchFamily="34" charset="0"/>
              </a:rPr>
              <a:t>neck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5591604" y="4854792"/>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/nek/</a:t>
            </a:r>
          </a:p>
          <a:p>
            <a:pPr algn="just">
              <a:lnSpc>
                <a:spcPct val="150000"/>
              </a:lnSpc>
              <a:spcBef>
                <a:spcPct val="0"/>
              </a:spcBef>
            </a:pPr>
            <a:r>
              <a:rPr lang="vi-VN" sz="4400" b="1">
                <a:solidFill>
                  <a:srgbClr val="0070C0"/>
                </a:solidFill>
                <a:latin typeface="+mj-lt"/>
              </a:rPr>
              <a:t>cổ</a:t>
            </a:r>
          </a:p>
        </p:txBody>
      </p:sp>
      <p:sp>
        <p:nvSpPr>
          <p:cNvPr id="15" name="TextBox 14"/>
          <p:cNvSpPr txBox="1"/>
          <p:nvPr/>
        </p:nvSpPr>
        <p:spPr>
          <a:xfrm>
            <a:off x="8873436" y="478966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20. </a:t>
            </a:r>
            <a:r>
              <a:rPr lang="en-US" sz="4800">
                <a:solidFill>
                  <a:srgbClr val="FF0000"/>
                </a:solidFill>
                <a:latin typeface="Britannic Bold" panose="020B0903060703020204" pitchFamily="34" charset="0"/>
              </a:rPr>
              <a:t>nose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3840811" y="4879245"/>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/nəʊz/</a:t>
            </a:r>
          </a:p>
          <a:p>
            <a:pPr algn="just">
              <a:lnSpc>
                <a:spcPct val="150000"/>
              </a:lnSpc>
              <a:spcBef>
                <a:spcPct val="0"/>
              </a:spcBef>
            </a:pPr>
            <a:r>
              <a:rPr lang="vi-VN" sz="4400" b="1">
                <a:solidFill>
                  <a:srgbClr val="0070C0"/>
                </a:solidFill>
                <a:latin typeface="+mj-lt"/>
              </a:rPr>
              <a:t>mũi</a:t>
            </a:r>
          </a:p>
        </p:txBody>
      </p:sp>
      <p:pic>
        <p:nvPicPr>
          <p:cNvPr id="2" name="Picture 1"/>
          <p:cNvPicPr>
            <a:picLocks noChangeAspect="1"/>
          </p:cNvPicPr>
          <p:nvPr/>
        </p:nvPicPr>
        <p:blipFill>
          <a:blip r:embed="rId17"/>
          <a:stretch>
            <a:fillRect/>
          </a:stretch>
        </p:blipFill>
        <p:spPr>
          <a:xfrm>
            <a:off x="2160110" y="1595313"/>
            <a:ext cx="4425168" cy="2775726"/>
          </a:xfrm>
          <a:prstGeom prst="rect">
            <a:avLst/>
          </a:prstGeom>
        </p:spPr>
      </p:pic>
      <p:pic>
        <p:nvPicPr>
          <p:cNvPr id="3" name="Picture 2"/>
          <p:cNvPicPr>
            <a:picLocks noChangeAspect="1"/>
          </p:cNvPicPr>
          <p:nvPr/>
        </p:nvPicPr>
        <p:blipFill>
          <a:blip r:embed="rId18"/>
          <a:stretch>
            <a:fillRect/>
          </a:stretch>
        </p:blipFill>
        <p:spPr>
          <a:xfrm>
            <a:off x="9852544" y="1647485"/>
            <a:ext cx="3861412" cy="2577750"/>
          </a:xfrm>
          <a:prstGeom prst="rect">
            <a:avLst/>
          </a:prstGeom>
        </p:spPr>
      </p:pic>
      <p:pic>
        <p:nvPicPr>
          <p:cNvPr id="9" name="Picture 8"/>
          <p:cNvPicPr>
            <a:picLocks noChangeAspect="1"/>
          </p:cNvPicPr>
          <p:nvPr/>
        </p:nvPicPr>
        <p:blipFill>
          <a:blip r:embed="rId19"/>
          <a:stretch>
            <a:fillRect/>
          </a:stretch>
        </p:blipFill>
        <p:spPr>
          <a:xfrm>
            <a:off x="2078496" y="5648957"/>
            <a:ext cx="3135237" cy="3738347"/>
          </a:xfrm>
          <a:prstGeom prst="rect">
            <a:avLst/>
          </a:prstGeom>
        </p:spPr>
      </p:pic>
      <p:pic>
        <p:nvPicPr>
          <p:cNvPr id="10" name="Picture 9"/>
          <p:cNvPicPr>
            <a:picLocks noChangeAspect="1"/>
          </p:cNvPicPr>
          <p:nvPr/>
        </p:nvPicPr>
        <p:blipFill>
          <a:blip r:embed="rId20"/>
          <a:stretch>
            <a:fillRect/>
          </a:stretch>
        </p:blipFill>
        <p:spPr>
          <a:xfrm>
            <a:off x="9664242" y="5956463"/>
            <a:ext cx="3930928" cy="3476949"/>
          </a:xfrm>
          <a:prstGeom prst="rect">
            <a:avLst/>
          </a:prstGeom>
        </p:spPr>
      </p:pic>
      <p:pic>
        <p:nvPicPr>
          <p:cNvPr id="13" name="mousta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6913641" y="2768552"/>
            <a:ext cx="609600" cy="609600"/>
          </a:xfrm>
          <a:prstGeom prst="rect">
            <a:avLst/>
          </a:prstGeom>
        </p:spPr>
      </p:pic>
      <p:pic>
        <p:nvPicPr>
          <p:cNvPr id="14" name="mouth">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4127001" y="2911464"/>
            <a:ext cx="609600" cy="609600"/>
          </a:xfrm>
          <a:prstGeom prst="rect">
            <a:avLst/>
          </a:prstGeom>
        </p:spPr>
      </p:pic>
      <p:pic>
        <p:nvPicPr>
          <p:cNvPr id="21" name="nec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5591577" y="7317619"/>
            <a:ext cx="609600" cy="609600"/>
          </a:xfrm>
          <a:prstGeom prst="rect">
            <a:avLst/>
          </a:prstGeom>
        </p:spPr>
      </p:pic>
      <p:pic>
        <p:nvPicPr>
          <p:cNvPr id="22" name="n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3940353" y="7283530"/>
            <a:ext cx="609600" cy="609600"/>
          </a:xfrm>
          <a:prstGeom prst="rect">
            <a:avLst/>
          </a:prstGeom>
        </p:spPr>
      </p:pic>
    </p:spTree>
    <p:extLst>
      <p:ext uri="{BB962C8B-B14F-4D97-AF65-F5344CB8AC3E}">
        <p14:creationId xmlns:p14="http://schemas.microsoft.com/office/powerpoint/2010/main" val="42497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13"/>
                </p:tgtEl>
              </p:cMediaNode>
            </p:audio>
            <p:audio>
              <p:cMediaNode vol="80000">
                <p:cTn id="97" fill="hold" display="0">
                  <p:stCondLst>
                    <p:cond delay="indefinite"/>
                  </p:stCondLst>
                  <p:endCondLst>
                    <p:cond evt="onStopAudio" delay="0">
                      <p:tgtEl>
                        <p:sldTgt/>
                      </p:tgtEl>
                    </p:cond>
                  </p:endCondLst>
                </p:cTn>
                <p:tgtEl>
                  <p:spTgt spid="14"/>
                </p:tgtEl>
              </p:cMediaNode>
            </p:audio>
            <p:audio>
              <p:cMediaNode vol="80000">
                <p:cTn id="98" fill="hold" display="0">
                  <p:stCondLst>
                    <p:cond delay="indefinite"/>
                  </p:stCondLst>
                  <p:endCondLst>
                    <p:cond evt="onStopAudio" delay="0">
                      <p:tgtEl>
                        <p:sldTgt/>
                      </p:tgtEl>
                    </p:cond>
                  </p:endCondLst>
                </p:cTn>
                <p:tgtEl>
                  <p:spTgt spid="21"/>
                </p:tgtEl>
              </p:cMediaNode>
            </p:audio>
            <p:audio>
              <p:cMediaNode vol="80000">
                <p:cTn id="99" fill="hold" display="0">
                  <p:stCondLst>
                    <p:cond delay="indefinite"/>
                  </p:stCondLst>
                  <p:endCondLst>
                    <p:cond evt="onStopAudio" delay="0">
                      <p:tgtEl>
                        <p:sldTgt/>
                      </p:tgtEl>
                    </p:cond>
                  </p:endCondLst>
                </p:cTn>
                <p:tgtEl>
                  <p:spTgt spid="22"/>
                </p:tgtEl>
              </p:cMediaNode>
            </p:audio>
          </p:childTnLst>
        </p:cTn>
      </p:par>
    </p:tnLst>
    <p:bldLst>
      <p:bldP spid="11" grpId="0"/>
      <p:bldP spid="12" grpId="0"/>
      <p:bldP spid="16" grpId="0"/>
      <p:bldP spid="17" grpId="0"/>
      <p:bldP spid="18" grpId="0"/>
      <p:bldP spid="19" grpId="0"/>
      <p:bldP spid="15" grpId="0"/>
      <p:bldP spid="20"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1509210" y="398047"/>
            <a:ext cx="14649716" cy="916213"/>
          </a:xfrm>
          <a:prstGeom prst="rect">
            <a:avLst/>
          </a:prstGeom>
        </p:spPr>
        <p:txBody>
          <a:bodyPr wrap="none">
            <a:spAutoFit/>
          </a:bodyPr>
          <a:lstStyle/>
          <a:p>
            <a:pPr indent="457200"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1a. Use the given words to write the complete sentences.</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2179120" y="1282788"/>
            <a:ext cx="14492790" cy="8243667"/>
          </a:xfrm>
          <a:prstGeom prst="rect">
            <a:avLst/>
          </a:prstGeom>
        </p:spPr>
        <p:txBody>
          <a:bodyPr wrap="square">
            <a:spAutoFit/>
          </a:bodyPr>
          <a:lstStyle/>
          <a:p>
            <a:pPr algn="just">
              <a:lnSpc>
                <a:spcPct val="110000"/>
              </a:lnSpc>
              <a:spcAft>
                <a:spcPts val="0"/>
              </a:spcAft>
              <a:tabLst>
                <a:tab pos="60769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4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400">
                <a:latin typeface="Calibri" panose="020F0502020204030204" pitchFamily="34" charset="0"/>
                <a:ea typeface="Cambria" panose="02040503050406030204" pitchFamily="18" charset="0"/>
                <a:cs typeface="Cambria" panose="02040503050406030204" pitchFamily="18" charset="0"/>
              </a:rPr>
              <a:t>My younger brother/ be/ very tall and thin</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59880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mbria" panose="02040503050406030204" pitchFamily="18" charset="0"/>
                <a:ea typeface="Cambria" panose="02040503050406030204" pitchFamily="18" charset="0"/>
                <a:cs typeface="Cambria" panose="02040503050406030204" pitchFamily="18" charset="0"/>
              </a:rPr>
              <a:t> </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My younger brother is very tall and thin.</a:t>
            </a:r>
            <a:r>
              <a:rPr lang="en-US" sz="4400">
                <a:latin typeface="Cambria" panose="02040503050406030204" pitchFamily="18" charset="0"/>
                <a:ea typeface="Cambria" panose="02040503050406030204" pitchFamily="18" charset="0"/>
                <a:cs typeface="Cambria" panose="02040503050406030204" pitchFamily="18" charset="0"/>
              </a:rPr>
              <a:t> </a:t>
            </a:r>
          </a:p>
          <a:p>
            <a:pPr algn="just">
              <a:lnSpc>
                <a:spcPct val="110000"/>
              </a:lnSpc>
              <a:spcAft>
                <a:spcPts val="0"/>
              </a:spcAft>
              <a:tabLst>
                <a:tab pos="5988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400">
                <a:latin typeface="Calibri" panose="020F0502020204030204" pitchFamily="34" charset="0"/>
                <a:ea typeface="Cambria" panose="02040503050406030204" pitchFamily="18" charset="0"/>
                <a:cs typeface="Cambria" panose="02040503050406030204" pitchFamily="18" charset="0"/>
              </a:rPr>
              <a:t> My mother/ have/ very long/ black/ beautiful hair.</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59880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mbria" panose="02040503050406030204" pitchFamily="18" charset="0"/>
                <a:ea typeface="Cambria" panose="02040503050406030204" pitchFamily="18" charset="0"/>
                <a:cs typeface="Cambria" panose="02040503050406030204" pitchFamily="18" charset="0"/>
              </a:rPr>
              <a:t> </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My mother has very long, black and beautiful hair.</a:t>
            </a:r>
            <a:r>
              <a:rPr lang="en-US" sz="4400">
                <a:latin typeface="Cambria" panose="02040503050406030204" pitchFamily="18" charset="0"/>
                <a:ea typeface="Cambria" panose="02040503050406030204" pitchFamily="18" charset="0"/>
                <a:cs typeface="Cambria" panose="02040503050406030204" pitchFamily="18" charset="0"/>
              </a:rPr>
              <a:t> </a:t>
            </a:r>
          </a:p>
          <a:p>
            <a:pPr algn="just">
              <a:lnSpc>
                <a:spcPct val="110000"/>
              </a:lnSpc>
              <a:spcAft>
                <a:spcPts val="0"/>
              </a:spcAft>
              <a:tabLst>
                <a:tab pos="5988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400">
                <a:latin typeface="Calibri" panose="020F0502020204030204" pitchFamily="34" charset="0"/>
                <a:ea typeface="Cambria" panose="02040503050406030204" pitchFamily="18" charset="0"/>
                <a:cs typeface="Cambria" panose="02040503050406030204" pitchFamily="18" charset="0"/>
              </a:rPr>
              <a:t> I/ fly/ London/ for/ business/ next month.</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59880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mbria" panose="02040503050406030204" pitchFamily="18" charset="0"/>
                <a:ea typeface="Cambria" panose="02040503050406030204" pitchFamily="18" charset="0"/>
                <a:cs typeface="Cambria" panose="02040503050406030204" pitchFamily="18" charset="0"/>
              </a:rPr>
              <a:t> </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I am flying to London for business next month.</a:t>
            </a:r>
            <a:r>
              <a:rPr lang="en-US" sz="4400">
                <a:latin typeface="Cambria" panose="02040503050406030204" pitchFamily="18" charset="0"/>
                <a:ea typeface="Cambria" panose="02040503050406030204" pitchFamily="18" charset="0"/>
                <a:cs typeface="Cambria" panose="02040503050406030204" pitchFamily="18" charset="0"/>
              </a:rPr>
              <a:t> </a:t>
            </a:r>
          </a:p>
          <a:p>
            <a:pPr algn="just">
              <a:lnSpc>
                <a:spcPct val="110000"/>
              </a:lnSpc>
              <a:spcAft>
                <a:spcPts val="0"/>
              </a:spcAft>
              <a:tabLst>
                <a:tab pos="5988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400">
                <a:latin typeface="Calibri" panose="020F0502020204030204" pitchFamily="34" charset="0"/>
                <a:ea typeface="Cambria" panose="02040503050406030204" pitchFamily="18" charset="0"/>
                <a:cs typeface="Cambria" panose="02040503050406030204" pitchFamily="18" charset="0"/>
              </a:rPr>
              <a:t> He/ have/very/ beautiful/ blue eyes.</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598805" algn="l"/>
              </a:tabLs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mbria" panose="02040503050406030204" pitchFamily="18" charset="0"/>
                <a:ea typeface="Cambria" panose="02040503050406030204" pitchFamily="18" charset="0"/>
                <a:cs typeface="Cambria" panose="02040503050406030204" pitchFamily="18" charset="0"/>
              </a:rPr>
              <a:t> </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He has very beautiful blue eyes.</a:t>
            </a:r>
            <a:r>
              <a:rPr lang="en-US" sz="4400">
                <a:latin typeface="Cambria" panose="02040503050406030204" pitchFamily="18" charset="0"/>
                <a:ea typeface="Cambria" panose="02040503050406030204" pitchFamily="18" charset="0"/>
                <a:cs typeface="Cambria" panose="02040503050406030204" pitchFamily="18" charset="0"/>
              </a:rPr>
              <a:t> </a:t>
            </a:r>
          </a:p>
          <a:p>
            <a:pPr algn="just">
              <a:lnSpc>
                <a:spcPct val="110000"/>
              </a:lnSpc>
              <a:spcAft>
                <a:spcPts val="0"/>
              </a:spcAft>
              <a:tabLst>
                <a:tab pos="5988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400">
                <a:latin typeface="Calibri" panose="020F0502020204030204" pitchFamily="34" charset="0"/>
                <a:ea typeface="Cambria" panose="02040503050406030204" pitchFamily="18" charset="0"/>
                <a:cs typeface="Cambria" panose="02040503050406030204" pitchFamily="18" charset="0"/>
              </a:rPr>
              <a:t> My boss/ attend/ meeting/ company office/ this afternoon</a:t>
            </a:r>
            <a:r>
              <a:rPr lang="en-US" sz="4400" smtClean="0">
                <a:latin typeface="Calibri" panose="020F0502020204030204" pitchFamily="34" charset="0"/>
                <a:ea typeface="Cambria" panose="02040503050406030204" pitchFamily="18" charset="0"/>
                <a:cs typeface="Cambria" panose="02040503050406030204" pitchFamily="18" charset="0"/>
              </a:rPr>
              <a:t>.</a:t>
            </a:r>
            <a:endParaRPr lang="en-US" sz="44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598805" algn="l"/>
              </a:tabLst>
            </a:pPr>
            <a:r>
              <a:rPr lang="en-US" sz="4400" b="1" smtClean="0">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smtClean="0">
                <a:latin typeface="Cambria" panose="02040503050406030204" pitchFamily="18" charset="0"/>
                <a:ea typeface="Cambria" panose="02040503050406030204" pitchFamily="18" charset="0"/>
                <a:cs typeface="Cambria" panose="02040503050406030204" pitchFamily="18" charset="0"/>
              </a:rPr>
              <a:t> </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My boss is attending a meeting in the company office this afternoon.</a:t>
            </a:r>
            <a:r>
              <a:rPr lang="en-US" sz="4400">
                <a:latin typeface="Cambria" panose="02040503050406030204" pitchFamily="18"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62109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 calcmode="lin" valueType="num">
                                      <p:cBhvr>
                                        <p:cTn id="4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2">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p:cTn id="5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2">
                                            <p:txEl>
                                              <p:pRg st="4" end="4"/>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 calcmode="lin" valueType="num">
                                      <p:cBhvr>
                                        <p:cTn id="5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2">
                                            <p:txEl>
                                              <p:pRg st="6" end="6"/>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p:cTn id="6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2">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down)">
                                      <p:cBhvr>
                                        <p:cTn id="69" dur="500"/>
                                        <p:tgtEl>
                                          <p:spTgt spid="2">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down)">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animEffect transition="in" filter="wipe(down)">
                                      <p:cBhvr>
                                        <p:cTn id="79" dur="500"/>
                                        <p:tgtEl>
                                          <p:spTgt spid="2">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
                                            <p:txEl>
                                              <p:pRg st="7" end="7"/>
                                            </p:txEl>
                                          </p:spTgt>
                                        </p:tgtEl>
                                        <p:attrNameLst>
                                          <p:attrName>style.visibility</p:attrName>
                                        </p:attrNameLst>
                                      </p:cBhvr>
                                      <p:to>
                                        <p:strVal val="visible"/>
                                      </p:to>
                                    </p:set>
                                    <p:animEffect transition="in" filter="wipe(down)">
                                      <p:cBhvr>
                                        <p:cTn id="84" dur="500"/>
                                        <p:tgtEl>
                                          <p:spTgt spid="2">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2">
                                            <p:txEl>
                                              <p:pRg st="9" end="9"/>
                                            </p:txEl>
                                          </p:spTgt>
                                        </p:tgtEl>
                                        <p:attrNameLst>
                                          <p:attrName>style.visibility</p:attrName>
                                        </p:attrNameLst>
                                      </p:cBhvr>
                                      <p:to>
                                        <p:strVal val="visible"/>
                                      </p:to>
                                    </p:set>
                                    <p:animEffect transition="in" filter="wipe(down)">
                                      <p:cBhvr>
                                        <p:cTn id="8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1207782" y="398047"/>
            <a:ext cx="15252573" cy="916213"/>
          </a:xfrm>
          <a:prstGeom prst="rect">
            <a:avLst/>
          </a:prstGeom>
        </p:spPr>
        <p:txBody>
          <a:bodyPr wrap="none">
            <a:spAutoFit/>
          </a:bodyPr>
          <a:lstStyle/>
          <a:p>
            <a:pPr indent="457200"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1b. Rewrite the sentences without changing their meanings.</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2407543" y="1303550"/>
            <a:ext cx="14492790" cy="8159028"/>
          </a:xfrm>
          <a:prstGeom prst="rect">
            <a:avLst/>
          </a:prstGeom>
        </p:spPr>
        <p:txBody>
          <a:bodyPr wrap="square">
            <a:spAutoFit/>
          </a:bodyPr>
          <a:lstStyle/>
          <a:p>
            <a:pPr algn="just">
              <a:lnSpc>
                <a:spcPct val="120000"/>
              </a:lnSpc>
              <a:spcAft>
                <a:spcPts val="0"/>
              </a:spcAft>
              <a:tabLst>
                <a:tab pos="598805" algn="l"/>
              </a:tabLst>
            </a:pPr>
            <a:r>
              <a:rPr lang="en-US" sz="4400">
                <a:latin typeface="Calibri" panose="020F0502020204030204" pitchFamily="34" charset="0"/>
                <a:ea typeface="Cambria" panose="02040503050406030204" pitchFamily="18" charset="0"/>
                <a:cs typeface="Cambria" panose="02040503050406030204" pitchFamily="18" charset="0"/>
              </a:rPr>
              <a:t>1. Mr. Minh rides his bicycle to work every day</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4735830" algn="l"/>
              </a:tabLs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Mr. Minh gets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5988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400">
                <a:latin typeface="Calibri" panose="020F0502020204030204" pitchFamily="34" charset="0"/>
                <a:ea typeface="Cambria" panose="02040503050406030204" pitchFamily="18" charset="0"/>
                <a:cs typeface="Cambria" panose="02040503050406030204" pitchFamily="18" charset="0"/>
              </a:rPr>
              <a:t> The bank is behind the cinema.</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4735830" algn="l"/>
              </a:tabLs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The cinema</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5988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400">
                <a:latin typeface="Calibri" panose="020F0502020204030204" pitchFamily="34" charset="0"/>
                <a:ea typeface="Cambria" panose="02040503050406030204" pitchFamily="18" charset="0"/>
                <a:cs typeface="Cambria" panose="02040503050406030204" pitchFamily="18" charset="0"/>
              </a:rPr>
              <a:t> Huy and Hoa are walking to school now.</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4735830" algn="l"/>
              </a:tabLs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Huy and Hoa are going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5988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400">
                <a:latin typeface="Calibri" panose="020F0502020204030204" pitchFamily="34" charset="0"/>
                <a:ea typeface="Cambria" panose="02040503050406030204" pitchFamily="18" charset="0"/>
                <a:cs typeface="Cambria" panose="02040503050406030204" pitchFamily="18" charset="0"/>
              </a:rPr>
              <a:t> The car is white and expensive.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4735830" algn="l"/>
              </a:tabLs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It is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598805"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400">
                <a:latin typeface="Calibri" panose="020F0502020204030204" pitchFamily="34" charset="0"/>
                <a:ea typeface="Cambria" panose="02040503050406030204" pitchFamily="18" charset="0"/>
                <a:cs typeface="Cambria" panose="02040503050406030204" pitchFamily="18" charset="0"/>
              </a:rPr>
              <a:t> Does Linh’s school have thirty-five classrooms?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20000"/>
              </a:lnSpc>
              <a:spcAft>
                <a:spcPts val="0"/>
              </a:spcAft>
              <a:tabLst>
                <a:tab pos="4735830" algn="l"/>
              </a:tabLst>
            </a:pPr>
            <a:r>
              <a:rPr lang="en-US" sz="4400">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a:latin typeface="Calibri" panose="020F0502020204030204" pitchFamily="34" charset="0"/>
                <a:ea typeface="Cambria" panose="02040503050406030204" pitchFamily="18" charset="0"/>
                <a:cs typeface="Cambria" panose="02040503050406030204" pitchFamily="18" charset="0"/>
              </a:rPr>
              <a:t> Are</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
        <p:nvSpPr>
          <p:cNvPr id="3" name="Rectangle 2"/>
          <p:cNvSpPr/>
          <p:nvPr/>
        </p:nvSpPr>
        <p:spPr>
          <a:xfrm>
            <a:off x="6400800" y="2102703"/>
            <a:ext cx="7808228" cy="830997"/>
          </a:xfrm>
          <a:prstGeom prst="rect">
            <a:avLst/>
          </a:prstGeom>
        </p:spPr>
        <p:txBody>
          <a:bodyPr wrap="none">
            <a:spAutoFit/>
          </a:bodyPr>
          <a:lstStyle/>
          <a:p>
            <a:r>
              <a:rPr lang="vi-VN" sz="4800" b="1">
                <a:solidFill>
                  <a:srgbClr val="FF0000"/>
                </a:solidFill>
                <a:latin typeface="Calibri" panose="020F0502020204030204" pitchFamily="34" charset="0"/>
                <a:ea typeface="Calibri" panose="020F0502020204030204" pitchFamily="34" charset="0"/>
                <a:cs typeface="Calibri" panose="020F0502020204030204" pitchFamily="34" charset="0"/>
              </a:rPr>
              <a:t>to work by bicycle every day.</a:t>
            </a:r>
            <a:endParaRPr lang="en-US" sz="4800" b="1">
              <a:solidFill>
                <a:srgbClr val="FF0000"/>
              </a:solidFill>
              <a:latin typeface="Calibri" panose="020F0502020204030204" pitchFamily="34" charset="0"/>
              <a:cs typeface="Calibri" panose="020F0502020204030204" pitchFamily="34" charset="0"/>
            </a:endParaRPr>
          </a:p>
        </p:txBody>
      </p:sp>
      <p:sp>
        <p:nvSpPr>
          <p:cNvPr id="11" name="Rectangle 10"/>
          <p:cNvSpPr/>
          <p:nvPr/>
        </p:nvSpPr>
        <p:spPr>
          <a:xfrm>
            <a:off x="5778599" y="3722143"/>
            <a:ext cx="5217710" cy="830997"/>
          </a:xfrm>
          <a:prstGeom prst="rect">
            <a:avLst/>
          </a:prstGeom>
        </p:spPr>
        <p:txBody>
          <a:bodyPr wrap="none">
            <a:spAutoFit/>
          </a:bodyPr>
          <a:lstStyle/>
          <a:p>
            <a:r>
              <a:rPr lang="en-US" sz="4800" b="1">
                <a:solidFill>
                  <a:srgbClr val="FF0000"/>
                </a:solidFill>
                <a:latin typeface="Calibri" panose="020F0502020204030204" pitchFamily="34" charset="0"/>
                <a:ea typeface="Calibri" panose="020F0502020204030204" pitchFamily="34" charset="0"/>
                <a:cs typeface="Calibri" panose="020F0502020204030204" pitchFamily="34" charset="0"/>
              </a:rPr>
              <a:t>is front of the bank.</a:t>
            </a:r>
            <a:endParaRPr lang="en-US" sz="4800" b="1">
              <a:solidFill>
                <a:srgbClr val="FF0000"/>
              </a:solidFill>
              <a:latin typeface="Calibri" panose="020F0502020204030204" pitchFamily="34" charset="0"/>
              <a:cs typeface="Calibri" panose="020F0502020204030204" pitchFamily="34" charset="0"/>
            </a:endParaRPr>
          </a:p>
        </p:txBody>
      </p:sp>
      <p:sp>
        <p:nvSpPr>
          <p:cNvPr id="12" name="Rectangle 11"/>
          <p:cNvSpPr/>
          <p:nvPr/>
        </p:nvSpPr>
        <p:spPr>
          <a:xfrm>
            <a:off x="8346172" y="5367141"/>
            <a:ext cx="5215082" cy="830997"/>
          </a:xfrm>
          <a:prstGeom prst="rect">
            <a:avLst/>
          </a:prstGeom>
        </p:spPr>
        <p:txBody>
          <a:bodyPr wrap="none">
            <a:spAutoFit/>
          </a:bodyPr>
          <a:lstStyle/>
          <a:p>
            <a:r>
              <a:rPr lang="vi-VN" sz="4800" b="1">
                <a:solidFill>
                  <a:srgbClr val="FF0000"/>
                </a:solidFill>
                <a:latin typeface="Calibri" panose="020F0502020204030204" pitchFamily="34" charset="0"/>
                <a:ea typeface="Calibri" panose="020F0502020204030204" pitchFamily="34" charset="0"/>
                <a:cs typeface="Calibri" panose="020F0502020204030204" pitchFamily="34" charset="0"/>
              </a:rPr>
              <a:t>school on foot now.</a:t>
            </a:r>
            <a:endParaRPr lang="en-US" sz="4800" b="1">
              <a:solidFill>
                <a:srgbClr val="FF0000"/>
              </a:solidFill>
              <a:latin typeface="Calibri" panose="020F0502020204030204" pitchFamily="34" charset="0"/>
              <a:cs typeface="Calibri" panose="020F0502020204030204" pitchFamily="34" charset="0"/>
            </a:endParaRPr>
          </a:p>
        </p:txBody>
      </p:sp>
      <p:sp>
        <p:nvSpPr>
          <p:cNvPr id="14" name="Rectangle 13"/>
          <p:cNvSpPr/>
          <p:nvPr/>
        </p:nvSpPr>
        <p:spPr>
          <a:xfrm>
            <a:off x="4116505" y="6965098"/>
            <a:ext cx="6125010" cy="830997"/>
          </a:xfrm>
          <a:prstGeom prst="rect">
            <a:avLst/>
          </a:prstGeom>
        </p:spPr>
        <p:txBody>
          <a:bodyPr wrap="none">
            <a:spAutoFit/>
          </a:bodyPr>
          <a:lstStyle/>
          <a:p>
            <a:r>
              <a:rPr lang="vi-VN" sz="4800" b="1">
                <a:solidFill>
                  <a:srgbClr val="FF0000"/>
                </a:solidFill>
                <a:latin typeface="Calibri" panose="020F0502020204030204" pitchFamily="34" charset="0"/>
                <a:ea typeface="Calibri" panose="020F0502020204030204" pitchFamily="34" charset="0"/>
                <a:cs typeface="Calibri" panose="020F0502020204030204" pitchFamily="34" charset="0"/>
              </a:rPr>
              <a:t>an expensive white car.</a:t>
            </a:r>
            <a:endParaRPr lang="en-US" sz="4800" b="1">
              <a:solidFill>
                <a:srgbClr val="FF0000"/>
              </a:solidFill>
              <a:latin typeface="Calibri" panose="020F0502020204030204" pitchFamily="34" charset="0"/>
              <a:cs typeface="Calibri" panose="020F0502020204030204" pitchFamily="34" charset="0"/>
            </a:endParaRPr>
          </a:p>
        </p:txBody>
      </p:sp>
      <p:sp>
        <p:nvSpPr>
          <p:cNvPr id="15" name="Rectangle 14"/>
          <p:cNvSpPr/>
          <p:nvPr/>
        </p:nvSpPr>
        <p:spPr>
          <a:xfrm>
            <a:off x="3988421" y="8559311"/>
            <a:ext cx="11499366" cy="830997"/>
          </a:xfrm>
          <a:prstGeom prst="rect">
            <a:avLst/>
          </a:prstGeom>
        </p:spPr>
        <p:txBody>
          <a:bodyPr wrap="none">
            <a:spAutoFit/>
          </a:bodyPr>
          <a:lstStyle/>
          <a:p>
            <a:r>
              <a:rPr lang="en-US" sz="4800" b="1" smtClean="0">
                <a:solidFill>
                  <a:srgbClr val="FF0000"/>
                </a:solidFill>
                <a:latin typeface="Calibri" panose="020F0502020204030204" pitchFamily="34" charset="0"/>
                <a:ea typeface="Calibri" panose="020F0502020204030204" pitchFamily="34" charset="0"/>
                <a:cs typeface="Calibri" panose="020F0502020204030204" pitchFamily="34" charset="0"/>
              </a:rPr>
              <a:t>there thirty-five </a:t>
            </a:r>
            <a:r>
              <a:rPr lang="en-US" sz="4800" b="1">
                <a:solidFill>
                  <a:srgbClr val="FF0000"/>
                </a:solidFill>
                <a:latin typeface="Calibri" panose="020F0502020204030204" pitchFamily="34" charset="0"/>
                <a:ea typeface="Calibri" panose="020F0502020204030204" pitchFamily="34" charset="0"/>
                <a:cs typeface="Calibri" panose="020F0502020204030204" pitchFamily="34" charset="0"/>
              </a:rPr>
              <a:t>classrooms in Linh's school?</a:t>
            </a:r>
            <a:endParaRPr lang="en-US" sz="4800" b="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266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1" end="1"/>
                                            </p:txEl>
                                          </p:spTgt>
                                        </p:tgtEl>
                                        <p:attrNameLst>
                                          <p:attrName>style.visibility</p:attrName>
                                        </p:attrNameLst>
                                      </p:cBhvr>
                                      <p:to>
                                        <p:strVal val="visible"/>
                                      </p:to>
                                    </p:set>
                                    <p:anim calcmode="lin" valueType="num">
                                      <p:cBhvr>
                                        <p:cTn id="47"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49" dur="500"/>
                                        <p:tgtEl>
                                          <p:spTgt spid="2">
                                            <p:txEl>
                                              <p:pRg st="1" end="1"/>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2" end="2"/>
                                            </p:txEl>
                                          </p:spTgt>
                                        </p:tgtEl>
                                        <p:attrNameLst>
                                          <p:attrName>style.visibility</p:attrName>
                                        </p:attrNameLst>
                                      </p:cBhvr>
                                      <p:to>
                                        <p:strVal val="visible"/>
                                      </p:to>
                                    </p:set>
                                    <p:anim calcmode="lin" valueType="num">
                                      <p:cBhvr>
                                        <p:cTn id="52"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54" dur="500"/>
                                        <p:tgtEl>
                                          <p:spTgt spid="2">
                                            <p:txEl>
                                              <p:pRg st="2" end="2"/>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3" end="3"/>
                                            </p:txEl>
                                          </p:spTgt>
                                        </p:tgtEl>
                                        <p:attrNameLst>
                                          <p:attrName>style.visibility</p:attrName>
                                        </p:attrNameLst>
                                      </p:cBhvr>
                                      <p:to>
                                        <p:strVal val="visible"/>
                                      </p:to>
                                    </p:set>
                                    <p:anim calcmode="lin" valueType="num">
                                      <p:cBhvr>
                                        <p:cTn id="57"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59" dur="500"/>
                                        <p:tgtEl>
                                          <p:spTgt spid="2">
                                            <p:txEl>
                                              <p:pRg st="3" end="3"/>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4" end="4"/>
                                            </p:txEl>
                                          </p:spTgt>
                                        </p:tgtEl>
                                        <p:attrNameLst>
                                          <p:attrName>style.visibility</p:attrName>
                                        </p:attrNameLst>
                                      </p:cBhvr>
                                      <p:to>
                                        <p:strVal val="visible"/>
                                      </p:to>
                                    </p:set>
                                    <p:anim calcmode="lin" valueType="num">
                                      <p:cBhvr>
                                        <p:cTn id="6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64" dur="500"/>
                                        <p:tgtEl>
                                          <p:spTgt spid="2">
                                            <p:txEl>
                                              <p:pRg st="4" end="4"/>
                                            </p:txEl>
                                          </p:spTgt>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xEl>
                                              <p:pRg st="5" end="5"/>
                                            </p:txEl>
                                          </p:spTgt>
                                        </p:tgtEl>
                                        <p:attrNameLst>
                                          <p:attrName>style.visibility</p:attrName>
                                        </p:attrNameLst>
                                      </p:cBhvr>
                                      <p:to>
                                        <p:strVal val="visible"/>
                                      </p:to>
                                    </p:set>
                                    <p:anim calcmode="lin" valueType="num">
                                      <p:cBhvr>
                                        <p:cTn id="67"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68"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69" dur="500"/>
                                        <p:tgtEl>
                                          <p:spTgt spid="2">
                                            <p:txEl>
                                              <p:pRg st="5" end="5"/>
                                            </p:txEl>
                                          </p:spTgt>
                                        </p:tgtEl>
                                      </p:cBhvr>
                                    </p:animEffect>
                                  </p:childTnLst>
                                </p:cTn>
                              </p:par>
                              <p:par>
                                <p:cTn id="70" presetID="53" presetClass="entr" presetSubtype="16" fill="hold" nodeType="withEffect">
                                  <p:stCondLst>
                                    <p:cond delay="0"/>
                                  </p:stCondLst>
                                  <p:childTnLst>
                                    <p:set>
                                      <p:cBhvr>
                                        <p:cTn id="71" dur="1" fill="hold">
                                          <p:stCondLst>
                                            <p:cond delay="0"/>
                                          </p:stCondLst>
                                        </p:cTn>
                                        <p:tgtEl>
                                          <p:spTgt spid="2">
                                            <p:txEl>
                                              <p:pRg st="6" end="6"/>
                                            </p:txEl>
                                          </p:spTgt>
                                        </p:tgtEl>
                                        <p:attrNameLst>
                                          <p:attrName>style.visibility</p:attrName>
                                        </p:attrNameLst>
                                      </p:cBhvr>
                                      <p:to>
                                        <p:strVal val="visible"/>
                                      </p:to>
                                    </p:set>
                                    <p:anim calcmode="lin" valueType="num">
                                      <p:cBhvr>
                                        <p:cTn id="72"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73"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74" dur="500"/>
                                        <p:tgtEl>
                                          <p:spTgt spid="2">
                                            <p:txEl>
                                              <p:pRg st="6" end="6"/>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2">
                                            <p:txEl>
                                              <p:pRg st="7" end="7"/>
                                            </p:txEl>
                                          </p:spTgt>
                                        </p:tgtEl>
                                        <p:attrNameLst>
                                          <p:attrName>style.visibility</p:attrName>
                                        </p:attrNameLst>
                                      </p:cBhvr>
                                      <p:to>
                                        <p:strVal val="visible"/>
                                      </p:to>
                                    </p:set>
                                    <p:anim calcmode="lin" valueType="num">
                                      <p:cBhvr>
                                        <p:cTn id="77"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78"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79" dur="500"/>
                                        <p:tgtEl>
                                          <p:spTgt spid="2">
                                            <p:txEl>
                                              <p:pRg st="7" end="7"/>
                                            </p:txEl>
                                          </p:spTgt>
                                        </p:tgtEl>
                                      </p:cBhvr>
                                    </p:animEffect>
                                  </p:childTnLst>
                                </p:cTn>
                              </p:par>
                              <p:par>
                                <p:cTn id="80" presetID="53" presetClass="entr" presetSubtype="16" fill="hold" nodeType="withEffect">
                                  <p:stCondLst>
                                    <p:cond delay="0"/>
                                  </p:stCondLst>
                                  <p:childTnLst>
                                    <p:set>
                                      <p:cBhvr>
                                        <p:cTn id="81" dur="1" fill="hold">
                                          <p:stCondLst>
                                            <p:cond delay="0"/>
                                          </p:stCondLst>
                                        </p:cTn>
                                        <p:tgtEl>
                                          <p:spTgt spid="2">
                                            <p:txEl>
                                              <p:pRg st="8" end="8"/>
                                            </p:txEl>
                                          </p:spTgt>
                                        </p:tgtEl>
                                        <p:attrNameLst>
                                          <p:attrName>style.visibility</p:attrName>
                                        </p:attrNameLst>
                                      </p:cBhvr>
                                      <p:to>
                                        <p:strVal val="visible"/>
                                      </p:to>
                                    </p:set>
                                    <p:anim calcmode="lin" valueType="num">
                                      <p:cBhvr>
                                        <p:cTn id="8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8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84" dur="500"/>
                                        <p:tgtEl>
                                          <p:spTgt spid="2">
                                            <p:txEl>
                                              <p:pRg st="8" end="8"/>
                                            </p:txEl>
                                          </p:spTgt>
                                        </p:tgtEl>
                                      </p:cBhvr>
                                    </p:animEffect>
                                  </p:childTnLst>
                                </p:cTn>
                              </p:par>
                              <p:par>
                                <p:cTn id="85" presetID="53" presetClass="entr" presetSubtype="16" fill="hold" nodeType="withEffect">
                                  <p:stCondLst>
                                    <p:cond delay="0"/>
                                  </p:stCondLst>
                                  <p:childTnLst>
                                    <p:set>
                                      <p:cBhvr>
                                        <p:cTn id="86" dur="1" fill="hold">
                                          <p:stCondLst>
                                            <p:cond delay="0"/>
                                          </p:stCondLst>
                                        </p:cTn>
                                        <p:tgtEl>
                                          <p:spTgt spid="2">
                                            <p:txEl>
                                              <p:pRg st="9" end="9"/>
                                            </p:txEl>
                                          </p:spTgt>
                                        </p:tgtEl>
                                        <p:attrNameLst>
                                          <p:attrName>style.visibility</p:attrName>
                                        </p:attrNameLst>
                                      </p:cBhvr>
                                      <p:to>
                                        <p:strVal val="visible"/>
                                      </p:to>
                                    </p:set>
                                    <p:anim calcmode="lin" valueType="num">
                                      <p:cBhvr>
                                        <p:cTn id="87"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88"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89" dur="500"/>
                                        <p:tgtEl>
                                          <p:spTgt spid="2">
                                            <p:txEl>
                                              <p:pRg st="9" end="9"/>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grpId="0" nodeType="clickEffect">
                                  <p:stCondLst>
                                    <p:cond delay="0"/>
                                  </p:stCondLst>
                                  <p:childTnLst>
                                    <p:set>
                                      <p:cBhvr>
                                        <p:cTn id="93" dur="1" fill="hold">
                                          <p:stCondLst>
                                            <p:cond delay="0"/>
                                          </p:stCondLst>
                                        </p:cTn>
                                        <p:tgtEl>
                                          <p:spTgt spid="3"/>
                                        </p:tgtEl>
                                        <p:attrNameLst>
                                          <p:attrName>style.visibility</p:attrName>
                                        </p:attrNameLst>
                                      </p:cBhvr>
                                      <p:to>
                                        <p:strVal val="visible"/>
                                      </p:to>
                                    </p:set>
                                    <p:animEffect transition="in" filter="wipe(down)">
                                      <p:cBhvr>
                                        <p:cTn id="94" dur="500"/>
                                        <p:tgtEl>
                                          <p:spTgt spid="3"/>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wipe(down)">
                                      <p:cBhvr>
                                        <p:cTn id="99" dur="500"/>
                                        <p:tgtEl>
                                          <p:spTgt spid="11"/>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12"/>
                                        </p:tgtEl>
                                        <p:attrNameLst>
                                          <p:attrName>style.visibility</p:attrName>
                                        </p:attrNameLst>
                                      </p:cBhvr>
                                      <p:to>
                                        <p:strVal val="visible"/>
                                      </p:to>
                                    </p:set>
                                    <p:animEffect transition="in" filter="wipe(down)">
                                      <p:cBhvr>
                                        <p:cTn id="104" dur="500"/>
                                        <p:tgtEl>
                                          <p:spTgt spid="12"/>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14"/>
                                        </p:tgtEl>
                                        <p:attrNameLst>
                                          <p:attrName>style.visibility</p:attrName>
                                        </p:attrNameLst>
                                      </p:cBhvr>
                                      <p:to>
                                        <p:strVal val="visible"/>
                                      </p:to>
                                    </p:set>
                                    <p:animEffect transition="in" filter="wipe(down)">
                                      <p:cBhvr>
                                        <p:cTn id="109" dur="500"/>
                                        <p:tgtEl>
                                          <p:spTgt spid="14"/>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wipe(down)">
                                      <p:cBhvr>
                                        <p:cTn id="1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3" grpId="0"/>
      <p:bldP spid="11" grpId="0"/>
      <p:bldP spid="12" grpId="0"/>
      <p:bldP spid="14" grpId="0"/>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6">
              <a:extLst>
                <a:ext uri="{BEBA8EAE-BF5A-486C-A8C5-ECC9F3942E4B}">
                  <a14:imgProps xmlns:a14="http://schemas.microsoft.com/office/drawing/2010/main">
                    <a14:imgLayer r:embed="rId7">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9" name="Rectangle 28"/>
          <p:cNvSpPr/>
          <p:nvPr/>
        </p:nvSpPr>
        <p:spPr>
          <a:xfrm>
            <a:off x="981790" y="398047"/>
            <a:ext cx="15704556" cy="1200329"/>
          </a:xfrm>
          <a:prstGeom prst="rect">
            <a:avLst/>
          </a:prstGeom>
        </p:spPr>
        <p:txBody>
          <a:bodyPr wrap="none">
            <a:spAutoFit/>
          </a:bodyPr>
          <a:lstStyle/>
          <a:p>
            <a:pPr indent="457200" algn="ctr">
              <a:spcAft>
                <a:spcPts val="0"/>
              </a:spcAft>
            </a:pP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Exercise 2. This is Linda's plan. Write in full sentences about what she is doing. </a:t>
            </a:r>
            <a:endParaRPr lang="en-US" sz="3600" b="1" smtClean="0">
              <a:solidFill>
                <a:srgbClr val="0070C0"/>
              </a:solidFill>
              <a:latin typeface="Calibri" panose="020F0502020204030204" pitchFamily="34" charset="0"/>
              <a:ea typeface="Cambria" panose="02040503050406030204" pitchFamily="18" charset="0"/>
              <a:cs typeface="Cambria" panose="02040503050406030204" pitchFamily="18" charset="0"/>
            </a:endParaRPr>
          </a:p>
          <a:p>
            <a:pPr indent="457200" algn="ctr">
              <a:spcAft>
                <a:spcPts val="0"/>
              </a:spcAft>
            </a:pPr>
            <a:r>
              <a:rPr lang="en-US" sz="3600" b="1" smtClean="0">
                <a:solidFill>
                  <a:srgbClr val="0070C0"/>
                </a:solidFill>
                <a:latin typeface="Calibri" panose="020F0502020204030204" pitchFamily="34" charset="0"/>
                <a:ea typeface="Cambria" panose="02040503050406030204" pitchFamily="18" charset="0"/>
                <a:cs typeface="Cambria" panose="02040503050406030204" pitchFamily="18" charset="0"/>
              </a:rPr>
              <a:t>Number </a:t>
            </a:r>
            <a:r>
              <a:rPr lang="en-US" sz="3600" b="1">
                <a:solidFill>
                  <a:srgbClr val="0070C0"/>
                </a:solidFill>
                <a:latin typeface="Calibri" panose="020F0502020204030204" pitchFamily="34" charset="0"/>
                <a:ea typeface="Cambria" panose="02040503050406030204" pitchFamily="18" charset="0"/>
                <a:cs typeface="Cambria" panose="02040503050406030204" pitchFamily="18" charset="0"/>
              </a:rPr>
              <a:t>1 is an example for you.</a:t>
            </a:r>
            <a:endParaRPr lang="en-US" sz="54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981790" y="1779146"/>
            <a:ext cx="11522444" cy="7571303"/>
          </a:xfrm>
          <a:prstGeom prst="rect">
            <a:avLst/>
          </a:prstGeom>
        </p:spPr>
        <p:txBody>
          <a:bodyPr wrap="square">
            <a:spAutoFit/>
          </a:bodyPr>
          <a:lstStyle/>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000">
                <a:latin typeface="Calibri" panose="020F0502020204030204" pitchFamily="34" charset="0"/>
                <a:ea typeface="Cambria" panose="02040503050406030204" pitchFamily="18" charset="0"/>
                <a:cs typeface="Cambria" panose="02040503050406030204" pitchFamily="18" charset="0"/>
              </a:rPr>
              <a:t> Linda is going to the library with Peter this Monday.</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000">
                <a:latin typeface="Calibri" panose="020F0502020204030204" pitchFamily="34" charset="0"/>
                <a:ea typeface="Cambria" panose="02040503050406030204" pitchFamily="18" charset="0"/>
                <a:cs typeface="Cambria" panose="02040503050406030204" pitchFamily="18" charset="0"/>
              </a:rPr>
              <a:t> </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000">
                <a:latin typeface="Calibri" panose="020F0502020204030204" pitchFamily="34" charset="0"/>
                <a:ea typeface="Cambria" panose="02040503050406030204" pitchFamily="18" charset="0"/>
                <a:cs typeface="Cambria" panose="02040503050406030204" pitchFamily="18" charset="0"/>
              </a:rPr>
              <a:t> </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000">
                <a:latin typeface="Calibri" panose="020F0502020204030204" pitchFamily="34" charset="0"/>
                <a:ea typeface="Cambria" panose="02040503050406030204" pitchFamily="18" charset="0"/>
                <a:cs typeface="Cambria" panose="02040503050406030204" pitchFamily="18" charset="0"/>
              </a:rPr>
              <a:t> </a:t>
            </a: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rPr>
              <a:t>.</a:t>
            </a:r>
          </a:p>
          <a:p>
            <a:pPr algn="just">
              <a:lnSpc>
                <a:spcPct val="150000"/>
              </a:lnSpc>
              <a:spcAft>
                <a:spcPts val="0"/>
              </a:spcAft>
            </a:pPr>
            <a:endParaRPr lang="en-US" sz="4400">
              <a:latin typeface="Cambria" panose="02040503050406030204" pitchFamily="18" charset="0"/>
              <a:ea typeface="Cambria" panose="02040503050406030204" pitchFamily="18" charset="0"/>
              <a:cs typeface="Cambria" panose="02040503050406030204" pitchFamily="18" charset="0"/>
            </a:endParaRPr>
          </a:p>
          <a:p>
            <a:pPr algn="just">
              <a:lnSpc>
                <a:spcPct val="150000"/>
              </a:lnSpc>
              <a:spcAft>
                <a:spcPts val="0"/>
              </a:spcAft>
              <a:tabLst>
                <a:tab pos="675005" algn="l"/>
                <a:tab pos="5346065" algn="l"/>
              </a:tabLs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000" b="1" smtClean="0">
                <a:solidFill>
                  <a:srgbClr val="0070C0"/>
                </a:solidFill>
                <a:latin typeface="Calibri" panose="020F0502020204030204" pitchFamily="34" charset="0"/>
                <a:ea typeface="Cambria" panose="02040503050406030204" pitchFamily="18" charset="0"/>
                <a:cs typeface="Cambria" panose="02040503050406030204" pitchFamily="18" charset="0"/>
              </a:rPr>
              <a:t>.</a:t>
            </a:r>
          </a:p>
          <a:p>
            <a:pPr algn="just">
              <a:lnSpc>
                <a:spcPct val="150000"/>
              </a:lnSpc>
              <a:spcAft>
                <a:spcPts val="0"/>
              </a:spcAft>
              <a:tabLst>
                <a:tab pos="675005" algn="l"/>
                <a:tab pos="5346065" algn="l"/>
              </a:tabLst>
            </a:pPr>
            <a:r>
              <a:rPr lang="en-US" sz="4000" b="1" smtClean="0">
                <a:latin typeface="Calibri" panose="020F0502020204030204" pitchFamily="34" charset="0"/>
                <a:ea typeface="Cambria" panose="02040503050406030204" pitchFamily="18" charset="0"/>
                <a:cs typeface="Cambria" panose="02040503050406030204" pitchFamily="18" charset="0"/>
              </a:rPr>
              <a:t> </a:t>
            </a:r>
            <a:endParaRPr lang="en-US" sz="4400">
              <a:effectLst/>
              <a:latin typeface="Cambria" panose="02040503050406030204" pitchFamily="18" charset="0"/>
              <a:ea typeface="Cambria" panose="02040503050406030204" pitchFamily="18" charset="0"/>
              <a:cs typeface="Cambria" panose="02040503050406030204" pitchFamily="18" charset="0"/>
            </a:endParaRPr>
          </a:p>
        </p:txBody>
      </p:sp>
      <p:pic>
        <p:nvPicPr>
          <p:cNvPr id="3" name="Picture 2"/>
          <p:cNvPicPr>
            <a:picLocks noChangeAspect="1"/>
          </p:cNvPicPr>
          <p:nvPr/>
        </p:nvPicPr>
        <p:blipFill>
          <a:blip r:embed="rId37"/>
          <a:stretch>
            <a:fillRect/>
          </a:stretch>
        </p:blipFill>
        <p:spPr>
          <a:xfrm>
            <a:off x="9355713" y="5485594"/>
            <a:ext cx="8573721" cy="4343400"/>
          </a:xfrm>
          <a:prstGeom prst="rect">
            <a:avLst/>
          </a:prstGeom>
        </p:spPr>
      </p:pic>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38">
              <a:extLst>
                <a:ext uri="{96DAC541-7B7A-43D3-8B79-37D633B846F1}">
                  <asvg:svgBlip xmlns="" xmlns:asvg="http://schemas.microsoft.com/office/drawing/2016/SVG/main" r:embed="rId23"/>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9">
              <a:extLst>
                <a:ext uri="{96DAC541-7B7A-43D3-8B79-37D633B846F1}">
                  <asvg:svgBlip xmlns="" xmlns:asvg="http://schemas.microsoft.com/office/drawing/2016/SVG/main" r:embed="rId40"/>
                </a:ext>
              </a:extLst>
            </a:blip>
            <a:stretch>
              <a:fillRect/>
            </a:stretch>
          </a:blipFill>
        </p:spPr>
      </p:sp>
      <p:sp>
        <p:nvSpPr>
          <p:cNvPr id="5" name="Rectangle 4"/>
          <p:cNvSpPr/>
          <p:nvPr/>
        </p:nvSpPr>
        <p:spPr>
          <a:xfrm>
            <a:off x="1524000" y="2905850"/>
            <a:ext cx="16661292" cy="769441"/>
          </a:xfrm>
          <a:prstGeom prst="rect">
            <a:avLst/>
          </a:prstGeom>
        </p:spPr>
        <p:txBody>
          <a:bodyPr wrap="none">
            <a:spAutoFit/>
          </a:bodyPr>
          <a:lstStyle/>
          <a:p>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Linda is working on Biology project for school with James this Tuesday.</a:t>
            </a:r>
            <a:endParaRPr lang="en-US" sz="5400" b="1">
              <a:solidFill>
                <a:srgbClr val="FF0000"/>
              </a:solidFill>
              <a:latin typeface="Calibri" panose="020F0502020204030204" pitchFamily="34" charset="0"/>
              <a:cs typeface="Calibri" panose="020F0502020204030204" pitchFamily="34" charset="0"/>
            </a:endParaRPr>
          </a:p>
        </p:txBody>
      </p:sp>
      <p:sp>
        <p:nvSpPr>
          <p:cNvPr id="12" name="Rectangle 11"/>
          <p:cNvSpPr/>
          <p:nvPr/>
        </p:nvSpPr>
        <p:spPr>
          <a:xfrm>
            <a:off x="1553737" y="3734834"/>
            <a:ext cx="10109114" cy="769441"/>
          </a:xfrm>
          <a:prstGeom prst="rect">
            <a:avLst/>
          </a:prstGeom>
        </p:spPr>
        <p:txBody>
          <a:bodyPr wrap="none">
            <a:spAutoFit/>
          </a:bodyPr>
          <a:lstStyle/>
          <a:p>
            <a:r>
              <a:rPr lang="vi-VN" sz="4400" b="1">
                <a:solidFill>
                  <a:srgbClr val="FF0000"/>
                </a:solidFill>
                <a:latin typeface="Calibri" panose="020F0502020204030204" pitchFamily="34" charset="0"/>
                <a:ea typeface="Calibri" panose="020F0502020204030204" pitchFamily="34" charset="0"/>
                <a:cs typeface="Calibri" panose="020F0502020204030204" pitchFamily="34" charset="0"/>
              </a:rPr>
              <a:t>Linda is drawing a picture this Wednesday.</a:t>
            </a:r>
            <a:endParaRPr lang="en-US" sz="5400" b="1">
              <a:solidFill>
                <a:srgbClr val="FF0000"/>
              </a:solidFill>
              <a:latin typeface="Calibri" panose="020F0502020204030204" pitchFamily="34" charset="0"/>
              <a:cs typeface="Calibri" panose="020F0502020204030204" pitchFamily="34" charset="0"/>
            </a:endParaRPr>
          </a:p>
        </p:txBody>
      </p:sp>
      <p:sp>
        <p:nvSpPr>
          <p:cNvPr id="14" name="Rectangle 13"/>
          <p:cNvSpPr/>
          <p:nvPr/>
        </p:nvSpPr>
        <p:spPr>
          <a:xfrm>
            <a:off x="1553737" y="4752508"/>
            <a:ext cx="11274112" cy="769441"/>
          </a:xfrm>
          <a:prstGeom prst="rect">
            <a:avLst/>
          </a:prstGeom>
        </p:spPr>
        <p:txBody>
          <a:bodyPr wrap="none">
            <a:spAutoFit/>
          </a:bodyPr>
          <a:lstStyle/>
          <a:p>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Linda is visiting her grandparents this Thursday.</a:t>
            </a:r>
            <a:endParaRPr lang="en-US" sz="5400" b="1">
              <a:solidFill>
                <a:srgbClr val="FF0000"/>
              </a:solidFill>
              <a:latin typeface="Calibri" panose="020F0502020204030204" pitchFamily="34" charset="0"/>
              <a:cs typeface="Calibri" panose="020F0502020204030204" pitchFamily="34" charset="0"/>
            </a:endParaRPr>
          </a:p>
        </p:txBody>
      </p:sp>
      <p:sp>
        <p:nvSpPr>
          <p:cNvPr id="15" name="Rectangle 14"/>
          <p:cNvSpPr/>
          <p:nvPr/>
        </p:nvSpPr>
        <p:spPr>
          <a:xfrm>
            <a:off x="1553737" y="5620989"/>
            <a:ext cx="7801976" cy="2018694"/>
          </a:xfrm>
          <a:prstGeom prst="rect">
            <a:avLst/>
          </a:prstGeom>
        </p:spPr>
        <p:txBody>
          <a:bodyPr wrap="square">
            <a:spAutoFit/>
          </a:bodyPr>
          <a:lstStyle/>
          <a:p>
            <a:pPr>
              <a:lnSpc>
                <a:spcPct val="150000"/>
              </a:lnSpc>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Linda is helping her mother make cakes this Friday.</a:t>
            </a:r>
            <a:endParaRPr lang="en-US" sz="5400" b="1">
              <a:solidFill>
                <a:srgbClr val="FF0000"/>
              </a:solidFill>
              <a:latin typeface="Calibri" panose="020F0502020204030204" pitchFamily="34" charset="0"/>
              <a:cs typeface="Calibri" panose="020F0502020204030204" pitchFamily="34" charset="0"/>
            </a:endParaRPr>
          </a:p>
        </p:txBody>
      </p:sp>
      <p:sp>
        <p:nvSpPr>
          <p:cNvPr id="16" name="Rectangle 15"/>
          <p:cNvSpPr/>
          <p:nvPr/>
        </p:nvSpPr>
        <p:spPr>
          <a:xfrm>
            <a:off x="1553737" y="7564426"/>
            <a:ext cx="7285463" cy="2018694"/>
          </a:xfrm>
          <a:prstGeom prst="rect">
            <a:avLst/>
          </a:prstGeom>
        </p:spPr>
        <p:txBody>
          <a:bodyPr wrap="square">
            <a:spAutoFit/>
          </a:bodyPr>
          <a:lstStyle/>
          <a:p>
            <a:pPr>
              <a:lnSpc>
                <a:spcPct val="150000"/>
              </a:lnSpc>
            </a:pPr>
            <a:r>
              <a:rPr lang="en-US" sz="4400" b="1">
                <a:solidFill>
                  <a:srgbClr val="FF0000"/>
                </a:solidFill>
                <a:latin typeface="Calibri" panose="020F0502020204030204" pitchFamily="34" charset="0"/>
                <a:ea typeface="Calibri" panose="020F0502020204030204" pitchFamily="34" charset="0"/>
                <a:cs typeface="Calibri" panose="020F0502020204030204" pitchFamily="34" charset="0"/>
              </a:rPr>
              <a:t>Linda is going to the zoo with Jenny this Saturday.</a:t>
            </a:r>
            <a:endParaRPr lang="en-US" sz="5400" b="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234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par>
                                <p:cTn id="45" presetID="53" presetClass="entr" presetSubtype="16"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ipe(down)">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down)">
                                      <p:cBhvr>
                                        <p:cTn id="64" dur="500"/>
                                        <p:tgtEl>
                                          <p:spTgt spid="14"/>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wipe(down)">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wipe(down)">
                                      <p:cBhvr>
                                        <p:cTn id="7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P spid="2" grpId="0"/>
      <p:bldP spid="5" grpId="0"/>
      <p:bldP spid="12" grpId="0"/>
      <p:bldP spid="14" grpId="0"/>
      <p:bldP spid="15"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926539" y="398047"/>
            <a:ext cx="9815059" cy="916213"/>
          </a:xfrm>
          <a:prstGeom prst="rect">
            <a:avLst/>
          </a:prstGeom>
        </p:spPr>
        <p:txBody>
          <a:bodyPr wrap="none">
            <a:spAutoFit/>
          </a:bodyPr>
          <a:lstStyle/>
          <a:p>
            <a:pPr indent="457200"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3. Answer the question about you.</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731747" y="1314260"/>
            <a:ext cx="15604933" cy="8217634"/>
          </a:xfrm>
          <a:prstGeom prst="rect">
            <a:avLst/>
          </a:prstGeom>
        </p:spPr>
        <p:txBody>
          <a:bodyPr wrap="square">
            <a:spAutoFit/>
          </a:bodyPr>
          <a:lstStyle/>
          <a:p>
            <a:pPr algn="just">
              <a:spcAft>
                <a:spcPts val="0"/>
              </a:spcAf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1.</a:t>
            </a:r>
            <a:r>
              <a:rPr lang="en-US" sz="4400">
                <a:solidFill>
                  <a:srgbClr val="0070C0"/>
                </a:solidFill>
                <a:latin typeface="Calibri" panose="020F0502020204030204" pitchFamily="34" charset="0"/>
                <a:ea typeface="Cambria" panose="02040503050406030204" pitchFamily="18" charset="0"/>
                <a:cs typeface="Cambria" panose="02040503050406030204" pitchFamily="18" charset="0"/>
              </a:rPr>
              <a:t> </a:t>
            </a:r>
            <a:r>
              <a:rPr lang="en-US" sz="4400">
                <a:latin typeface="Calibri" panose="020F0502020204030204" pitchFamily="34" charset="0"/>
                <a:ea typeface="Cambria" panose="02040503050406030204" pitchFamily="18" charset="0"/>
                <a:cs typeface="Cambria" panose="02040503050406030204" pitchFamily="18" charset="0"/>
              </a:rPr>
              <a:t>Who is your best friend?</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My best friend is Julia.</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7378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2.</a:t>
            </a:r>
            <a:r>
              <a:rPr lang="en-US" sz="4400">
                <a:latin typeface="Calibri" panose="020F0502020204030204" pitchFamily="34" charset="0"/>
                <a:ea typeface="Cambria" panose="02040503050406030204" pitchFamily="18" charset="0"/>
                <a:cs typeface="Cambria" panose="02040503050406030204" pitchFamily="18" charset="0"/>
              </a:rPr>
              <a:t> When did you know him/her?</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I knew her when we were five years old. She and I were at the same class.</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7378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3.</a:t>
            </a:r>
            <a:r>
              <a:rPr lang="en-US" sz="4400">
                <a:latin typeface="Calibri" panose="020F0502020204030204" pitchFamily="34" charset="0"/>
                <a:ea typeface="Cambria" panose="02040503050406030204" pitchFamily="18" charset="0"/>
                <a:cs typeface="Cambria" panose="02040503050406030204" pitchFamily="18" charset="0"/>
              </a:rPr>
              <a:t> What was the relationship between you and him/ her at that time?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She was my classmate.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7378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4.</a:t>
            </a:r>
            <a:r>
              <a:rPr lang="en-US" sz="4400">
                <a:latin typeface="Calibri" panose="020F0502020204030204" pitchFamily="34" charset="0"/>
                <a:ea typeface="Cambria" panose="02040503050406030204" pitchFamily="18" charset="0"/>
                <a:cs typeface="Cambria" panose="02040503050406030204" pitchFamily="18" charset="0"/>
              </a:rPr>
              <a:t> How does she/he look?</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She has dark hair, a round face and quite chubby.</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tabLst>
                <a:tab pos="7378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5.</a:t>
            </a:r>
            <a:r>
              <a:rPr lang="en-US" sz="4400">
                <a:latin typeface="Calibri" panose="020F0502020204030204" pitchFamily="34" charset="0"/>
                <a:ea typeface="Cambria" panose="02040503050406030204" pitchFamily="18" charset="0"/>
                <a:cs typeface="Cambria" panose="02040503050406030204" pitchFamily="18" charset="0"/>
              </a:rPr>
              <a:t> What’s he/she like?</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She is funny, hard-working and cute.</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169722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 calcmode="lin" valueType="num">
                                      <p:cBhvr>
                                        <p:cTn id="4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2">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p:cTn id="5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2">
                                            <p:txEl>
                                              <p:pRg st="4" end="4"/>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 calcmode="lin" valueType="num">
                                      <p:cBhvr>
                                        <p:cTn id="5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2">
                                            <p:txEl>
                                              <p:pRg st="6" end="6"/>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 calcmode="lin" valueType="num">
                                      <p:cBhvr>
                                        <p:cTn id="6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6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64" dur="500"/>
                                        <p:tgtEl>
                                          <p:spTgt spid="2">
                                            <p:txEl>
                                              <p:pRg st="8" end="8"/>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down)">
                                      <p:cBhvr>
                                        <p:cTn id="69" dur="500"/>
                                        <p:tgtEl>
                                          <p:spTgt spid="2">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down)">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nodeType="clickEffect">
                                  <p:stCondLst>
                                    <p:cond delay="0"/>
                                  </p:stCondLst>
                                  <p:childTnLst>
                                    <p:set>
                                      <p:cBhvr>
                                        <p:cTn id="78" dur="1" fill="hold">
                                          <p:stCondLst>
                                            <p:cond delay="0"/>
                                          </p:stCondLst>
                                        </p:cTn>
                                        <p:tgtEl>
                                          <p:spTgt spid="2">
                                            <p:txEl>
                                              <p:pRg st="5" end="5"/>
                                            </p:txEl>
                                          </p:spTgt>
                                        </p:tgtEl>
                                        <p:attrNameLst>
                                          <p:attrName>style.visibility</p:attrName>
                                        </p:attrNameLst>
                                      </p:cBhvr>
                                      <p:to>
                                        <p:strVal val="visible"/>
                                      </p:to>
                                    </p:set>
                                    <p:animEffect transition="in" filter="wipe(down)">
                                      <p:cBhvr>
                                        <p:cTn id="79" dur="500"/>
                                        <p:tgtEl>
                                          <p:spTgt spid="2">
                                            <p:txEl>
                                              <p:pRg st="5" end="5"/>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2">
                                            <p:txEl>
                                              <p:pRg st="7" end="7"/>
                                            </p:txEl>
                                          </p:spTgt>
                                        </p:tgtEl>
                                        <p:attrNameLst>
                                          <p:attrName>style.visibility</p:attrName>
                                        </p:attrNameLst>
                                      </p:cBhvr>
                                      <p:to>
                                        <p:strVal val="visible"/>
                                      </p:to>
                                    </p:set>
                                    <p:animEffect transition="in" filter="wipe(down)">
                                      <p:cBhvr>
                                        <p:cTn id="84" dur="500"/>
                                        <p:tgtEl>
                                          <p:spTgt spid="2">
                                            <p:txEl>
                                              <p:pRg st="7" end="7"/>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2">
                                            <p:txEl>
                                              <p:pRg st="9" end="9"/>
                                            </p:txEl>
                                          </p:spTgt>
                                        </p:tgtEl>
                                        <p:attrNameLst>
                                          <p:attrName>style.visibility</p:attrName>
                                        </p:attrNameLst>
                                      </p:cBhvr>
                                      <p:to>
                                        <p:strVal val="visible"/>
                                      </p:to>
                                    </p:set>
                                    <p:animEffect transition="in" filter="wipe(down)">
                                      <p:cBhvr>
                                        <p:cTn id="8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31457" y="167771"/>
            <a:ext cx="17672638" cy="9770561"/>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3" name="Freeform 13"/>
          <p:cNvSpPr/>
          <p:nvPr/>
        </p:nvSpPr>
        <p:spPr>
          <a:xfrm>
            <a:off x="8228650" y="9495361"/>
            <a:ext cx="1453165" cy="1265855"/>
          </a:xfrm>
          <a:custGeom>
            <a:avLst/>
            <a:gdLst/>
            <a:ahLst/>
            <a:cxnLst/>
            <a:rect l="l" t="t" r="r" b="b"/>
            <a:pathLst>
              <a:path w="1734681" h="1905371">
                <a:moveTo>
                  <a:pt x="0" y="0"/>
                </a:moveTo>
                <a:lnTo>
                  <a:pt x="1734681" y="0"/>
                </a:lnTo>
                <a:lnTo>
                  <a:pt x="1734681" y="1905371"/>
                </a:lnTo>
                <a:lnTo>
                  <a:pt x="0" y="190537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23" name="Freeform 23"/>
          <p:cNvSpPr/>
          <p:nvPr/>
        </p:nvSpPr>
        <p:spPr>
          <a:xfrm rot="-1332252">
            <a:off x="-917127" y="7564701"/>
            <a:ext cx="3540406" cy="3795757"/>
          </a:xfrm>
          <a:custGeom>
            <a:avLst/>
            <a:gdLst/>
            <a:ahLst/>
            <a:cxnLst/>
            <a:rect l="l" t="t" r="r" b="b"/>
            <a:pathLst>
              <a:path w="3540406" h="3795757">
                <a:moveTo>
                  <a:pt x="0" y="0"/>
                </a:moveTo>
                <a:lnTo>
                  <a:pt x="3540405" y="0"/>
                </a:lnTo>
                <a:lnTo>
                  <a:pt x="3540405" y="3795756"/>
                </a:lnTo>
                <a:lnTo>
                  <a:pt x="0" y="3795756"/>
                </a:lnTo>
                <a:lnTo>
                  <a:pt x="0" y="0"/>
                </a:lnTo>
                <a:close/>
              </a:path>
            </a:pathLst>
          </a:custGeom>
          <a:blipFill>
            <a:blip r:embed="rId24">
              <a:extLst>
                <a:ext uri="{BEBA8EAE-BF5A-486C-A8C5-ECC9F3942E4B}">
                  <a14:imgProps xmlns:a14="http://schemas.microsoft.com/office/drawing/2010/main">
                    <a14:imgLayer r:embed="rId25">
                      <a14:imgEffect>
                        <a14:colorTemperature colorTemp="11200"/>
                      </a14:imgEffect>
                    </a14:imgLayer>
                  </a14:imgProps>
                </a:ext>
                <a:ext uri="{96DAC541-7B7A-43D3-8B79-37D633B846F1}">
                  <asvg:svgBlip xmlns="" xmlns:asvg="http://schemas.microsoft.com/office/drawing/2016/SVG/main" r:embed="rId30"/>
                </a:ext>
              </a:extLst>
            </a:blip>
            <a:stretch>
              <a:fillRect/>
            </a:stretch>
          </a:blipFill>
        </p:spPr>
      </p:sp>
      <p:sp>
        <p:nvSpPr>
          <p:cNvPr id="24" name="Freeform 24"/>
          <p:cNvSpPr/>
          <p:nvPr/>
        </p:nvSpPr>
        <p:spPr>
          <a:xfrm flipH="1">
            <a:off x="15565408" y="-1853810"/>
            <a:ext cx="3582733" cy="3904886"/>
          </a:xfrm>
          <a:custGeom>
            <a:avLst/>
            <a:gdLst/>
            <a:ahLst/>
            <a:cxnLst/>
            <a:rect l="l" t="t" r="r" b="b"/>
            <a:pathLst>
              <a:path w="3582733" h="3904886">
                <a:moveTo>
                  <a:pt x="3582733" y="0"/>
                </a:moveTo>
                <a:lnTo>
                  <a:pt x="0" y="0"/>
                </a:lnTo>
                <a:lnTo>
                  <a:pt x="0" y="3904886"/>
                </a:lnTo>
                <a:lnTo>
                  <a:pt x="3582733" y="3904886"/>
                </a:lnTo>
                <a:lnTo>
                  <a:pt x="3582733" y="0"/>
                </a:lnTo>
                <a:close/>
              </a:path>
            </a:pathLst>
          </a:custGeom>
          <a:blipFill>
            <a:blip r:embed="rId31">
              <a:extLst>
                <a:ext uri="{BEBA8EAE-BF5A-486C-A8C5-ECC9F3942E4B}">
                  <a14:imgProps xmlns:a14="http://schemas.microsoft.com/office/drawing/2010/main">
                    <a14:imgLayer r:embed="rId32">
                      <a14:imgEffect>
                        <a14:colorTemperature colorTemp="11200"/>
                      </a14:imgEffect>
                    </a14:imgLayer>
                  </a14:imgProps>
                </a:ext>
                <a:ext uri="{96DAC541-7B7A-43D3-8B79-37D633B846F1}">
                  <asvg:svgBlip xmlns="" xmlns:asvg="http://schemas.microsoft.com/office/drawing/2016/SVG/main" r:embed="rId33"/>
                </a:ext>
              </a:extLst>
            </a:blip>
            <a:stretch>
              <a:fillRect/>
            </a:stretch>
          </a:blipFill>
        </p:spPr>
      </p:sp>
      <p:sp>
        <p:nvSpPr>
          <p:cNvPr id="27" name="Freeform 27"/>
          <p:cNvSpPr/>
          <p:nvPr/>
        </p:nvSpPr>
        <p:spPr>
          <a:xfrm>
            <a:off x="-575817" y="-525311"/>
            <a:ext cx="2678546" cy="2256994"/>
          </a:xfrm>
          <a:custGeom>
            <a:avLst/>
            <a:gdLst/>
            <a:ahLst/>
            <a:cxnLst/>
            <a:rect l="l" t="t" r="r" b="b"/>
            <a:pathLst>
              <a:path w="4661737" h="3410838">
                <a:moveTo>
                  <a:pt x="0" y="0"/>
                </a:moveTo>
                <a:lnTo>
                  <a:pt x="4661737" y="0"/>
                </a:lnTo>
                <a:lnTo>
                  <a:pt x="4661737" y="3410837"/>
                </a:lnTo>
                <a:lnTo>
                  <a:pt x="0" y="3410837"/>
                </a:lnTo>
                <a:lnTo>
                  <a:pt x="0" y="0"/>
                </a:lnTo>
                <a:close/>
              </a:path>
            </a:pathLst>
          </a:custGeom>
          <a:blipFill>
            <a:blip r:embed="rId34">
              <a:extLst>
                <a:ext uri="{BEBA8EAE-BF5A-486C-A8C5-ECC9F3942E4B}">
                  <a14:imgProps xmlns:a14="http://schemas.microsoft.com/office/drawing/2010/main">
                    <a14:imgLayer r:embed="rId35">
                      <a14:imgEffect>
                        <a14:colorTemperature colorTemp="11200"/>
                      </a14:imgEffect>
                    </a14:imgLayer>
                  </a14:imgProps>
                </a:ext>
                <a:ext uri="{96DAC541-7B7A-43D3-8B79-37D633B846F1}">
                  <asvg:svgBlip xmlns="" xmlns:asvg="http://schemas.microsoft.com/office/drawing/2016/SVG/main" r:embed="rId36"/>
                </a:ext>
              </a:extLst>
            </a:blip>
            <a:stretch>
              <a:fillRect/>
            </a:stretch>
          </a:blipFill>
        </p:spPr>
      </p:sp>
      <p:sp>
        <p:nvSpPr>
          <p:cNvPr id="28" name="Freeform 28"/>
          <p:cNvSpPr/>
          <p:nvPr/>
        </p:nvSpPr>
        <p:spPr>
          <a:xfrm>
            <a:off x="16154400" y="8606913"/>
            <a:ext cx="3550068" cy="1711331"/>
          </a:xfrm>
          <a:custGeom>
            <a:avLst/>
            <a:gdLst/>
            <a:ahLst/>
            <a:cxnLst/>
            <a:rect l="l" t="t" r="r" b="b"/>
            <a:pathLst>
              <a:path w="4661737" h="3410838">
                <a:moveTo>
                  <a:pt x="0" y="0"/>
                </a:moveTo>
                <a:lnTo>
                  <a:pt x="4661738" y="0"/>
                </a:lnTo>
                <a:lnTo>
                  <a:pt x="4661738" y="3410838"/>
                </a:lnTo>
                <a:lnTo>
                  <a:pt x="0" y="3410838"/>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p:spPr>
      </p:sp>
      <p:sp>
        <p:nvSpPr>
          <p:cNvPr id="29" name="Rectangle 28"/>
          <p:cNvSpPr/>
          <p:nvPr/>
        </p:nvSpPr>
        <p:spPr>
          <a:xfrm>
            <a:off x="3926539" y="398047"/>
            <a:ext cx="9815059" cy="916213"/>
          </a:xfrm>
          <a:prstGeom prst="rect">
            <a:avLst/>
          </a:prstGeom>
        </p:spPr>
        <p:txBody>
          <a:bodyPr wrap="none">
            <a:spAutoFit/>
          </a:bodyPr>
          <a:lstStyle/>
          <a:p>
            <a:pPr indent="457200" algn="just">
              <a:lnSpc>
                <a:spcPct val="150000"/>
              </a:lnSpc>
              <a:spcAft>
                <a:spcPts val="0"/>
              </a:spcAft>
            </a:pPr>
            <a:r>
              <a:rPr lang="en-US" sz="4000" b="1">
                <a:solidFill>
                  <a:srgbClr val="0070C0"/>
                </a:solidFill>
                <a:latin typeface="Calibri" panose="020F0502020204030204" pitchFamily="34" charset="0"/>
                <a:ea typeface="Cambria" panose="02040503050406030204" pitchFamily="18" charset="0"/>
                <a:cs typeface="Cambria" panose="02040503050406030204" pitchFamily="18" charset="0"/>
              </a:rPr>
              <a:t>Exercise 3. Answer the question about you.</a:t>
            </a:r>
            <a:endParaRPr lang="en-US" sz="6000">
              <a:effectLst/>
              <a:latin typeface="Cambria" panose="02040503050406030204" pitchFamily="18" charset="0"/>
              <a:ea typeface="Cambria" panose="02040503050406030204" pitchFamily="18" charset="0"/>
              <a:cs typeface="Cambria" panose="02040503050406030204" pitchFamily="18" charset="0"/>
            </a:endParaRPr>
          </a:p>
        </p:txBody>
      </p:sp>
      <p:sp>
        <p:nvSpPr>
          <p:cNvPr id="2" name="Rectangle 1"/>
          <p:cNvSpPr/>
          <p:nvPr/>
        </p:nvSpPr>
        <p:spPr>
          <a:xfrm>
            <a:off x="1841249" y="1249122"/>
            <a:ext cx="15681133" cy="8311378"/>
          </a:xfrm>
          <a:prstGeom prst="rect">
            <a:avLst/>
          </a:prstGeom>
        </p:spPr>
        <p:txBody>
          <a:bodyPr wrap="square">
            <a:spAutoFit/>
          </a:bodyPr>
          <a:lstStyle/>
          <a:p>
            <a:pPr algn="just">
              <a:lnSpc>
                <a:spcPct val="110000"/>
              </a:lnSpc>
              <a:spcAft>
                <a:spcPts val="0"/>
              </a:spcAft>
              <a:tabLst>
                <a:tab pos="7378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6.</a:t>
            </a:r>
            <a:r>
              <a:rPr lang="en-US" sz="4400">
                <a:latin typeface="Calibri" panose="020F0502020204030204" pitchFamily="34" charset="0"/>
                <a:ea typeface="Cambria" panose="02040503050406030204" pitchFamily="18" charset="0"/>
                <a:cs typeface="Cambria" panose="02040503050406030204" pitchFamily="18" charset="0"/>
              </a:rPr>
              <a:t> What is his/her hobby?</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She likes cooking and shopping.</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7378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7.</a:t>
            </a:r>
            <a:r>
              <a:rPr lang="en-US" sz="4400">
                <a:latin typeface="Calibri" panose="020F0502020204030204" pitchFamily="34" charset="0"/>
                <a:ea typeface="Cambria" panose="02040503050406030204" pitchFamily="18" charset="0"/>
                <a:cs typeface="Cambria" panose="02040503050406030204" pitchFamily="18" charset="0"/>
              </a:rPr>
              <a:t> What do you usually do with him/her?</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We usually play badminton and go cycling in the park.</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7378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8.</a:t>
            </a:r>
            <a:r>
              <a:rPr lang="en-US" sz="4400">
                <a:latin typeface="Calibri" panose="020F0502020204030204" pitchFamily="34" charset="0"/>
                <a:ea typeface="Cambria" panose="02040503050406030204" pitchFamily="18" charset="0"/>
                <a:cs typeface="Cambria" panose="02040503050406030204" pitchFamily="18" charset="0"/>
              </a:rPr>
              <a:t> Why do you like him/ her?</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Because she is hard-working and she never gives up her dream.</a:t>
            </a:r>
            <a:endParaRPr lang="en-US" sz="48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tabLst>
                <a:tab pos="737870" algn="l"/>
              </a:tabLst>
            </a:pP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9.</a:t>
            </a:r>
            <a:r>
              <a:rPr lang="en-US" sz="4400">
                <a:latin typeface="Calibri" panose="020F0502020204030204" pitchFamily="34" charset="0"/>
                <a:ea typeface="Cambria" panose="02040503050406030204" pitchFamily="18" charset="0"/>
                <a:cs typeface="Cambria" panose="02040503050406030204" pitchFamily="18" charset="0"/>
              </a:rPr>
              <a:t> What are you and he/ she going to do together?</a:t>
            </a:r>
            <a:endParaRPr lang="en-US" sz="4800">
              <a:latin typeface="Cambria" panose="02040503050406030204" pitchFamily="18" charset="0"/>
              <a:ea typeface="Cambria" panose="02040503050406030204" pitchFamily="18" charset="0"/>
              <a:cs typeface="Cambria" panose="02040503050406030204" pitchFamily="18" charset="0"/>
            </a:endParaRPr>
          </a:p>
          <a:p>
            <a:pPr marL="571500" indent="-571500" algn="just">
              <a:lnSpc>
                <a:spcPct val="110000"/>
              </a:lnSpc>
              <a:spcAft>
                <a:spcPts val="0"/>
              </a:spcAft>
              <a:buFont typeface="Wingdings" panose="05000000000000000000" pitchFamily="2" charset="2"/>
              <a:buChar char="à"/>
            </a:pPr>
            <a:r>
              <a:rPr lang="en-US" sz="4400" b="1" smtClean="0">
                <a:solidFill>
                  <a:srgbClr val="FF0000"/>
                </a:solidFill>
                <a:latin typeface="Calibri" panose="020F0502020204030204" pitchFamily="34" charset="0"/>
                <a:ea typeface="Cambria" panose="02040503050406030204" pitchFamily="18" charset="0"/>
                <a:cs typeface="Cambria" panose="02040503050406030204" pitchFamily="18" charset="0"/>
              </a:rPr>
              <a:t>We </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are going to go to the same high school. </a:t>
            </a:r>
            <a:endParaRPr lang="en-US" sz="4800" smtClean="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400" b="1" smtClean="0">
                <a:solidFill>
                  <a:srgbClr val="0070C0"/>
                </a:solidFill>
                <a:latin typeface="Calibri" panose="020F0502020204030204" pitchFamily="34" charset="0"/>
                <a:ea typeface="Cambria" panose="02040503050406030204" pitchFamily="18" charset="0"/>
                <a:cs typeface="Cambria" panose="02040503050406030204" pitchFamily="18" charset="0"/>
              </a:rPr>
              <a:t>10</a:t>
            </a:r>
            <a:r>
              <a:rPr lang="en-US" sz="4400" b="1">
                <a:solidFill>
                  <a:srgbClr val="0070C0"/>
                </a:solidFill>
                <a:latin typeface="Calibri" panose="020F0502020204030204" pitchFamily="34" charset="0"/>
                <a:ea typeface="Cambria" panose="02040503050406030204" pitchFamily="18" charset="0"/>
                <a:cs typeface="Cambria" panose="02040503050406030204" pitchFamily="18" charset="0"/>
              </a:rPr>
              <a:t>.</a:t>
            </a:r>
            <a:r>
              <a:rPr lang="en-US" sz="4400">
                <a:latin typeface="Calibri" panose="020F0502020204030204" pitchFamily="34" charset="0"/>
                <a:ea typeface="Cambria" panose="02040503050406030204" pitchFamily="18" charset="0"/>
                <a:cs typeface="Cambria" panose="02040503050406030204" pitchFamily="18" charset="0"/>
              </a:rPr>
              <a:t> What do you like to do with him/her in the future?</a:t>
            </a:r>
            <a:endParaRPr lang="en-US" sz="6600">
              <a:latin typeface="Cambria" panose="02040503050406030204" pitchFamily="18" charset="0"/>
              <a:ea typeface="Cambria" panose="02040503050406030204" pitchFamily="18" charset="0"/>
              <a:cs typeface="Cambria" panose="02040503050406030204" pitchFamily="18" charset="0"/>
            </a:endParaRPr>
          </a:p>
          <a:p>
            <a:pPr algn="just">
              <a:lnSpc>
                <a:spcPct val="110000"/>
              </a:lnSpc>
              <a:spcAft>
                <a:spcPts val="0"/>
              </a:spcAft>
            </a:pPr>
            <a:r>
              <a:rPr lang="en-US" sz="4400" b="1">
                <a:solidFill>
                  <a:srgbClr val="FF0000"/>
                </a:solidFill>
                <a:latin typeface="Calibri" panose="020F0502020204030204" pitchFamily="34" charset="0"/>
                <a:ea typeface="Cambria" panose="02040503050406030204" pitchFamily="18" charset="0"/>
                <a:cs typeface="Calibri" panose="020F0502020204030204" pitchFamily="34" charset="0"/>
                <a:sym typeface="Wingdings" panose="05000000000000000000" pitchFamily="2" charset="2"/>
              </a:rPr>
              <a:t></a:t>
            </a:r>
            <a:r>
              <a:rPr lang="en-US" sz="4400" b="1">
                <a:solidFill>
                  <a:srgbClr val="FF0000"/>
                </a:solidFill>
                <a:latin typeface="Calibri" panose="020F0502020204030204" pitchFamily="34" charset="0"/>
                <a:ea typeface="Cambria" panose="02040503050406030204" pitchFamily="18" charset="0"/>
                <a:cs typeface="Cambria" panose="02040503050406030204" pitchFamily="18" charset="0"/>
              </a:rPr>
              <a:t> I like to spend my summer holiday with her in her grandparents' farm.</a:t>
            </a:r>
            <a:endParaRPr lang="en-US" sz="4800">
              <a:effectLst/>
              <a:latin typeface="Cambria" panose="02040503050406030204" pitchFamily="18" charset="0"/>
              <a:ea typeface="Cambria" panose="02040503050406030204" pitchFamily="18" charset="0"/>
              <a:cs typeface="Cambria" panose="02040503050406030204" pitchFamily="18" charset="0"/>
            </a:endParaRPr>
          </a:p>
        </p:txBody>
      </p:sp>
    </p:spTree>
    <p:extLst>
      <p:ext uri="{BB962C8B-B14F-4D97-AF65-F5344CB8AC3E}">
        <p14:creationId xmlns:p14="http://schemas.microsoft.com/office/powerpoint/2010/main" val="224917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par>
                                <p:cTn id="20" presetID="53" presetClass="entr" presetSubtype="16"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16"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Effect transition="in" filter="fade">
                                      <p:cBhvr>
                                        <p:cTn id="29" dur="500"/>
                                        <p:tgtEl>
                                          <p:spTgt spid="27"/>
                                        </p:tgtEl>
                                      </p:cBhvr>
                                    </p:animEffect>
                                  </p:childTnLst>
                                </p:cTn>
                              </p:par>
                              <p:par>
                                <p:cTn id="30" presetID="53" presetClass="entr" presetSubtype="16"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500" fill="hold"/>
                                        <p:tgtEl>
                                          <p:spTgt spid="28"/>
                                        </p:tgtEl>
                                        <p:attrNameLst>
                                          <p:attrName>ppt_w</p:attrName>
                                        </p:attrNameLst>
                                      </p:cBhvr>
                                      <p:tavLst>
                                        <p:tav tm="0">
                                          <p:val>
                                            <p:fltVal val="0"/>
                                          </p:val>
                                        </p:tav>
                                        <p:tav tm="100000">
                                          <p:val>
                                            <p:strVal val="#ppt_w"/>
                                          </p:val>
                                        </p:tav>
                                      </p:tavLst>
                                    </p:anim>
                                    <p:anim calcmode="lin" valueType="num">
                                      <p:cBhvr>
                                        <p:cTn id="33" dur="500" fill="hold"/>
                                        <p:tgtEl>
                                          <p:spTgt spid="28"/>
                                        </p:tgtEl>
                                        <p:attrNameLst>
                                          <p:attrName>ppt_h</p:attrName>
                                        </p:attrNameLst>
                                      </p:cBhvr>
                                      <p:tavLst>
                                        <p:tav tm="0">
                                          <p:val>
                                            <p:fltVal val="0"/>
                                          </p:val>
                                        </p:tav>
                                        <p:tav tm="100000">
                                          <p:val>
                                            <p:strVal val="#ppt_h"/>
                                          </p:val>
                                        </p:tav>
                                      </p:tavLst>
                                    </p:anim>
                                    <p:animEffect transition="in" filter="fade">
                                      <p:cBhvr>
                                        <p:cTn id="34" dur="500"/>
                                        <p:tgtEl>
                                          <p:spTgt spid="2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500" fill="hold"/>
                                        <p:tgtEl>
                                          <p:spTgt spid="29"/>
                                        </p:tgtEl>
                                        <p:attrNameLst>
                                          <p:attrName>ppt_w</p:attrName>
                                        </p:attrNameLst>
                                      </p:cBhvr>
                                      <p:tavLst>
                                        <p:tav tm="0">
                                          <p:val>
                                            <p:fltVal val="0"/>
                                          </p:val>
                                        </p:tav>
                                        <p:tav tm="100000">
                                          <p:val>
                                            <p:strVal val="#ppt_w"/>
                                          </p:val>
                                        </p:tav>
                                      </p:tavLst>
                                    </p:anim>
                                    <p:anim calcmode="lin" valueType="num">
                                      <p:cBhvr>
                                        <p:cTn id="38" dur="500" fill="hold"/>
                                        <p:tgtEl>
                                          <p:spTgt spid="29"/>
                                        </p:tgtEl>
                                        <p:attrNameLst>
                                          <p:attrName>ppt_h</p:attrName>
                                        </p:attrNameLst>
                                      </p:cBhvr>
                                      <p:tavLst>
                                        <p:tav tm="0">
                                          <p:val>
                                            <p:fltVal val="0"/>
                                          </p:val>
                                        </p:tav>
                                        <p:tav tm="100000">
                                          <p:val>
                                            <p:strVal val="#ppt_h"/>
                                          </p:val>
                                        </p:tav>
                                      </p:tavLst>
                                    </p:anim>
                                    <p:animEffect transition="in" filter="fade">
                                      <p:cBhvr>
                                        <p:cTn id="39" dur="500"/>
                                        <p:tgtEl>
                                          <p:spTgt spid="29"/>
                                        </p:tgtEl>
                                      </p:cBhvr>
                                    </p:animEffect>
                                  </p:childTnLst>
                                </p:cTn>
                              </p:par>
                              <p:par>
                                <p:cTn id="40" presetID="53" presetClass="entr" presetSubtype="16" fill="hold" nodeType="with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 calcmode="lin" valueType="num">
                                      <p:cBhvr>
                                        <p:cTn id="42"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2">
                                            <p:txEl>
                                              <p:pRg st="0" end="0"/>
                                            </p:txEl>
                                          </p:spTgt>
                                        </p:tgtEl>
                                      </p:cBhvr>
                                    </p:animEffect>
                                  </p:childTnLst>
                                </p:cTn>
                              </p:par>
                              <p:par>
                                <p:cTn id="45" presetID="53" presetClass="entr" presetSubtype="16" fill="hold" nodeType="withEffect">
                                  <p:stCondLst>
                                    <p:cond delay="0"/>
                                  </p:stCondLst>
                                  <p:childTnLst>
                                    <p:set>
                                      <p:cBhvr>
                                        <p:cTn id="46" dur="1" fill="hold">
                                          <p:stCondLst>
                                            <p:cond delay="0"/>
                                          </p:stCondLst>
                                        </p:cTn>
                                        <p:tgtEl>
                                          <p:spTgt spid="2">
                                            <p:txEl>
                                              <p:pRg st="2" end="2"/>
                                            </p:txEl>
                                          </p:spTgt>
                                        </p:tgtEl>
                                        <p:attrNameLst>
                                          <p:attrName>style.visibility</p:attrName>
                                        </p:attrNameLst>
                                      </p:cBhvr>
                                      <p:to>
                                        <p:strVal val="visible"/>
                                      </p:to>
                                    </p:set>
                                    <p:anim calcmode="lin" valueType="num">
                                      <p:cBhvr>
                                        <p:cTn id="4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2">
                                            <p:txEl>
                                              <p:pRg st="2" end="2"/>
                                            </p:txEl>
                                          </p:spTgt>
                                        </p:tgtEl>
                                      </p:cBhvr>
                                    </p:animEffect>
                                  </p:childTnLst>
                                </p:cTn>
                              </p:par>
                              <p:par>
                                <p:cTn id="50" presetID="53" presetClass="entr" presetSubtype="16" fill="hold" nodeType="withEffect">
                                  <p:stCondLst>
                                    <p:cond delay="0"/>
                                  </p:stCondLst>
                                  <p:childTnLst>
                                    <p:set>
                                      <p:cBhvr>
                                        <p:cTn id="51" dur="1" fill="hold">
                                          <p:stCondLst>
                                            <p:cond delay="0"/>
                                          </p:stCondLst>
                                        </p:cTn>
                                        <p:tgtEl>
                                          <p:spTgt spid="2">
                                            <p:txEl>
                                              <p:pRg st="4" end="4"/>
                                            </p:txEl>
                                          </p:spTgt>
                                        </p:tgtEl>
                                        <p:attrNameLst>
                                          <p:attrName>style.visibility</p:attrName>
                                        </p:attrNameLst>
                                      </p:cBhvr>
                                      <p:to>
                                        <p:strVal val="visible"/>
                                      </p:to>
                                    </p:set>
                                    <p:anim calcmode="lin" valueType="num">
                                      <p:cBhvr>
                                        <p:cTn id="52"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2">
                                            <p:txEl>
                                              <p:pRg st="4" end="4"/>
                                            </p:txEl>
                                          </p:spTgt>
                                        </p:tgtEl>
                                      </p:cBhvr>
                                    </p:animEffect>
                                  </p:childTnLst>
                                </p:cTn>
                              </p:par>
                              <p:par>
                                <p:cTn id="55" presetID="53" presetClass="entr" presetSubtype="16" fill="hold" nodeType="withEffect">
                                  <p:stCondLst>
                                    <p:cond delay="0"/>
                                  </p:stCondLst>
                                  <p:childTnLst>
                                    <p:set>
                                      <p:cBhvr>
                                        <p:cTn id="56" dur="1" fill="hold">
                                          <p:stCondLst>
                                            <p:cond delay="0"/>
                                          </p:stCondLst>
                                        </p:cTn>
                                        <p:tgtEl>
                                          <p:spTgt spid="2">
                                            <p:txEl>
                                              <p:pRg st="6" end="6"/>
                                            </p:txEl>
                                          </p:spTgt>
                                        </p:tgtEl>
                                        <p:attrNameLst>
                                          <p:attrName>style.visibility</p:attrName>
                                        </p:attrNameLst>
                                      </p:cBhvr>
                                      <p:to>
                                        <p:strVal val="visible"/>
                                      </p:to>
                                    </p:set>
                                    <p:anim calcmode="lin" valueType="num">
                                      <p:cBhvr>
                                        <p:cTn id="57"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2">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
                                            <p:txEl>
                                              <p:pRg st="1" end="1"/>
                                            </p:txEl>
                                          </p:spTgt>
                                        </p:tgtEl>
                                        <p:attrNameLst>
                                          <p:attrName>style.visibility</p:attrName>
                                        </p:attrNameLst>
                                      </p:cBhvr>
                                      <p:to>
                                        <p:strVal val="visible"/>
                                      </p:to>
                                    </p:set>
                                    <p:anim calcmode="lin" valueType="num">
                                      <p:cBhvr>
                                        <p:cTn id="64"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65"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66" dur="500"/>
                                        <p:tgtEl>
                                          <p:spTgt spid="2">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nodeType="clickEffect">
                                  <p:stCondLst>
                                    <p:cond delay="0"/>
                                  </p:stCondLst>
                                  <p:childTnLst>
                                    <p:set>
                                      <p:cBhvr>
                                        <p:cTn id="70" dur="1" fill="hold">
                                          <p:stCondLst>
                                            <p:cond delay="0"/>
                                          </p:stCondLst>
                                        </p:cTn>
                                        <p:tgtEl>
                                          <p:spTgt spid="2">
                                            <p:txEl>
                                              <p:pRg st="3" end="3"/>
                                            </p:txEl>
                                          </p:spTgt>
                                        </p:tgtEl>
                                        <p:attrNameLst>
                                          <p:attrName>style.visibility</p:attrName>
                                        </p:attrNameLst>
                                      </p:cBhvr>
                                      <p:to>
                                        <p:strVal val="visible"/>
                                      </p:to>
                                    </p:set>
                                    <p:anim calcmode="lin" valueType="num">
                                      <p:cBhvr>
                                        <p:cTn id="7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7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
                                            <p:txEl>
                                              <p:pRg st="5" end="5"/>
                                            </p:txEl>
                                          </p:spTgt>
                                        </p:tgtEl>
                                        <p:attrNameLst>
                                          <p:attrName>style.visibility</p:attrName>
                                        </p:attrNameLst>
                                      </p:cBhvr>
                                      <p:to>
                                        <p:strVal val="visible"/>
                                      </p:to>
                                    </p:set>
                                    <p:anim calcmode="lin" valueType="num">
                                      <p:cBhvr>
                                        <p:cTn id="78"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79"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80" dur="500"/>
                                        <p:tgtEl>
                                          <p:spTgt spid="2">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2">
                                            <p:txEl>
                                              <p:pRg st="7" end="7"/>
                                            </p:txEl>
                                          </p:spTgt>
                                        </p:tgtEl>
                                        <p:attrNameLst>
                                          <p:attrName>style.visibility</p:attrName>
                                        </p:attrNameLst>
                                      </p:cBhvr>
                                      <p:to>
                                        <p:strVal val="visible"/>
                                      </p:to>
                                    </p:set>
                                    <p:anim calcmode="lin" valueType="num">
                                      <p:cBhvr>
                                        <p:cTn id="85" dur="500" fill="hold"/>
                                        <p:tgtEl>
                                          <p:spTgt spid="2">
                                            <p:txEl>
                                              <p:pRg st="7" end="7"/>
                                            </p:txEl>
                                          </p:spTgt>
                                        </p:tgtEl>
                                        <p:attrNameLst>
                                          <p:attrName>ppt_w</p:attrName>
                                        </p:attrNameLst>
                                      </p:cBhvr>
                                      <p:tavLst>
                                        <p:tav tm="0">
                                          <p:val>
                                            <p:fltVal val="0"/>
                                          </p:val>
                                        </p:tav>
                                        <p:tav tm="100000">
                                          <p:val>
                                            <p:strVal val="#ppt_w"/>
                                          </p:val>
                                        </p:tav>
                                      </p:tavLst>
                                    </p:anim>
                                    <p:anim calcmode="lin" valueType="num">
                                      <p:cBhvr>
                                        <p:cTn id="86" dur="500" fill="hold"/>
                                        <p:tgtEl>
                                          <p:spTgt spid="2">
                                            <p:txEl>
                                              <p:pRg st="7" end="7"/>
                                            </p:txEl>
                                          </p:spTgt>
                                        </p:tgtEl>
                                        <p:attrNameLst>
                                          <p:attrName>ppt_h</p:attrName>
                                        </p:attrNameLst>
                                      </p:cBhvr>
                                      <p:tavLst>
                                        <p:tav tm="0">
                                          <p:val>
                                            <p:fltVal val="0"/>
                                          </p:val>
                                        </p:tav>
                                        <p:tav tm="100000">
                                          <p:val>
                                            <p:strVal val="#ppt_h"/>
                                          </p:val>
                                        </p:tav>
                                      </p:tavLst>
                                    </p:anim>
                                    <p:animEffect transition="in" filter="fade">
                                      <p:cBhvr>
                                        <p:cTn id="87" dur="500"/>
                                        <p:tgtEl>
                                          <p:spTgt spid="2">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nodeType="clickEffect">
                                  <p:stCondLst>
                                    <p:cond delay="0"/>
                                  </p:stCondLst>
                                  <p:childTnLst>
                                    <p:set>
                                      <p:cBhvr>
                                        <p:cTn id="91" dur="1" fill="hold">
                                          <p:stCondLst>
                                            <p:cond delay="0"/>
                                          </p:stCondLst>
                                        </p:cTn>
                                        <p:tgtEl>
                                          <p:spTgt spid="2">
                                            <p:txEl>
                                              <p:pRg st="8" end="8"/>
                                            </p:txEl>
                                          </p:spTgt>
                                        </p:tgtEl>
                                        <p:attrNameLst>
                                          <p:attrName>style.visibility</p:attrName>
                                        </p:attrNameLst>
                                      </p:cBhvr>
                                      <p:to>
                                        <p:strVal val="visible"/>
                                      </p:to>
                                    </p:set>
                                    <p:anim calcmode="lin" valueType="num">
                                      <p:cBhvr>
                                        <p:cTn id="92" dur="500" fill="hold"/>
                                        <p:tgtEl>
                                          <p:spTgt spid="2">
                                            <p:txEl>
                                              <p:pRg st="8" end="8"/>
                                            </p:txEl>
                                          </p:spTgt>
                                        </p:tgtEl>
                                        <p:attrNameLst>
                                          <p:attrName>ppt_w</p:attrName>
                                        </p:attrNameLst>
                                      </p:cBhvr>
                                      <p:tavLst>
                                        <p:tav tm="0">
                                          <p:val>
                                            <p:fltVal val="0"/>
                                          </p:val>
                                        </p:tav>
                                        <p:tav tm="100000">
                                          <p:val>
                                            <p:strVal val="#ppt_w"/>
                                          </p:val>
                                        </p:tav>
                                      </p:tavLst>
                                    </p:anim>
                                    <p:anim calcmode="lin" valueType="num">
                                      <p:cBhvr>
                                        <p:cTn id="93" dur="50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94" dur="500"/>
                                        <p:tgtEl>
                                          <p:spTgt spid="2">
                                            <p:txEl>
                                              <p:pRg st="8" end="8"/>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2">
                                            <p:txEl>
                                              <p:pRg st="9" end="9"/>
                                            </p:txEl>
                                          </p:spTgt>
                                        </p:tgtEl>
                                        <p:attrNameLst>
                                          <p:attrName>style.visibility</p:attrName>
                                        </p:attrNameLst>
                                      </p:cBhvr>
                                      <p:to>
                                        <p:strVal val="visible"/>
                                      </p:to>
                                    </p:set>
                                    <p:anim calcmode="lin" valueType="num">
                                      <p:cBhvr>
                                        <p:cTn id="99" dur="500" fill="hold"/>
                                        <p:tgtEl>
                                          <p:spTgt spid="2">
                                            <p:txEl>
                                              <p:pRg st="9" end="9"/>
                                            </p:txEl>
                                          </p:spTgt>
                                        </p:tgtEl>
                                        <p:attrNameLst>
                                          <p:attrName>ppt_w</p:attrName>
                                        </p:attrNameLst>
                                      </p:cBhvr>
                                      <p:tavLst>
                                        <p:tav tm="0">
                                          <p:val>
                                            <p:fltVal val="0"/>
                                          </p:val>
                                        </p:tav>
                                        <p:tav tm="100000">
                                          <p:val>
                                            <p:strVal val="#ppt_w"/>
                                          </p:val>
                                        </p:tav>
                                      </p:tavLst>
                                    </p:anim>
                                    <p:anim calcmode="lin" valueType="num">
                                      <p:cBhvr>
                                        <p:cTn id="100" dur="50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101"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9"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CF8"/>
        </a:solidFill>
        <a:effectLst/>
      </p:bgPr>
    </p:bg>
    <p:spTree>
      <p:nvGrpSpPr>
        <p:cNvPr id="1" name=""/>
        <p:cNvGrpSpPr/>
        <p:nvPr/>
      </p:nvGrpSpPr>
      <p:grpSpPr>
        <a:xfrm>
          <a:off x="0" y="0"/>
          <a:ext cx="0" cy="0"/>
          <a:chOff x="0" y="0"/>
          <a:chExt cx="0" cy="0"/>
        </a:xfrm>
      </p:grpSpPr>
      <p:sp>
        <p:nvSpPr>
          <p:cNvPr id="2" name="Freeform 2"/>
          <p:cNvSpPr/>
          <p:nvPr/>
        </p:nvSpPr>
        <p:spPr>
          <a:xfrm>
            <a:off x="-1301003"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392014" y="0"/>
            <a:ext cx="10196989" cy="10287000"/>
          </a:xfrm>
          <a:custGeom>
            <a:avLst/>
            <a:gdLst/>
            <a:ahLst/>
            <a:cxnLst/>
            <a:rect l="l" t="t" r="r" b="b"/>
            <a:pathLst>
              <a:path w="10196989" h="10287000">
                <a:moveTo>
                  <a:pt x="0" y="0"/>
                </a:moveTo>
                <a:lnTo>
                  <a:pt x="10196989" y="0"/>
                </a:lnTo>
                <a:lnTo>
                  <a:pt x="10196989" y="10287000"/>
                </a:lnTo>
                <a:lnTo>
                  <a:pt x="0" y="1028700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2196651" y="714707"/>
            <a:ext cx="13837938" cy="3744832"/>
          </a:xfrm>
          <a:custGeom>
            <a:avLst/>
            <a:gdLst/>
            <a:ahLst/>
            <a:cxnLst/>
            <a:rect l="l" t="t" r="r" b="b"/>
            <a:pathLst>
              <a:path w="7565678" h="5681136">
                <a:moveTo>
                  <a:pt x="0" y="0"/>
                </a:moveTo>
                <a:lnTo>
                  <a:pt x="7565678" y="0"/>
                </a:lnTo>
                <a:lnTo>
                  <a:pt x="7565678" y="5681137"/>
                </a:lnTo>
                <a:lnTo>
                  <a:pt x="0" y="5681137"/>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Freeform 13"/>
          <p:cNvSpPr/>
          <p:nvPr/>
        </p:nvSpPr>
        <p:spPr>
          <a:xfrm>
            <a:off x="4267200" y="4409790"/>
            <a:ext cx="4017944" cy="4964511"/>
          </a:xfrm>
          <a:custGeom>
            <a:avLst/>
            <a:gdLst/>
            <a:ahLst/>
            <a:cxnLst/>
            <a:rect l="l" t="t" r="r" b="b"/>
            <a:pathLst>
              <a:path w="4017944" h="4964511">
                <a:moveTo>
                  <a:pt x="0" y="0"/>
                </a:moveTo>
                <a:lnTo>
                  <a:pt x="4017945" y="0"/>
                </a:lnTo>
                <a:lnTo>
                  <a:pt x="4017945" y="4964511"/>
                </a:lnTo>
                <a:lnTo>
                  <a:pt x="0" y="4964511"/>
                </a:lnTo>
                <a:lnTo>
                  <a:pt x="0" y="0"/>
                </a:lnTo>
                <a:close/>
              </a:path>
            </a:pathLst>
          </a:custGeom>
          <a:blipFill>
            <a:blip r:embed="rId6">
              <a:extLst>
                <a:ext uri="{96DAC541-7B7A-43D3-8B79-37D633B846F1}">
                  <asvg:svgBlip xmlns="" xmlns:asvg="http://schemas.microsoft.com/office/drawing/2016/SVG/main" r:embed="rId23"/>
                </a:ext>
              </a:extLst>
            </a:blip>
            <a:stretch>
              <a:fillRect/>
            </a:stretch>
          </a:blipFill>
        </p:spPr>
      </p:sp>
      <p:sp>
        <p:nvSpPr>
          <p:cNvPr id="14" name="Freeform 14"/>
          <p:cNvSpPr/>
          <p:nvPr/>
        </p:nvSpPr>
        <p:spPr>
          <a:xfrm>
            <a:off x="9406882" y="4558900"/>
            <a:ext cx="3749587" cy="4880712"/>
          </a:xfrm>
          <a:custGeom>
            <a:avLst/>
            <a:gdLst/>
            <a:ahLst/>
            <a:cxnLst/>
            <a:rect l="l" t="t" r="r" b="b"/>
            <a:pathLst>
              <a:path w="3749587" h="4880712">
                <a:moveTo>
                  <a:pt x="0" y="0"/>
                </a:moveTo>
                <a:lnTo>
                  <a:pt x="3749587" y="0"/>
                </a:lnTo>
                <a:lnTo>
                  <a:pt x="3749587" y="4880712"/>
                </a:lnTo>
                <a:lnTo>
                  <a:pt x="0" y="488071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5" name="TextBox 15"/>
          <p:cNvSpPr txBox="1"/>
          <p:nvPr/>
        </p:nvSpPr>
        <p:spPr>
          <a:xfrm>
            <a:off x="3708936" y="2045853"/>
            <a:ext cx="11215023" cy="1082540"/>
          </a:xfrm>
          <a:prstGeom prst="rect">
            <a:avLst/>
          </a:prstGeom>
        </p:spPr>
        <p:txBody>
          <a:bodyPr wrap="square" lIns="0" tIns="0" rIns="0" bIns="0" rtlCol="0" anchor="t">
            <a:spAutoFit/>
          </a:bodyPr>
          <a:lstStyle/>
          <a:p>
            <a:pPr algn="ctr">
              <a:lnSpc>
                <a:spcPts val="8438"/>
              </a:lnSpc>
            </a:pPr>
            <a:r>
              <a:rPr lang="en-US" sz="10600" smtClean="0">
                <a:solidFill>
                  <a:srgbClr val="4F3B20"/>
                </a:solidFill>
                <a:latin typeface="Marykate"/>
              </a:rPr>
              <a:t>Thank you and goodbye</a:t>
            </a:r>
            <a:endParaRPr lang="en-US" sz="10600">
              <a:solidFill>
                <a:srgbClr val="4F3B20"/>
              </a:solidFill>
              <a:latin typeface="Marykate"/>
            </a:endParaRPr>
          </a:p>
        </p:txBody>
      </p:sp>
      <p:sp>
        <p:nvSpPr>
          <p:cNvPr id="25" name="Freeform 25"/>
          <p:cNvSpPr/>
          <p:nvPr/>
        </p:nvSpPr>
        <p:spPr>
          <a:xfrm rot="-5983020">
            <a:off x="-588746" y="-1597302"/>
            <a:ext cx="3681013" cy="3696344"/>
          </a:xfrm>
          <a:custGeom>
            <a:avLst/>
            <a:gdLst/>
            <a:ahLst/>
            <a:cxnLst/>
            <a:rect l="l" t="t" r="r" b="b"/>
            <a:pathLst>
              <a:path w="3681013" h="3696344">
                <a:moveTo>
                  <a:pt x="0" y="0"/>
                </a:moveTo>
                <a:lnTo>
                  <a:pt x="3681013" y="0"/>
                </a:lnTo>
                <a:lnTo>
                  <a:pt x="3681013" y="3696343"/>
                </a:lnTo>
                <a:lnTo>
                  <a:pt x="0" y="3696343"/>
                </a:lnTo>
                <a:lnTo>
                  <a:pt x="0" y="0"/>
                </a:lnTo>
                <a:close/>
              </a:path>
            </a:pathLst>
          </a:custGeom>
          <a:blipFill>
            <a:blip r:embed="rId26">
              <a:extLst>
                <a:ext uri="{96DAC541-7B7A-43D3-8B79-37D633B846F1}">
                  <asvg:svgBlip xmlns="" xmlns:asvg="http://schemas.microsoft.com/office/drawing/2016/SVG/main" r:embed="rId27"/>
                </a:ext>
              </a:extLst>
            </a:blip>
            <a:stretch>
              <a:fillRect l="-26797"/>
            </a:stretch>
          </a:blipFill>
        </p:spPr>
      </p:sp>
      <p:sp>
        <p:nvSpPr>
          <p:cNvPr id="26" name="Freeform 26"/>
          <p:cNvSpPr/>
          <p:nvPr/>
        </p:nvSpPr>
        <p:spPr>
          <a:xfrm rot="-5983020" flipH="1" flipV="1">
            <a:off x="15030801" y="7923343"/>
            <a:ext cx="3681013" cy="3696344"/>
          </a:xfrm>
          <a:custGeom>
            <a:avLst/>
            <a:gdLst/>
            <a:ahLst/>
            <a:cxnLst/>
            <a:rect l="l" t="t" r="r" b="b"/>
            <a:pathLst>
              <a:path w="3681013" h="3696344">
                <a:moveTo>
                  <a:pt x="3681013" y="3696343"/>
                </a:moveTo>
                <a:lnTo>
                  <a:pt x="0" y="3696343"/>
                </a:lnTo>
                <a:lnTo>
                  <a:pt x="0" y="0"/>
                </a:lnTo>
                <a:lnTo>
                  <a:pt x="3681013" y="0"/>
                </a:lnTo>
                <a:lnTo>
                  <a:pt x="3681013" y="3696343"/>
                </a:lnTo>
                <a:close/>
              </a:path>
            </a:pathLst>
          </a:custGeom>
          <a:blipFill>
            <a:blip r:embed="rId26">
              <a:extLst>
                <a:ext uri="{96DAC541-7B7A-43D3-8B79-37D633B846F1}">
                  <asvg:svgBlip xmlns="" xmlns:asvg="http://schemas.microsoft.com/office/drawing/2016/SVG/main" r:embed="rId27"/>
                </a:ext>
              </a:extLst>
            </a:blip>
            <a:stretch>
              <a:fillRect l="-26797"/>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par>
                                <p:cTn id="35" presetID="53" presetClass="entr" presetSubtype="16"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p:cTn id="37" dur="500" fill="hold"/>
                                        <p:tgtEl>
                                          <p:spTgt spid="25"/>
                                        </p:tgtEl>
                                        <p:attrNameLst>
                                          <p:attrName>ppt_w</p:attrName>
                                        </p:attrNameLst>
                                      </p:cBhvr>
                                      <p:tavLst>
                                        <p:tav tm="0">
                                          <p:val>
                                            <p:fltVal val="0"/>
                                          </p:val>
                                        </p:tav>
                                        <p:tav tm="100000">
                                          <p:val>
                                            <p:strVal val="#ppt_w"/>
                                          </p:val>
                                        </p:tav>
                                      </p:tavLst>
                                    </p:anim>
                                    <p:anim calcmode="lin" valueType="num">
                                      <p:cBhvr>
                                        <p:cTn id="38" dur="500" fill="hold"/>
                                        <p:tgtEl>
                                          <p:spTgt spid="25"/>
                                        </p:tgtEl>
                                        <p:attrNameLst>
                                          <p:attrName>ppt_h</p:attrName>
                                        </p:attrNameLst>
                                      </p:cBhvr>
                                      <p:tavLst>
                                        <p:tav tm="0">
                                          <p:val>
                                            <p:fltVal val="0"/>
                                          </p:val>
                                        </p:tav>
                                        <p:tav tm="100000">
                                          <p:val>
                                            <p:strVal val="#ppt_h"/>
                                          </p:val>
                                        </p:tav>
                                      </p:tavLst>
                                    </p:anim>
                                    <p:animEffect transition="in" filter="fade">
                                      <p:cBhvr>
                                        <p:cTn id="39" dur="500"/>
                                        <p:tgtEl>
                                          <p:spTgt spid="25"/>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67430" y="1895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11" name="TextBox 10"/>
          <p:cNvSpPr txBox="1"/>
          <p:nvPr/>
        </p:nvSpPr>
        <p:spPr>
          <a:xfrm>
            <a:off x="352949" y="938391"/>
            <a:ext cx="7073858" cy="1077218"/>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21. ponytail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2" name="TextBox 19"/>
          <p:cNvSpPr txBox="1"/>
          <p:nvPr/>
        </p:nvSpPr>
        <p:spPr>
          <a:xfrm>
            <a:off x="5862267" y="1020463"/>
            <a:ext cx="8992597" cy="1909690"/>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/'pəʊnɪteɪl/</a:t>
            </a:r>
          </a:p>
          <a:p>
            <a:pPr algn="just">
              <a:lnSpc>
                <a:spcPct val="150000"/>
              </a:lnSpc>
              <a:spcBef>
                <a:spcPct val="0"/>
              </a:spcBef>
            </a:pPr>
            <a:r>
              <a:rPr lang="vi-VN" sz="4400" b="1">
                <a:solidFill>
                  <a:srgbClr val="0070C0"/>
                </a:solidFill>
                <a:latin typeface="+mj-lt"/>
              </a:rPr>
              <a:t>tóc đuôi ngựa</a:t>
            </a:r>
          </a:p>
        </p:txBody>
      </p:sp>
      <p:sp>
        <p:nvSpPr>
          <p:cNvPr id="16" name="TextBox 15"/>
          <p:cNvSpPr txBox="1"/>
          <p:nvPr/>
        </p:nvSpPr>
        <p:spPr>
          <a:xfrm>
            <a:off x="8348319" y="933676"/>
            <a:ext cx="7073858" cy="949171"/>
          </a:xfrm>
          <a:prstGeom prst="rect">
            <a:avLst/>
          </a:prstGeom>
        </p:spPr>
        <p:txBody>
          <a:bodyPr wrap="square" lIns="0" tIns="0" rIns="0" bIns="0" rtlCol="0" anchor="t">
            <a:spAutoFit/>
          </a:bodyPr>
          <a:lstStyle/>
          <a:p>
            <a:pPr algn="ctr">
              <a:lnSpc>
                <a:spcPts val="8400"/>
              </a:lnSpc>
            </a:pPr>
            <a:r>
              <a:rPr lang="en-US" sz="4800">
                <a:solidFill>
                  <a:srgbClr val="FF0000"/>
                </a:solidFill>
                <a:latin typeface="Britannic Bold" panose="020B0903060703020204" pitchFamily="34" charset="0"/>
              </a:rPr>
              <a:t>22. shoulder :     </a:t>
            </a:r>
            <a:endParaRPr lang="en-US" sz="4800" dirty="0">
              <a:solidFill>
                <a:srgbClr val="FF0000"/>
              </a:solidFill>
              <a:latin typeface="Britannic Bold" panose="020B0903060703020204" pitchFamily="34" charset="0"/>
            </a:endParaRPr>
          </a:p>
        </p:txBody>
      </p:sp>
      <p:sp>
        <p:nvSpPr>
          <p:cNvPr id="17" name="TextBox 19"/>
          <p:cNvSpPr txBox="1"/>
          <p:nvPr/>
        </p:nvSpPr>
        <p:spPr>
          <a:xfrm>
            <a:off x="13867403" y="1005537"/>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/'ʃəʊldə(r)/</a:t>
            </a:r>
          </a:p>
          <a:p>
            <a:pPr algn="just">
              <a:lnSpc>
                <a:spcPct val="150000"/>
              </a:lnSpc>
              <a:spcBef>
                <a:spcPct val="0"/>
              </a:spcBef>
            </a:pPr>
            <a:r>
              <a:rPr lang="vi-VN" sz="4400" b="1">
                <a:solidFill>
                  <a:srgbClr val="0070C0"/>
                </a:solidFill>
                <a:latin typeface="+mj-lt"/>
              </a:rPr>
              <a:t>vai</a:t>
            </a:r>
          </a:p>
        </p:txBody>
      </p:sp>
      <p:sp>
        <p:nvSpPr>
          <p:cNvPr id="18" name="TextBox 17"/>
          <p:cNvSpPr txBox="1"/>
          <p:nvPr/>
        </p:nvSpPr>
        <p:spPr>
          <a:xfrm>
            <a:off x="-358612" y="5126791"/>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23. </a:t>
            </a:r>
            <a:r>
              <a:rPr lang="en-US" sz="4800">
                <a:solidFill>
                  <a:srgbClr val="FF0000"/>
                </a:solidFill>
                <a:latin typeface="Britannic Bold" panose="020B0903060703020204" pitchFamily="34" charset="0"/>
              </a:rPr>
              <a:t>temple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19" name="TextBox 19"/>
          <p:cNvSpPr txBox="1"/>
          <p:nvPr/>
        </p:nvSpPr>
        <p:spPr>
          <a:xfrm>
            <a:off x="5130228" y="5228102"/>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/'templ/</a:t>
            </a:r>
          </a:p>
          <a:p>
            <a:pPr algn="just">
              <a:lnSpc>
                <a:spcPct val="150000"/>
              </a:lnSpc>
              <a:spcBef>
                <a:spcPct val="0"/>
              </a:spcBef>
            </a:pPr>
            <a:r>
              <a:rPr lang="vi-VN" sz="4400" b="1">
                <a:solidFill>
                  <a:srgbClr val="0070C0"/>
                </a:solidFill>
                <a:latin typeface="+mj-lt"/>
              </a:rPr>
              <a:t>thái dương</a:t>
            </a:r>
          </a:p>
        </p:txBody>
      </p:sp>
      <p:sp>
        <p:nvSpPr>
          <p:cNvPr id="15" name="TextBox 14"/>
          <p:cNvSpPr txBox="1"/>
          <p:nvPr/>
        </p:nvSpPr>
        <p:spPr>
          <a:xfrm>
            <a:off x="8660776" y="5187154"/>
            <a:ext cx="7073858" cy="1077218"/>
          </a:xfrm>
          <a:prstGeom prst="rect">
            <a:avLst/>
          </a:prstGeom>
        </p:spPr>
        <p:txBody>
          <a:bodyPr wrap="square" lIns="0" tIns="0" rIns="0" bIns="0" rtlCol="0" anchor="t">
            <a:spAutoFit/>
          </a:bodyPr>
          <a:lstStyle/>
          <a:p>
            <a:pPr algn="ctr">
              <a:lnSpc>
                <a:spcPts val="8400"/>
              </a:lnSpc>
            </a:pPr>
            <a:r>
              <a:rPr lang="en-US" sz="4800" smtClean="0">
                <a:solidFill>
                  <a:srgbClr val="FF0000"/>
                </a:solidFill>
                <a:latin typeface="Britannic Bold" panose="020B0903060703020204" pitchFamily="34" charset="0"/>
              </a:rPr>
              <a:t>24. </a:t>
            </a:r>
            <a:r>
              <a:rPr lang="en-US" sz="4800">
                <a:solidFill>
                  <a:srgbClr val="FF0000"/>
                </a:solidFill>
                <a:latin typeface="Britannic Bold" panose="020B0903060703020204" pitchFamily="34" charset="0"/>
              </a:rPr>
              <a:t>tooth </a:t>
            </a:r>
            <a:r>
              <a:rPr lang="en-US" sz="4800" smtClean="0">
                <a:solidFill>
                  <a:srgbClr val="FF0000"/>
                </a:solidFill>
                <a:latin typeface="Britannic Bold" panose="020B0903060703020204" pitchFamily="34" charset="0"/>
              </a:rPr>
              <a:t>:     </a:t>
            </a:r>
            <a:endParaRPr lang="en-US" sz="4800" dirty="0">
              <a:solidFill>
                <a:srgbClr val="FF0000"/>
              </a:solidFill>
              <a:latin typeface="Britannic Bold" panose="020B0903060703020204" pitchFamily="34" charset="0"/>
            </a:endParaRPr>
          </a:p>
        </p:txBody>
      </p:sp>
      <p:sp>
        <p:nvSpPr>
          <p:cNvPr id="20" name="TextBox 19"/>
          <p:cNvSpPr txBox="1"/>
          <p:nvPr/>
        </p:nvSpPr>
        <p:spPr>
          <a:xfrm>
            <a:off x="13628151" y="5276738"/>
            <a:ext cx="9144997" cy="1926361"/>
          </a:xfrm>
          <a:prstGeom prst="rect">
            <a:avLst/>
          </a:prstGeom>
        </p:spPr>
        <p:txBody>
          <a:bodyPr wrap="square" lIns="0" tIns="0" rIns="0" bIns="0" rtlCol="0" anchor="t">
            <a:spAutoFit/>
          </a:bodyPr>
          <a:lstStyle/>
          <a:p>
            <a:pPr algn="just">
              <a:lnSpc>
                <a:spcPct val="150000"/>
              </a:lnSpc>
              <a:spcBef>
                <a:spcPct val="0"/>
              </a:spcBef>
            </a:pPr>
            <a:r>
              <a:rPr lang="vi-VN" sz="4400" b="1">
                <a:solidFill>
                  <a:srgbClr val="0070C0"/>
                </a:solidFill>
                <a:latin typeface="+mj-lt"/>
              </a:rPr>
              <a:t>/tu:</a:t>
            </a:r>
            <a:r>
              <a:rPr lang="el-GR" sz="4400" b="1">
                <a:solidFill>
                  <a:srgbClr val="0070C0"/>
                </a:solidFill>
                <a:latin typeface="+mj-lt"/>
              </a:rPr>
              <a:t>θ/</a:t>
            </a:r>
          </a:p>
          <a:p>
            <a:pPr algn="just">
              <a:lnSpc>
                <a:spcPct val="150000"/>
              </a:lnSpc>
              <a:spcBef>
                <a:spcPct val="0"/>
              </a:spcBef>
            </a:pPr>
            <a:r>
              <a:rPr lang="vi-VN" sz="4400" b="1">
                <a:solidFill>
                  <a:srgbClr val="0070C0"/>
                </a:solidFill>
                <a:latin typeface="+mj-lt"/>
              </a:rPr>
              <a:t>răng</a:t>
            </a:r>
          </a:p>
        </p:txBody>
      </p:sp>
      <p:pic>
        <p:nvPicPr>
          <p:cNvPr id="2" name="Picture 1"/>
          <p:cNvPicPr>
            <a:picLocks noChangeAspect="1"/>
          </p:cNvPicPr>
          <p:nvPr/>
        </p:nvPicPr>
        <p:blipFill>
          <a:blip r:embed="rId17"/>
          <a:stretch>
            <a:fillRect/>
          </a:stretch>
        </p:blipFill>
        <p:spPr>
          <a:xfrm>
            <a:off x="1689841" y="2081010"/>
            <a:ext cx="3831104" cy="2888722"/>
          </a:xfrm>
          <a:prstGeom prst="rect">
            <a:avLst/>
          </a:prstGeom>
        </p:spPr>
      </p:pic>
      <p:pic>
        <p:nvPicPr>
          <p:cNvPr id="3" name="Picture 2"/>
          <p:cNvPicPr>
            <a:picLocks noChangeAspect="1"/>
          </p:cNvPicPr>
          <p:nvPr/>
        </p:nvPicPr>
        <p:blipFill>
          <a:blip r:embed="rId18"/>
          <a:stretch>
            <a:fillRect/>
          </a:stretch>
        </p:blipFill>
        <p:spPr>
          <a:xfrm>
            <a:off x="10224657" y="2025963"/>
            <a:ext cx="3222633" cy="2930526"/>
          </a:xfrm>
          <a:prstGeom prst="rect">
            <a:avLst/>
          </a:prstGeom>
        </p:spPr>
      </p:pic>
      <p:pic>
        <p:nvPicPr>
          <p:cNvPr id="9" name="Picture 8"/>
          <p:cNvPicPr>
            <a:picLocks noChangeAspect="1"/>
          </p:cNvPicPr>
          <p:nvPr/>
        </p:nvPicPr>
        <p:blipFill>
          <a:blip r:embed="rId19"/>
          <a:stretch>
            <a:fillRect/>
          </a:stretch>
        </p:blipFill>
        <p:spPr>
          <a:xfrm>
            <a:off x="2042584" y="6132439"/>
            <a:ext cx="3087643" cy="3396170"/>
          </a:xfrm>
          <a:prstGeom prst="rect">
            <a:avLst/>
          </a:prstGeom>
        </p:spPr>
      </p:pic>
      <p:pic>
        <p:nvPicPr>
          <p:cNvPr id="10" name="Picture 9"/>
          <p:cNvPicPr>
            <a:picLocks noChangeAspect="1"/>
          </p:cNvPicPr>
          <p:nvPr/>
        </p:nvPicPr>
        <p:blipFill>
          <a:blip r:embed="rId20"/>
          <a:stretch>
            <a:fillRect/>
          </a:stretch>
        </p:blipFill>
        <p:spPr>
          <a:xfrm>
            <a:off x="8623706" y="6301285"/>
            <a:ext cx="5025507" cy="3313156"/>
          </a:xfrm>
          <a:prstGeom prst="rect">
            <a:avLst/>
          </a:prstGeom>
        </p:spPr>
      </p:pic>
      <p:pic>
        <p:nvPicPr>
          <p:cNvPr id="13" name="ponytai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5862267" y="3566737"/>
            <a:ext cx="609600" cy="609600"/>
          </a:xfrm>
          <a:prstGeom prst="rect">
            <a:avLst/>
          </a:prstGeom>
        </p:spPr>
      </p:pic>
      <p:pic>
        <p:nvPicPr>
          <p:cNvPr id="14" name="should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1"/>
          <a:stretch>
            <a:fillRect/>
          </a:stretch>
        </p:blipFill>
        <p:spPr>
          <a:xfrm>
            <a:off x="13868532" y="3388873"/>
            <a:ext cx="609600" cy="609600"/>
          </a:xfrm>
          <a:prstGeom prst="rect">
            <a:avLst/>
          </a:prstGeom>
        </p:spPr>
      </p:pic>
      <p:pic>
        <p:nvPicPr>
          <p:cNvPr id="21" name="templ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5504133" y="7749181"/>
            <a:ext cx="609600" cy="609600"/>
          </a:xfrm>
          <a:prstGeom prst="rect">
            <a:avLst/>
          </a:prstGeom>
        </p:spPr>
      </p:pic>
      <p:pic>
        <p:nvPicPr>
          <p:cNvPr id="22" name="tooth">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1"/>
          <a:stretch>
            <a:fillRect/>
          </a:stretch>
        </p:blipFill>
        <p:spPr>
          <a:xfrm>
            <a:off x="12901733" y="8075657"/>
            <a:ext cx="609600" cy="609600"/>
          </a:xfrm>
          <a:prstGeom prst="rect">
            <a:avLst/>
          </a:prstGeom>
        </p:spPr>
      </p:pic>
    </p:spTree>
    <p:extLst>
      <p:ext uri="{BB962C8B-B14F-4D97-AF65-F5344CB8AC3E}">
        <p14:creationId xmlns:p14="http://schemas.microsoft.com/office/powerpoint/2010/main" val="133639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additive="base">
                                        <p:cTn id="51" dur="500" fill="hold"/>
                                        <p:tgtEl>
                                          <p:spTgt spid="3"/>
                                        </p:tgtEl>
                                        <p:attrNameLst>
                                          <p:attrName>ppt_x</p:attrName>
                                        </p:attrNameLst>
                                      </p:cBhvr>
                                      <p:tavLst>
                                        <p:tav tm="0">
                                          <p:val>
                                            <p:strVal val="#ppt_x"/>
                                          </p:val>
                                        </p:tav>
                                        <p:tav tm="100000">
                                          <p:val>
                                            <p:strVal val="#ppt_x"/>
                                          </p:val>
                                        </p:tav>
                                      </p:tavLst>
                                    </p:anim>
                                    <p:anim calcmode="lin" valueType="num">
                                      <p:cBhvr additive="base">
                                        <p:cTn id="5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 calcmode="lin" valueType="num">
                                      <p:cBhvr additive="base">
                                        <p:cTn id="66" dur="500" fill="hold"/>
                                        <p:tgtEl>
                                          <p:spTgt spid="21"/>
                                        </p:tgtEl>
                                        <p:attrNameLst>
                                          <p:attrName>ppt_x</p:attrName>
                                        </p:attrNameLst>
                                      </p:cBhvr>
                                      <p:tavLst>
                                        <p:tav tm="0">
                                          <p:val>
                                            <p:strVal val="#ppt_x"/>
                                          </p:val>
                                        </p:tav>
                                        <p:tav tm="100000">
                                          <p:val>
                                            <p:strVal val="#ppt_x"/>
                                          </p:val>
                                        </p:tav>
                                      </p:tavLst>
                                    </p:anim>
                                    <p:anim calcmode="lin" valueType="num">
                                      <p:cBhvr additive="base">
                                        <p:cTn id="67" dur="500" fill="hold"/>
                                        <p:tgtEl>
                                          <p:spTgt spid="21"/>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ppt_x"/>
                                          </p:val>
                                        </p:tav>
                                        <p:tav tm="100000">
                                          <p:val>
                                            <p:strVal val="#ppt_x"/>
                                          </p:val>
                                        </p:tav>
                                      </p:tavLst>
                                    </p:anim>
                                    <p:anim calcmode="lin" valueType="num">
                                      <p:cBhvr additive="base">
                                        <p:cTn id="7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barn(inVertical)">
                                      <p:cBhvr>
                                        <p:cTn id="76" dur="500"/>
                                        <p:tgtEl>
                                          <p:spTgt spid="19"/>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 calcmode="lin" valueType="num">
                                      <p:cBhvr additive="base">
                                        <p:cTn id="81" dur="500" fill="hold"/>
                                        <p:tgtEl>
                                          <p:spTgt spid="15"/>
                                        </p:tgtEl>
                                        <p:attrNameLst>
                                          <p:attrName>ppt_x</p:attrName>
                                        </p:attrNameLst>
                                      </p:cBhvr>
                                      <p:tavLst>
                                        <p:tav tm="0">
                                          <p:val>
                                            <p:strVal val="#ppt_x"/>
                                          </p:val>
                                        </p:tav>
                                        <p:tav tm="100000">
                                          <p:val>
                                            <p:strVal val="#ppt_x"/>
                                          </p:val>
                                        </p:tav>
                                      </p:tavLst>
                                    </p:anim>
                                    <p:anim calcmode="lin" valueType="num">
                                      <p:cBhvr additive="base">
                                        <p:cTn id="82" dur="500" fill="hold"/>
                                        <p:tgtEl>
                                          <p:spTgt spid="15"/>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0"/>
                                        </p:tgtEl>
                                        <p:attrNameLst>
                                          <p:attrName>style.visibility</p:attrName>
                                        </p:attrNameLst>
                                      </p:cBhvr>
                                      <p:to>
                                        <p:strVal val="visible"/>
                                      </p:to>
                                    </p:set>
                                    <p:anim calcmode="lin" valueType="num">
                                      <p:cBhvr additive="base">
                                        <p:cTn id="89" dur="500" fill="hold"/>
                                        <p:tgtEl>
                                          <p:spTgt spid="10"/>
                                        </p:tgtEl>
                                        <p:attrNameLst>
                                          <p:attrName>ppt_x</p:attrName>
                                        </p:attrNameLst>
                                      </p:cBhvr>
                                      <p:tavLst>
                                        <p:tav tm="0">
                                          <p:val>
                                            <p:strVal val="#ppt_x"/>
                                          </p:val>
                                        </p:tav>
                                        <p:tav tm="100000">
                                          <p:val>
                                            <p:strVal val="#ppt_x"/>
                                          </p:val>
                                        </p:tav>
                                      </p:tavLst>
                                    </p:anim>
                                    <p:anim calcmode="lin" valueType="num">
                                      <p:cBhvr additive="base">
                                        <p:cTn id="9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6" fill="hold" display="0">
                  <p:stCondLst>
                    <p:cond delay="indefinite"/>
                  </p:stCondLst>
                  <p:endCondLst>
                    <p:cond evt="onStopAudio" delay="0">
                      <p:tgtEl>
                        <p:sldTgt/>
                      </p:tgtEl>
                    </p:cond>
                  </p:endCondLst>
                </p:cTn>
                <p:tgtEl>
                  <p:spTgt spid="13"/>
                </p:tgtEl>
              </p:cMediaNode>
            </p:audio>
            <p:audio>
              <p:cMediaNode vol="80000">
                <p:cTn id="97" fill="hold" display="0">
                  <p:stCondLst>
                    <p:cond delay="indefinite"/>
                  </p:stCondLst>
                  <p:endCondLst>
                    <p:cond evt="onStopAudio" delay="0">
                      <p:tgtEl>
                        <p:sldTgt/>
                      </p:tgtEl>
                    </p:cond>
                  </p:endCondLst>
                </p:cTn>
                <p:tgtEl>
                  <p:spTgt spid="14"/>
                </p:tgtEl>
              </p:cMediaNode>
            </p:audio>
            <p:audio>
              <p:cMediaNode vol="80000">
                <p:cTn id="98" fill="hold" display="0">
                  <p:stCondLst>
                    <p:cond delay="indefinite"/>
                  </p:stCondLst>
                  <p:endCondLst>
                    <p:cond evt="onStopAudio" delay="0">
                      <p:tgtEl>
                        <p:sldTgt/>
                      </p:tgtEl>
                    </p:cond>
                  </p:endCondLst>
                </p:cTn>
                <p:tgtEl>
                  <p:spTgt spid="21"/>
                </p:tgtEl>
              </p:cMediaNode>
            </p:audio>
            <p:audio>
              <p:cMediaNode vol="80000">
                <p:cTn id="99" fill="hold" display="0">
                  <p:stCondLst>
                    <p:cond delay="indefinite"/>
                  </p:stCondLst>
                  <p:endCondLst>
                    <p:cond evt="onStopAudio" delay="0">
                      <p:tgtEl>
                        <p:sldTgt/>
                      </p:tgtEl>
                    </p:cond>
                  </p:endCondLst>
                </p:cTn>
                <p:tgtEl>
                  <p:spTgt spid="22"/>
                </p:tgtEl>
              </p:cMediaNode>
            </p:audio>
          </p:childTnLst>
        </p:cTn>
      </p:par>
    </p:tnLst>
    <p:bldLst>
      <p:bldP spid="11" grpId="0"/>
      <p:bldP spid="12" grpId="0"/>
      <p:bldP spid="16" grpId="0"/>
      <p:bldP spid="17" grpId="0"/>
      <p:bldP spid="18" grpId="0"/>
      <p:bldP spid="19" grpId="0"/>
      <p:bldP spid="15"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Freeform 4"/>
          <p:cNvSpPr/>
          <p:nvPr/>
        </p:nvSpPr>
        <p:spPr>
          <a:xfrm>
            <a:off x="367430" y="189566"/>
            <a:ext cx="17615769" cy="9983134"/>
          </a:xfrm>
          <a:custGeom>
            <a:avLst/>
            <a:gdLst/>
            <a:ahLst/>
            <a:cxnLst/>
            <a:rect l="l" t="t" r="r" b="b"/>
            <a:pathLst>
              <a:path w="12935065" h="7186894">
                <a:moveTo>
                  <a:pt x="0" y="0"/>
                </a:moveTo>
                <a:lnTo>
                  <a:pt x="12935065" y="0"/>
                </a:lnTo>
                <a:lnTo>
                  <a:pt x="12935065" y="7186894"/>
                </a:lnTo>
                <a:lnTo>
                  <a:pt x="0" y="7186894"/>
                </a:lnTo>
                <a:lnTo>
                  <a:pt x="0" y="0"/>
                </a:lnTo>
                <a:close/>
              </a:path>
            </a:pathLst>
          </a:custGeom>
          <a:blipFill>
            <a:blip r:embed="rId2">
              <a:extLst>
                <a:ext uri="{96DAC541-7B7A-43D3-8B79-37D633B846F1}">
                  <asvg:svgBlip xmlns="" xmlns:asvg="http://schemas.microsoft.com/office/drawing/2016/SVG/main" r:embed="rId11"/>
                </a:ext>
              </a:extLst>
            </a:blip>
            <a:stretch>
              <a:fillRect/>
            </a:stretch>
          </a:blipFill>
        </p:spPr>
      </p:sp>
      <p:sp>
        <p:nvSpPr>
          <p:cNvPr id="5" name="Freeform 5"/>
          <p:cNvSpPr/>
          <p:nvPr/>
        </p:nvSpPr>
        <p:spPr>
          <a:xfrm>
            <a:off x="16667395" y="8634694"/>
            <a:ext cx="1620605" cy="1650221"/>
          </a:xfrm>
          <a:custGeom>
            <a:avLst/>
            <a:gdLst/>
            <a:ahLst/>
            <a:cxnLst/>
            <a:rect l="l" t="t" r="r" b="b"/>
            <a:pathLst>
              <a:path w="5421494" h="5110011">
                <a:moveTo>
                  <a:pt x="0" y="0"/>
                </a:moveTo>
                <a:lnTo>
                  <a:pt x="5421494" y="0"/>
                </a:lnTo>
                <a:lnTo>
                  <a:pt x="5421494" y="5110010"/>
                </a:lnTo>
                <a:lnTo>
                  <a:pt x="0" y="511001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6" name="Freeform 6"/>
          <p:cNvSpPr/>
          <p:nvPr/>
        </p:nvSpPr>
        <p:spPr>
          <a:xfrm rot="648561">
            <a:off x="-1053371" y="-317257"/>
            <a:ext cx="2882917" cy="1537078"/>
          </a:xfrm>
          <a:custGeom>
            <a:avLst/>
            <a:gdLst/>
            <a:ahLst/>
            <a:cxnLst/>
            <a:rect l="l" t="t" r="r" b="b"/>
            <a:pathLst>
              <a:path w="3533876" h="2283767">
                <a:moveTo>
                  <a:pt x="0" y="0"/>
                </a:moveTo>
                <a:lnTo>
                  <a:pt x="3533875" y="0"/>
                </a:lnTo>
                <a:lnTo>
                  <a:pt x="3533875" y="2283767"/>
                </a:lnTo>
                <a:lnTo>
                  <a:pt x="0" y="2283767"/>
                </a:lnTo>
                <a:lnTo>
                  <a:pt x="0" y="0"/>
                </a:lnTo>
                <a:close/>
              </a:path>
            </a:pathLst>
          </a:custGeom>
          <a:blipFill>
            <a:blip r:embed="rId14"/>
            <a:stretch>
              <a:fillRect/>
            </a:stretch>
          </a:blipFill>
        </p:spPr>
      </p:sp>
      <p:sp>
        <p:nvSpPr>
          <p:cNvPr id="7" name="Freeform 7"/>
          <p:cNvSpPr/>
          <p:nvPr/>
        </p:nvSpPr>
        <p:spPr>
          <a:xfrm>
            <a:off x="-315214" y="8736947"/>
            <a:ext cx="2240280" cy="1436687"/>
          </a:xfrm>
          <a:custGeom>
            <a:avLst/>
            <a:gdLst/>
            <a:ahLst/>
            <a:cxnLst/>
            <a:rect l="l" t="t" r="r" b="b"/>
            <a:pathLst>
              <a:path w="4914897" h="3710747">
                <a:moveTo>
                  <a:pt x="0" y="0"/>
                </a:moveTo>
                <a:lnTo>
                  <a:pt x="4914897" y="0"/>
                </a:lnTo>
                <a:lnTo>
                  <a:pt x="4914897" y="3710747"/>
                </a:lnTo>
                <a:lnTo>
                  <a:pt x="0" y="3710747"/>
                </a:lnTo>
                <a:lnTo>
                  <a:pt x="0" y="0"/>
                </a:lnTo>
                <a:close/>
              </a:path>
            </a:pathLst>
          </a:custGeom>
          <a:blipFill>
            <a:blip r:embed="rId15"/>
            <a:stretch>
              <a:fillRect/>
            </a:stretch>
          </a:blipFill>
        </p:spPr>
      </p:sp>
      <p:sp>
        <p:nvSpPr>
          <p:cNvPr id="8" name="Freeform 8"/>
          <p:cNvSpPr/>
          <p:nvPr/>
        </p:nvSpPr>
        <p:spPr>
          <a:xfrm>
            <a:off x="15801704" y="0"/>
            <a:ext cx="2486295" cy="1550053"/>
          </a:xfrm>
          <a:custGeom>
            <a:avLst/>
            <a:gdLst/>
            <a:ahLst/>
            <a:cxnLst/>
            <a:rect l="l" t="t" r="r" b="b"/>
            <a:pathLst>
              <a:path w="4074462" h="3115266">
                <a:moveTo>
                  <a:pt x="0" y="0"/>
                </a:moveTo>
                <a:lnTo>
                  <a:pt x="4074462" y="0"/>
                </a:lnTo>
                <a:lnTo>
                  <a:pt x="4074462" y="3115266"/>
                </a:lnTo>
                <a:lnTo>
                  <a:pt x="0" y="3115266"/>
                </a:lnTo>
                <a:lnTo>
                  <a:pt x="0" y="0"/>
                </a:lnTo>
                <a:close/>
              </a:path>
            </a:pathLst>
          </a:custGeom>
          <a:blipFill>
            <a:blip r:embed="rId16"/>
            <a:stretch>
              <a:fillRect/>
            </a:stretch>
          </a:blipFill>
        </p:spPr>
      </p:sp>
      <p:sp>
        <p:nvSpPr>
          <p:cNvPr id="23" name="Rectangle 22"/>
          <p:cNvSpPr/>
          <p:nvPr/>
        </p:nvSpPr>
        <p:spPr>
          <a:xfrm>
            <a:off x="2450287" y="903162"/>
            <a:ext cx="4864913" cy="9233297"/>
          </a:xfrm>
          <a:prstGeom prst="rect">
            <a:avLst/>
          </a:prstGeom>
        </p:spPr>
        <p:txBody>
          <a:bodyPr wrap="square" numCol="1">
            <a:spAutoFit/>
          </a:bodyPr>
          <a:lstStyle/>
          <a:p>
            <a:pPr marL="342900" lvl="0" indent="-342900" algn="just">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arm</a:t>
            </a:r>
            <a:endParaRPr lang="en-US" sz="66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beard</a:t>
            </a:r>
            <a:endParaRPr lang="en-US" sz="66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cheek</a:t>
            </a:r>
            <a:endParaRPr lang="en-US" sz="66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chin</a:t>
            </a:r>
            <a:endParaRPr lang="en-US" sz="66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ear</a:t>
            </a:r>
            <a:endParaRPr lang="en-US" sz="66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elbow</a:t>
            </a:r>
            <a:endParaRPr lang="en-US" sz="66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eye</a:t>
            </a:r>
            <a:endParaRPr lang="en-US" sz="66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eyebrow</a:t>
            </a:r>
            <a:endParaRPr lang="en-US" sz="6600" b="1">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mj-lt"/>
              <a:buAutoNum type="arabicPeriod"/>
            </a:pPr>
            <a:endParaRPr lang="en-US" sz="6600" b="1">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p:cNvSpPr/>
          <p:nvPr/>
        </p:nvSpPr>
        <p:spPr>
          <a:xfrm>
            <a:off x="7823694" y="1072316"/>
            <a:ext cx="9144000" cy="8217634"/>
          </a:xfrm>
          <a:prstGeom prst="rect">
            <a:avLst/>
          </a:prstGeom>
        </p:spPr>
        <p:txBody>
          <a:bodyPr>
            <a:spAutoFit/>
          </a:bodyPr>
          <a:lstStyle/>
          <a:p>
            <a:pPr marL="1143000" lvl="0" indent="-1143000" algn="just">
              <a:buFont typeface="+mj-lt"/>
              <a:buAutoNum type="arabicPeriod" startAt="9"/>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face</a:t>
            </a:r>
            <a:endParaRPr lang="en-US" sz="6600" b="1">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startAt="9"/>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finger</a:t>
            </a:r>
            <a:endParaRPr lang="en-US" sz="6600" b="1">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startAt="9"/>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foot</a:t>
            </a:r>
            <a:endParaRPr lang="en-US" sz="6600" b="1">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startAt="9"/>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Hand</a:t>
            </a:r>
          </a:p>
          <a:p>
            <a:pPr marL="342900" lvl="0" indent="-342900" algn="just">
              <a:buFont typeface="+mj-lt"/>
              <a:buAutoNum type="arabicPeriod" startAt="9"/>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head</a:t>
            </a:r>
          </a:p>
          <a:p>
            <a:pPr marL="342900" lvl="0" indent="-342900" algn="just">
              <a:buFont typeface="+mj-lt"/>
              <a:buAutoNum type="arabicPeriod" startAt="9"/>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knee</a:t>
            </a:r>
          </a:p>
          <a:p>
            <a:pPr marL="342900" lvl="0" indent="-342900" algn="just">
              <a:buFont typeface="+mj-lt"/>
              <a:buAutoNum type="arabicPeriod" startAt="9"/>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leg</a:t>
            </a:r>
          </a:p>
          <a:p>
            <a:pPr marL="342900" lvl="0" indent="-342900" algn="just">
              <a:buFont typeface="+mj-lt"/>
              <a:buAutoNum type="arabicPeriod" startAt="9"/>
            </a:pPr>
            <a:r>
              <a:rPr lang="en-US" sz="6600" b="1" smtClean="0">
                <a:solidFill>
                  <a:srgbClr val="000000"/>
                </a:solidFill>
                <a:latin typeface="Calibri" panose="020F0502020204030204" pitchFamily="34" charset="0"/>
                <a:ea typeface="Calibri" panose="020F0502020204030204" pitchFamily="34" charset="0"/>
                <a:cs typeface="Calibri" panose="020F0502020204030204" pitchFamily="34" charset="0"/>
              </a:rPr>
              <a:t>lip</a:t>
            </a:r>
            <a:endParaRPr lang="en-US" sz="6600"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5" name="Rectangle 24"/>
          <p:cNvSpPr/>
          <p:nvPr/>
        </p:nvSpPr>
        <p:spPr>
          <a:xfrm>
            <a:off x="12095395" y="1128424"/>
            <a:ext cx="9144000" cy="8217634"/>
          </a:xfrm>
          <a:prstGeom prst="rect">
            <a:avLst/>
          </a:prstGeom>
        </p:spPr>
        <p:txBody>
          <a:bodyPr>
            <a:spAutoFit/>
          </a:bodyPr>
          <a:lstStyle/>
          <a:p>
            <a:pPr marL="1143000" lvl="0" indent="-1143000" algn="just">
              <a:buFont typeface="+mj-lt"/>
              <a:buAutoNum type="arabicPeriod" startAt="17"/>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moustache</a:t>
            </a:r>
          </a:p>
          <a:p>
            <a:pPr marL="342900" lvl="0" indent="-342900" algn="just">
              <a:buFont typeface="+mj-lt"/>
              <a:buAutoNum type="arabicPeriod" startAt="17"/>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mouth</a:t>
            </a:r>
          </a:p>
          <a:p>
            <a:pPr marL="342900" lvl="0" indent="-342900" algn="just">
              <a:buFont typeface="+mj-lt"/>
              <a:buAutoNum type="arabicPeriod" startAt="17"/>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neck</a:t>
            </a:r>
          </a:p>
          <a:p>
            <a:pPr marL="342900" lvl="0" indent="-342900" algn="just">
              <a:buFont typeface="+mj-lt"/>
              <a:buAutoNum type="arabicPeriod" startAt="17"/>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nose</a:t>
            </a:r>
          </a:p>
          <a:p>
            <a:pPr marL="342900" lvl="0" indent="-342900" algn="just">
              <a:buFont typeface="+mj-lt"/>
              <a:buAutoNum type="arabicPeriod" startAt="17"/>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ponytail</a:t>
            </a:r>
          </a:p>
          <a:p>
            <a:pPr marL="342900" lvl="0" indent="-342900" algn="just">
              <a:buFont typeface="+mj-lt"/>
              <a:buAutoNum type="arabicPeriod" startAt="17"/>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shoulder</a:t>
            </a:r>
          </a:p>
          <a:p>
            <a:pPr marL="342900" lvl="0" indent="-342900" algn="just">
              <a:buFont typeface="+mj-lt"/>
              <a:buAutoNum type="arabicPeriod" startAt="17"/>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Temple</a:t>
            </a:r>
          </a:p>
          <a:p>
            <a:pPr marL="342900" lvl="0" indent="-342900" algn="just">
              <a:buFont typeface="+mj-lt"/>
              <a:buAutoNum type="arabicPeriod" startAt="17"/>
            </a:pPr>
            <a:r>
              <a:rPr lang="en-US" sz="6600" b="1">
                <a:solidFill>
                  <a:srgbClr val="000000"/>
                </a:solidFill>
                <a:latin typeface="Calibri" panose="020F0502020204030204" pitchFamily="34" charset="0"/>
                <a:ea typeface="Calibri" panose="020F0502020204030204" pitchFamily="34" charset="0"/>
                <a:cs typeface="Calibri" panose="020F0502020204030204" pitchFamily="34" charset="0"/>
              </a:rPr>
              <a:t>tooth</a:t>
            </a:r>
            <a:endParaRPr lang="en-US" sz="6600" b="1">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294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 calcmode="lin" valueType="num">
                                      <p:cBhvr additive="base">
                                        <p:cTn id="24"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 calcmode="lin" valueType="num">
                                      <p:cBhvr additive="base">
                                        <p:cTn id="30"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 calcmode="lin" valueType="num">
                                      <p:cBhvr additive="base">
                                        <p:cTn id="36"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3">
                                            <p:txEl>
                                              <p:pRg st="3" end="3"/>
                                            </p:txEl>
                                          </p:spTgt>
                                        </p:tgtEl>
                                        <p:attrNameLst>
                                          <p:attrName>style.visibility</p:attrName>
                                        </p:attrNameLst>
                                      </p:cBhvr>
                                      <p:to>
                                        <p:strVal val="visible"/>
                                      </p:to>
                                    </p:set>
                                    <p:anim calcmode="lin" valueType="num">
                                      <p:cBhvr additive="base">
                                        <p:cTn id="42" dur="500" fill="hold"/>
                                        <p:tgtEl>
                                          <p:spTgt spid="23">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3">
                                            <p:txEl>
                                              <p:pRg st="4" end="4"/>
                                            </p:txEl>
                                          </p:spTgt>
                                        </p:tgtEl>
                                        <p:attrNameLst>
                                          <p:attrName>style.visibility</p:attrName>
                                        </p:attrNameLst>
                                      </p:cBhvr>
                                      <p:to>
                                        <p:strVal val="visible"/>
                                      </p:to>
                                    </p:set>
                                    <p:anim calcmode="lin" valueType="num">
                                      <p:cBhvr additive="base">
                                        <p:cTn id="48" dur="500" fill="hold"/>
                                        <p:tgtEl>
                                          <p:spTgt spid="23">
                                            <p:txEl>
                                              <p:pRg st="4" end="4"/>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3">
                                            <p:txEl>
                                              <p:pRg st="5" end="5"/>
                                            </p:txEl>
                                          </p:spTgt>
                                        </p:tgtEl>
                                        <p:attrNameLst>
                                          <p:attrName>style.visibility</p:attrName>
                                        </p:attrNameLst>
                                      </p:cBhvr>
                                      <p:to>
                                        <p:strVal val="visible"/>
                                      </p:to>
                                    </p:set>
                                    <p:anim calcmode="lin" valueType="num">
                                      <p:cBhvr additive="base">
                                        <p:cTn id="54" dur="500" fill="hold"/>
                                        <p:tgtEl>
                                          <p:spTgt spid="23">
                                            <p:txEl>
                                              <p:pRg st="5" end="5"/>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2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3">
                                            <p:txEl>
                                              <p:pRg st="6" end="6"/>
                                            </p:txEl>
                                          </p:spTgt>
                                        </p:tgtEl>
                                        <p:attrNameLst>
                                          <p:attrName>style.visibility</p:attrName>
                                        </p:attrNameLst>
                                      </p:cBhvr>
                                      <p:to>
                                        <p:strVal val="visible"/>
                                      </p:to>
                                    </p:set>
                                    <p:anim calcmode="lin" valueType="num">
                                      <p:cBhvr additive="base">
                                        <p:cTn id="60" dur="500" fill="hold"/>
                                        <p:tgtEl>
                                          <p:spTgt spid="23">
                                            <p:txEl>
                                              <p:pRg st="6" end="6"/>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2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3">
                                            <p:txEl>
                                              <p:pRg st="7" end="7"/>
                                            </p:txEl>
                                          </p:spTgt>
                                        </p:tgtEl>
                                        <p:attrNameLst>
                                          <p:attrName>style.visibility</p:attrName>
                                        </p:attrNameLst>
                                      </p:cBhvr>
                                      <p:to>
                                        <p:strVal val="visible"/>
                                      </p:to>
                                    </p:set>
                                    <p:anim calcmode="lin" valueType="num">
                                      <p:cBhvr additive="base">
                                        <p:cTn id="66" dur="500" fill="hold"/>
                                        <p:tgtEl>
                                          <p:spTgt spid="23">
                                            <p:txEl>
                                              <p:pRg st="7" end="7"/>
                                            </p:txEl>
                                          </p:spTgt>
                                        </p:tgtEl>
                                        <p:attrNameLst>
                                          <p:attrName>ppt_x</p:attrName>
                                        </p:attrNameLst>
                                      </p:cBhvr>
                                      <p:tavLst>
                                        <p:tav tm="0">
                                          <p:val>
                                            <p:strVal val="#ppt_x"/>
                                          </p:val>
                                        </p:tav>
                                        <p:tav tm="100000">
                                          <p:val>
                                            <p:strVal val="#ppt_x"/>
                                          </p:val>
                                        </p:tav>
                                      </p:tavLst>
                                    </p:anim>
                                    <p:anim calcmode="lin" valueType="num">
                                      <p:cBhvr additive="base">
                                        <p:cTn id="67" dur="500" fill="hold"/>
                                        <p:tgtEl>
                                          <p:spTgt spid="2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4">
                                            <p:txEl>
                                              <p:pRg st="0" end="0"/>
                                            </p:txEl>
                                          </p:spTgt>
                                        </p:tgtEl>
                                        <p:attrNameLst>
                                          <p:attrName>style.visibility</p:attrName>
                                        </p:attrNameLst>
                                      </p:cBhvr>
                                      <p:to>
                                        <p:strVal val="visible"/>
                                      </p:to>
                                    </p:set>
                                    <p:anim calcmode="lin" valueType="num">
                                      <p:cBhvr additive="base">
                                        <p:cTn id="72"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24">
                                            <p:txEl>
                                              <p:pRg st="1" end="1"/>
                                            </p:txEl>
                                          </p:spTgt>
                                        </p:tgtEl>
                                        <p:attrNameLst>
                                          <p:attrName>style.visibility</p:attrName>
                                        </p:attrNameLst>
                                      </p:cBhvr>
                                      <p:to>
                                        <p:strVal val="visible"/>
                                      </p:to>
                                    </p:set>
                                    <p:anim calcmode="lin" valueType="num">
                                      <p:cBhvr additive="base">
                                        <p:cTn id="78" dur="500" fill="hold"/>
                                        <p:tgtEl>
                                          <p:spTgt spid="24">
                                            <p:txEl>
                                              <p:pRg st="1" end="1"/>
                                            </p:txEl>
                                          </p:spTgt>
                                        </p:tgtEl>
                                        <p:attrNameLst>
                                          <p:attrName>ppt_x</p:attrName>
                                        </p:attrNameLst>
                                      </p:cBhvr>
                                      <p:tavLst>
                                        <p:tav tm="0">
                                          <p:val>
                                            <p:strVal val="#ppt_x"/>
                                          </p:val>
                                        </p:tav>
                                        <p:tav tm="100000">
                                          <p:val>
                                            <p:strVal val="#ppt_x"/>
                                          </p:val>
                                        </p:tav>
                                      </p:tavLst>
                                    </p:anim>
                                    <p:anim calcmode="lin" valueType="num">
                                      <p:cBhvr additive="base">
                                        <p:cTn id="79" dur="500" fill="hold"/>
                                        <p:tgtEl>
                                          <p:spTgt spid="2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4">
                                            <p:txEl>
                                              <p:pRg st="2" end="2"/>
                                            </p:txEl>
                                          </p:spTgt>
                                        </p:tgtEl>
                                        <p:attrNameLst>
                                          <p:attrName>style.visibility</p:attrName>
                                        </p:attrNameLst>
                                      </p:cBhvr>
                                      <p:to>
                                        <p:strVal val="visible"/>
                                      </p:to>
                                    </p:set>
                                    <p:anim calcmode="lin" valueType="num">
                                      <p:cBhvr additive="base">
                                        <p:cTn id="84" dur="500" fill="hold"/>
                                        <p:tgtEl>
                                          <p:spTgt spid="24">
                                            <p:txEl>
                                              <p:pRg st="2" end="2"/>
                                            </p:txEl>
                                          </p:spTgt>
                                        </p:tgtEl>
                                        <p:attrNameLst>
                                          <p:attrName>ppt_x</p:attrName>
                                        </p:attrNameLst>
                                      </p:cBhvr>
                                      <p:tavLst>
                                        <p:tav tm="0">
                                          <p:val>
                                            <p:strVal val="#ppt_x"/>
                                          </p:val>
                                        </p:tav>
                                        <p:tav tm="100000">
                                          <p:val>
                                            <p:strVal val="#ppt_x"/>
                                          </p:val>
                                        </p:tav>
                                      </p:tavLst>
                                    </p:anim>
                                    <p:anim calcmode="lin" valueType="num">
                                      <p:cBhvr additive="base">
                                        <p:cTn id="85" dur="500" fill="hold"/>
                                        <p:tgtEl>
                                          <p:spTgt spid="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24">
                                            <p:txEl>
                                              <p:pRg st="3" end="3"/>
                                            </p:txEl>
                                          </p:spTgt>
                                        </p:tgtEl>
                                        <p:attrNameLst>
                                          <p:attrName>style.visibility</p:attrName>
                                        </p:attrNameLst>
                                      </p:cBhvr>
                                      <p:to>
                                        <p:strVal val="visible"/>
                                      </p:to>
                                    </p:set>
                                    <p:anim calcmode="lin" valueType="num">
                                      <p:cBhvr additive="base">
                                        <p:cTn id="90"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91"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nodeType="clickEffect">
                                  <p:stCondLst>
                                    <p:cond delay="0"/>
                                  </p:stCondLst>
                                  <p:childTnLst>
                                    <p:set>
                                      <p:cBhvr>
                                        <p:cTn id="95" dur="1" fill="hold">
                                          <p:stCondLst>
                                            <p:cond delay="0"/>
                                          </p:stCondLst>
                                        </p:cTn>
                                        <p:tgtEl>
                                          <p:spTgt spid="24">
                                            <p:txEl>
                                              <p:pRg st="4" end="4"/>
                                            </p:txEl>
                                          </p:spTgt>
                                        </p:tgtEl>
                                        <p:attrNameLst>
                                          <p:attrName>style.visibility</p:attrName>
                                        </p:attrNameLst>
                                      </p:cBhvr>
                                      <p:to>
                                        <p:strVal val="visible"/>
                                      </p:to>
                                    </p:set>
                                    <p:anim calcmode="lin" valueType="num">
                                      <p:cBhvr additive="base">
                                        <p:cTn id="96" dur="500" fill="hold"/>
                                        <p:tgtEl>
                                          <p:spTgt spid="24">
                                            <p:txEl>
                                              <p:pRg st="4" end="4"/>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nodeType="clickEffect">
                                  <p:stCondLst>
                                    <p:cond delay="0"/>
                                  </p:stCondLst>
                                  <p:childTnLst>
                                    <p:set>
                                      <p:cBhvr>
                                        <p:cTn id="101" dur="1" fill="hold">
                                          <p:stCondLst>
                                            <p:cond delay="0"/>
                                          </p:stCondLst>
                                        </p:cTn>
                                        <p:tgtEl>
                                          <p:spTgt spid="24">
                                            <p:txEl>
                                              <p:pRg st="5" end="5"/>
                                            </p:txEl>
                                          </p:spTgt>
                                        </p:tgtEl>
                                        <p:attrNameLst>
                                          <p:attrName>style.visibility</p:attrName>
                                        </p:attrNameLst>
                                      </p:cBhvr>
                                      <p:to>
                                        <p:strVal val="visible"/>
                                      </p:to>
                                    </p:set>
                                    <p:anim calcmode="lin" valueType="num">
                                      <p:cBhvr additive="base">
                                        <p:cTn id="102" dur="500" fill="hold"/>
                                        <p:tgtEl>
                                          <p:spTgt spid="24">
                                            <p:txEl>
                                              <p:pRg st="5" end="5"/>
                                            </p:txEl>
                                          </p:spTgt>
                                        </p:tgtEl>
                                        <p:attrNameLst>
                                          <p:attrName>ppt_x</p:attrName>
                                        </p:attrNameLst>
                                      </p:cBhvr>
                                      <p:tavLst>
                                        <p:tav tm="0">
                                          <p:val>
                                            <p:strVal val="#ppt_x"/>
                                          </p:val>
                                        </p:tav>
                                        <p:tav tm="100000">
                                          <p:val>
                                            <p:strVal val="#ppt_x"/>
                                          </p:val>
                                        </p:tav>
                                      </p:tavLst>
                                    </p:anim>
                                    <p:anim calcmode="lin" valueType="num">
                                      <p:cBhvr additive="base">
                                        <p:cTn id="103" dur="500" fill="hold"/>
                                        <p:tgtEl>
                                          <p:spTgt spid="2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nodeType="clickEffect">
                                  <p:stCondLst>
                                    <p:cond delay="0"/>
                                  </p:stCondLst>
                                  <p:childTnLst>
                                    <p:set>
                                      <p:cBhvr>
                                        <p:cTn id="107" dur="1" fill="hold">
                                          <p:stCondLst>
                                            <p:cond delay="0"/>
                                          </p:stCondLst>
                                        </p:cTn>
                                        <p:tgtEl>
                                          <p:spTgt spid="24">
                                            <p:txEl>
                                              <p:pRg st="6" end="6"/>
                                            </p:txEl>
                                          </p:spTgt>
                                        </p:tgtEl>
                                        <p:attrNameLst>
                                          <p:attrName>style.visibility</p:attrName>
                                        </p:attrNameLst>
                                      </p:cBhvr>
                                      <p:to>
                                        <p:strVal val="visible"/>
                                      </p:to>
                                    </p:set>
                                    <p:anim calcmode="lin" valueType="num">
                                      <p:cBhvr additive="base">
                                        <p:cTn id="108" dur="500" fill="hold"/>
                                        <p:tgtEl>
                                          <p:spTgt spid="24">
                                            <p:txEl>
                                              <p:pRg st="6" end="6"/>
                                            </p:txEl>
                                          </p:spTgt>
                                        </p:tgtEl>
                                        <p:attrNameLst>
                                          <p:attrName>ppt_x</p:attrName>
                                        </p:attrNameLst>
                                      </p:cBhvr>
                                      <p:tavLst>
                                        <p:tav tm="0">
                                          <p:val>
                                            <p:strVal val="#ppt_x"/>
                                          </p:val>
                                        </p:tav>
                                        <p:tav tm="100000">
                                          <p:val>
                                            <p:strVal val="#ppt_x"/>
                                          </p:val>
                                        </p:tav>
                                      </p:tavLst>
                                    </p:anim>
                                    <p:anim calcmode="lin" valueType="num">
                                      <p:cBhvr additive="base">
                                        <p:cTn id="109" dur="500" fill="hold"/>
                                        <p:tgtEl>
                                          <p:spTgt spid="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4" fill="hold" nodeType="clickEffect">
                                  <p:stCondLst>
                                    <p:cond delay="0"/>
                                  </p:stCondLst>
                                  <p:childTnLst>
                                    <p:set>
                                      <p:cBhvr>
                                        <p:cTn id="113" dur="1" fill="hold">
                                          <p:stCondLst>
                                            <p:cond delay="0"/>
                                          </p:stCondLst>
                                        </p:cTn>
                                        <p:tgtEl>
                                          <p:spTgt spid="24">
                                            <p:txEl>
                                              <p:pRg st="7" end="7"/>
                                            </p:txEl>
                                          </p:spTgt>
                                        </p:tgtEl>
                                        <p:attrNameLst>
                                          <p:attrName>style.visibility</p:attrName>
                                        </p:attrNameLst>
                                      </p:cBhvr>
                                      <p:to>
                                        <p:strVal val="visible"/>
                                      </p:to>
                                    </p:set>
                                    <p:anim calcmode="lin" valueType="num">
                                      <p:cBhvr additive="base">
                                        <p:cTn id="114" dur="500" fill="hold"/>
                                        <p:tgtEl>
                                          <p:spTgt spid="24">
                                            <p:txEl>
                                              <p:pRg st="7" end="7"/>
                                            </p:txEl>
                                          </p:spTgt>
                                        </p:tgtEl>
                                        <p:attrNameLst>
                                          <p:attrName>ppt_x</p:attrName>
                                        </p:attrNameLst>
                                      </p:cBhvr>
                                      <p:tavLst>
                                        <p:tav tm="0">
                                          <p:val>
                                            <p:strVal val="#ppt_x"/>
                                          </p:val>
                                        </p:tav>
                                        <p:tav tm="100000">
                                          <p:val>
                                            <p:strVal val="#ppt_x"/>
                                          </p:val>
                                        </p:tav>
                                      </p:tavLst>
                                    </p:anim>
                                    <p:anim calcmode="lin" valueType="num">
                                      <p:cBhvr additive="base">
                                        <p:cTn id="115" dur="500" fill="hold"/>
                                        <p:tgtEl>
                                          <p:spTgt spid="2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2" presetClass="entr" presetSubtype="4" fill="hold" nodeType="clickEffect">
                                  <p:stCondLst>
                                    <p:cond delay="0"/>
                                  </p:stCondLst>
                                  <p:childTnLst>
                                    <p:set>
                                      <p:cBhvr>
                                        <p:cTn id="119" dur="1" fill="hold">
                                          <p:stCondLst>
                                            <p:cond delay="0"/>
                                          </p:stCondLst>
                                        </p:cTn>
                                        <p:tgtEl>
                                          <p:spTgt spid="25">
                                            <p:txEl>
                                              <p:pRg st="0" end="0"/>
                                            </p:txEl>
                                          </p:spTgt>
                                        </p:tgtEl>
                                        <p:attrNameLst>
                                          <p:attrName>style.visibility</p:attrName>
                                        </p:attrNameLst>
                                      </p:cBhvr>
                                      <p:to>
                                        <p:strVal val="visible"/>
                                      </p:to>
                                    </p:set>
                                    <p:anim calcmode="lin" valueType="num">
                                      <p:cBhvr additive="base">
                                        <p:cTn id="120"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121" dur="500" fill="hold"/>
                                        <p:tgtEl>
                                          <p:spTgt spid="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4" fill="hold" nodeType="clickEffect">
                                  <p:stCondLst>
                                    <p:cond delay="0"/>
                                  </p:stCondLst>
                                  <p:childTnLst>
                                    <p:set>
                                      <p:cBhvr>
                                        <p:cTn id="125" dur="1" fill="hold">
                                          <p:stCondLst>
                                            <p:cond delay="0"/>
                                          </p:stCondLst>
                                        </p:cTn>
                                        <p:tgtEl>
                                          <p:spTgt spid="25">
                                            <p:txEl>
                                              <p:pRg st="1" end="1"/>
                                            </p:txEl>
                                          </p:spTgt>
                                        </p:tgtEl>
                                        <p:attrNameLst>
                                          <p:attrName>style.visibility</p:attrName>
                                        </p:attrNameLst>
                                      </p:cBhvr>
                                      <p:to>
                                        <p:strVal val="visible"/>
                                      </p:to>
                                    </p:set>
                                    <p:anim calcmode="lin" valueType="num">
                                      <p:cBhvr additive="base">
                                        <p:cTn id="126" dur="500" fill="hold"/>
                                        <p:tgtEl>
                                          <p:spTgt spid="25">
                                            <p:txEl>
                                              <p:pRg st="1" end="1"/>
                                            </p:txEl>
                                          </p:spTgt>
                                        </p:tgtEl>
                                        <p:attrNameLst>
                                          <p:attrName>ppt_x</p:attrName>
                                        </p:attrNameLst>
                                      </p:cBhvr>
                                      <p:tavLst>
                                        <p:tav tm="0">
                                          <p:val>
                                            <p:strVal val="#ppt_x"/>
                                          </p:val>
                                        </p:tav>
                                        <p:tav tm="100000">
                                          <p:val>
                                            <p:strVal val="#ppt_x"/>
                                          </p:val>
                                        </p:tav>
                                      </p:tavLst>
                                    </p:anim>
                                    <p:anim calcmode="lin" valueType="num">
                                      <p:cBhvr additive="base">
                                        <p:cTn id="127" dur="500" fill="hold"/>
                                        <p:tgtEl>
                                          <p:spTgt spid="2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nodeType="clickEffect">
                                  <p:stCondLst>
                                    <p:cond delay="0"/>
                                  </p:stCondLst>
                                  <p:childTnLst>
                                    <p:set>
                                      <p:cBhvr>
                                        <p:cTn id="131" dur="1" fill="hold">
                                          <p:stCondLst>
                                            <p:cond delay="0"/>
                                          </p:stCondLst>
                                        </p:cTn>
                                        <p:tgtEl>
                                          <p:spTgt spid="25">
                                            <p:txEl>
                                              <p:pRg st="2" end="2"/>
                                            </p:txEl>
                                          </p:spTgt>
                                        </p:tgtEl>
                                        <p:attrNameLst>
                                          <p:attrName>style.visibility</p:attrName>
                                        </p:attrNameLst>
                                      </p:cBhvr>
                                      <p:to>
                                        <p:strVal val="visible"/>
                                      </p:to>
                                    </p:set>
                                    <p:anim calcmode="lin" valueType="num">
                                      <p:cBhvr additive="base">
                                        <p:cTn id="132" dur="500" fill="hold"/>
                                        <p:tgtEl>
                                          <p:spTgt spid="25">
                                            <p:txEl>
                                              <p:pRg st="2" end="2"/>
                                            </p:txEl>
                                          </p:spTgt>
                                        </p:tgtEl>
                                        <p:attrNameLst>
                                          <p:attrName>ppt_x</p:attrName>
                                        </p:attrNameLst>
                                      </p:cBhvr>
                                      <p:tavLst>
                                        <p:tav tm="0">
                                          <p:val>
                                            <p:strVal val="#ppt_x"/>
                                          </p:val>
                                        </p:tav>
                                        <p:tav tm="100000">
                                          <p:val>
                                            <p:strVal val="#ppt_x"/>
                                          </p:val>
                                        </p:tav>
                                      </p:tavLst>
                                    </p:anim>
                                    <p:anim calcmode="lin" valueType="num">
                                      <p:cBhvr additive="base">
                                        <p:cTn id="133" dur="500" fill="hold"/>
                                        <p:tgtEl>
                                          <p:spTgt spid="2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2" presetClass="entr" presetSubtype="4" fill="hold" nodeType="clickEffect">
                                  <p:stCondLst>
                                    <p:cond delay="0"/>
                                  </p:stCondLst>
                                  <p:childTnLst>
                                    <p:set>
                                      <p:cBhvr>
                                        <p:cTn id="137" dur="1" fill="hold">
                                          <p:stCondLst>
                                            <p:cond delay="0"/>
                                          </p:stCondLst>
                                        </p:cTn>
                                        <p:tgtEl>
                                          <p:spTgt spid="25">
                                            <p:txEl>
                                              <p:pRg st="3" end="3"/>
                                            </p:txEl>
                                          </p:spTgt>
                                        </p:tgtEl>
                                        <p:attrNameLst>
                                          <p:attrName>style.visibility</p:attrName>
                                        </p:attrNameLst>
                                      </p:cBhvr>
                                      <p:to>
                                        <p:strVal val="visible"/>
                                      </p:to>
                                    </p:set>
                                    <p:anim calcmode="lin" valueType="num">
                                      <p:cBhvr additive="base">
                                        <p:cTn id="138" dur="500" fill="hold"/>
                                        <p:tgtEl>
                                          <p:spTgt spid="25">
                                            <p:txEl>
                                              <p:pRg st="3" end="3"/>
                                            </p:txEl>
                                          </p:spTgt>
                                        </p:tgtEl>
                                        <p:attrNameLst>
                                          <p:attrName>ppt_x</p:attrName>
                                        </p:attrNameLst>
                                      </p:cBhvr>
                                      <p:tavLst>
                                        <p:tav tm="0">
                                          <p:val>
                                            <p:strVal val="#ppt_x"/>
                                          </p:val>
                                        </p:tav>
                                        <p:tav tm="100000">
                                          <p:val>
                                            <p:strVal val="#ppt_x"/>
                                          </p:val>
                                        </p:tav>
                                      </p:tavLst>
                                    </p:anim>
                                    <p:anim calcmode="lin" valueType="num">
                                      <p:cBhvr additive="base">
                                        <p:cTn id="139" dur="500" fill="hold"/>
                                        <p:tgtEl>
                                          <p:spTgt spid="2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2" presetClass="entr" presetSubtype="4" fill="hold" nodeType="clickEffect">
                                  <p:stCondLst>
                                    <p:cond delay="0"/>
                                  </p:stCondLst>
                                  <p:childTnLst>
                                    <p:set>
                                      <p:cBhvr>
                                        <p:cTn id="143" dur="1" fill="hold">
                                          <p:stCondLst>
                                            <p:cond delay="0"/>
                                          </p:stCondLst>
                                        </p:cTn>
                                        <p:tgtEl>
                                          <p:spTgt spid="25">
                                            <p:txEl>
                                              <p:pRg st="4" end="4"/>
                                            </p:txEl>
                                          </p:spTgt>
                                        </p:tgtEl>
                                        <p:attrNameLst>
                                          <p:attrName>style.visibility</p:attrName>
                                        </p:attrNameLst>
                                      </p:cBhvr>
                                      <p:to>
                                        <p:strVal val="visible"/>
                                      </p:to>
                                    </p:set>
                                    <p:anim calcmode="lin" valueType="num">
                                      <p:cBhvr additive="base">
                                        <p:cTn id="144" dur="500" fill="hold"/>
                                        <p:tgtEl>
                                          <p:spTgt spid="25">
                                            <p:txEl>
                                              <p:pRg st="4" end="4"/>
                                            </p:txEl>
                                          </p:spTgt>
                                        </p:tgtEl>
                                        <p:attrNameLst>
                                          <p:attrName>ppt_x</p:attrName>
                                        </p:attrNameLst>
                                      </p:cBhvr>
                                      <p:tavLst>
                                        <p:tav tm="0">
                                          <p:val>
                                            <p:strVal val="#ppt_x"/>
                                          </p:val>
                                        </p:tav>
                                        <p:tav tm="100000">
                                          <p:val>
                                            <p:strVal val="#ppt_x"/>
                                          </p:val>
                                        </p:tav>
                                      </p:tavLst>
                                    </p:anim>
                                    <p:anim calcmode="lin" valueType="num">
                                      <p:cBhvr additive="base">
                                        <p:cTn id="145" dur="500" fill="hold"/>
                                        <p:tgtEl>
                                          <p:spTgt spid="2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46" fill="hold">
                      <p:stCondLst>
                        <p:cond delay="indefinite"/>
                      </p:stCondLst>
                      <p:childTnLst>
                        <p:par>
                          <p:cTn id="147" fill="hold">
                            <p:stCondLst>
                              <p:cond delay="0"/>
                            </p:stCondLst>
                            <p:childTnLst>
                              <p:par>
                                <p:cTn id="148" presetID="2" presetClass="entr" presetSubtype="4" fill="hold" nodeType="clickEffect">
                                  <p:stCondLst>
                                    <p:cond delay="0"/>
                                  </p:stCondLst>
                                  <p:childTnLst>
                                    <p:set>
                                      <p:cBhvr>
                                        <p:cTn id="149" dur="1" fill="hold">
                                          <p:stCondLst>
                                            <p:cond delay="0"/>
                                          </p:stCondLst>
                                        </p:cTn>
                                        <p:tgtEl>
                                          <p:spTgt spid="25">
                                            <p:txEl>
                                              <p:pRg st="5" end="5"/>
                                            </p:txEl>
                                          </p:spTgt>
                                        </p:tgtEl>
                                        <p:attrNameLst>
                                          <p:attrName>style.visibility</p:attrName>
                                        </p:attrNameLst>
                                      </p:cBhvr>
                                      <p:to>
                                        <p:strVal val="visible"/>
                                      </p:to>
                                    </p:set>
                                    <p:anim calcmode="lin" valueType="num">
                                      <p:cBhvr additive="base">
                                        <p:cTn id="150" dur="500" fill="hold"/>
                                        <p:tgtEl>
                                          <p:spTgt spid="25">
                                            <p:txEl>
                                              <p:pRg st="5" end="5"/>
                                            </p:txEl>
                                          </p:spTgt>
                                        </p:tgtEl>
                                        <p:attrNameLst>
                                          <p:attrName>ppt_x</p:attrName>
                                        </p:attrNameLst>
                                      </p:cBhvr>
                                      <p:tavLst>
                                        <p:tav tm="0">
                                          <p:val>
                                            <p:strVal val="#ppt_x"/>
                                          </p:val>
                                        </p:tav>
                                        <p:tav tm="100000">
                                          <p:val>
                                            <p:strVal val="#ppt_x"/>
                                          </p:val>
                                        </p:tav>
                                      </p:tavLst>
                                    </p:anim>
                                    <p:anim calcmode="lin" valueType="num">
                                      <p:cBhvr additive="base">
                                        <p:cTn id="151" dur="500" fill="hold"/>
                                        <p:tgtEl>
                                          <p:spTgt spid="2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2" presetClass="entr" presetSubtype="4" fill="hold" nodeType="clickEffect">
                                  <p:stCondLst>
                                    <p:cond delay="0"/>
                                  </p:stCondLst>
                                  <p:childTnLst>
                                    <p:set>
                                      <p:cBhvr>
                                        <p:cTn id="155" dur="1" fill="hold">
                                          <p:stCondLst>
                                            <p:cond delay="0"/>
                                          </p:stCondLst>
                                        </p:cTn>
                                        <p:tgtEl>
                                          <p:spTgt spid="25">
                                            <p:txEl>
                                              <p:pRg st="6" end="6"/>
                                            </p:txEl>
                                          </p:spTgt>
                                        </p:tgtEl>
                                        <p:attrNameLst>
                                          <p:attrName>style.visibility</p:attrName>
                                        </p:attrNameLst>
                                      </p:cBhvr>
                                      <p:to>
                                        <p:strVal val="visible"/>
                                      </p:to>
                                    </p:set>
                                    <p:anim calcmode="lin" valueType="num">
                                      <p:cBhvr additive="base">
                                        <p:cTn id="156" dur="500" fill="hold"/>
                                        <p:tgtEl>
                                          <p:spTgt spid="25">
                                            <p:txEl>
                                              <p:pRg st="6" end="6"/>
                                            </p:txEl>
                                          </p:spTgt>
                                        </p:tgtEl>
                                        <p:attrNameLst>
                                          <p:attrName>ppt_x</p:attrName>
                                        </p:attrNameLst>
                                      </p:cBhvr>
                                      <p:tavLst>
                                        <p:tav tm="0">
                                          <p:val>
                                            <p:strVal val="#ppt_x"/>
                                          </p:val>
                                        </p:tav>
                                        <p:tav tm="100000">
                                          <p:val>
                                            <p:strVal val="#ppt_x"/>
                                          </p:val>
                                        </p:tav>
                                      </p:tavLst>
                                    </p:anim>
                                    <p:anim calcmode="lin" valueType="num">
                                      <p:cBhvr additive="base">
                                        <p:cTn id="157" dur="500" fill="hold"/>
                                        <p:tgtEl>
                                          <p:spTgt spid="2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 presetClass="entr" presetSubtype="4" fill="hold" nodeType="clickEffect">
                                  <p:stCondLst>
                                    <p:cond delay="0"/>
                                  </p:stCondLst>
                                  <p:childTnLst>
                                    <p:set>
                                      <p:cBhvr>
                                        <p:cTn id="161" dur="1" fill="hold">
                                          <p:stCondLst>
                                            <p:cond delay="0"/>
                                          </p:stCondLst>
                                        </p:cTn>
                                        <p:tgtEl>
                                          <p:spTgt spid="25">
                                            <p:txEl>
                                              <p:pRg st="7" end="7"/>
                                            </p:txEl>
                                          </p:spTgt>
                                        </p:tgtEl>
                                        <p:attrNameLst>
                                          <p:attrName>style.visibility</p:attrName>
                                        </p:attrNameLst>
                                      </p:cBhvr>
                                      <p:to>
                                        <p:strVal val="visible"/>
                                      </p:to>
                                    </p:set>
                                    <p:anim calcmode="lin" valueType="num">
                                      <p:cBhvr additive="base">
                                        <p:cTn id="162" dur="500" fill="hold"/>
                                        <p:tgtEl>
                                          <p:spTgt spid="25">
                                            <p:txEl>
                                              <p:pRg st="7" end="7"/>
                                            </p:txEl>
                                          </p:spTgt>
                                        </p:tgtEl>
                                        <p:attrNameLst>
                                          <p:attrName>ppt_x</p:attrName>
                                        </p:attrNameLst>
                                      </p:cBhvr>
                                      <p:tavLst>
                                        <p:tav tm="0">
                                          <p:val>
                                            <p:strVal val="#ppt_x"/>
                                          </p:val>
                                        </p:tav>
                                        <p:tav tm="100000">
                                          <p:val>
                                            <p:strVal val="#ppt_x"/>
                                          </p:val>
                                        </p:tav>
                                      </p:tavLst>
                                    </p:anim>
                                    <p:anim calcmode="lin" valueType="num">
                                      <p:cBhvr additive="base">
                                        <p:cTn id="163" dur="500" fill="hold"/>
                                        <p:tgtEl>
                                          <p:spTgt spid="2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492</TotalTime>
  <Words>4081</Words>
  <Application>Microsoft Office PowerPoint</Application>
  <PresentationFormat>Custom</PresentationFormat>
  <Paragraphs>808</Paragraphs>
  <Slides>75</Slides>
  <Notes>7</Notes>
  <HiddenSlides>0</HiddenSlides>
  <MMClips>62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75</vt:i4>
      </vt:variant>
    </vt:vector>
  </HeadingPairs>
  <TitlesOfParts>
    <vt:vector size="86" baseType="lpstr">
      <vt:lpstr>Lobster Two</vt:lpstr>
      <vt:lpstr>Times New Roman</vt:lpstr>
      <vt:lpstr>Arial</vt:lpstr>
      <vt:lpstr>Britannic Bold</vt:lpstr>
      <vt:lpstr>Microsoft JhengHei UI</vt:lpstr>
      <vt:lpstr>Marykate</vt:lpstr>
      <vt:lpstr>Rockwell</vt:lpstr>
      <vt:lpstr>Wingdings</vt:lpstr>
      <vt:lpstr>Cambria</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Fun Colorful Pastel Art Class Kids Presentation </dc:title>
  <cp:lastModifiedBy>Hưng PQ</cp:lastModifiedBy>
  <cp:revision>17</cp:revision>
  <dcterms:created xsi:type="dcterms:W3CDTF">2006-08-16T00:00:00Z</dcterms:created>
  <dcterms:modified xsi:type="dcterms:W3CDTF">2023-07-18T09:05:10Z</dcterms:modified>
  <dc:identifier>DAFo4UoDk9I</dc:identifier>
</cp:coreProperties>
</file>