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0" r:id="rId2"/>
    <p:sldId id="278" r:id="rId3"/>
    <p:sldId id="279" r:id="rId4"/>
    <p:sldId id="280" r:id="rId5"/>
    <p:sldId id="283" r:id="rId6"/>
    <p:sldId id="285" r:id="rId7"/>
    <p:sldId id="286" r:id="rId8"/>
    <p:sldId id="282" r:id="rId9"/>
    <p:sldId id="281" r:id="rId10"/>
    <p:sldId id="284" r:id="rId11"/>
    <p:sldId id="287" r:id="rId12"/>
    <p:sldId id="288" r:id="rId13"/>
    <p:sldId id="289" r:id="rId14"/>
    <p:sldId id="290" r:id="rId15"/>
    <p:sldId id="291" r:id="rId16"/>
    <p:sldId id="292" r:id="rId17"/>
    <p:sldId id="293" r:id="rId18"/>
    <p:sldId id="295" r:id="rId19"/>
    <p:sldId id="294" r:id="rId20"/>
    <p:sldId id="296" r:id="rId21"/>
    <p:sldId id="311" r:id="rId22"/>
    <p:sldId id="297" r:id="rId23"/>
    <p:sldId id="298" r:id="rId24"/>
    <p:sldId id="300" r:id="rId25"/>
    <p:sldId id="299" r:id="rId26"/>
    <p:sldId id="301" r:id="rId27"/>
    <p:sldId id="302" r:id="rId28"/>
    <p:sldId id="303" r:id="rId29"/>
    <p:sldId id="305" r:id="rId30"/>
    <p:sldId id="306" r:id="rId31"/>
    <p:sldId id="307" r:id="rId32"/>
    <p:sldId id="308" r:id="rId33"/>
    <p:sldId id="30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C7BE"/>
    <a:srgbClr val="CEBCA4"/>
    <a:srgbClr val="BCABA3"/>
    <a:srgbClr val="D4BEB1"/>
    <a:srgbClr val="D2C4B7"/>
    <a:srgbClr val="D3C6B9"/>
    <a:srgbClr val="D6BAB6"/>
    <a:srgbClr val="FFFFFF"/>
    <a:srgbClr val="AF9A94"/>
    <a:srgbClr val="D1B6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672" autoAdjust="0"/>
    <p:restoredTop sz="94660"/>
  </p:normalViewPr>
  <p:slideViewPr>
    <p:cSldViewPr snapToGrid="0">
      <p:cViewPr varScale="1">
        <p:scale>
          <a:sx n="62" d="100"/>
          <a:sy n="62" d="100"/>
        </p:scale>
        <p:origin x="82" y="379"/>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rgbClr val="FFC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BD71-43F4-997E-5886EB6DDC85}"/>
              </c:ext>
            </c:extLst>
          </c:dPt>
          <c:dPt>
            <c:idx val="1"/>
            <c:bubble3D val="0"/>
            <c:spPr>
              <a:solidFill>
                <a:srgbClr val="00CC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4-BD71-43F4-997E-5886EB6DDC85}"/>
              </c:ext>
            </c:extLst>
          </c:dPt>
          <c:dPt>
            <c:idx val="2"/>
            <c:bubble3D val="0"/>
            <c:spPr>
              <a:solidFill>
                <a:srgbClr val="005D7E"/>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BD71-43F4-997E-5886EB6DDC85}"/>
              </c:ext>
            </c:extLst>
          </c:dPt>
          <c:dPt>
            <c:idx val="3"/>
            <c:bubble3D val="0"/>
            <c:spPr>
              <a:solidFill>
                <a:srgbClr val="CC0099"/>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6-BD71-43F4-997E-5886EB6DDC85}"/>
              </c:ext>
            </c:extLst>
          </c:dPt>
          <c:dPt>
            <c:idx val="4"/>
            <c:bubble3D val="0"/>
            <c:spPr>
              <a:solidFill>
                <a:srgbClr val="A50021"/>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BD71-43F4-997E-5886EB6DDC85}"/>
              </c:ext>
            </c:extLst>
          </c:dPt>
          <c:dPt>
            <c:idx val="5"/>
            <c:bubble3D val="0"/>
            <c:spPr>
              <a:solidFill>
                <a:schemeClr val="accent4">
                  <a:lumMod val="75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8-BD71-43F4-997E-5886EB6DDC85}"/>
              </c:ext>
            </c:extLst>
          </c:dPt>
          <c:dPt>
            <c:idx val="6"/>
            <c:bubble3D val="0"/>
            <c:spPr>
              <a:solidFill>
                <a:srgbClr val="00CCFF"/>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2-BD71-43F4-997E-5886EB6DDC85}"/>
              </c:ext>
            </c:extLst>
          </c:dPt>
          <c:dLbls>
            <c:dLbl>
              <c:idx val="0"/>
              <c:layout>
                <c:manualLayout>
                  <c:x val="-8.2200252486683195E-2"/>
                  <c:y val="0.139779331933150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71-43F4-997E-5886EB6DDC85}"/>
                </c:ext>
              </c:extLst>
            </c:dLbl>
            <c:dLbl>
              <c:idx val="1"/>
              <c:layout>
                <c:manualLayout>
                  <c:x val="-0.22672103988330017"/>
                  <c:y val="2.31960266962787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71-43F4-997E-5886EB6DDC85}"/>
                </c:ext>
              </c:extLst>
            </c:dLbl>
            <c:dLbl>
              <c:idx val="2"/>
              <c:layout>
                <c:manualLayout>
                  <c:x val="-0.16333204885808408"/>
                  <c:y val="-0.2633678842487624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D71-43F4-997E-5886EB6DDC85}"/>
                </c:ext>
              </c:extLst>
            </c:dLbl>
            <c:dLbl>
              <c:idx val="3"/>
              <c:layout>
                <c:manualLayout>
                  <c:x val="-8.2234071349827687E-2"/>
                  <c:y val="-0.3278377684500960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D71-43F4-997E-5886EB6DDC85}"/>
                </c:ext>
              </c:extLst>
            </c:dLbl>
            <c:dLbl>
              <c:idx val="4"/>
              <c:layout>
                <c:manualLayout>
                  <c:x val="8.4505915345336649E-2"/>
                  <c:y val="-0.2987174609459176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D71-43F4-997E-5886EB6DDC85}"/>
                </c:ext>
              </c:extLst>
            </c:dLbl>
            <c:dLbl>
              <c:idx val="5"/>
              <c:layout>
                <c:manualLayout>
                  <c:x val="0.11872455594526678"/>
                  <c:y val="-0.2483828295044816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D71-43F4-997E-5886EB6DDC85}"/>
                </c:ext>
              </c:extLst>
            </c:dLbl>
            <c:dLbl>
              <c:idx val="6"/>
              <c:layout>
                <c:manualLayout>
                  <c:x val="0.2139616364865391"/>
                  <c:y val="4.38946130060327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D71-43F4-997E-5886EB6DDC85}"/>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Chạy quá tốc độ</c:v>
                </c:pt>
                <c:pt idx="1">
                  <c:v>Đi không đúng làn đường, phần đường</c:v>
                </c:pt>
                <c:pt idx="2">
                  <c:v>Vượt xe sai quy định</c:v>
                </c:pt>
                <c:pt idx="3">
                  <c:v>Chuyển hướng không đúng quy định</c:v>
                </c:pt>
                <c:pt idx="4">
                  <c:v>Không nhường đường</c:v>
                </c:pt>
                <c:pt idx="5">
                  <c:v>Sử dụng rượu bia</c:v>
                </c:pt>
                <c:pt idx="6">
                  <c:v>Các lỗi vi phạm khác</c:v>
                </c:pt>
              </c:strCache>
            </c:strRef>
          </c:cat>
          <c:val>
            <c:numRef>
              <c:f>Sheet1!$B$2:$B$8</c:f>
              <c:numCache>
                <c:formatCode>0%</c:formatCode>
                <c:ptCount val="7"/>
                <c:pt idx="0">
                  <c:v>0.09</c:v>
                </c:pt>
                <c:pt idx="1">
                  <c:v>0.26</c:v>
                </c:pt>
                <c:pt idx="2">
                  <c:v>7.0000000000000007E-2</c:v>
                </c:pt>
                <c:pt idx="3">
                  <c:v>0.09</c:v>
                </c:pt>
                <c:pt idx="4">
                  <c:v>7.0000000000000007E-2</c:v>
                </c:pt>
                <c:pt idx="5">
                  <c:v>0.04</c:v>
                </c:pt>
                <c:pt idx="6">
                  <c:v>0.38</c:v>
                </c:pt>
              </c:numCache>
            </c:numRef>
          </c:val>
          <c:extLst>
            <c:ext xmlns:c16="http://schemas.microsoft.com/office/drawing/2014/chart" uri="{C3380CC4-5D6E-409C-BE32-E72D297353CC}">
              <c16:uniqueId val="{00000000-BD71-43F4-997E-5886EB6DDC85}"/>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rgbClr val="FFC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BD71-43F4-997E-5886EB6DDC85}"/>
              </c:ext>
            </c:extLst>
          </c:dPt>
          <c:dPt>
            <c:idx val="1"/>
            <c:bubble3D val="0"/>
            <c:spPr>
              <a:solidFill>
                <a:srgbClr val="00CC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4-BD71-43F4-997E-5886EB6DDC85}"/>
              </c:ext>
            </c:extLst>
          </c:dPt>
          <c:dPt>
            <c:idx val="2"/>
            <c:bubble3D val="0"/>
            <c:spPr>
              <a:solidFill>
                <a:srgbClr val="005D7E"/>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BD71-43F4-997E-5886EB6DDC85}"/>
              </c:ext>
            </c:extLst>
          </c:dPt>
          <c:dPt>
            <c:idx val="3"/>
            <c:bubble3D val="0"/>
            <c:spPr>
              <a:solidFill>
                <a:srgbClr val="CC0099"/>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6-BD71-43F4-997E-5886EB6DDC85}"/>
              </c:ext>
            </c:extLst>
          </c:dPt>
          <c:dPt>
            <c:idx val="4"/>
            <c:bubble3D val="0"/>
            <c:spPr>
              <a:solidFill>
                <a:srgbClr val="A50021"/>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BD71-43F4-997E-5886EB6DDC85}"/>
              </c:ext>
            </c:extLst>
          </c:dPt>
          <c:dPt>
            <c:idx val="5"/>
            <c:bubble3D val="0"/>
            <c:spPr>
              <a:solidFill>
                <a:schemeClr val="accent4">
                  <a:lumMod val="75000"/>
                </a:schemeClr>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8-BD71-43F4-997E-5886EB6DDC85}"/>
              </c:ext>
            </c:extLst>
          </c:dPt>
          <c:dPt>
            <c:idx val="6"/>
            <c:bubble3D val="0"/>
            <c:spPr>
              <a:solidFill>
                <a:srgbClr val="00CCFF"/>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2-BD71-43F4-997E-5886EB6DDC85}"/>
              </c:ext>
            </c:extLst>
          </c:dPt>
          <c:dLbls>
            <c:dLbl>
              <c:idx val="0"/>
              <c:layout>
                <c:manualLayout>
                  <c:x val="-8.2200252486683195E-2"/>
                  <c:y val="0.1397793319331500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D71-43F4-997E-5886EB6DDC85}"/>
                </c:ext>
              </c:extLst>
            </c:dLbl>
            <c:dLbl>
              <c:idx val="1"/>
              <c:layout>
                <c:manualLayout>
                  <c:x val="-0.22672103988330017"/>
                  <c:y val="2.31960266962787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D71-43F4-997E-5886EB6DDC85}"/>
                </c:ext>
              </c:extLst>
            </c:dLbl>
            <c:dLbl>
              <c:idx val="2"/>
              <c:layout>
                <c:manualLayout>
                  <c:x val="-0.16333204885808408"/>
                  <c:y val="-0.2633678842487624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D71-43F4-997E-5886EB6DDC85}"/>
                </c:ext>
              </c:extLst>
            </c:dLbl>
            <c:dLbl>
              <c:idx val="3"/>
              <c:layout>
                <c:manualLayout>
                  <c:x val="-8.2234071349827687E-2"/>
                  <c:y val="-0.3278377684500960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D71-43F4-997E-5886EB6DDC85}"/>
                </c:ext>
              </c:extLst>
            </c:dLbl>
            <c:dLbl>
              <c:idx val="4"/>
              <c:layout>
                <c:manualLayout>
                  <c:x val="8.4505915345336649E-2"/>
                  <c:y val="-0.2987174609459176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D71-43F4-997E-5886EB6DDC85}"/>
                </c:ext>
              </c:extLst>
            </c:dLbl>
            <c:dLbl>
              <c:idx val="5"/>
              <c:layout>
                <c:manualLayout>
                  <c:x val="0.11872455594526678"/>
                  <c:y val="-0.2483828295044816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D71-43F4-997E-5886EB6DDC85}"/>
                </c:ext>
              </c:extLst>
            </c:dLbl>
            <c:dLbl>
              <c:idx val="6"/>
              <c:layout>
                <c:manualLayout>
                  <c:x val="0.2139616364865391"/>
                  <c:y val="4.38946130060327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D71-43F4-997E-5886EB6DDC85}"/>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Chạy quá tốc độ</c:v>
                </c:pt>
                <c:pt idx="1">
                  <c:v>Đi không đúng làn đường, phần đường</c:v>
                </c:pt>
                <c:pt idx="2">
                  <c:v>Vượt xe sai quy định</c:v>
                </c:pt>
                <c:pt idx="3">
                  <c:v>Chuyển hướng không đúng quy định</c:v>
                </c:pt>
                <c:pt idx="4">
                  <c:v>Không nhường đường</c:v>
                </c:pt>
                <c:pt idx="5">
                  <c:v>Sử dụng rượu bia</c:v>
                </c:pt>
                <c:pt idx="6">
                  <c:v>Các lỗi vi phạm khác</c:v>
                </c:pt>
              </c:strCache>
            </c:strRef>
          </c:cat>
          <c:val>
            <c:numRef>
              <c:f>Sheet1!$B$2:$B$8</c:f>
              <c:numCache>
                <c:formatCode>0%</c:formatCode>
                <c:ptCount val="7"/>
                <c:pt idx="0">
                  <c:v>0.09</c:v>
                </c:pt>
                <c:pt idx="1">
                  <c:v>0.26</c:v>
                </c:pt>
                <c:pt idx="2">
                  <c:v>7.0000000000000007E-2</c:v>
                </c:pt>
                <c:pt idx="3">
                  <c:v>0.09</c:v>
                </c:pt>
                <c:pt idx="4">
                  <c:v>7.0000000000000007E-2</c:v>
                </c:pt>
                <c:pt idx="5">
                  <c:v>0.04</c:v>
                </c:pt>
                <c:pt idx="6">
                  <c:v>0.38</c:v>
                </c:pt>
              </c:numCache>
            </c:numRef>
          </c:val>
          <c:extLst>
            <c:ext xmlns:c16="http://schemas.microsoft.com/office/drawing/2014/chart" uri="{C3380CC4-5D6E-409C-BE32-E72D297353CC}">
              <c16:uniqueId val="{00000000-BD71-43F4-997E-5886EB6DDC85}"/>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287CC-A6E9-434A-9A8B-D7212B1A0C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663D71-6F69-47C9-8067-29B3D4BE26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EDF310-A955-4388-ADA1-6AE39FCBEAF6}"/>
              </a:ext>
            </a:extLst>
          </p:cNvPr>
          <p:cNvSpPr>
            <a:spLocks noGrp="1"/>
          </p:cNvSpPr>
          <p:nvPr>
            <p:ph type="dt" sz="half" idx="10"/>
          </p:nvPr>
        </p:nvSpPr>
        <p:spPr/>
        <p:txBody>
          <a:bodyPr/>
          <a:lstStyle/>
          <a:p>
            <a:fld id="{0BE67772-D0B7-41C1-BBFF-053954CE56BE}" type="datetimeFigureOut">
              <a:rPr lang="en-US" smtClean="0"/>
              <a:t>5/23/2022</a:t>
            </a:fld>
            <a:endParaRPr lang="en-US"/>
          </a:p>
        </p:txBody>
      </p:sp>
      <p:sp>
        <p:nvSpPr>
          <p:cNvPr id="5" name="Footer Placeholder 4">
            <a:extLst>
              <a:ext uri="{FF2B5EF4-FFF2-40B4-BE49-F238E27FC236}">
                <a16:creationId xmlns:a16="http://schemas.microsoft.com/office/drawing/2014/main" id="{4BB861C8-64EF-4BBA-92F2-F575F9575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FBC5A0-9C84-41D1-8ED8-11972DE961D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67997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7376C-44A7-48C3-8563-082D9DE7BD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BEB191-90FD-40B9-98D7-1B512063CD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0F528-1BC6-4372-82EC-E7DFF856D462}"/>
              </a:ext>
            </a:extLst>
          </p:cNvPr>
          <p:cNvSpPr>
            <a:spLocks noGrp="1"/>
          </p:cNvSpPr>
          <p:nvPr>
            <p:ph type="dt" sz="half" idx="10"/>
          </p:nvPr>
        </p:nvSpPr>
        <p:spPr/>
        <p:txBody>
          <a:bodyPr/>
          <a:lstStyle/>
          <a:p>
            <a:fld id="{0BE67772-D0B7-41C1-BBFF-053954CE56BE}" type="datetimeFigureOut">
              <a:rPr lang="en-US" smtClean="0"/>
              <a:t>5/23/2022</a:t>
            </a:fld>
            <a:endParaRPr lang="en-US"/>
          </a:p>
        </p:txBody>
      </p:sp>
      <p:sp>
        <p:nvSpPr>
          <p:cNvPr id="5" name="Footer Placeholder 4">
            <a:extLst>
              <a:ext uri="{FF2B5EF4-FFF2-40B4-BE49-F238E27FC236}">
                <a16:creationId xmlns:a16="http://schemas.microsoft.com/office/drawing/2014/main" id="{F1174356-61A8-4C67-B547-8C0B231EA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945B8-8563-4944-8551-1805C1DA33D6}"/>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721243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3A94AF-1A1E-40C4-B9CC-BBC7CE2915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8BA244-291C-4C85-AB28-B542C3C6CF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BC3A9C-3710-4779-AE7A-7664BDE4945E}"/>
              </a:ext>
            </a:extLst>
          </p:cNvPr>
          <p:cNvSpPr>
            <a:spLocks noGrp="1"/>
          </p:cNvSpPr>
          <p:nvPr>
            <p:ph type="dt" sz="half" idx="10"/>
          </p:nvPr>
        </p:nvSpPr>
        <p:spPr/>
        <p:txBody>
          <a:bodyPr/>
          <a:lstStyle/>
          <a:p>
            <a:fld id="{0BE67772-D0B7-41C1-BBFF-053954CE56BE}" type="datetimeFigureOut">
              <a:rPr lang="en-US" smtClean="0"/>
              <a:t>5/23/2022</a:t>
            </a:fld>
            <a:endParaRPr lang="en-US"/>
          </a:p>
        </p:txBody>
      </p:sp>
      <p:sp>
        <p:nvSpPr>
          <p:cNvPr id="5" name="Footer Placeholder 4">
            <a:extLst>
              <a:ext uri="{FF2B5EF4-FFF2-40B4-BE49-F238E27FC236}">
                <a16:creationId xmlns:a16="http://schemas.microsoft.com/office/drawing/2014/main" id="{3875C481-87C8-4D07-9BDD-289C1C4FE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4439B5-5360-4F75-82A7-A8E3EE63836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05319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81C6D-F42B-4521-994D-EF9A2CBB6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4D1D3-8901-45F4-AD0E-002E6B02E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678CA7-2D0F-475D-BE58-70820A919767}"/>
              </a:ext>
            </a:extLst>
          </p:cNvPr>
          <p:cNvSpPr>
            <a:spLocks noGrp="1"/>
          </p:cNvSpPr>
          <p:nvPr>
            <p:ph type="dt" sz="half" idx="10"/>
          </p:nvPr>
        </p:nvSpPr>
        <p:spPr/>
        <p:txBody>
          <a:bodyPr/>
          <a:lstStyle/>
          <a:p>
            <a:fld id="{0BE67772-D0B7-41C1-BBFF-053954CE56BE}" type="datetimeFigureOut">
              <a:rPr lang="en-US" smtClean="0"/>
              <a:t>5/23/2022</a:t>
            </a:fld>
            <a:endParaRPr lang="en-US"/>
          </a:p>
        </p:txBody>
      </p:sp>
      <p:sp>
        <p:nvSpPr>
          <p:cNvPr id="5" name="Footer Placeholder 4">
            <a:extLst>
              <a:ext uri="{FF2B5EF4-FFF2-40B4-BE49-F238E27FC236}">
                <a16:creationId xmlns:a16="http://schemas.microsoft.com/office/drawing/2014/main" id="{62B70391-A56F-4B5D-A55F-0D78AC6A3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0BF5D-B9AF-4A34-A290-BB56A2930BE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23103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37CD8-E51B-4BDA-A636-C815ABE231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D0ADF9-C89D-4214-B471-2CAD71443A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27DD6D-EF80-4580-9B51-2D42599745AD}"/>
              </a:ext>
            </a:extLst>
          </p:cNvPr>
          <p:cNvSpPr>
            <a:spLocks noGrp="1"/>
          </p:cNvSpPr>
          <p:nvPr>
            <p:ph type="dt" sz="half" idx="10"/>
          </p:nvPr>
        </p:nvSpPr>
        <p:spPr/>
        <p:txBody>
          <a:bodyPr/>
          <a:lstStyle/>
          <a:p>
            <a:fld id="{0BE67772-D0B7-41C1-BBFF-053954CE56BE}" type="datetimeFigureOut">
              <a:rPr lang="en-US" smtClean="0"/>
              <a:t>5/23/2022</a:t>
            </a:fld>
            <a:endParaRPr lang="en-US"/>
          </a:p>
        </p:txBody>
      </p:sp>
      <p:sp>
        <p:nvSpPr>
          <p:cNvPr id="5" name="Footer Placeholder 4">
            <a:extLst>
              <a:ext uri="{FF2B5EF4-FFF2-40B4-BE49-F238E27FC236}">
                <a16:creationId xmlns:a16="http://schemas.microsoft.com/office/drawing/2014/main" id="{D42ED96B-20DE-4B42-AC3E-1089B6BE3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5F3248-AFBD-4D0F-BD1A-C5E10E325DF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87880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8BACE-0F25-48BC-9488-3862E37DD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9A3C9-9C24-4D79-9F42-651E7800B0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B95158C-B349-4EF8-A39C-751052775E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1D10A2-3254-4147-BB54-3C310A17C443}"/>
              </a:ext>
            </a:extLst>
          </p:cNvPr>
          <p:cNvSpPr>
            <a:spLocks noGrp="1"/>
          </p:cNvSpPr>
          <p:nvPr>
            <p:ph type="dt" sz="half" idx="10"/>
          </p:nvPr>
        </p:nvSpPr>
        <p:spPr/>
        <p:txBody>
          <a:bodyPr/>
          <a:lstStyle/>
          <a:p>
            <a:fld id="{0BE67772-D0B7-41C1-BBFF-053954CE56BE}" type="datetimeFigureOut">
              <a:rPr lang="en-US" smtClean="0"/>
              <a:t>5/23/2022</a:t>
            </a:fld>
            <a:endParaRPr lang="en-US"/>
          </a:p>
        </p:txBody>
      </p:sp>
      <p:sp>
        <p:nvSpPr>
          <p:cNvPr id="6" name="Footer Placeholder 5">
            <a:extLst>
              <a:ext uri="{FF2B5EF4-FFF2-40B4-BE49-F238E27FC236}">
                <a16:creationId xmlns:a16="http://schemas.microsoft.com/office/drawing/2014/main" id="{1FAAF4D6-E402-4170-A770-6284F4B0E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45275-68B2-404B-B11D-1F5BCA910F5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004652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DB75-745D-4645-866E-3B02AA6FCC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B008B8F-9A22-4342-ABC5-C536D60D6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438C4-6D60-4F17-90E2-9A58495644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597975-1B19-4F99-A100-85DC971F2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F2251D-4523-45CD-82A3-A87CE16008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E06B7E-8A5C-4ACC-BFEA-307B6580417D}"/>
              </a:ext>
            </a:extLst>
          </p:cNvPr>
          <p:cNvSpPr>
            <a:spLocks noGrp="1"/>
          </p:cNvSpPr>
          <p:nvPr>
            <p:ph type="dt" sz="half" idx="10"/>
          </p:nvPr>
        </p:nvSpPr>
        <p:spPr/>
        <p:txBody>
          <a:bodyPr/>
          <a:lstStyle/>
          <a:p>
            <a:fld id="{0BE67772-D0B7-41C1-BBFF-053954CE56BE}" type="datetimeFigureOut">
              <a:rPr lang="en-US" smtClean="0"/>
              <a:t>5/23/2022</a:t>
            </a:fld>
            <a:endParaRPr lang="en-US"/>
          </a:p>
        </p:txBody>
      </p:sp>
      <p:sp>
        <p:nvSpPr>
          <p:cNvPr id="8" name="Footer Placeholder 7">
            <a:extLst>
              <a:ext uri="{FF2B5EF4-FFF2-40B4-BE49-F238E27FC236}">
                <a16:creationId xmlns:a16="http://schemas.microsoft.com/office/drawing/2014/main" id="{424E6107-FB4A-4489-8A7A-3C683582A4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083D5C-B642-4AF0-89AE-EEB759C79D55}"/>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81119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1416D-E747-4CA6-B320-D35AC043CA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4F6581-00E7-4099-8108-34AC9F682BC7}"/>
              </a:ext>
            </a:extLst>
          </p:cNvPr>
          <p:cNvSpPr>
            <a:spLocks noGrp="1"/>
          </p:cNvSpPr>
          <p:nvPr>
            <p:ph type="dt" sz="half" idx="10"/>
          </p:nvPr>
        </p:nvSpPr>
        <p:spPr/>
        <p:txBody>
          <a:bodyPr/>
          <a:lstStyle/>
          <a:p>
            <a:fld id="{0BE67772-D0B7-41C1-BBFF-053954CE56BE}" type="datetimeFigureOut">
              <a:rPr lang="en-US" smtClean="0"/>
              <a:t>5/23/2022</a:t>
            </a:fld>
            <a:endParaRPr lang="en-US"/>
          </a:p>
        </p:txBody>
      </p:sp>
      <p:sp>
        <p:nvSpPr>
          <p:cNvPr id="4" name="Footer Placeholder 3">
            <a:extLst>
              <a:ext uri="{FF2B5EF4-FFF2-40B4-BE49-F238E27FC236}">
                <a16:creationId xmlns:a16="http://schemas.microsoft.com/office/drawing/2014/main" id="{6B52B32B-BA67-4123-BD6C-D7CEA01A8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23B8E8-211C-4C4C-8E6D-64F224EC911F}"/>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319326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167913-AC74-45F1-AA57-3CB8E65302BC}"/>
              </a:ext>
            </a:extLst>
          </p:cNvPr>
          <p:cNvSpPr>
            <a:spLocks noGrp="1"/>
          </p:cNvSpPr>
          <p:nvPr>
            <p:ph type="dt" sz="half" idx="10"/>
          </p:nvPr>
        </p:nvSpPr>
        <p:spPr/>
        <p:txBody>
          <a:bodyPr/>
          <a:lstStyle/>
          <a:p>
            <a:fld id="{0BE67772-D0B7-41C1-BBFF-053954CE56BE}" type="datetimeFigureOut">
              <a:rPr lang="en-US" smtClean="0"/>
              <a:t>5/23/2022</a:t>
            </a:fld>
            <a:endParaRPr lang="en-US"/>
          </a:p>
        </p:txBody>
      </p:sp>
      <p:sp>
        <p:nvSpPr>
          <p:cNvPr id="3" name="Footer Placeholder 2">
            <a:extLst>
              <a:ext uri="{FF2B5EF4-FFF2-40B4-BE49-F238E27FC236}">
                <a16:creationId xmlns:a16="http://schemas.microsoft.com/office/drawing/2014/main" id="{56C23B9F-B647-4542-AF00-BE1CCB8DEE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9E4050-D926-4733-928B-3430D13364A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52723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7C64C-81C4-41BA-A80E-62043CF341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162488-EDB1-45BE-B79F-6DA9CAA084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7240EC-C7A9-413E-863A-8DC7BA831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30CF71-9BBF-4499-955B-06F01FF028D8}"/>
              </a:ext>
            </a:extLst>
          </p:cNvPr>
          <p:cNvSpPr>
            <a:spLocks noGrp="1"/>
          </p:cNvSpPr>
          <p:nvPr>
            <p:ph type="dt" sz="half" idx="10"/>
          </p:nvPr>
        </p:nvSpPr>
        <p:spPr/>
        <p:txBody>
          <a:bodyPr/>
          <a:lstStyle/>
          <a:p>
            <a:fld id="{0BE67772-D0B7-41C1-BBFF-053954CE56BE}" type="datetimeFigureOut">
              <a:rPr lang="en-US" smtClean="0"/>
              <a:t>5/23/2022</a:t>
            </a:fld>
            <a:endParaRPr lang="en-US"/>
          </a:p>
        </p:txBody>
      </p:sp>
      <p:sp>
        <p:nvSpPr>
          <p:cNvPr id="6" name="Footer Placeholder 5">
            <a:extLst>
              <a:ext uri="{FF2B5EF4-FFF2-40B4-BE49-F238E27FC236}">
                <a16:creationId xmlns:a16="http://schemas.microsoft.com/office/drawing/2014/main" id="{CC141A00-1E15-4F20-A76E-F2070216A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BEB41-D5D1-4E71-8B74-7D33BB2B73B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47761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6F1C9-BFBC-429C-96C2-3E3F0DE570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5C7669-084B-4440-AD9F-81E3506E4D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B89C4C-8387-4009-8A8B-1FBD0E5BFC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E8ECEC-8CFA-443A-AB4C-C62E8BFE8DB6}"/>
              </a:ext>
            </a:extLst>
          </p:cNvPr>
          <p:cNvSpPr>
            <a:spLocks noGrp="1"/>
          </p:cNvSpPr>
          <p:nvPr>
            <p:ph type="dt" sz="half" idx="10"/>
          </p:nvPr>
        </p:nvSpPr>
        <p:spPr/>
        <p:txBody>
          <a:bodyPr/>
          <a:lstStyle/>
          <a:p>
            <a:fld id="{0BE67772-D0B7-41C1-BBFF-053954CE56BE}" type="datetimeFigureOut">
              <a:rPr lang="en-US" smtClean="0"/>
              <a:t>5/23/2022</a:t>
            </a:fld>
            <a:endParaRPr lang="en-US"/>
          </a:p>
        </p:txBody>
      </p:sp>
      <p:sp>
        <p:nvSpPr>
          <p:cNvPr id="6" name="Footer Placeholder 5">
            <a:extLst>
              <a:ext uri="{FF2B5EF4-FFF2-40B4-BE49-F238E27FC236}">
                <a16:creationId xmlns:a16="http://schemas.microsoft.com/office/drawing/2014/main" id="{846F1E92-E15E-44F1-8B6F-4CC873D17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BBDD05-DA43-47CC-93CF-67CBDBEC862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067878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CAA549-CC49-4B00-AF9F-D2C420F98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B52B02-CC8A-4CCA-A556-B1204F893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4497EC-F22B-4F90-AD09-C08238B19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67772-D0B7-41C1-BBFF-053954CE56BE}" type="datetimeFigureOut">
              <a:rPr lang="en-US" smtClean="0"/>
              <a:t>5/23/2022</a:t>
            </a:fld>
            <a:endParaRPr lang="en-US"/>
          </a:p>
        </p:txBody>
      </p:sp>
      <p:sp>
        <p:nvSpPr>
          <p:cNvPr id="5" name="Footer Placeholder 4">
            <a:extLst>
              <a:ext uri="{FF2B5EF4-FFF2-40B4-BE49-F238E27FC236}">
                <a16:creationId xmlns:a16="http://schemas.microsoft.com/office/drawing/2014/main" id="{242D94F9-52FA-442A-B707-23C3940E02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562A46-ACF6-486E-9C84-8C68282FE7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914C9-5726-4F44-8B91-99FB38E9B84E}" type="slidenum">
              <a:rPr lang="en-US" smtClean="0"/>
              <a:t>‹#›</a:t>
            </a:fld>
            <a:endParaRPr lang="en-US"/>
          </a:p>
        </p:txBody>
      </p:sp>
    </p:spTree>
    <p:extLst>
      <p:ext uri="{BB962C8B-B14F-4D97-AF65-F5344CB8AC3E}">
        <p14:creationId xmlns:p14="http://schemas.microsoft.com/office/powerpoint/2010/main" val="1936750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0.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tmp"/><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gif"/><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2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8.gif"/></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56BB9C-E82A-3B2E-DB91-8C3849F63548}"/>
              </a:ext>
            </a:extLst>
          </p:cNvPr>
          <p:cNvPicPr>
            <a:picLocks noChangeAspect="1"/>
          </p:cNvPicPr>
          <p:nvPr/>
        </p:nvPicPr>
        <p:blipFill rotWithShape="1">
          <a:blip r:embed="rId2"/>
          <a:srcRect t="44681"/>
          <a:stretch/>
        </p:blipFill>
        <p:spPr>
          <a:xfrm>
            <a:off x="-102578" y="0"/>
            <a:ext cx="12397155" cy="6858000"/>
          </a:xfrm>
          <a:prstGeom prst="rect">
            <a:avLst/>
          </a:prstGeom>
        </p:spPr>
      </p:pic>
      <p:sp>
        <p:nvSpPr>
          <p:cNvPr id="4" name="Rectangle 3">
            <a:extLst>
              <a:ext uri="{FF2B5EF4-FFF2-40B4-BE49-F238E27FC236}">
                <a16:creationId xmlns:a16="http://schemas.microsoft.com/office/drawing/2014/main" id="{EEF6F858-CC73-A544-3E52-3C81D66C75CA}"/>
              </a:ext>
            </a:extLst>
          </p:cNvPr>
          <p:cNvSpPr/>
          <p:nvPr/>
        </p:nvSpPr>
        <p:spPr>
          <a:xfrm>
            <a:off x="-295946" y="0"/>
            <a:ext cx="12990542"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711648-FEF3-A5B2-50EB-80C77C43A7FD}"/>
              </a:ext>
            </a:extLst>
          </p:cNvPr>
          <p:cNvSpPr txBox="1"/>
          <p:nvPr/>
        </p:nvSpPr>
        <p:spPr>
          <a:xfrm>
            <a:off x="2587559" y="2151727"/>
            <a:ext cx="7577578" cy="2554545"/>
          </a:xfrm>
          <a:prstGeom prst="rect">
            <a:avLst/>
          </a:prstGeom>
          <a:noFill/>
        </p:spPr>
        <p:txBody>
          <a:bodyPr wrap="square">
            <a:spAutoFit/>
          </a:bodyPr>
          <a:lstStyle/>
          <a:p>
            <a:pPr algn="ctr"/>
            <a:r>
              <a:rPr lang="vi-VN" sz="4000" b="1" dirty="0">
                <a:solidFill>
                  <a:schemeClr val="bg1"/>
                </a:solidFill>
                <a:ea typeface="#9Slide02 Noi dung dai" panose="02000000000000000000" pitchFamily="2" charset="0"/>
              </a:rPr>
              <a:t>Vì sao người lái xe phải điều khiển xe trong giới hạn tốc độ cho phép và giữ khoảng</a:t>
            </a:r>
          </a:p>
          <a:p>
            <a:pPr algn="ctr"/>
            <a:r>
              <a:rPr lang="vi-VN" sz="4000" b="1" dirty="0">
                <a:solidFill>
                  <a:schemeClr val="bg1"/>
                </a:solidFill>
                <a:ea typeface="#9Slide02 Noi dung dai" panose="02000000000000000000" pitchFamily="2" charset="0"/>
              </a:rPr>
              <a:t>cách an toàn giữa hai xe?</a:t>
            </a:r>
            <a:endParaRPr lang="en-US" sz="4000" b="1" dirty="0">
              <a:solidFill>
                <a:schemeClr val="bg1"/>
              </a:solidFill>
              <a:ea typeface="#9Slide02 Noi dung dai" panose="02000000000000000000" pitchFamily="2" charset="0"/>
            </a:endParaRPr>
          </a:p>
        </p:txBody>
      </p:sp>
    </p:spTree>
    <p:extLst>
      <p:ext uri="{BB962C8B-B14F-4D97-AF65-F5344CB8AC3E}">
        <p14:creationId xmlns:p14="http://schemas.microsoft.com/office/powerpoint/2010/main" val="3860415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highway with cars on it&#10;&#10;Description automatically generated with low confidence">
            <a:extLst>
              <a:ext uri="{FF2B5EF4-FFF2-40B4-BE49-F238E27FC236}">
                <a16:creationId xmlns:a16="http://schemas.microsoft.com/office/drawing/2014/main" id="{BB196547-FFA3-4D51-9CB3-7E6FE4AE8192}"/>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88952" cy="6856286"/>
          </a:xfrm>
          <a:prstGeom prst="rect">
            <a:avLst/>
          </a:prstGeom>
        </p:spPr>
      </p:pic>
      <p:sp>
        <p:nvSpPr>
          <p:cNvPr id="6" name="Rectangle 5">
            <a:extLst>
              <a:ext uri="{FF2B5EF4-FFF2-40B4-BE49-F238E27FC236}">
                <a16:creationId xmlns:a16="http://schemas.microsoft.com/office/drawing/2014/main" id="{3ED10C06-716E-4982-8DFC-720E2D3394C1}"/>
              </a:ext>
            </a:extLst>
          </p:cNvPr>
          <p:cNvSpPr/>
          <p:nvPr/>
        </p:nvSpPr>
        <p:spPr>
          <a:xfrm>
            <a:off x="0" y="0"/>
            <a:ext cx="12188952" cy="685628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highway with cars on it&#10;&#10;Description automatically generated with low confidence">
            <a:extLst>
              <a:ext uri="{FF2B5EF4-FFF2-40B4-BE49-F238E27FC236}">
                <a16:creationId xmlns:a16="http://schemas.microsoft.com/office/drawing/2014/main" id="{4945EB74-2490-4601-9A81-7F9B12AE78DA}"/>
              </a:ext>
            </a:extLst>
          </p:cNvPr>
          <p:cNvPicPr>
            <a:picLocks noChangeAspect="1"/>
          </p:cNvPicPr>
          <p:nvPr/>
        </p:nvPicPr>
        <p:blipFill rotWithShape="1">
          <a:blip r:embed="rId2">
            <a:extLst>
              <a:ext uri="{28A0092B-C50C-407E-A947-70E740481C1C}">
                <a14:useLocalDpi xmlns:a14="http://schemas.microsoft.com/office/drawing/2010/main" val="0"/>
              </a:ext>
            </a:extLst>
          </a:blip>
          <a:srcRect l="43396" t="7813" b="7813"/>
          <a:stretch/>
        </p:blipFill>
        <p:spPr>
          <a:xfrm>
            <a:off x="5292526" y="0"/>
            <a:ext cx="6899474" cy="6856286"/>
          </a:xfrm>
          <a:custGeom>
            <a:avLst/>
            <a:gdLst>
              <a:gd name="connsiteX0" fmla="*/ 3818090 w 6899474"/>
              <a:gd name="connsiteY0" fmla="*/ 0 h 6856286"/>
              <a:gd name="connsiteX1" fmla="*/ 6899474 w 6899474"/>
              <a:gd name="connsiteY1" fmla="*/ 0 h 6856286"/>
              <a:gd name="connsiteX2" fmla="*/ 6899474 w 6899474"/>
              <a:gd name="connsiteY2" fmla="*/ 6856286 h 6856286"/>
              <a:gd name="connsiteX3" fmla="*/ 2682141 w 6899474"/>
              <a:gd name="connsiteY3" fmla="*/ 6856286 h 6856286"/>
              <a:gd name="connsiteX4" fmla="*/ 0 w 6899474"/>
              <a:gd name="connsiteY4" fmla="*/ 2198709 h 685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474" h="6856286">
                <a:moveTo>
                  <a:pt x="3818090" y="0"/>
                </a:moveTo>
                <a:lnTo>
                  <a:pt x="6899474" y="0"/>
                </a:lnTo>
                <a:lnTo>
                  <a:pt x="6899474" y="6856286"/>
                </a:lnTo>
                <a:lnTo>
                  <a:pt x="2682141" y="6856286"/>
                </a:lnTo>
                <a:lnTo>
                  <a:pt x="0" y="2198709"/>
                </a:lnTo>
                <a:close/>
              </a:path>
            </a:pathLst>
          </a:custGeom>
        </p:spPr>
      </p:pic>
      <p:sp>
        <p:nvSpPr>
          <p:cNvPr id="9" name="TextBox 8">
            <a:extLst>
              <a:ext uri="{FF2B5EF4-FFF2-40B4-BE49-F238E27FC236}">
                <a16:creationId xmlns:a16="http://schemas.microsoft.com/office/drawing/2014/main" id="{B0CA0652-6BED-4700-A0A9-60F616E8230B}"/>
              </a:ext>
            </a:extLst>
          </p:cNvPr>
          <p:cNvSpPr txBox="1"/>
          <p:nvPr/>
        </p:nvSpPr>
        <p:spPr>
          <a:xfrm>
            <a:off x="558654" y="3749320"/>
            <a:ext cx="4857833" cy="1815882"/>
          </a:xfrm>
          <a:prstGeom prst="rect">
            <a:avLst/>
          </a:prstGeom>
          <a:noFill/>
        </p:spPr>
        <p:txBody>
          <a:bodyPr wrap="square" rtlCol="0">
            <a:spAutoFit/>
          </a:bodyPr>
          <a:lstStyle/>
          <a:p>
            <a:pPr algn="just"/>
            <a:r>
              <a:rPr lang="vi-VN" sz="2800">
                <a:solidFill>
                  <a:schemeClr val="bg1"/>
                </a:solidFill>
              </a:rPr>
              <a:t>Cảnh sát giao thông dễ dàng phát hiện các ô tô vượt qua tốc độ giới hạn cho mỗi làn đường hoặc tuyến đường</a:t>
            </a:r>
            <a:endParaRPr lang="en-US" sz="2800">
              <a:solidFill>
                <a:schemeClr val="bg1"/>
              </a:solidFill>
            </a:endParaRPr>
          </a:p>
        </p:txBody>
      </p:sp>
      <p:sp>
        <p:nvSpPr>
          <p:cNvPr id="16" name="TextBox 15">
            <a:extLst>
              <a:ext uri="{FF2B5EF4-FFF2-40B4-BE49-F238E27FC236}">
                <a16:creationId xmlns:a16="http://schemas.microsoft.com/office/drawing/2014/main" id="{9E8DAFF7-8041-4199-86DE-3640FD6A113E}"/>
              </a:ext>
            </a:extLst>
          </p:cNvPr>
          <p:cNvSpPr txBox="1"/>
          <p:nvPr/>
        </p:nvSpPr>
        <p:spPr>
          <a:xfrm>
            <a:off x="456710" y="2598915"/>
            <a:ext cx="4937760" cy="707886"/>
          </a:xfrm>
          <a:prstGeom prst="rect">
            <a:avLst/>
          </a:prstGeom>
          <a:noFill/>
        </p:spPr>
        <p:txBody>
          <a:bodyPr wrap="square" rtlCol="0">
            <a:spAutoFit/>
          </a:bodyPr>
          <a:lstStyle/>
          <a:p>
            <a:r>
              <a:rPr lang="vi-VN" sz="4000" b="1" i="1">
                <a:solidFill>
                  <a:srgbClr val="FFC000"/>
                </a:solidFill>
              </a:rPr>
              <a:t>NHỜ THIẾT BỊ NÀY</a:t>
            </a:r>
            <a:endParaRPr lang="en-US" sz="4000" b="1" i="1">
              <a:solidFill>
                <a:srgbClr val="FFC000"/>
              </a:solidFill>
            </a:endParaRPr>
          </a:p>
        </p:txBody>
      </p:sp>
    </p:spTree>
    <p:extLst>
      <p:ext uri="{BB962C8B-B14F-4D97-AF65-F5344CB8AC3E}">
        <p14:creationId xmlns:p14="http://schemas.microsoft.com/office/powerpoint/2010/main" val="266813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picture containing way, road, scene, grass&#10;&#10;Description automatically generated">
            <a:extLst>
              <a:ext uri="{FF2B5EF4-FFF2-40B4-BE49-F238E27FC236}">
                <a16:creationId xmlns:a16="http://schemas.microsoft.com/office/drawing/2014/main" id="{018E9071-B33C-4B67-8B8D-15FE19051DF5}"/>
              </a:ext>
            </a:extLst>
          </p:cNvPr>
          <p:cNvPicPr>
            <a:picLocks noChangeAspect="1"/>
          </p:cNvPicPr>
          <p:nvPr/>
        </p:nvPicPr>
        <p:blipFill>
          <a:blip r:embed="rId2">
            <a:extLst>
              <a:ext uri="{28A0092B-C50C-407E-A947-70E740481C1C}">
                <a14:useLocalDpi xmlns:a14="http://schemas.microsoft.com/office/drawing/2010/main" val="0"/>
              </a:ext>
            </a:extLst>
          </a:blip>
          <a:srcRect l="28230" r="15752"/>
          <a:stretch>
            <a:fillRect/>
          </a:stretch>
        </p:blipFill>
        <p:spPr>
          <a:xfrm>
            <a:off x="0" y="0"/>
            <a:ext cx="5608320" cy="6858000"/>
          </a:xfrm>
          <a:custGeom>
            <a:avLst/>
            <a:gdLst>
              <a:gd name="connsiteX0" fmla="*/ 0 w 5608320"/>
              <a:gd name="connsiteY0" fmla="*/ 0 h 6858000"/>
              <a:gd name="connsiteX1" fmla="*/ 5608320 w 5608320"/>
              <a:gd name="connsiteY1" fmla="*/ 0 h 6858000"/>
              <a:gd name="connsiteX2" fmla="*/ 5608320 w 5608320"/>
              <a:gd name="connsiteY2" fmla="*/ 6858000 h 6858000"/>
              <a:gd name="connsiteX3" fmla="*/ 0 w 56083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08320" h="6858000">
                <a:moveTo>
                  <a:pt x="0" y="0"/>
                </a:moveTo>
                <a:lnTo>
                  <a:pt x="5608320" y="0"/>
                </a:lnTo>
                <a:lnTo>
                  <a:pt x="5608320" y="6858000"/>
                </a:lnTo>
                <a:lnTo>
                  <a:pt x="0" y="6858000"/>
                </a:lnTo>
                <a:close/>
              </a:path>
            </a:pathLst>
          </a:custGeom>
        </p:spPr>
      </p:pic>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720A6342-55BD-4E00-8037-DDD0DE3A6A27}"/>
              </a:ext>
            </a:extLst>
          </p:cNvPr>
          <p:cNvSpPr/>
          <p:nvPr/>
        </p:nvSpPr>
        <p:spPr>
          <a:xfrm>
            <a:off x="5394960" y="0"/>
            <a:ext cx="679704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2B2CEE3-AF98-4B7F-A574-C4253B413811}"/>
              </a:ext>
            </a:extLst>
          </p:cNvPr>
          <p:cNvGrpSpPr/>
          <p:nvPr/>
        </p:nvGrpSpPr>
        <p:grpSpPr>
          <a:xfrm>
            <a:off x="4549243" y="-3310183"/>
            <a:ext cx="2486077" cy="14460417"/>
            <a:chOff x="4764540" y="-3264463"/>
            <a:chExt cx="2486077" cy="14460417"/>
          </a:xfrm>
        </p:grpSpPr>
        <p:sp>
          <p:nvSpPr>
            <p:cNvPr id="9" name="Rectangle: Rounded Corners 1">
              <a:extLst>
                <a:ext uri="{FF2B5EF4-FFF2-40B4-BE49-F238E27FC236}">
                  <a16:creationId xmlns:a16="http://schemas.microsoft.com/office/drawing/2014/main" id="{2018C312-90AA-4F42-B6A5-C37013C67F15}"/>
                </a:ext>
              </a:extLst>
            </p:cNvPr>
            <p:cNvSpPr/>
            <p:nvPr/>
          </p:nvSpPr>
          <p:spPr>
            <a:xfrm rot="20805481">
              <a:off x="4842158" y="3109497"/>
              <a:ext cx="2233369" cy="8086457"/>
            </a:xfrm>
            <a:custGeom>
              <a:avLst/>
              <a:gdLst>
                <a:gd name="connsiteX0" fmla="*/ 0 w 975360"/>
                <a:gd name="connsiteY0" fmla="*/ 162563 h 4099560"/>
                <a:gd name="connsiteX1" fmla="*/ 162563 w 975360"/>
                <a:gd name="connsiteY1" fmla="*/ 0 h 4099560"/>
                <a:gd name="connsiteX2" fmla="*/ 812797 w 975360"/>
                <a:gd name="connsiteY2" fmla="*/ 0 h 4099560"/>
                <a:gd name="connsiteX3" fmla="*/ 975360 w 975360"/>
                <a:gd name="connsiteY3" fmla="*/ 162563 h 4099560"/>
                <a:gd name="connsiteX4" fmla="*/ 975360 w 975360"/>
                <a:gd name="connsiteY4" fmla="*/ 3936997 h 4099560"/>
                <a:gd name="connsiteX5" fmla="*/ 812797 w 975360"/>
                <a:gd name="connsiteY5" fmla="*/ 4099560 h 4099560"/>
                <a:gd name="connsiteX6" fmla="*/ 162563 w 975360"/>
                <a:gd name="connsiteY6" fmla="*/ 4099560 h 4099560"/>
                <a:gd name="connsiteX7" fmla="*/ 0 w 975360"/>
                <a:gd name="connsiteY7" fmla="*/ 3936997 h 4099560"/>
                <a:gd name="connsiteX8" fmla="*/ 0 w 975360"/>
                <a:gd name="connsiteY8" fmla="*/ 162563 h 4099560"/>
                <a:gd name="connsiteX0" fmla="*/ 115146 w 1090506"/>
                <a:gd name="connsiteY0" fmla="*/ 162563 h 4099560"/>
                <a:gd name="connsiteX1" fmla="*/ 277709 w 1090506"/>
                <a:gd name="connsiteY1" fmla="*/ 0 h 4099560"/>
                <a:gd name="connsiteX2" fmla="*/ 927943 w 1090506"/>
                <a:gd name="connsiteY2" fmla="*/ 0 h 4099560"/>
                <a:gd name="connsiteX3" fmla="*/ 1090506 w 1090506"/>
                <a:gd name="connsiteY3" fmla="*/ 162563 h 4099560"/>
                <a:gd name="connsiteX4" fmla="*/ 1090506 w 1090506"/>
                <a:gd name="connsiteY4" fmla="*/ 3936997 h 4099560"/>
                <a:gd name="connsiteX5" fmla="*/ 927943 w 1090506"/>
                <a:gd name="connsiteY5" fmla="*/ 4099560 h 4099560"/>
                <a:gd name="connsiteX6" fmla="*/ 277709 w 1090506"/>
                <a:gd name="connsiteY6" fmla="*/ 4099560 h 4099560"/>
                <a:gd name="connsiteX7" fmla="*/ 115146 w 1090506"/>
                <a:gd name="connsiteY7" fmla="*/ 3936997 h 4099560"/>
                <a:gd name="connsiteX8" fmla="*/ 115146 w 1090506"/>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03557 w 1178917"/>
                <a:gd name="connsiteY0" fmla="*/ 162563 h 4099560"/>
                <a:gd name="connsiteX1" fmla="*/ 366120 w 1178917"/>
                <a:gd name="connsiteY1" fmla="*/ 0 h 4099560"/>
                <a:gd name="connsiteX2" fmla="*/ 1016354 w 1178917"/>
                <a:gd name="connsiteY2" fmla="*/ 0 h 4099560"/>
                <a:gd name="connsiteX3" fmla="*/ 1178917 w 1178917"/>
                <a:gd name="connsiteY3" fmla="*/ 162563 h 4099560"/>
                <a:gd name="connsiteX4" fmla="*/ 1178917 w 1178917"/>
                <a:gd name="connsiteY4" fmla="*/ 3936997 h 4099560"/>
                <a:gd name="connsiteX5" fmla="*/ 1016354 w 1178917"/>
                <a:gd name="connsiteY5" fmla="*/ 4099560 h 4099560"/>
                <a:gd name="connsiteX6" fmla="*/ 366120 w 1178917"/>
                <a:gd name="connsiteY6" fmla="*/ 4099560 h 4099560"/>
                <a:gd name="connsiteX7" fmla="*/ 203557 w 1178917"/>
                <a:gd name="connsiteY7" fmla="*/ 3936997 h 4099560"/>
                <a:gd name="connsiteX8" fmla="*/ 203557 w 1178917"/>
                <a:gd name="connsiteY8" fmla="*/ 162563 h 4099560"/>
                <a:gd name="connsiteX0" fmla="*/ 472316 w 1447676"/>
                <a:gd name="connsiteY0" fmla="*/ 162563 h 4099560"/>
                <a:gd name="connsiteX1" fmla="*/ 634879 w 1447676"/>
                <a:gd name="connsiteY1" fmla="*/ 0 h 4099560"/>
                <a:gd name="connsiteX2" fmla="*/ 1285113 w 1447676"/>
                <a:gd name="connsiteY2" fmla="*/ 0 h 4099560"/>
                <a:gd name="connsiteX3" fmla="*/ 1447676 w 1447676"/>
                <a:gd name="connsiteY3" fmla="*/ 162563 h 4099560"/>
                <a:gd name="connsiteX4" fmla="*/ 1447676 w 1447676"/>
                <a:gd name="connsiteY4" fmla="*/ 3936997 h 4099560"/>
                <a:gd name="connsiteX5" fmla="*/ 1285113 w 1447676"/>
                <a:gd name="connsiteY5" fmla="*/ 4099560 h 4099560"/>
                <a:gd name="connsiteX6" fmla="*/ 634879 w 1447676"/>
                <a:gd name="connsiteY6" fmla="*/ 4099560 h 4099560"/>
                <a:gd name="connsiteX7" fmla="*/ 472316 w 1447676"/>
                <a:gd name="connsiteY7" fmla="*/ 3936997 h 4099560"/>
                <a:gd name="connsiteX8" fmla="*/ 472316 w 1447676"/>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19121 w 1494481"/>
                <a:gd name="connsiteY0" fmla="*/ 162563 h 4099560"/>
                <a:gd name="connsiteX1" fmla="*/ 681684 w 1494481"/>
                <a:gd name="connsiteY1" fmla="*/ 0 h 4099560"/>
                <a:gd name="connsiteX2" fmla="*/ 1331918 w 1494481"/>
                <a:gd name="connsiteY2" fmla="*/ 0 h 4099560"/>
                <a:gd name="connsiteX3" fmla="*/ 1494481 w 1494481"/>
                <a:gd name="connsiteY3" fmla="*/ 162563 h 4099560"/>
                <a:gd name="connsiteX4" fmla="*/ 1494481 w 1494481"/>
                <a:gd name="connsiteY4" fmla="*/ 3936997 h 4099560"/>
                <a:gd name="connsiteX5" fmla="*/ 1331918 w 1494481"/>
                <a:gd name="connsiteY5" fmla="*/ 4099560 h 4099560"/>
                <a:gd name="connsiteX6" fmla="*/ 681684 w 1494481"/>
                <a:gd name="connsiteY6" fmla="*/ 4099560 h 4099560"/>
                <a:gd name="connsiteX7" fmla="*/ 519121 w 1494481"/>
                <a:gd name="connsiteY7" fmla="*/ 3936997 h 4099560"/>
                <a:gd name="connsiteX8" fmla="*/ 519121 w 1494481"/>
                <a:gd name="connsiteY8" fmla="*/ 162563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 name="connsiteX0" fmla="*/ 503440 w 1527149"/>
                <a:gd name="connsiteY0" fmla="*/ 159078 h 4099560"/>
                <a:gd name="connsiteX1" fmla="*/ 691639 w 1527149"/>
                <a:gd name="connsiteY1" fmla="*/ 0 h 4099560"/>
                <a:gd name="connsiteX2" fmla="*/ 1450468 w 1527149"/>
                <a:gd name="connsiteY2" fmla="*/ 130068 h 4099560"/>
                <a:gd name="connsiteX3" fmla="*/ 1504436 w 1527149"/>
                <a:gd name="connsiteY3" fmla="*/ 162563 h 4099560"/>
                <a:gd name="connsiteX4" fmla="*/ 1504436 w 1527149"/>
                <a:gd name="connsiteY4" fmla="*/ 3936997 h 4099560"/>
                <a:gd name="connsiteX5" fmla="*/ 1341873 w 1527149"/>
                <a:gd name="connsiteY5" fmla="*/ 4099560 h 4099560"/>
                <a:gd name="connsiteX6" fmla="*/ 691639 w 1527149"/>
                <a:gd name="connsiteY6" fmla="*/ 4099560 h 4099560"/>
                <a:gd name="connsiteX7" fmla="*/ 529076 w 1527149"/>
                <a:gd name="connsiteY7" fmla="*/ 3936997 h 4099560"/>
                <a:gd name="connsiteX8" fmla="*/ 503440 w 1527149"/>
                <a:gd name="connsiteY8" fmla="*/ 159078 h 409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7149" h="4099560">
                  <a:moveTo>
                    <a:pt x="503440" y="159078"/>
                  </a:moveTo>
                  <a:cubicBezTo>
                    <a:pt x="543726" y="69297"/>
                    <a:pt x="601858" y="0"/>
                    <a:pt x="691639" y="0"/>
                  </a:cubicBezTo>
                  <a:lnTo>
                    <a:pt x="1450468" y="130068"/>
                  </a:lnTo>
                  <a:cubicBezTo>
                    <a:pt x="1540249" y="130068"/>
                    <a:pt x="1541060" y="69297"/>
                    <a:pt x="1504436" y="162563"/>
                  </a:cubicBezTo>
                  <a:cubicBezTo>
                    <a:pt x="566758" y="1278326"/>
                    <a:pt x="794176" y="2235017"/>
                    <a:pt x="1504436" y="3936997"/>
                  </a:cubicBezTo>
                  <a:cubicBezTo>
                    <a:pt x="1504436" y="4026778"/>
                    <a:pt x="1431654" y="4099560"/>
                    <a:pt x="1341873" y="4099560"/>
                  </a:cubicBezTo>
                  <a:lnTo>
                    <a:pt x="691639" y="4099560"/>
                  </a:lnTo>
                  <a:cubicBezTo>
                    <a:pt x="601858" y="4099560"/>
                    <a:pt x="552515" y="4037930"/>
                    <a:pt x="529076" y="3936997"/>
                  </a:cubicBezTo>
                  <a:cubicBezTo>
                    <a:pt x="-374579" y="1491539"/>
                    <a:pt x="60052" y="984044"/>
                    <a:pt x="503440" y="15907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43605386-A9BB-4756-86BB-AFBE39D91737}"/>
                </a:ext>
              </a:extLst>
            </p:cNvPr>
            <p:cNvSpPr/>
            <p:nvPr/>
          </p:nvSpPr>
          <p:spPr>
            <a:xfrm>
              <a:off x="4764540" y="3206123"/>
              <a:ext cx="1720802" cy="1610398"/>
            </a:xfrm>
            <a:custGeom>
              <a:avLst/>
              <a:gdLst>
                <a:gd name="connsiteX0" fmla="*/ 1280253 w 1717319"/>
                <a:gd name="connsiteY0" fmla="*/ 1846963 h 1847644"/>
                <a:gd name="connsiteX1" fmla="*/ 736693 w 1717319"/>
                <a:gd name="connsiteY1" fmla="*/ 1526923 h 1847644"/>
                <a:gd name="connsiteX2" fmla="*/ 259173 w 1717319"/>
                <a:gd name="connsiteY2" fmla="*/ 993523 h 1847644"/>
                <a:gd name="connsiteX3" fmla="*/ 93 w 1717319"/>
                <a:gd name="connsiteY3" fmla="*/ 439803 h 1847644"/>
                <a:gd name="connsiteX4" fmla="*/ 284573 w 1717319"/>
                <a:gd name="connsiteY4" fmla="*/ 150243 h 1847644"/>
                <a:gd name="connsiteX5" fmla="*/ 1234533 w 1717319"/>
                <a:gd name="connsiteY5" fmla="*/ 94363 h 1847644"/>
                <a:gd name="connsiteX6" fmla="*/ 1717133 w 1717319"/>
                <a:gd name="connsiteY6" fmla="*/ 1445643 h 1847644"/>
                <a:gd name="connsiteX7" fmla="*/ 1280253 w 1717319"/>
                <a:gd name="connsiteY7" fmla="*/ 1846963 h 1847644"/>
                <a:gd name="connsiteX0" fmla="*/ 1280253 w 1720395"/>
                <a:gd name="connsiteY0" fmla="*/ 1705110 h 1705791"/>
                <a:gd name="connsiteX1" fmla="*/ 736693 w 1720395"/>
                <a:gd name="connsiteY1" fmla="*/ 1385070 h 1705791"/>
                <a:gd name="connsiteX2" fmla="*/ 259173 w 1720395"/>
                <a:gd name="connsiteY2" fmla="*/ 851670 h 1705791"/>
                <a:gd name="connsiteX3" fmla="*/ 93 w 1720395"/>
                <a:gd name="connsiteY3" fmla="*/ 297950 h 1705791"/>
                <a:gd name="connsiteX4" fmla="*/ 284573 w 1720395"/>
                <a:gd name="connsiteY4" fmla="*/ 8390 h 1705791"/>
                <a:gd name="connsiteX5" fmla="*/ 1412333 w 1720395"/>
                <a:gd name="connsiteY5" fmla="*/ 195250 h 1705791"/>
                <a:gd name="connsiteX6" fmla="*/ 1717133 w 1720395"/>
                <a:gd name="connsiteY6" fmla="*/ 1303790 h 1705791"/>
                <a:gd name="connsiteX7" fmla="*/ 1280253 w 1720395"/>
                <a:gd name="connsiteY7" fmla="*/ 1705110 h 1705791"/>
                <a:gd name="connsiteX0" fmla="*/ 1280391 w 1720533"/>
                <a:gd name="connsiteY0" fmla="*/ 1663141 h 1663822"/>
                <a:gd name="connsiteX1" fmla="*/ 736831 w 1720533"/>
                <a:gd name="connsiteY1" fmla="*/ 1343101 h 1663822"/>
                <a:gd name="connsiteX2" fmla="*/ 259311 w 1720533"/>
                <a:gd name="connsiteY2" fmla="*/ 809701 h 1663822"/>
                <a:gd name="connsiteX3" fmla="*/ 231 w 1720533"/>
                <a:gd name="connsiteY3" fmla="*/ 255981 h 1663822"/>
                <a:gd name="connsiteX4" fmla="*/ 299951 w 1720533"/>
                <a:gd name="connsiteY4" fmla="*/ 24468 h 1663822"/>
                <a:gd name="connsiteX5" fmla="*/ 1412471 w 1720533"/>
                <a:gd name="connsiteY5" fmla="*/ 153281 h 1663822"/>
                <a:gd name="connsiteX6" fmla="*/ 1717271 w 1720533"/>
                <a:gd name="connsiteY6" fmla="*/ 1261821 h 1663822"/>
                <a:gd name="connsiteX7" fmla="*/ 1280391 w 1720533"/>
                <a:gd name="connsiteY7" fmla="*/ 1663141 h 1663822"/>
                <a:gd name="connsiteX0" fmla="*/ 1280660 w 1720802"/>
                <a:gd name="connsiteY0" fmla="*/ 1676799 h 1677480"/>
                <a:gd name="connsiteX1" fmla="*/ 737100 w 1720802"/>
                <a:gd name="connsiteY1" fmla="*/ 1356759 h 1677480"/>
                <a:gd name="connsiteX2" fmla="*/ 259580 w 1720802"/>
                <a:gd name="connsiteY2" fmla="*/ 823359 h 1677480"/>
                <a:gd name="connsiteX3" fmla="*/ 500 w 1720802"/>
                <a:gd name="connsiteY3" fmla="*/ 269639 h 1677480"/>
                <a:gd name="connsiteX4" fmla="*/ 320540 w 1720802"/>
                <a:gd name="connsiteY4" fmla="*/ 17018 h 1677480"/>
                <a:gd name="connsiteX5" fmla="*/ 1412740 w 1720802"/>
                <a:gd name="connsiteY5" fmla="*/ 166939 h 1677480"/>
                <a:gd name="connsiteX6" fmla="*/ 1717540 w 1720802"/>
                <a:gd name="connsiteY6" fmla="*/ 1275479 h 1677480"/>
                <a:gd name="connsiteX7" fmla="*/ 1280660 w 1720802"/>
                <a:gd name="connsiteY7" fmla="*/ 1676799 h 1677480"/>
                <a:gd name="connsiteX0" fmla="*/ 1280660 w 1720802"/>
                <a:gd name="connsiteY0" fmla="*/ 1672156 h 1672837"/>
                <a:gd name="connsiteX1" fmla="*/ 737100 w 1720802"/>
                <a:gd name="connsiteY1" fmla="*/ 1352116 h 1672837"/>
                <a:gd name="connsiteX2" fmla="*/ 259580 w 1720802"/>
                <a:gd name="connsiteY2" fmla="*/ 818716 h 1672837"/>
                <a:gd name="connsiteX3" fmla="*/ 500 w 1720802"/>
                <a:gd name="connsiteY3" fmla="*/ 264996 h 1672837"/>
                <a:gd name="connsiteX4" fmla="*/ 320540 w 1720802"/>
                <a:gd name="connsiteY4" fmla="*/ 12375 h 1672837"/>
                <a:gd name="connsiteX5" fmla="*/ 1412740 w 1720802"/>
                <a:gd name="connsiteY5" fmla="*/ 162296 h 1672837"/>
                <a:gd name="connsiteX6" fmla="*/ 1717540 w 1720802"/>
                <a:gd name="connsiteY6" fmla="*/ 1270836 h 1672837"/>
                <a:gd name="connsiteX7" fmla="*/ 1280660 w 1720802"/>
                <a:gd name="connsiteY7" fmla="*/ 1672156 h 167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0802" h="1672837">
                  <a:moveTo>
                    <a:pt x="1280660" y="1672156"/>
                  </a:moveTo>
                  <a:cubicBezTo>
                    <a:pt x="1117253" y="1685703"/>
                    <a:pt x="907280" y="1494356"/>
                    <a:pt x="737100" y="1352116"/>
                  </a:cubicBezTo>
                  <a:cubicBezTo>
                    <a:pt x="566920" y="1209876"/>
                    <a:pt x="382347" y="999903"/>
                    <a:pt x="259580" y="818716"/>
                  </a:cubicBezTo>
                  <a:cubicBezTo>
                    <a:pt x="136813" y="637529"/>
                    <a:pt x="-9660" y="399386"/>
                    <a:pt x="500" y="264996"/>
                  </a:cubicBezTo>
                  <a:cubicBezTo>
                    <a:pt x="10660" y="130606"/>
                    <a:pt x="90247" y="18938"/>
                    <a:pt x="320540" y="12375"/>
                  </a:cubicBezTo>
                  <a:cubicBezTo>
                    <a:pt x="550833" y="5812"/>
                    <a:pt x="1173980" y="-53604"/>
                    <a:pt x="1412740" y="162296"/>
                  </a:cubicBezTo>
                  <a:cubicBezTo>
                    <a:pt x="1651500" y="378196"/>
                    <a:pt x="1739553" y="1019193"/>
                    <a:pt x="1717540" y="1270836"/>
                  </a:cubicBezTo>
                  <a:cubicBezTo>
                    <a:pt x="1695527" y="1522479"/>
                    <a:pt x="1444067" y="1658609"/>
                    <a:pt x="1280660" y="1672156"/>
                  </a:cubicBezTo>
                  <a:close/>
                </a:path>
              </a:pathLst>
            </a:custGeom>
            <a:solidFill>
              <a:srgbClr val="A4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
              <a:extLst>
                <a:ext uri="{FF2B5EF4-FFF2-40B4-BE49-F238E27FC236}">
                  <a16:creationId xmlns:a16="http://schemas.microsoft.com/office/drawing/2014/main" id="{07AC678D-B9E7-4444-ABDF-C6000F1EF549}"/>
                </a:ext>
              </a:extLst>
            </p:cNvPr>
            <p:cNvSpPr/>
            <p:nvPr/>
          </p:nvSpPr>
          <p:spPr>
            <a:xfrm>
              <a:off x="5039853" y="-3264463"/>
              <a:ext cx="2210764" cy="8086457"/>
            </a:xfrm>
            <a:custGeom>
              <a:avLst/>
              <a:gdLst>
                <a:gd name="connsiteX0" fmla="*/ 0 w 975360"/>
                <a:gd name="connsiteY0" fmla="*/ 162563 h 4099560"/>
                <a:gd name="connsiteX1" fmla="*/ 162563 w 975360"/>
                <a:gd name="connsiteY1" fmla="*/ 0 h 4099560"/>
                <a:gd name="connsiteX2" fmla="*/ 812797 w 975360"/>
                <a:gd name="connsiteY2" fmla="*/ 0 h 4099560"/>
                <a:gd name="connsiteX3" fmla="*/ 975360 w 975360"/>
                <a:gd name="connsiteY3" fmla="*/ 162563 h 4099560"/>
                <a:gd name="connsiteX4" fmla="*/ 975360 w 975360"/>
                <a:gd name="connsiteY4" fmla="*/ 3936997 h 4099560"/>
                <a:gd name="connsiteX5" fmla="*/ 812797 w 975360"/>
                <a:gd name="connsiteY5" fmla="*/ 4099560 h 4099560"/>
                <a:gd name="connsiteX6" fmla="*/ 162563 w 975360"/>
                <a:gd name="connsiteY6" fmla="*/ 4099560 h 4099560"/>
                <a:gd name="connsiteX7" fmla="*/ 0 w 975360"/>
                <a:gd name="connsiteY7" fmla="*/ 3936997 h 4099560"/>
                <a:gd name="connsiteX8" fmla="*/ 0 w 975360"/>
                <a:gd name="connsiteY8" fmla="*/ 162563 h 4099560"/>
                <a:gd name="connsiteX0" fmla="*/ 115146 w 1090506"/>
                <a:gd name="connsiteY0" fmla="*/ 162563 h 4099560"/>
                <a:gd name="connsiteX1" fmla="*/ 277709 w 1090506"/>
                <a:gd name="connsiteY1" fmla="*/ 0 h 4099560"/>
                <a:gd name="connsiteX2" fmla="*/ 927943 w 1090506"/>
                <a:gd name="connsiteY2" fmla="*/ 0 h 4099560"/>
                <a:gd name="connsiteX3" fmla="*/ 1090506 w 1090506"/>
                <a:gd name="connsiteY3" fmla="*/ 162563 h 4099560"/>
                <a:gd name="connsiteX4" fmla="*/ 1090506 w 1090506"/>
                <a:gd name="connsiteY4" fmla="*/ 3936997 h 4099560"/>
                <a:gd name="connsiteX5" fmla="*/ 927943 w 1090506"/>
                <a:gd name="connsiteY5" fmla="*/ 4099560 h 4099560"/>
                <a:gd name="connsiteX6" fmla="*/ 277709 w 1090506"/>
                <a:gd name="connsiteY6" fmla="*/ 4099560 h 4099560"/>
                <a:gd name="connsiteX7" fmla="*/ 115146 w 1090506"/>
                <a:gd name="connsiteY7" fmla="*/ 3936997 h 4099560"/>
                <a:gd name="connsiteX8" fmla="*/ 115146 w 1090506"/>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03557 w 1178917"/>
                <a:gd name="connsiteY0" fmla="*/ 162563 h 4099560"/>
                <a:gd name="connsiteX1" fmla="*/ 366120 w 1178917"/>
                <a:gd name="connsiteY1" fmla="*/ 0 h 4099560"/>
                <a:gd name="connsiteX2" fmla="*/ 1016354 w 1178917"/>
                <a:gd name="connsiteY2" fmla="*/ 0 h 4099560"/>
                <a:gd name="connsiteX3" fmla="*/ 1178917 w 1178917"/>
                <a:gd name="connsiteY3" fmla="*/ 162563 h 4099560"/>
                <a:gd name="connsiteX4" fmla="*/ 1178917 w 1178917"/>
                <a:gd name="connsiteY4" fmla="*/ 3936997 h 4099560"/>
                <a:gd name="connsiteX5" fmla="*/ 1016354 w 1178917"/>
                <a:gd name="connsiteY5" fmla="*/ 4099560 h 4099560"/>
                <a:gd name="connsiteX6" fmla="*/ 366120 w 1178917"/>
                <a:gd name="connsiteY6" fmla="*/ 4099560 h 4099560"/>
                <a:gd name="connsiteX7" fmla="*/ 203557 w 1178917"/>
                <a:gd name="connsiteY7" fmla="*/ 3936997 h 4099560"/>
                <a:gd name="connsiteX8" fmla="*/ 203557 w 1178917"/>
                <a:gd name="connsiteY8" fmla="*/ 162563 h 4099560"/>
                <a:gd name="connsiteX0" fmla="*/ 472316 w 1447676"/>
                <a:gd name="connsiteY0" fmla="*/ 162563 h 4099560"/>
                <a:gd name="connsiteX1" fmla="*/ 634879 w 1447676"/>
                <a:gd name="connsiteY1" fmla="*/ 0 h 4099560"/>
                <a:gd name="connsiteX2" fmla="*/ 1285113 w 1447676"/>
                <a:gd name="connsiteY2" fmla="*/ 0 h 4099560"/>
                <a:gd name="connsiteX3" fmla="*/ 1447676 w 1447676"/>
                <a:gd name="connsiteY3" fmla="*/ 162563 h 4099560"/>
                <a:gd name="connsiteX4" fmla="*/ 1447676 w 1447676"/>
                <a:gd name="connsiteY4" fmla="*/ 3936997 h 4099560"/>
                <a:gd name="connsiteX5" fmla="*/ 1285113 w 1447676"/>
                <a:gd name="connsiteY5" fmla="*/ 4099560 h 4099560"/>
                <a:gd name="connsiteX6" fmla="*/ 634879 w 1447676"/>
                <a:gd name="connsiteY6" fmla="*/ 4099560 h 4099560"/>
                <a:gd name="connsiteX7" fmla="*/ 472316 w 1447676"/>
                <a:gd name="connsiteY7" fmla="*/ 3936997 h 4099560"/>
                <a:gd name="connsiteX8" fmla="*/ 472316 w 1447676"/>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19121 w 1494481"/>
                <a:gd name="connsiteY0" fmla="*/ 162563 h 4099560"/>
                <a:gd name="connsiteX1" fmla="*/ 681684 w 1494481"/>
                <a:gd name="connsiteY1" fmla="*/ 0 h 4099560"/>
                <a:gd name="connsiteX2" fmla="*/ 1331918 w 1494481"/>
                <a:gd name="connsiteY2" fmla="*/ 0 h 4099560"/>
                <a:gd name="connsiteX3" fmla="*/ 1494481 w 1494481"/>
                <a:gd name="connsiteY3" fmla="*/ 162563 h 4099560"/>
                <a:gd name="connsiteX4" fmla="*/ 1494481 w 1494481"/>
                <a:gd name="connsiteY4" fmla="*/ 3936997 h 4099560"/>
                <a:gd name="connsiteX5" fmla="*/ 1331918 w 1494481"/>
                <a:gd name="connsiteY5" fmla="*/ 4099560 h 4099560"/>
                <a:gd name="connsiteX6" fmla="*/ 681684 w 1494481"/>
                <a:gd name="connsiteY6" fmla="*/ 4099560 h 4099560"/>
                <a:gd name="connsiteX7" fmla="*/ 519121 w 1494481"/>
                <a:gd name="connsiteY7" fmla="*/ 3936997 h 4099560"/>
                <a:gd name="connsiteX8" fmla="*/ 519121 w 1494481"/>
                <a:gd name="connsiteY8" fmla="*/ 162563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692" h="4099560">
                  <a:moveTo>
                    <a:pt x="503440" y="159078"/>
                  </a:moveTo>
                  <a:cubicBezTo>
                    <a:pt x="543726" y="69297"/>
                    <a:pt x="601858" y="0"/>
                    <a:pt x="691639" y="0"/>
                  </a:cubicBezTo>
                  <a:lnTo>
                    <a:pt x="1341873" y="0"/>
                  </a:lnTo>
                  <a:cubicBezTo>
                    <a:pt x="1431654" y="0"/>
                    <a:pt x="1541060" y="69297"/>
                    <a:pt x="1504436" y="162563"/>
                  </a:cubicBezTo>
                  <a:cubicBezTo>
                    <a:pt x="566758" y="1278326"/>
                    <a:pt x="794176" y="2235017"/>
                    <a:pt x="1504436" y="3936997"/>
                  </a:cubicBezTo>
                  <a:cubicBezTo>
                    <a:pt x="1504436" y="4026778"/>
                    <a:pt x="1431654" y="4099560"/>
                    <a:pt x="1341873" y="4099560"/>
                  </a:cubicBezTo>
                  <a:lnTo>
                    <a:pt x="691639" y="4099560"/>
                  </a:lnTo>
                  <a:cubicBezTo>
                    <a:pt x="601858" y="4099560"/>
                    <a:pt x="552515" y="4037930"/>
                    <a:pt x="529076" y="3936997"/>
                  </a:cubicBezTo>
                  <a:cubicBezTo>
                    <a:pt x="-374579" y="1491539"/>
                    <a:pt x="60052" y="984044"/>
                    <a:pt x="503440" y="15907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Rounded Corners 11">
            <a:extLst>
              <a:ext uri="{FF2B5EF4-FFF2-40B4-BE49-F238E27FC236}">
                <a16:creationId xmlns:a16="http://schemas.microsoft.com/office/drawing/2014/main" id="{ACB320B6-46CA-4F53-9C5F-74E8A26F8F3A}"/>
              </a:ext>
            </a:extLst>
          </p:cNvPr>
          <p:cNvSpPr/>
          <p:nvPr/>
        </p:nvSpPr>
        <p:spPr>
          <a:xfrm>
            <a:off x="9721302" y="2299707"/>
            <a:ext cx="2248996" cy="12192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69BBE47-FDAA-43C1-8EDC-587A1EE6FB8C}"/>
              </a:ext>
            </a:extLst>
          </p:cNvPr>
          <p:cNvSpPr txBox="1"/>
          <p:nvPr/>
        </p:nvSpPr>
        <p:spPr>
          <a:xfrm>
            <a:off x="6454037" y="733045"/>
            <a:ext cx="5588306" cy="1384995"/>
          </a:xfrm>
          <a:prstGeom prst="rect">
            <a:avLst/>
          </a:prstGeom>
          <a:noFill/>
        </p:spPr>
        <p:txBody>
          <a:bodyPr wrap="square" rtlCol="0">
            <a:spAutoFit/>
          </a:bodyPr>
          <a:lstStyle/>
          <a:p>
            <a:pPr algn="just"/>
            <a:r>
              <a:rPr lang="vi-VN" sz="2800" dirty="0">
                <a:solidFill>
                  <a:schemeClr val="bg1"/>
                </a:solidFill>
              </a:rPr>
              <a:t>Sử dụng thiết bị “bắn tốc độ” để kiểm tra tốc độ các phương tiện giao thông có những ưu điểm gì?</a:t>
            </a:r>
            <a:endParaRPr lang="en-US" sz="2800" dirty="0">
              <a:solidFill>
                <a:schemeClr val="bg1"/>
              </a:solidFill>
            </a:endParaRPr>
          </a:p>
        </p:txBody>
      </p:sp>
      <p:sp>
        <p:nvSpPr>
          <p:cNvPr id="23" name="TextBox 22">
            <a:extLst>
              <a:ext uri="{FF2B5EF4-FFF2-40B4-BE49-F238E27FC236}">
                <a16:creationId xmlns:a16="http://schemas.microsoft.com/office/drawing/2014/main" id="{3B59BE3A-6CD2-4BB9-A0EF-A660CF08DF4C}"/>
              </a:ext>
            </a:extLst>
          </p:cNvPr>
          <p:cNvSpPr txBox="1"/>
          <p:nvPr/>
        </p:nvSpPr>
        <p:spPr>
          <a:xfrm>
            <a:off x="6960184" y="2647080"/>
            <a:ext cx="5155869" cy="3477875"/>
          </a:xfrm>
          <a:prstGeom prst="rect">
            <a:avLst/>
          </a:prstGeom>
          <a:noFill/>
        </p:spPr>
        <p:txBody>
          <a:bodyPr wrap="square" rtlCol="0">
            <a:spAutoFit/>
          </a:bodyPr>
          <a:lstStyle/>
          <a:p>
            <a:pPr algn="just"/>
            <a:r>
              <a:rPr lang="vi-VN" sz="2800" b="1" u="sng" dirty="0">
                <a:solidFill>
                  <a:schemeClr val="bg1"/>
                </a:solidFill>
              </a:rPr>
              <a:t>Trả lời:</a:t>
            </a:r>
          </a:p>
          <a:p>
            <a:r>
              <a:rPr lang="vi-VN" sz="2000" dirty="0">
                <a:solidFill>
                  <a:schemeClr val="bg1"/>
                </a:solidFill>
              </a:rPr>
              <a:t>       </a:t>
            </a:r>
            <a:r>
              <a:rPr lang="vi-VN" sz="2400" dirty="0">
                <a:solidFill>
                  <a:schemeClr val="bg1"/>
                </a:solidFill>
              </a:rPr>
              <a:t>Nhanh, tương đối chính xác.</a:t>
            </a:r>
          </a:p>
          <a:p>
            <a:r>
              <a:rPr lang="vi-VN" sz="2400" dirty="0">
                <a:solidFill>
                  <a:schemeClr val="bg1"/>
                </a:solidFill>
              </a:rPr>
              <a:t>       Dễ dàng phát hiện các cô tô vượt quá tốc độ giới hạn cho mỗi làn đường hoặc tuyến đường.</a:t>
            </a:r>
          </a:p>
          <a:p>
            <a:r>
              <a:rPr lang="vi-VN" sz="2400" dirty="0">
                <a:solidFill>
                  <a:schemeClr val="bg1"/>
                </a:solidFill>
              </a:rPr>
              <a:t>       Có thể đo tốc độ từ khoảng cách xa, thuận tiện cho việc xử lí những trường hợp chạy quá tốc độ gây mất an toàn giao thông.</a:t>
            </a:r>
          </a:p>
        </p:txBody>
      </p:sp>
    </p:spTree>
    <p:extLst>
      <p:ext uri="{BB962C8B-B14F-4D97-AF65-F5344CB8AC3E}">
        <p14:creationId xmlns:p14="http://schemas.microsoft.com/office/powerpoint/2010/main" val="767647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D79CAEE-D480-4C66-B359-AB35496D149E}"/>
              </a:ext>
            </a:extLst>
          </p:cNvPr>
          <p:cNvSpPr/>
          <p:nvPr/>
        </p:nvSpPr>
        <p:spPr>
          <a:xfrm>
            <a:off x="-5489176" y="467514"/>
            <a:ext cx="13778442" cy="6858000"/>
          </a:xfrm>
          <a:prstGeom prst="roundRect">
            <a:avLst>
              <a:gd name="adj" fmla="val 50000"/>
            </a:avLst>
          </a:prstGeom>
          <a:solidFill>
            <a:srgbClr val="FF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05108E00-04DC-47DE-8055-18DBC3CD6A00}"/>
              </a:ext>
            </a:extLst>
          </p:cNvPr>
          <p:cNvSpPr/>
          <p:nvPr/>
        </p:nvSpPr>
        <p:spPr>
          <a:xfrm>
            <a:off x="-5504416" y="-467514"/>
            <a:ext cx="13778442" cy="6858000"/>
          </a:xfrm>
          <a:prstGeom prst="roundRect">
            <a:avLst>
              <a:gd name="adj" fmla="val 50000"/>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34C141E9-F624-4F0C-A297-28C8A6D029A6}"/>
              </a:ext>
            </a:extLst>
          </p:cNvPr>
          <p:cNvSpPr/>
          <p:nvPr/>
        </p:nvSpPr>
        <p:spPr>
          <a:xfrm>
            <a:off x="-5688877" y="310049"/>
            <a:ext cx="13778442" cy="6858000"/>
          </a:xfrm>
          <a:prstGeom prst="roundRect">
            <a:avLst>
              <a:gd name="adj" fmla="val 50000"/>
            </a:avLst>
          </a:prstGeom>
          <a:solidFill>
            <a:srgbClr val="FFC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D016AC92-C09B-446E-86F9-DBD77154244A}"/>
              </a:ext>
            </a:extLst>
          </p:cNvPr>
          <p:cNvSpPr/>
          <p:nvPr/>
        </p:nvSpPr>
        <p:spPr>
          <a:xfrm>
            <a:off x="-5888579" y="0"/>
            <a:ext cx="13778442" cy="68580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treet with cars on it&#10;&#10;Description automatically generated with low confidence">
            <a:extLst>
              <a:ext uri="{FF2B5EF4-FFF2-40B4-BE49-F238E27FC236}">
                <a16:creationId xmlns:a16="http://schemas.microsoft.com/office/drawing/2014/main" id="{2E897773-3E84-4629-8042-741B8607CC16}"/>
              </a:ext>
            </a:extLst>
          </p:cNvPr>
          <p:cNvPicPr>
            <a:picLocks noChangeAspect="1"/>
          </p:cNvPicPr>
          <p:nvPr/>
        </p:nvPicPr>
        <p:blipFill>
          <a:blip r:embed="rId2">
            <a:extLst>
              <a:ext uri="{28A0092B-C50C-407E-A947-70E740481C1C}">
                <a14:useLocalDpi xmlns:a14="http://schemas.microsoft.com/office/drawing/2010/main" val="0"/>
              </a:ext>
            </a:extLst>
          </a:blip>
          <a:srcRect r="8055"/>
          <a:stretch>
            <a:fillRect/>
          </a:stretch>
        </p:blipFill>
        <p:spPr>
          <a:xfrm>
            <a:off x="-1140314" y="7995"/>
            <a:ext cx="8839677" cy="6850005"/>
          </a:xfrm>
          <a:custGeom>
            <a:avLst/>
            <a:gdLst>
              <a:gd name="connsiteX0" fmla="*/ 0 w 8839677"/>
              <a:gd name="connsiteY0" fmla="*/ 0 h 6850005"/>
              <a:gd name="connsiteX1" fmla="*/ 5633597 w 8839677"/>
              <a:gd name="connsiteY1" fmla="*/ 0 h 6850005"/>
              <a:gd name="connsiteX2" fmla="*/ 5761273 w 8839677"/>
              <a:gd name="connsiteY2" fmla="*/ 9709 h 6850005"/>
              <a:gd name="connsiteX3" fmla="*/ 8839677 w 8839677"/>
              <a:gd name="connsiteY3" fmla="*/ 3421005 h 6850005"/>
              <a:gd name="connsiteX4" fmla="*/ 5410677 w 8839677"/>
              <a:gd name="connsiteY4" fmla="*/ 6850005 h 6850005"/>
              <a:gd name="connsiteX5" fmla="*/ 0 w 8839677"/>
              <a:gd name="connsiteY5" fmla="*/ 6850005 h 685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9677" h="6850005">
                <a:moveTo>
                  <a:pt x="0" y="0"/>
                </a:moveTo>
                <a:lnTo>
                  <a:pt x="5633597" y="0"/>
                </a:lnTo>
                <a:lnTo>
                  <a:pt x="5761273" y="9709"/>
                </a:lnTo>
                <a:cubicBezTo>
                  <a:pt x="7490366" y="185308"/>
                  <a:pt x="8839677" y="1645583"/>
                  <a:pt x="8839677" y="3421005"/>
                </a:cubicBezTo>
                <a:cubicBezTo>
                  <a:pt x="8839677" y="5314789"/>
                  <a:pt x="7304461" y="6850005"/>
                  <a:pt x="5410677" y="6850005"/>
                </a:cubicBezTo>
                <a:lnTo>
                  <a:pt x="0" y="6850005"/>
                </a:lnTo>
                <a:close/>
              </a:path>
            </a:pathLst>
          </a:custGeom>
        </p:spPr>
      </p:pic>
      <p:sp>
        <p:nvSpPr>
          <p:cNvPr id="12" name="TextBox 11">
            <a:extLst>
              <a:ext uri="{FF2B5EF4-FFF2-40B4-BE49-F238E27FC236}">
                <a16:creationId xmlns:a16="http://schemas.microsoft.com/office/drawing/2014/main" id="{3A7E0A50-C345-47EA-815E-EA143EBD2D5A}"/>
              </a:ext>
            </a:extLst>
          </p:cNvPr>
          <p:cNvSpPr txBox="1"/>
          <p:nvPr/>
        </p:nvSpPr>
        <p:spPr>
          <a:xfrm>
            <a:off x="8104805" y="2833226"/>
            <a:ext cx="3991859" cy="3170099"/>
          </a:xfrm>
          <a:prstGeom prst="rect">
            <a:avLst/>
          </a:prstGeom>
          <a:noFill/>
        </p:spPr>
        <p:txBody>
          <a:bodyPr wrap="square">
            <a:spAutoFit/>
          </a:bodyPr>
          <a:lstStyle/>
          <a:p>
            <a:pPr algn="ctr"/>
            <a:r>
              <a:rPr lang="vi-VN" sz="4000" b="1">
                <a:solidFill>
                  <a:schemeClr val="bg1"/>
                </a:solidFill>
                <a:ea typeface="#9Slide02 Noi dung dai" panose="02000000000000000000" pitchFamily="2" charset="0"/>
              </a:rPr>
              <a:t>ẢNH HƯỞNG CỦA TỐC ĐỘ TRONG AN TOÀN GIAO THÔNG</a:t>
            </a:r>
            <a:endParaRPr lang="en-US" sz="4000" b="1">
              <a:solidFill>
                <a:schemeClr val="bg1"/>
              </a:solidFill>
              <a:ea typeface="#9Slide02 Noi dung dai" panose="02000000000000000000" pitchFamily="2" charset="0"/>
            </a:endParaRPr>
          </a:p>
        </p:txBody>
      </p:sp>
      <p:sp>
        <p:nvSpPr>
          <p:cNvPr id="13" name="Hexagon 12">
            <a:extLst>
              <a:ext uri="{FF2B5EF4-FFF2-40B4-BE49-F238E27FC236}">
                <a16:creationId xmlns:a16="http://schemas.microsoft.com/office/drawing/2014/main" id="{E4B6DD99-22F5-49ED-90AD-E591BB366C90}"/>
              </a:ext>
            </a:extLst>
          </p:cNvPr>
          <p:cNvSpPr/>
          <p:nvPr/>
        </p:nvSpPr>
        <p:spPr>
          <a:xfrm>
            <a:off x="9453216" y="948053"/>
            <a:ext cx="1388961" cy="1197380"/>
          </a:xfrm>
          <a:prstGeom prst="hexagon">
            <a:avLst/>
          </a:prstGeom>
          <a:gradFill flip="none" rotWithShape="1">
            <a:gsLst>
              <a:gs pos="0">
                <a:srgbClr val="26BAE3"/>
              </a:gs>
              <a:gs pos="42000">
                <a:srgbClr val="8468EF"/>
              </a:gs>
              <a:gs pos="100000">
                <a:srgbClr val="D125F9"/>
              </a:gs>
            </a:gsLst>
            <a:lin ang="13500000" scaled="1"/>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t>02</a:t>
            </a:r>
            <a:endParaRPr lang="en-US" sz="4000" b="1"/>
          </a:p>
        </p:txBody>
      </p:sp>
      <p:sp>
        <p:nvSpPr>
          <p:cNvPr id="14" name="Rectangle: Rounded Corners 13">
            <a:extLst>
              <a:ext uri="{FF2B5EF4-FFF2-40B4-BE49-F238E27FC236}">
                <a16:creationId xmlns:a16="http://schemas.microsoft.com/office/drawing/2014/main" id="{22A76B52-BB81-4EA7-AB4E-8991B5CCD5ED}"/>
              </a:ext>
            </a:extLst>
          </p:cNvPr>
          <p:cNvSpPr/>
          <p:nvPr/>
        </p:nvSpPr>
        <p:spPr>
          <a:xfrm>
            <a:off x="9694306" y="2386385"/>
            <a:ext cx="906780" cy="533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407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688A6B-23CC-4594-9D8E-2FCE465FC512}"/>
              </a:ext>
            </a:extLst>
          </p:cNvPr>
          <p:cNvSpPr/>
          <p:nvPr/>
        </p:nvSpPr>
        <p:spPr>
          <a:xfrm>
            <a:off x="4556760" y="0"/>
            <a:ext cx="763524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cene, way, road, outdoor&#10;&#10;Description automatically generated">
            <a:extLst>
              <a:ext uri="{FF2B5EF4-FFF2-40B4-BE49-F238E27FC236}">
                <a16:creationId xmlns:a16="http://schemas.microsoft.com/office/drawing/2014/main" id="{F20E61AE-401E-4A18-9847-DC5205DC70A9}"/>
              </a:ext>
            </a:extLst>
          </p:cNvPr>
          <p:cNvPicPr>
            <a:picLocks noChangeAspect="1"/>
          </p:cNvPicPr>
          <p:nvPr/>
        </p:nvPicPr>
        <p:blipFill rotWithShape="1">
          <a:blip r:embed="rId2">
            <a:extLst>
              <a:ext uri="{28A0092B-C50C-407E-A947-70E740481C1C}">
                <a14:useLocalDpi xmlns:a14="http://schemas.microsoft.com/office/drawing/2010/main" val="0"/>
              </a:ext>
            </a:extLst>
          </a:blip>
          <a:srcRect t="25619" b="9404"/>
          <a:stretch/>
        </p:blipFill>
        <p:spPr>
          <a:xfrm>
            <a:off x="550326" y="1143000"/>
            <a:ext cx="11091347" cy="5405110"/>
          </a:xfrm>
          <a:prstGeom prst="rect">
            <a:avLst/>
          </a:prstGeom>
        </p:spPr>
      </p:pic>
      <p:sp>
        <p:nvSpPr>
          <p:cNvPr id="4" name="Rectangle: Rounded Corners 3">
            <a:extLst>
              <a:ext uri="{FF2B5EF4-FFF2-40B4-BE49-F238E27FC236}">
                <a16:creationId xmlns:a16="http://schemas.microsoft.com/office/drawing/2014/main" id="{1A895325-5AA0-46CA-9E8E-7807CE034EAE}"/>
              </a:ext>
            </a:extLst>
          </p:cNvPr>
          <p:cNvSpPr/>
          <p:nvPr/>
        </p:nvSpPr>
        <p:spPr>
          <a:xfrm>
            <a:off x="868680" y="167640"/>
            <a:ext cx="10637520" cy="807720"/>
          </a:xfrm>
          <a:prstGeom prst="roundRect">
            <a:avLst>
              <a:gd name="adj" fmla="val 50000"/>
            </a:avLst>
          </a:prstGeom>
          <a:gradFill>
            <a:gsLst>
              <a:gs pos="0">
                <a:srgbClr val="26BAE3"/>
              </a:gs>
              <a:gs pos="52000">
                <a:srgbClr val="8567EF"/>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B23FCFE-945A-47F6-925D-45F4AE3E3189}"/>
              </a:ext>
            </a:extLst>
          </p:cNvPr>
          <p:cNvSpPr txBox="1"/>
          <p:nvPr/>
        </p:nvSpPr>
        <p:spPr>
          <a:xfrm>
            <a:off x="1112520" y="309890"/>
            <a:ext cx="10287000" cy="523220"/>
          </a:xfrm>
          <a:prstGeom prst="rect">
            <a:avLst/>
          </a:prstGeom>
          <a:noFill/>
        </p:spPr>
        <p:txBody>
          <a:bodyPr wrap="square">
            <a:spAutoFit/>
          </a:bodyPr>
          <a:lstStyle/>
          <a:p>
            <a:pPr algn="ctr"/>
            <a:r>
              <a:rPr lang="vi-VN" sz="2800" b="1">
                <a:solidFill>
                  <a:schemeClr val="bg1"/>
                </a:solidFill>
                <a:ea typeface="#9Slide02 Noi dung dai" panose="02000000000000000000" pitchFamily="2" charset="0"/>
              </a:rPr>
              <a:t>ẢNH HƯỞNG CỦA TỐC ĐỘ TRONG AN TOÀN GIAO THÔNG</a:t>
            </a:r>
            <a:endParaRPr lang="en-US" sz="2800" b="1">
              <a:solidFill>
                <a:schemeClr val="bg1"/>
              </a:solidFill>
              <a:ea typeface="#9Slide02 Noi dung dai" panose="02000000000000000000" pitchFamily="2" charset="0"/>
            </a:endParaRPr>
          </a:p>
        </p:txBody>
      </p:sp>
    </p:spTree>
    <p:extLst>
      <p:ext uri="{BB962C8B-B14F-4D97-AF65-F5344CB8AC3E}">
        <p14:creationId xmlns:p14="http://schemas.microsoft.com/office/powerpoint/2010/main" val="4092960011"/>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5D7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C6B9EB9-A7F0-40AC-98A9-34C77762DFC1}"/>
              </a:ext>
            </a:extLst>
          </p:cNvPr>
          <p:cNvPicPr>
            <a:picLocks noChangeAspect="1"/>
          </p:cNvPicPr>
          <p:nvPr/>
        </p:nvPicPr>
        <p:blipFill>
          <a:blip r:embed="rId2">
            <a:extLst>
              <a:ext uri="{28A0092B-C50C-407E-A947-70E740481C1C}">
                <a14:useLocalDpi xmlns:a14="http://schemas.microsoft.com/office/drawing/2010/main" val="0"/>
              </a:ext>
            </a:extLst>
          </a:blip>
          <a:srcRect t="1076" b="1076"/>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5A2F89BF-E47C-4693-88FA-2D71F9866474}"/>
              </a:ext>
            </a:extLst>
          </p:cNvPr>
          <p:cNvSpPr txBox="1"/>
          <p:nvPr/>
        </p:nvSpPr>
        <p:spPr>
          <a:xfrm>
            <a:off x="632460" y="6271159"/>
            <a:ext cx="11414760" cy="461665"/>
          </a:xfrm>
          <a:prstGeom prst="rect">
            <a:avLst/>
          </a:prstGeom>
          <a:noFill/>
        </p:spPr>
        <p:txBody>
          <a:bodyPr wrap="square" rtlCol="0">
            <a:spAutoFit/>
          </a:bodyPr>
          <a:lstStyle/>
          <a:p>
            <a:r>
              <a:rPr lang="vi-VN" sz="2400">
                <a:solidFill>
                  <a:schemeClr val="bg1"/>
                </a:solidFill>
              </a:rPr>
              <a:t>Một số những tai nạn do </a:t>
            </a:r>
            <a:r>
              <a:rPr lang="vi-VN" sz="2400" b="1" i="1">
                <a:solidFill>
                  <a:srgbClr val="FFC000"/>
                </a:solidFill>
              </a:rPr>
              <a:t>không làm chủ được tốc độ </a:t>
            </a:r>
            <a:r>
              <a:rPr lang="vi-VN" sz="2400">
                <a:solidFill>
                  <a:schemeClr val="bg1"/>
                </a:solidFill>
              </a:rPr>
              <a:t>khi tham gia giao thông</a:t>
            </a:r>
            <a:endParaRPr lang="en-US" sz="2400">
              <a:solidFill>
                <a:schemeClr val="bg1"/>
              </a:solidFill>
            </a:endParaRPr>
          </a:p>
        </p:txBody>
      </p:sp>
    </p:spTree>
    <p:extLst>
      <p:ext uri="{BB962C8B-B14F-4D97-AF65-F5344CB8AC3E}">
        <p14:creationId xmlns:p14="http://schemas.microsoft.com/office/powerpoint/2010/main" val="268019058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building, outdoor&#10;&#10;Description automatically generated">
            <a:extLst>
              <a:ext uri="{FF2B5EF4-FFF2-40B4-BE49-F238E27FC236}">
                <a16:creationId xmlns:a16="http://schemas.microsoft.com/office/drawing/2014/main" id="{46FAA36F-DCC1-4B49-9385-DD5990D62A64}"/>
              </a:ext>
            </a:extLst>
          </p:cNvPr>
          <p:cNvPicPr>
            <a:picLocks noChangeAspect="1"/>
          </p:cNvPicPr>
          <p:nvPr/>
        </p:nvPicPr>
        <p:blipFill rotWithShape="1">
          <a:blip r:embed="rId2">
            <a:extLst>
              <a:ext uri="{28A0092B-C50C-407E-A947-70E740481C1C}">
                <a14:useLocalDpi xmlns:a14="http://schemas.microsoft.com/office/drawing/2010/main" val="0"/>
              </a:ext>
            </a:extLst>
          </a:blip>
          <a:srcRect t="3553" r="1" b="10483"/>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4" name="Rectangle: Top Corners One Rounded and One Snipped 3">
            <a:extLst>
              <a:ext uri="{FF2B5EF4-FFF2-40B4-BE49-F238E27FC236}">
                <a16:creationId xmlns:a16="http://schemas.microsoft.com/office/drawing/2014/main" id="{37768B47-5EC2-4CE3-947C-44E379361189}"/>
              </a:ext>
            </a:extLst>
          </p:cNvPr>
          <p:cNvSpPr/>
          <p:nvPr/>
        </p:nvSpPr>
        <p:spPr>
          <a:xfrm>
            <a:off x="0" y="5654040"/>
            <a:ext cx="6812280" cy="1203960"/>
          </a:xfrm>
          <a:prstGeom prst="snipRoundRect">
            <a:avLst>
              <a:gd name="adj1" fmla="val 0"/>
              <a:gd name="adj2" fmla="val 44515"/>
            </a:avLst>
          </a:prstGeom>
          <a:solidFill>
            <a:schemeClr val="bg2">
              <a:lumMod val="2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3D6C01E-8DD7-4011-B251-0DD354CAF89D}"/>
              </a:ext>
            </a:extLst>
          </p:cNvPr>
          <p:cNvSpPr txBox="1"/>
          <p:nvPr/>
        </p:nvSpPr>
        <p:spPr>
          <a:xfrm>
            <a:off x="329316" y="5963632"/>
            <a:ext cx="6315324" cy="584775"/>
          </a:xfrm>
          <a:prstGeom prst="rect">
            <a:avLst/>
          </a:prstGeom>
          <a:noFill/>
        </p:spPr>
        <p:txBody>
          <a:bodyPr wrap="square" rtlCol="0">
            <a:spAutoFit/>
          </a:bodyPr>
          <a:lstStyle/>
          <a:p>
            <a:r>
              <a:rPr lang="vi-VN" sz="2800">
                <a:solidFill>
                  <a:schemeClr val="bg1"/>
                </a:solidFill>
              </a:rPr>
              <a:t>Gây ra những </a:t>
            </a:r>
            <a:r>
              <a:rPr lang="vi-VN" sz="3200" b="1" i="1">
                <a:solidFill>
                  <a:srgbClr val="FFC000"/>
                </a:solidFill>
              </a:rPr>
              <a:t>thiệt hại </a:t>
            </a:r>
            <a:r>
              <a:rPr lang="vi-VN" sz="2800">
                <a:solidFill>
                  <a:schemeClr val="bg1"/>
                </a:solidFill>
              </a:rPr>
              <a:t>về </a:t>
            </a:r>
            <a:r>
              <a:rPr lang="vi-VN" sz="3200" b="1" i="1">
                <a:solidFill>
                  <a:srgbClr val="FFC000"/>
                </a:solidFill>
              </a:rPr>
              <a:t>tài sản</a:t>
            </a:r>
            <a:endParaRPr lang="en-US" sz="2800" b="1" i="1">
              <a:solidFill>
                <a:srgbClr val="FFC000"/>
              </a:solidFill>
            </a:endParaRPr>
          </a:p>
        </p:txBody>
      </p:sp>
    </p:spTree>
    <p:extLst>
      <p:ext uri="{BB962C8B-B14F-4D97-AF65-F5344CB8AC3E}">
        <p14:creationId xmlns:p14="http://schemas.microsoft.com/office/powerpoint/2010/main" val="3097669664"/>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crashed into a tree&#10;&#10;Description automatically generated with low confidence">
            <a:extLst>
              <a:ext uri="{FF2B5EF4-FFF2-40B4-BE49-F238E27FC236}">
                <a16:creationId xmlns:a16="http://schemas.microsoft.com/office/drawing/2014/main" id="{50200C60-F4CF-4470-A135-7F3B1EE1BB33}"/>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DDE87D-2DF0-4970-9FA0-84DA3F8DE79D}"/>
              </a:ext>
            </a:extLst>
          </p:cNvPr>
          <p:cNvSpPr/>
          <p:nvPr/>
        </p:nvSpPr>
        <p:spPr>
          <a:xfrm>
            <a:off x="4511702" y="5101822"/>
            <a:ext cx="7680297" cy="1766116"/>
          </a:xfrm>
          <a:custGeom>
            <a:avLst/>
            <a:gdLst>
              <a:gd name="connsiteX0" fmla="*/ 0 w 6278880"/>
              <a:gd name="connsiteY0" fmla="*/ 0 h 1493520"/>
              <a:gd name="connsiteX1" fmla="*/ 6278880 w 6278880"/>
              <a:gd name="connsiteY1" fmla="*/ 0 h 1493520"/>
              <a:gd name="connsiteX2" fmla="*/ 6278880 w 6278880"/>
              <a:gd name="connsiteY2" fmla="*/ 1493520 h 1493520"/>
              <a:gd name="connsiteX3" fmla="*/ 0 w 6278880"/>
              <a:gd name="connsiteY3" fmla="*/ 1493520 h 1493520"/>
              <a:gd name="connsiteX4" fmla="*/ 0 w 6278880"/>
              <a:gd name="connsiteY4" fmla="*/ 0 h 1493520"/>
              <a:gd name="connsiteX0" fmla="*/ 0 w 6278880"/>
              <a:gd name="connsiteY0" fmla="*/ 0 h 1493520"/>
              <a:gd name="connsiteX1" fmla="*/ 6278880 w 6278880"/>
              <a:gd name="connsiteY1" fmla="*/ 0 h 1493520"/>
              <a:gd name="connsiteX2" fmla="*/ 6278880 w 6278880"/>
              <a:gd name="connsiteY2" fmla="*/ 1493520 h 1493520"/>
              <a:gd name="connsiteX3" fmla="*/ 0 w 6278880"/>
              <a:gd name="connsiteY3" fmla="*/ 1493520 h 1493520"/>
              <a:gd name="connsiteX4" fmla="*/ 0 w 6278880"/>
              <a:gd name="connsiteY4" fmla="*/ 0 h 1493520"/>
              <a:gd name="connsiteX0" fmla="*/ 30480 w 6278880"/>
              <a:gd name="connsiteY0" fmla="*/ 533400 h 1493520"/>
              <a:gd name="connsiteX1" fmla="*/ 6278880 w 6278880"/>
              <a:gd name="connsiteY1" fmla="*/ 0 h 1493520"/>
              <a:gd name="connsiteX2" fmla="*/ 6278880 w 6278880"/>
              <a:gd name="connsiteY2" fmla="*/ 1493520 h 1493520"/>
              <a:gd name="connsiteX3" fmla="*/ 0 w 6278880"/>
              <a:gd name="connsiteY3" fmla="*/ 1493520 h 1493520"/>
              <a:gd name="connsiteX4" fmla="*/ 30480 w 6278880"/>
              <a:gd name="connsiteY4" fmla="*/ 533400 h 1493520"/>
              <a:gd name="connsiteX0" fmla="*/ 30480 w 6278880"/>
              <a:gd name="connsiteY0" fmla="*/ 533400 h 1493520"/>
              <a:gd name="connsiteX1" fmla="*/ 6278880 w 6278880"/>
              <a:gd name="connsiteY1" fmla="*/ 0 h 1493520"/>
              <a:gd name="connsiteX2" fmla="*/ 6278880 w 6278880"/>
              <a:gd name="connsiteY2" fmla="*/ 1493520 h 1493520"/>
              <a:gd name="connsiteX3" fmla="*/ 0 w 6278880"/>
              <a:gd name="connsiteY3" fmla="*/ 1493520 h 1493520"/>
              <a:gd name="connsiteX4" fmla="*/ 30480 w 6278880"/>
              <a:gd name="connsiteY4" fmla="*/ 533400 h 1493520"/>
              <a:gd name="connsiteX0" fmla="*/ 30480 w 6278880"/>
              <a:gd name="connsiteY0" fmla="*/ 797557 h 1757677"/>
              <a:gd name="connsiteX1" fmla="*/ 6278880 w 6278880"/>
              <a:gd name="connsiteY1" fmla="*/ 264157 h 1757677"/>
              <a:gd name="connsiteX2" fmla="*/ 6278880 w 6278880"/>
              <a:gd name="connsiteY2" fmla="*/ 1757677 h 1757677"/>
              <a:gd name="connsiteX3" fmla="*/ 0 w 6278880"/>
              <a:gd name="connsiteY3" fmla="*/ 1757677 h 1757677"/>
              <a:gd name="connsiteX4" fmla="*/ 30480 w 6278880"/>
              <a:gd name="connsiteY4" fmla="*/ 797557 h 1757677"/>
              <a:gd name="connsiteX0" fmla="*/ 30480 w 6278880"/>
              <a:gd name="connsiteY0" fmla="*/ 819061 h 1779181"/>
              <a:gd name="connsiteX1" fmla="*/ 6278880 w 6278880"/>
              <a:gd name="connsiteY1" fmla="*/ 285661 h 1779181"/>
              <a:gd name="connsiteX2" fmla="*/ 6278880 w 6278880"/>
              <a:gd name="connsiteY2" fmla="*/ 1779181 h 1779181"/>
              <a:gd name="connsiteX3" fmla="*/ 0 w 6278880"/>
              <a:gd name="connsiteY3" fmla="*/ 1779181 h 1779181"/>
              <a:gd name="connsiteX4" fmla="*/ 30480 w 6278880"/>
              <a:gd name="connsiteY4" fmla="*/ 819061 h 1779181"/>
              <a:gd name="connsiteX0" fmla="*/ 45720 w 6278880"/>
              <a:gd name="connsiteY0" fmla="*/ 1422100 h 1696420"/>
              <a:gd name="connsiteX1" fmla="*/ 6278880 w 6278880"/>
              <a:gd name="connsiteY1" fmla="*/ 202900 h 1696420"/>
              <a:gd name="connsiteX2" fmla="*/ 6278880 w 6278880"/>
              <a:gd name="connsiteY2" fmla="*/ 1696420 h 1696420"/>
              <a:gd name="connsiteX3" fmla="*/ 0 w 6278880"/>
              <a:gd name="connsiteY3" fmla="*/ 1696420 h 1696420"/>
              <a:gd name="connsiteX4" fmla="*/ 45720 w 6278880"/>
              <a:gd name="connsiteY4" fmla="*/ 1422100 h 1696420"/>
              <a:gd name="connsiteX0" fmla="*/ 45720 w 6278880"/>
              <a:gd name="connsiteY0" fmla="*/ 1446492 h 1720812"/>
              <a:gd name="connsiteX1" fmla="*/ 6278880 w 6278880"/>
              <a:gd name="connsiteY1" fmla="*/ 227292 h 1720812"/>
              <a:gd name="connsiteX2" fmla="*/ 6278880 w 6278880"/>
              <a:gd name="connsiteY2" fmla="*/ 1720812 h 1720812"/>
              <a:gd name="connsiteX3" fmla="*/ 0 w 6278880"/>
              <a:gd name="connsiteY3" fmla="*/ 1720812 h 1720812"/>
              <a:gd name="connsiteX4" fmla="*/ 45720 w 6278880"/>
              <a:gd name="connsiteY4" fmla="*/ 1446492 h 1720812"/>
              <a:gd name="connsiteX0" fmla="*/ 0 w 6294120"/>
              <a:gd name="connsiteY0" fmla="*/ 1405745 h 1725785"/>
              <a:gd name="connsiteX1" fmla="*/ 6294120 w 6294120"/>
              <a:gd name="connsiteY1" fmla="*/ 232265 h 1725785"/>
              <a:gd name="connsiteX2" fmla="*/ 6294120 w 6294120"/>
              <a:gd name="connsiteY2" fmla="*/ 1725785 h 1725785"/>
              <a:gd name="connsiteX3" fmla="*/ 15240 w 6294120"/>
              <a:gd name="connsiteY3" fmla="*/ 1725785 h 1725785"/>
              <a:gd name="connsiteX4" fmla="*/ 0 w 6294120"/>
              <a:gd name="connsiteY4" fmla="*/ 1405745 h 1725785"/>
              <a:gd name="connsiteX0" fmla="*/ 0 w 6309360"/>
              <a:gd name="connsiteY0" fmla="*/ 1218650 h 1752050"/>
              <a:gd name="connsiteX1" fmla="*/ 6309360 w 6309360"/>
              <a:gd name="connsiteY1" fmla="*/ 258530 h 1752050"/>
              <a:gd name="connsiteX2" fmla="*/ 6309360 w 6309360"/>
              <a:gd name="connsiteY2" fmla="*/ 1752050 h 1752050"/>
              <a:gd name="connsiteX3" fmla="*/ 30480 w 6309360"/>
              <a:gd name="connsiteY3" fmla="*/ 1752050 h 1752050"/>
              <a:gd name="connsiteX4" fmla="*/ 0 w 6309360"/>
              <a:gd name="connsiteY4" fmla="*/ 1218650 h 1752050"/>
              <a:gd name="connsiteX0" fmla="*/ 1370937 w 7680297"/>
              <a:gd name="connsiteY0" fmla="*/ 1218650 h 1761989"/>
              <a:gd name="connsiteX1" fmla="*/ 7680297 w 7680297"/>
              <a:gd name="connsiteY1" fmla="*/ 258530 h 1761989"/>
              <a:gd name="connsiteX2" fmla="*/ 7680297 w 7680297"/>
              <a:gd name="connsiteY2" fmla="*/ 1752050 h 1761989"/>
              <a:gd name="connsiteX3" fmla="*/ 0 w 7680297"/>
              <a:gd name="connsiteY3" fmla="*/ 1761989 h 1761989"/>
              <a:gd name="connsiteX4" fmla="*/ 1370937 w 7680297"/>
              <a:gd name="connsiteY4" fmla="*/ 1218650 h 1761989"/>
              <a:gd name="connsiteX0" fmla="*/ 1440511 w 7680297"/>
              <a:gd name="connsiteY0" fmla="*/ 1192960 h 1766116"/>
              <a:gd name="connsiteX1" fmla="*/ 7680297 w 7680297"/>
              <a:gd name="connsiteY1" fmla="*/ 262657 h 1766116"/>
              <a:gd name="connsiteX2" fmla="*/ 7680297 w 7680297"/>
              <a:gd name="connsiteY2" fmla="*/ 1756177 h 1766116"/>
              <a:gd name="connsiteX3" fmla="*/ 0 w 7680297"/>
              <a:gd name="connsiteY3" fmla="*/ 1766116 h 1766116"/>
              <a:gd name="connsiteX4" fmla="*/ 1440511 w 7680297"/>
              <a:gd name="connsiteY4" fmla="*/ 1192960 h 1766116"/>
              <a:gd name="connsiteX0" fmla="*/ 1440511 w 7680297"/>
              <a:gd name="connsiteY0" fmla="*/ 1192960 h 1766116"/>
              <a:gd name="connsiteX1" fmla="*/ 7680297 w 7680297"/>
              <a:gd name="connsiteY1" fmla="*/ 262657 h 1766116"/>
              <a:gd name="connsiteX2" fmla="*/ 7680297 w 7680297"/>
              <a:gd name="connsiteY2" fmla="*/ 1756177 h 1766116"/>
              <a:gd name="connsiteX3" fmla="*/ 0 w 7680297"/>
              <a:gd name="connsiteY3" fmla="*/ 1766116 h 1766116"/>
              <a:gd name="connsiteX4" fmla="*/ 1440511 w 7680297"/>
              <a:gd name="connsiteY4" fmla="*/ 1192960 h 1766116"/>
              <a:gd name="connsiteX0" fmla="*/ 1440511 w 7680297"/>
              <a:gd name="connsiteY0" fmla="*/ 1192960 h 1766116"/>
              <a:gd name="connsiteX1" fmla="*/ 7680297 w 7680297"/>
              <a:gd name="connsiteY1" fmla="*/ 262657 h 1766116"/>
              <a:gd name="connsiteX2" fmla="*/ 7680297 w 7680297"/>
              <a:gd name="connsiteY2" fmla="*/ 1756177 h 1766116"/>
              <a:gd name="connsiteX3" fmla="*/ 0 w 7680297"/>
              <a:gd name="connsiteY3" fmla="*/ 1766116 h 1766116"/>
              <a:gd name="connsiteX4" fmla="*/ 1440511 w 7680297"/>
              <a:gd name="connsiteY4" fmla="*/ 1192960 h 1766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0297" h="1766116">
                <a:moveTo>
                  <a:pt x="1440511" y="1192960"/>
                </a:moveTo>
                <a:cubicBezTo>
                  <a:pt x="4828871" y="674800"/>
                  <a:pt x="6196937" y="-529823"/>
                  <a:pt x="7680297" y="262657"/>
                </a:cubicBezTo>
                <a:lnTo>
                  <a:pt x="7680297" y="1756177"/>
                </a:lnTo>
                <a:lnTo>
                  <a:pt x="0" y="1766116"/>
                </a:lnTo>
                <a:cubicBezTo>
                  <a:pt x="152179" y="1515429"/>
                  <a:pt x="165210" y="1393951"/>
                  <a:pt x="1440511" y="119296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6831B2F4-082C-4F46-BE38-B031B14A0051}"/>
              </a:ext>
            </a:extLst>
          </p:cNvPr>
          <p:cNvSpPr txBox="1"/>
          <p:nvPr/>
        </p:nvSpPr>
        <p:spPr>
          <a:xfrm>
            <a:off x="7058063" y="6090954"/>
            <a:ext cx="4643942" cy="584775"/>
          </a:xfrm>
          <a:prstGeom prst="rect">
            <a:avLst/>
          </a:prstGeom>
          <a:noFill/>
        </p:spPr>
        <p:txBody>
          <a:bodyPr wrap="square" rtlCol="0">
            <a:spAutoFit/>
          </a:bodyPr>
          <a:lstStyle/>
          <a:p>
            <a:r>
              <a:rPr lang="vi-VN" sz="2800">
                <a:solidFill>
                  <a:schemeClr val="bg1"/>
                </a:solidFill>
              </a:rPr>
              <a:t>Thậm chí cả </a:t>
            </a:r>
            <a:r>
              <a:rPr lang="vi-VN" sz="3200" b="1" i="1">
                <a:solidFill>
                  <a:srgbClr val="FFC000"/>
                </a:solidFill>
              </a:rPr>
              <a:t>tính mạng...</a:t>
            </a:r>
            <a:endParaRPr lang="en-US" sz="2800" b="1" i="1">
              <a:solidFill>
                <a:srgbClr val="FFC000"/>
              </a:solidFill>
            </a:endParaRPr>
          </a:p>
        </p:txBody>
      </p:sp>
    </p:spTree>
    <p:extLst>
      <p:ext uri="{BB962C8B-B14F-4D97-AF65-F5344CB8AC3E}">
        <p14:creationId xmlns:p14="http://schemas.microsoft.com/office/powerpoint/2010/main" val="3138880060"/>
      </p:ext>
    </p:extLst>
  </p:cSld>
  <p:clrMapOvr>
    <a:masterClrMapping/>
  </p:clrMapOvr>
  <p:transition spd="slow">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9B598276-0ED1-499B-9161-DC704DB0C5E3}"/>
              </a:ext>
            </a:extLst>
          </p:cNvPr>
          <p:cNvGrpSpPr/>
          <p:nvPr/>
        </p:nvGrpSpPr>
        <p:grpSpPr>
          <a:xfrm>
            <a:off x="-266217" y="254643"/>
            <a:ext cx="8738886" cy="830997"/>
            <a:chOff x="-266217" y="254643"/>
            <a:chExt cx="8738886" cy="830997"/>
          </a:xfrm>
        </p:grpSpPr>
        <p:sp>
          <p:nvSpPr>
            <p:cNvPr id="3" name="Parallelogram 2">
              <a:extLst>
                <a:ext uri="{FF2B5EF4-FFF2-40B4-BE49-F238E27FC236}">
                  <a16:creationId xmlns:a16="http://schemas.microsoft.com/office/drawing/2014/main" id="{E81F86ED-7AF9-4825-A482-FEFA0E94EA97}"/>
                </a:ext>
              </a:extLst>
            </p:cNvPr>
            <p:cNvSpPr/>
            <p:nvPr/>
          </p:nvSpPr>
          <p:spPr>
            <a:xfrm>
              <a:off x="-266217" y="254643"/>
              <a:ext cx="8738886" cy="830997"/>
            </a:xfrm>
            <a:prstGeom prst="parallelogram">
              <a:avLst/>
            </a:prstGeom>
            <a:gradFill>
              <a:gsLst>
                <a:gs pos="0">
                  <a:srgbClr val="D125F9"/>
                </a:gs>
                <a:gs pos="53000">
                  <a:srgbClr val="826AEF"/>
                </a:gs>
                <a:gs pos="100000">
                  <a:srgbClr val="26BAE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92B70B-8DFD-4C30-AE62-9776CF7ADF9E}"/>
                </a:ext>
              </a:extLst>
            </p:cNvPr>
            <p:cNvSpPr txBox="1"/>
            <p:nvPr/>
          </p:nvSpPr>
          <p:spPr>
            <a:xfrm>
              <a:off x="642395" y="254643"/>
              <a:ext cx="6921662" cy="830997"/>
            </a:xfrm>
            <a:prstGeom prst="rect">
              <a:avLst/>
            </a:prstGeom>
            <a:noFill/>
          </p:spPr>
          <p:txBody>
            <a:bodyPr wrap="square" rtlCol="0">
              <a:spAutoFit/>
            </a:bodyPr>
            <a:lstStyle/>
            <a:p>
              <a:r>
                <a:rPr lang="vi-VN" sz="2800" b="1">
                  <a:solidFill>
                    <a:schemeClr val="bg1"/>
                  </a:solidFill>
                </a:rPr>
                <a:t>Phân tích lỗi các vụ tai nạn giao thông </a:t>
              </a:r>
            </a:p>
            <a:p>
              <a:r>
                <a:rPr lang="vi-VN" sz="2000" b="1">
                  <a:solidFill>
                    <a:schemeClr val="bg1"/>
                  </a:solidFill>
                </a:rPr>
                <a:t>(</a:t>
              </a:r>
              <a:r>
                <a:rPr lang="vi-VN" sz="2000">
                  <a:solidFill>
                    <a:schemeClr val="bg1"/>
                  </a:solidFill>
                </a:rPr>
                <a:t>Tại Việt Nam năm 2015</a:t>
              </a:r>
              <a:r>
                <a:rPr lang="vi-VN" sz="2000" b="1">
                  <a:solidFill>
                    <a:schemeClr val="bg1"/>
                  </a:solidFill>
                </a:rPr>
                <a:t>)</a:t>
              </a:r>
              <a:endParaRPr lang="en-US" sz="2000" b="1">
                <a:solidFill>
                  <a:schemeClr val="bg1"/>
                </a:solidFill>
              </a:endParaRPr>
            </a:p>
          </p:txBody>
        </p:sp>
      </p:grpSp>
      <p:graphicFrame>
        <p:nvGraphicFramePr>
          <p:cNvPr id="6" name="Chart 5">
            <a:extLst>
              <a:ext uri="{FF2B5EF4-FFF2-40B4-BE49-F238E27FC236}">
                <a16:creationId xmlns:a16="http://schemas.microsoft.com/office/drawing/2014/main" id="{AEA7516B-7CDB-4483-A981-140E8C01328C}"/>
              </a:ext>
            </a:extLst>
          </p:cNvPr>
          <p:cNvGraphicFramePr/>
          <p:nvPr>
            <p:extLst>
              <p:ext uri="{D42A27DB-BD31-4B8C-83A1-F6EECF244321}">
                <p14:modId xmlns:p14="http://schemas.microsoft.com/office/powerpoint/2010/main" val="3109612383"/>
              </p:ext>
            </p:extLst>
          </p:nvPr>
        </p:nvGraphicFramePr>
        <p:xfrm>
          <a:off x="2458976" y="1450908"/>
          <a:ext cx="7274047" cy="4849365"/>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oup 23">
            <a:extLst>
              <a:ext uri="{FF2B5EF4-FFF2-40B4-BE49-F238E27FC236}">
                <a16:creationId xmlns:a16="http://schemas.microsoft.com/office/drawing/2014/main" id="{66F9898D-8281-4A98-ADA2-C0B6931F5122}"/>
              </a:ext>
            </a:extLst>
          </p:cNvPr>
          <p:cNvGrpSpPr/>
          <p:nvPr/>
        </p:nvGrpSpPr>
        <p:grpSpPr>
          <a:xfrm>
            <a:off x="6840638" y="1266242"/>
            <a:ext cx="2801073" cy="1118143"/>
            <a:chOff x="6840638" y="1266242"/>
            <a:chExt cx="2801073" cy="1118143"/>
          </a:xfrm>
        </p:grpSpPr>
        <p:sp>
          <p:nvSpPr>
            <p:cNvPr id="9" name="Freeform: Shape 8">
              <a:extLst>
                <a:ext uri="{FF2B5EF4-FFF2-40B4-BE49-F238E27FC236}">
                  <a16:creationId xmlns:a16="http://schemas.microsoft.com/office/drawing/2014/main" id="{2E348A0C-8B84-4AC4-AEF7-FF1073D4C262}"/>
                </a:ext>
              </a:extLst>
            </p:cNvPr>
            <p:cNvSpPr/>
            <p:nvPr/>
          </p:nvSpPr>
          <p:spPr>
            <a:xfrm>
              <a:off x="6840638" y="1597306"/>
              <a:ext cx="2801073" cy="787079"/>
            </a:xfrm>
            <a:custGeom>
              <a:avLst/>
              <a:gdLst>
                <a:gd name="connsiteX0" fmla="*/ 0 w 3402957"/>
                <a:gd name="connsiteY0" fmla="*/ 787079 h 787079"/>
                <a:gd name="connsiteX1" fmla="*/ 567159 w 3402957"/>
                <a:gd name="connsiteY1" fmla="*/ 23150 h 787079"/>
                <a:gd name="connsiteX2" fmla="*/ 3402957 w 3402957"/>
                <a:gd name="connsiteY2" fmla="*/ 0 h 787079"/>
              </a:gdLst>
              <a:ahLst/>
              <a:cxnLst>
                <a:cxn ang="0">
                  <a:pos x="connsiteX0" y="connsiteY0"/>
                </a:cxn>
                <a:cxn ang="0">
                  <a:pos x="connsiteX1" y="connsiteY1"/>
                </a:cxn>
                <a:cxn ang="0">
                  <a:pos x="connsiteX2" y="connsiteY2"/>
                </a:cxn>
              </a:cxnLst>
              <a:rect l="l" t="t" r="r" b="b"/>
              <a:pathLst>
                <a:path w="3402957" h="787079">
                  <a:moveTo>
                    <a:pt x="0" y="787079"/>
                  </a:moveTo>
                  <a:lnTo>
                    <a:pt x="567159" y="23150"/>
                  </a:lnTo>
                  <a:lnTo>
                    <a:pt x="3402957" y="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063B0F8-03B6-4B1D-85B3-6283B5D7C359}"/>
                </a:ext>
              </a:extLst>
            </p:cNvPr>
            <p:cNvSpPr txBox="1"/>
            <p:nvPr/>
          </p:nvSpPr>
          <p:spPr>
            <a:xfrm>
              <a:off x="7564057" y="1266242"/>
              <a:ext cx="1950333" cy="369332"/>
            </a:xfrm>
            <a:prstGeom prst="rect">
              <a:avLst/>
            </a:prstGeom>
            <a:noFill/>
          </p:spPr>
          <p:txBody>
            <a:bodyPr wrap="square" rtlCol="0">
              <a:spAutoFit/>
            </a:bodyPr>
            <a:lstStyle/>
            <a:p>
              <a:r>
                <a:rPr lang="vi-VN">
                  <a:solidFill>
                    <a:schemeClr val="bg2">
                      <a:lumMod val="25000"/>
                    </a:schemeClr>
                  </a:solidFill>
                </a:rPr>
                <a:t>Chạy quá tốc độ</a:t>
              </a:r>
              <a:endParaRPr lang="en-US">
                <a:solidFill>
                  <a:schemeClr val="bg2">
                    <a:lumMod val="25000"/>
                  </a:schemeClr>
                </a:solidFill>
              </a:endParaRPr>
            </a:p>
          </p:txBody>
        </p:sp>
      </p:grpSp>
      <p:grpSp>
        <p:nvGrpSpPr>
          <p:cNvPr id="25" name="Group 24">
            <a:extLst>
              <a:ext uri="{FF2B5EF4-FFF2-40B4-BE49-F238E27FC236}">
                <a16:creationId xmlns:a16="http://schemas.microsoft.com/office/drawing/2014/main" id="{964F265E-1E3C-4B00-BC18-5D365750F710}"/>
              </a:ext>
            </a:extLst>
          </p:cNvPr>
          <p:cNvGrpSpPr/>
          <p:nvPr/>
        </p:nvGrpSpPr>
        <p:grpSpPr>
          <a:xfrm>
            <a:off x="7708739" y="1871079"/>
            <a:ext cx="4109013" cy="883696"/>
            <a:chOff x="7708739" y="1871079"/>
            <a:chExt cx="4109013" cy="883696"/>
          </a:xfrm>
        </p:grpSpPr>
        <p:sp>
          <p:nvSpPr>
            <p:cNvPr id="11" name="Freeform: Shape 10">
              <a:extLst>
                <a:ext uri="{FF2B5EF4-FFF2-40B4-BE49-F238E27FC236}">
                  <a16:creationId xmlns:a16="http://schemas.microsoft.com/office/drawing/2014/main" id="{C9712479-0823-428B-8264-ABFE29848744}"/>
                </a:ext>
              </a:extLst>
            </p:cNvPr>
            <p:cNvSpPr/>
            <p:nvPr/>
          </p:nvSpPr>
          <p:spPr>
            <a:xfrm>
              <a:off x="7708739" y="2345205"/>
              <a:ext cx="4109013" cy="409570"/>
            </a:xfrm>
            <a:custGeom>
              <a:avLst/>
              <a:gdLst>
                <a:gd name="connsiteX0" fmla="*/ 0 w 4109013"/>
                <a:gd name="connsiteY0" fmla="*/ 405114 h 405114"/>
                <a:gd name="connsiteX1" fmla="*/ 821803 w 4109013"/>
                <a:gd name="connsiteY1" fmla="*/ 0 h 405114"/>
                <a:gd name="connsiteX2" fmla="*/ 4109013 w 4109013"/>
                <a:gd name="connsiteY2" fmla="*/ 46298 h 405114"/>
                <a:gd name="connsiteX0" fmla="*/ 0 w 4109013"/>
                <a:gd name="connsiteY0" fmla="*/ 409570 h 409570"/>
                <a:gd name="connsiteX1" fmla="*/ 821803 w 4109013"/>
                <a:gd name="connsiteY1" fmla="*/ 4456 h 409570"/>
                <a:gd name="connsiteX2" fmla="*/ 4109013 w 4109013"/>
                <a:gd name="connsiteY2" fmla="*/ 4455 h 409570"/>
              </a:gdLst>
              <a:ahLst/>
              <a:cxnLst>
                <a:cxn ang="0">
                  <a:pos x="connsiteX0" y="connsiteY0"/>
                </a:cxn>
                <a:cxn ang="0">
                  <a:pos x="connsiteX1" y="connsiteY1"/>
                </a:cxn>
                <a:cxn ang="0">
                  <a:pos x="connsiteX2" y="connsiteY2"/>
                </a:cxn>
              </a:cxnLst>
              <a:rect l="l" t="t" r="r" b="b"/>
              <a:pathLst>
                <a:path w="4109013" h="409570">
                  <a:moveTo>
                    <a:pt x="0" y="409570"/>
                  </a:moveTo>
                  <a:lnTo>
                    <a:pt x="821803" y="4456"/>
                  </a:lnTo>
                  <a:cubicBezTo>
                    <a:pt x="1917540" y="19889"/>
                    <a:pt x="3013276" y="-10978"/>
                    <a:pt x="4109013" y="4455"/>
                  </a:cubicBez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1653EEE-95AD-4AA7-A82A-35C84A20EAF1}"/>
                </a:ext>
              </a:extLst>
            </p:cNvPr>
            <p:cNvSpPr txBox="1"/>
            <p:nvPr/>
          </p:nvSpPr>
          <p:spPr>
            <a:xfrm>
              <a:off x="8746604" y="1871079"/>
              <a:ext cx="3071148" cy="878574"/>
            </a:xfrm>
            <a:prstGeom prst="rect">
              <a:avLst/>
            </a:prstGeom>
            <a:noFill/>
          </p:spPr>
          <p:txBody>
            <a:bodyPr wrap="square" rtlCol="0">
              <a:spAutoFit/>
            </a:bodyPr>
            <a:lstStyle/>
            <a:p>
              <a:pPr>
                <a:lnSpc>
                  <a:spcPct val="150000"/>
                </a:lnSpc>
              </a:pPr>
              <a:r>
                <a:rPr lang="vi-VN">
                  <a:solidFill>
                    <a:schemeClr val="bg2">
                      <a:lumMod val="25000"/>
                    </a:schemeClr>
                  </a:solidFill>
                </a:rPr>
                <a:t>Đi không đúng làn đường, phần đường</a:t>
              </a:r>
              <a:endParaRPr lang="en-US">
                <a:solidFill>
                  <a:schemeClr val="bg2">
                    <a:lumMod val="25000"/>
                  </a:schemeClr>
                </a:solidFill>
              </a:endParaRPr>
            </a:p>
          </p:txBody>
        </p:sp>
      </p:grpSp>
      <p:grpSp>
        <p:nvGrpSpPr>
          <p:cNvPr id="26" name="Group 25">
            <a:extLst>
              <a:ext uri="{FF2B5EF4-FFF2-40B4-BE49-F238E27FC236}">
                <a16:creationId xmlns:a16="http://schemas.microsoft.com/office/drawing/2014/main" id="{A6603E3E-EDB5-4B32-9C01-55DAAB0BC65F}"/>
              </a:ext>
            </a:extLst>
          </p:cNvPr>
          <p:cNvGrpSpPr/>
          <p:nvPr/>
        </p:nvGrpSpPr>
        <p:grpSpPr>
          <a:xfrm>
            <a:off x="8252749" y="4190035"/>
            <a:ext cx="3530279" cy="441253"/>
            <a:chOff x="8252749" y="4190035"/>
            <a:chExt cx="3530279" cy="441253"/>
          </a:xfrm>
        </p:grpSpPr>
        <p:sp>
          <p:nvSpPr>
            <p:cNvPr id="13" name="Freeform: Shape 12">
              <a:extLst>
                <a:ext uri="{FF2B5EF4-FFF2-40B4-BE49-F238E27FC236}">
                  <a16:creationId xmlns:a16="http://schemas.microsoft.com/office/drawing/2014/main" id="{68C21E6E-2E81-4DBD-85ED-2E9B4AC58D0C}"/>
                </a:ext>
              </a:extLst>
            </p:cNvPr>
            <p:cNvSpPr/>
            <p:nvPr/>
          </p:nvSpPr>
          <p:spPr>
            <a:xfrm>
              <a:off x="8252749" y="4190035"/>
              <a:ext cx="3530279" cy="441253"/>
            </a:xfrm>
            <a:custGeom>
              <a:avLst/>
              <a:gdLst>
                <a:gd name="connsiteX0" fmla="*/ 0 w 3530279"/>
                <a:gd name="connsiteY0" fmla="*/ 0 h 451413"/>
                <a:gd name="connsiteX1" fmla="*/ 902826 w 3530279"/>
                <a:gd name="connsiteY1" fmla="*/ 428264 h 451413"/>
                <a:gd name="connsiteX2" fmla="*/ 3530279 w 3530279"/>
                <a:gd name="connsiteY2" fmla="*/ 451413 h 451413"/>
                <a:gd name="connsiteX0" fmla="*/ 0 w 3530279"/>
                <a:gd name="connsiteY0" fmla="*/ 0 h 441253"/>
                <a:gd name="connsiteX1" fmla="*/ 902826 w 3530279"/>
                <a:gd name="connsiteY1" fmla="*/ 428264 h 441253"/>
                <a:gd name="connsiteX2" fmla="*/ 3530279 w 3530279"/>
                <a:gd name="connsiteY2" fmla="*/ 441253 h 441253"/>
              </a:gdLst>
              <a:ahLst/>
              <a:cxnLst>
                <a:cxn ang="0">
                  <a:pos x="connsiteX0" y="connsiteY0"/>
                </a:cxn>
                <a:cxn ang="0">
                  <a:pos x="connsiteX1" y="connsiteY1"/>
                </a:cxn>
                <a:cxn ang="0">
                  <a:pos x="connsiteX2" y="connsiteY2"/>
                </a:cxn>
              </a:cxnLst>
              <a:rect l="l" t="t" r="r" b="b"/>
              <a:pathLst>
                <a:path w="3530279" h="441253">
                  <a:moveTo>
                    <a:pt x="0" y="0"/>
                  </a:moveTo>
                  <a:lnTo>
                    <a:pt x="902826" y="428264"/>
                  </a:lnTo>
                  <a:lnTo>
                    <a:pt x="3530279" y="441253"/>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BBB5397-5753-406B-828D-D85F4771E3B4}"/>
                </a:ext>
              </a:extLst>
            </p:cNvPr>
            <p:cNvSpPr txBox="1"/>
            <p:nvPr/>
          </p:nvSpPr>
          <p:spPr>
            <a:xfrm>
              <a:off x="9306881" y="4261956"/>
              <a:ext cx="2316159" cy="369332"/>
            </a:xfrm>
            <a:prstGeom prst="rect">
              <a:avLst/>
            </a:prstGeom>
            <a:noFill/>
          </p:spPr>
          <p:txBody>
            <a:bodyPr wrap="square" rtlCol="0">
              <a:spAutoFit/>
            </a:bodyPr>
            <a:lstStyle/>
            <a:p>
              <a:r>
                <a:rPr lang="vi-VN">
                  <a:solidFill>
                    <a:schemeClr val="bg2">
                      <a:lumMod val="25000"/>
                    </a:schemeClr>
                  </a:solidFill>
                </a:rPr>
                <a:t>Vượt xe sai quy định</a:t>
              </a:r>
              <a:endParaRPr lang="en-US">
                <a:solidFill>
                  <a:schemeClr val="bg2">
                    <a:lumMod val="25000"/>
                  </a:schemeClr>
                </a:solidFill>
              </a:endParaRPr>
            </a:p>
          </p:txBody>
        </p:sp>
      </p:grpSp>
      <p:grpSp>
        <p:nvGrpSpPr>
          <p:cNvPr id="27" name="Group 26">
            <a:extLst>
              <a:ext uri="{FF2B5EF4-FFF2-40B4-BE49-F238E27FC236}">
                <a16:creationId xmlns:a16="http://schemas.microsoft.com/office/drawing/2014/main" id="{93E9E7FA-822C-4138-9B15-181EBEFA8984}"/>
              </a:ext>
            </a:extLst>
          </p:cNvPr>
          <p:cNvGrpSpPr/>
          <p:nvPr/>
        </p:nvGrpSpPr>
        <p:grpSpPr>
          <a:xfrm>
            <a:off x="7020560" y="4582160"/>
            <a:ext cx="4541520" cy="1194264"/>
            <a:chOff x="7020560" y="4582160"/>
            <a:chExt cx="4541520" cy="1194264"/>
          </a:xfrm>
        </p:grpSpPr>
        <p:sp>
          <p:nvSpPr>
            <p:cNvPr id="15" name="Freeform: Shape 14">
              <a:extLst>
                <a:ext uri="{FF2B5EF4-FFF2-40B4-BE49-F238E27FC236}">
                  <a16:creationId xmlns:a16="http://schemas.microsoft.com/office/drawing/2014/main" id="{9E692FB6-2166-4159-B927-FBC440936FAE}"/>
                </a:ext>
              </a:extLst>
            </p:cNvPr>
            <p:cNvSpPr/>
            <p:nvPr/>
          </p:nvSpPr>
          <p:spPr>
            <a:xfrm>
              <a:off x="7020560" y="4582160"/>
              <a:ext cx="4480560" cy="1188720"/>
            </a:xfrm>
            <a:custGeom>
              <a:avLst/>
              <a:gdLst>
                <a:gd name="connsiteX0" fmla="*/ 0 w 4480560"/>
                <a:gd name="connsiteY0" fmla="*/ 0 h 1188720"/>
                <a:gd name="connsiteX1" fmla="*/ 497840 w 4480560"/>
                <a:gd name="connsiteY1" fmla="*/ 1178560 h 1188720"/>
                <a:gd name="connsiteX2" fmla="*/ 4480560 w 4480560"/>
                <a:gd name="connsiteY2" fmla="*/ 1188720 h 1188720"/>
              </a:gdLst>
              <a:ahLst/>
              <a:cxnLst>
                <a:cxn ang="0">
                  <a:pos x="connsiteX0" y="connsiteY0"/>
                </a:cxn>
                <a:cxn ang="0">
                  <a:pos x="connsiteX1" y="connsiteY1"/>
                </a:cxn>
                <a:cxn ang="0">
                  <a:pos x="connsiteX2" y="connsiteY2"/>
                </a:cxn>
              </a:cxnLst>
              <a:rect l="l" t="t" r="r" b="b"/>
              <a:pathLst>
                <a:path w="4480560" h="1188720">
                  <a:moveTo>
                    <a:pt x="0" y="0"/>
                  </a:moveTo>
                  <a:lnTo>
                    <a:pt x="497840" y="1178560"/>
                  </a:lnTo>
                  <a:lnTo>
                    <a:pt x="4480560" y="118872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1588D27-C2E6-4149-BE9D-99034FE91BDD}"/>
                </a:ext>
              </a:extLst>
            </p:cNvPr>
            <p:cNvSpPr txBox="1"/>
            <p:nvPr/>
          </p:nvSpPr>
          <p:spPr>
            <a:xfrm>
              <a:off x="7590227" y="5407092"/>
              <a:ext cx="3971853" cy="369332"/>
            </a:xfrm>
            <a:prstGeom prst="rect">
              <a:avLst/>
            </a:prstGeom>
            <a:noFill/>
          </p:spPr>
          <p:txBody>
            <a:bodyPr wrap="square" rtlCol="0">
              <a:spAutoFit/>
            </a:bodyPr>
            <a:lstStyle/>
            <a:p>
              <a:r>
                <a:rPr lang="vi-VN">
                  <a:solidFill>
                    <a:schemeClr val="bg2">
                      <a:lumMod val="25000"/>
                    </a:schemeClr>
                  </a:solidFill>
                </a:rPr>
                <a:t>Chuyển hướng không đúng quy định</a:t>
              </a:r>
              <a:endParaRPr lang="en-US">
                <a:solidFill>
                  <a:schemeClr val="bg2">
                    <a:lumMod val="25000"/>
                  </a:schemeClr>
                </a:solidFill>
              </a:endParaRPr>
            </a:p>
          </p:txBody>
        </p:sp>
      </p:grpSp>
      <p:grpSp>
        <p:nvGrpSpPr>
          <p:cNvPr id="23" name="Group 22">
            <a:extLst>
              <a:ext uri="{FF2B5EF4-FFF2-40B4-BE49-F238E27FC236}">
                <a16:creationId xmlns:a16="http://schemas.microsoft.com/office/drawing/2014/main" id="{54C839C5-48CE-427B-AA85-48C96B8D1D7F}"/>
              </a:ext>
            </a:extLst>
          </p:cNvPr>
          <p:cNvGrpSpPr/>
          <p:nvPr/>
        </p:nvGrpSpPr>
        <p:grpSpPr>
          <a:xfrm>
            <a:off x="635000" y="1825228"/>
            <a:ext cx="3327400" cy="1161812"/>
            <a:chOff x="635000" y="1825228"/>
            <a:chExt cx="3327400" cy="1161812"/>
          </a:xfrm>
        </p:grpSpPr>
        <p:sp>
          <p:nvSpPr>
            <p:cNvPr id="17" name="Freeform: Shape 16">
              <a:extLst>
                <a:ext uri="{FF2B5EF4-FFF2-40B4-BE49-F238E27FC236}">
                  <a16:creationId xmlns:a16="http://schemas.microsoft.com/office/drawing/2014/main" id="{1596F03F-453F-43B8-B3DB-6FD7E7EF1E07}"/>
                </a:ext>
              </a:extLst>
            </p:cNvPr>
            <p:cNvSpPr/>
            <p:nvPr/>
          </p:nvSpPr>
          <p:spPr>
            <a:xfrm>
              <a:off x="635000" y="2194560"/>
              <a:ext cx="3327400" cy="792480"/>
            </a:xfrm>
            <a:custGeom>
              <a:avLst/>
              <a:gdLst>
                <a:gd name="connsiteX0" fmla="*/ 3322320 w 3322320"/>
                <a:gd name="connsiteY0" fmla="*/ 792480 h 792480"/>
                <a:gd name="connsiteX1" fmla="*/ 2682240 w 3322320"/>
                <a:gd name="connsiteY1" fmla="*/ 0 h 792480"/>
                <a:gd name="connsiteX2" fmla="*/ 0 w 3322320"/>
                <a:gd name="connsiteY2" fmla="*/ 40640 h 792480"/>
                <a:gd name="connsiteX0" fmla="*/ 3327400 w 3327400"/>
                <a:gd name="connsiteY0" fmla="*/ 792480 h 792480"/>
                <a:gd name="connsiteX1" fmla="*/ 2687320 w 3327400"/>
                <a:gd name="connsiteY1" fmla="*/ 0 h 792480"/>
                <a:gd name="connsiteX2" fmla="*/ 0 w 3327400"/>
                <a:gd name="connsiteY2" fmla="*/ 20320 h 792480"/>
                <a:gd name="connsiteX0" fmla="*/ 3327400 w 3327400"/>
                <a:gd name="connsiteY0" fmla="*/ 792480 h 792480"/>
                <a:gd name="connsiteX1" fmla="*/ 2687320 w 3327400"/>
                <a:gd name="connsiteY1" fmla="*/ 0 h 792480"/>
                <a:gd name="connsiteX2" fmla="*/ 0 w 3327400"/>
                <a:gd name="connsiteY2" fmla="*/ 5080 h 792480"/>
              </a:gdLst>
              <a:ahLst/>
              <a:cxnLst>
                <a:cxn ang="0">
                  <a:pos x="connsiteX0" y="connsiteY0"/>
                </a:cxn>
                <a:cxn ang="0">
                  <a:pos x="connsiteX1" y="connsiteY1"/>
                </a:cxn>
                <a:cxn ang="0">
                  <a:pos x="connsiteX2" y="connsiteY2"/>
                </a:cxn>
              </a:cxnLst>
              <a:rect l="l" t="t" r="r" b="b"/>
              <a:pathLst>
                <a:path w="3327400" h="792480">
                  <a:moveTo>
                    <a:pt x="3327400" y="792480"/>
                  </a:moveTo>
                  <a:lnTo>
                    <a:pt x="2687320" y="0"/>
                  </a:lnTo>
                  <a:lnTo>
                    <a:pt x="0" y="508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0678671-AD6B-4B4B-9923-39FB4FF8C07E}"/>
                </a:ext>
              </a:extLst>
            </p:cNvPr>
            <p:cNvSpPr txBox="1"/>
            <p:nvPr/>
          </p:nvSpPr>
          <p:spPr>
            <a:xfrm>
              <a:off x="805179" y="1825228"/>
              <a:ext cx="2468431" cy="369332"/>
            </a:xfrm>
            <a:prstGeom prst="rect">
              <a:avLst/>
            </a:prstGeom>
            <a:noFill/>
          </p:spPr>
          <p:txBody>
            <a:bodyPr wrap="square" rtlCol="0">
              <a:spAutoFit/>
            </a:bodyPr>
            <a:lstStyle/>
            <a:p>
              <a:r>
                <a:rPr lang="vi-VN">
                  <a:solidFill>
                    <a:schemeClr val="bg2">
                      <a:lumMod val="25000"/>
                    </a:schemeClr>
                  </a:solidFill>
                </a:rPr>
                <a:t>Các lỗi vi phạm khác</a:t>
              </a:r>
              <a:endParaRPr lang="en-US">
                <a:solidFill>
                  <a:schemeClr val="bg2">
                    <a:lumMod val="25000"/>
                  </a:schemeClr>
                </a:solidFill>
              </a:endParaRPr>
            </a:p>
          </p:txBody>
        </p:sp>
      </p:grpSp>
      <p:grpSp>
        <p:nvGrpSpPr>
          <p:cNvPr id="29" name="Group 28">
            <a:extLst>
              <a:ext uri="{FF2B5EF4-FFF2-40B4-BE49-F238E27FC236}">
                <a16:creationId xmlns:a16="http://schemas.microsoft.com/office/drawing/2014/main" id="{2F00EE90-DDAD-48F3-ADA0-2734F49B498E}"/>
              </a:ext>
            </a:extLst>
          </p:cNvPr>
          <p:cNvGrpSpPr/>
          <p:nvPr/>
        </p:nvGrpSpPr>
        <p:grpSpPr>
          <a:xfrm>
            <a:off x="817880" y="3078972"/>
            <a:ext cx="3520440" cy="1228868"/>
            <a:chOff x="817880" y="3078972"/>
            <a:chExt cx="3520440" cy="1228868"/>
          </a:xfrm>
        </p:grpSpPr>
        <p:sp>
          <p:nvSpPr>
            <p:cNvPr id="19" name="Freeform: Shape 18">
              <a:extLst>
                <a:ext uri="{FF2B5EF4-FFF2-40B4-BE49-F238E27FC236}">
                  <a16:creationId xmlns:a16="http://schemas.microsoft.com/office/drawing/2014/main" id="{8A12022D-5456-49B1-A2D4-5A848B343552}"/>
                </a:ext>
              </a:extLst>
            </p:cNvPr>
            <p:cNvSpPr/>
            <p:nvPr/>
          </p:nvSpPr>
          <p:spPr>
            <a:xfrm>
              <a:off x="817880" y="3444240"/>
              <a:ext cx="3520440" cy="863600"/>
            </a:xfrm>
            <a:custGeom>
              <a:avLst/>
              <a:gdLst>
                <a:gd name="connsiteX0" fmla="*/ 3474720 w 3474720"/>
                <a:gd name="connsiteY0" fmla="*/ 863600 h 863600"/>
                <a:gd name="connsiteX1" fmla="*/ 2214880 w 3474720"/>
                <a:gd name="connsiteY1" fmla="*/ 0 h 863600"/>
                <a:gd name="connsiteX2" fmla="*/ 0 w 3474720"/>
                <a:gd name="connsiteY2" fmla="*/ 30480 h 863600"/>
                <a:gd name="connsiteX0" fmla="*/ 3520440 w 3520440"/>
                <a:gd name="connsiteY0" fmla="*/ 863600 h 863600"/>
                <a:gd name="connsiteX1" fmla="*/ 2260600 w 3520440"/>
                <a:gd name="connsiteY1" fmla="*/ 0 h 863600"/>
                <a:gd name="connsiteX2" fmla="*/ 0 w 3520440"/>
                <a:gd name="connsiteY2" fmla="*/ 11430 h 863600"/>
              </a:gdLst>
              <a:ahLst/>
              <a:cxnLst>
                <a:cxn ang="0">
                  <a:pos x="connsiteX0" y="connsiteY0"/>
                </a:cxn>
                <a:cxn ang="0">
                  <a:pos x="connsiteX1" y="connsiteY1"/>
                </a:cxn>
                <a:cxn ang="0">
                  <a:pos x="connsiteX2" y="connsiteY2"/>
                </a:cxn>
              </a:cxnLst>
              <a:rect l="l" t="t" r="r" b="b"/>
              <a:pathLst>
                <a:path w="3520440" h="863600">
                  <a:moveTo>
                    <a:pt x="3520440" y="863600"/>
                  </a:moveTo>
                  <a:lnTo>
                    <a:pt x="2260600" y="0"/>
                  </a:lnTo>
                  <a:lnTo>
                    <a:pt x="0" y="1143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65CAD53-A85C-453A-8003-C906826111C7}"/>
                </a:ext>
              </a:extLst>
            </p:cNvPr>
            <p:cNvSpPr txBox="1"/>
            <p:nvPr/>
          </p:nvSpPr>
          <p:spPr>
            <a:xfrm>
              <a:off x="892809" y="3078972"/>
              <a:ext cx="2018031" cy="369332"/>
            </a:xfrm>
            <a:prstGeom prst="rect">
              <a:avLst/>
            </a:prstGeom>
            <a:noFill/>
          </p:spPr>
          <p:txBody>
            <a:bodyPr wrap="square" rtlCol="0">
              <a:spAutoFit/>
            </a:bodyPr>
            <a:lstStyle/>
            <a:p>
              <a:r>
                <a:rPr lang="vi-VN">
                  <a:solidFill>
                    <a:schemeClr val="bg2">
                      <a:lumMod val="25000"/>
                    </a:schemeClr>
                  </a:solidFill>
                </a:rPr>
                <a:t>Sử dụng rượu bia</a:t>
              </a:r>
              <a:endParaRPr lang="en-US">
                <a:solidFill>
                  <a:schemeClr val="bg2">
                    <a:lumMod val="25000"/>
                  </a:schemeClr>
                </a:solidFill>
              </a:endParaRPr>
            </a:p>
          </p:txBody>
        </p:sp>
      </p:grpSp>
      <p:grpSp>
        <p:nvGrpSpPr>
          <p:cNvPr id="28" name="Group 27">
            <a:extLst>
              <a:ext uri="{FF2B5EF4-FFF2-40B4-BE49-F238E27FC236}">
                <a16:creationId xmlns:a16="http://schemas.microsoft.com/office/drawing/2014/main" id="{A915DB62-222B-4202-AAB2-FAD9C66591B6}"/>
              </a:ext>
            </a:extLst>
          </p:cNvPr>
          <p:cNvGrpSpPr/>
          <p:nvPr/>
        </p:nvGrpSpPr>
        <p:grpSpPr>
          <a:xfrm>
            <a:off x="1846555" y="4563122"/>
            <a:ext cx="3302494" cy="1003177"/>
            <a:chOff x="1846555" y="4563122"/>
            <a:chExt cx="3302494" cy="1003177"/>
          </a:xfrm>
        </p:grpSpPr>
        <p:sp>
          <p:nvSpPr>
            <p:cNvPr id="21" name="Freeform: Shape 20">
              <a:extLst>
                <a:ext uri="{FF2B5EF4-FFF2-40B4-BE49-F238E27FC236}">
                  <a16:creationId xmlns:a16="http://schemas.microsoft.com/office/drawing/2014/main" id="{A82141E0-25EE-44EE-AE8E-C132240EF02D}"/>
                </a:ext>
              </a:extLst>
            </p:cNvPr>
            <p:cNvSpPr/>
            <p:nvPr/>
          </p:nvSpPr>
          <p:spPr>
            <a:xfrm>
              <a:off x="1846555" y="4563122"/>
              <a:ext cx="3302494" cy="1003177"/>
            </a:xfrm>
            <a:custGeom>
              <a:avLst/>
              <a:gdLst>
                <a:gd name="connsiteX0" fmla="*/ 3302494 w 3302494"/>
                <a:gd name="connsiteY0" fmla="*/ 0 h 1003177"/>
                <a:gd name="connsiteX1" fmla="*/ 2547892 w 3302494"/>
                <a:gd name="connsiteY1" fmla="*/ 994299 h 1003177"/>
                <a:gd name="connsiteX2" fmla="*/ 0 w 3302494"/>
                <a:gd name="connsiteY2" fmla="*/ 1003177 h 1003177"/>
              </a:gdLst>
              <a:ahLst/>
              <a:cxnLst>
                <a:cxn ang="0">
                  <a:pos x="connsiteX0" y="connsiteY0"/>
                </a:cxn>
                <a:cxn ang="0">
                  <a:pos x="connsiteX1" y="connsiteY1"/>
                </a:cxn>
                <a:cxn ang="0">
                  <a:pos x="connsiteX2" y="connsiteY2"/>
                </a:cxn>
              </a:cxnLst>
              <a:rect l="l" t="t" r="r" b="b"/>
              <a:pathLst>
                <a:path w="3302494" h="1003177">
                  <a:moveTo>
                    <a:pt x="3302494" y="0"/>
                  </a:moveTo>
                  <a:lnTo>
                    <a:pt x="2547892" y="994299"/>
                  </a:lnTo>
                  <a:lnTo>
                    <a:pt x="0" y="1003177"/>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9CC9821-8DC8-4896-8DDA-043DBA478A9E}"/>
                </a:ext>
              </a:extLst>
            </p:cNvPr>
            <p:cNvSpPr txBox="1"/>
            <p:nvPr/>
          </p:nvSpPr>
          <p:spPr>
            <a:xfrm>
              <a:off x="1846555" y="5196967"/>
              <a:ext cx="2512440" cy="369332"/>
            </a:xfrm>
            <a:prstGeom prst="rect">
              <a:avLst/>
            </a:prstGeom>
            <a:noFill/>
          </p:spPr>
          <p:txBody>
            <a:bodyPr wrap="square" rtlCol="0">
              <a:spAutoFit/>
            </a:bodyPr>
            <a:lstStyle/>
            <a:p>
              <a:r>
                <a:rPr lang="vi-VN">
                  <a:solidFill>
                    <a:schemeClr val="bg2">
                      <a:lumMod val="25000"/>
                    </a:schemeClr>
                  </a:solidFill>
                </a:rPr>
                <a:t>Không nhường đường</a:t>
              </a:r>
              <a:endParaRPr lang="en-US">
                <a:solidFill>
                  <a:schemeClr val="bg2">
                    <a:lumMod val="25000"/>
                  </a:schemeClr>
                </a:solidFill>
              </a:endParaRPr>
            </a:p>
          </p:txBody>
        </p:sp>
      </p:grpSp>
      <p:sp>
        <p:nvSpPr>
          <p:cNvPr id="30" name="TextBox 29">
            <a:extLst>
              <a:ext uri="{FF2B5EF4-FFF2-40B4-BE49-F238E27FC236}">
                <a16:creationId xmlns:a16="http://schemas.microsoft.com/office/drawing/2014/main" id="{FB26987F-2E0C-49B0-8A58-F84079DCBF3E}"/>
              </a:ext>
            </a:extLst>
          </p:cNvPr>
          <p:cNvSpPr txBox="1"/>
          <p:nvPr/>
        </p:nvSpPr>
        <p:spPr>
          <a:xfrm>
            <a:off x="2047711" y="6172910"/>
            <a:ext cx="8096576" cy="338554"/>
          </a:xfrm>
          <a:prstGeom prst="rect">
            <a:avLst/>
          </a:prstGeom>
          <a:noFill/>
        </p:spPr>
        <p:txBody>
          <a:bodyPr wrap="square" rtlCol="0">
            <a:spAutoFit/>
          </a:bodyPr>
          <a:lstStyle/>
          <a:p>
            <a:r>
              <a:rPr lang="vi-VN" sz="1600" b="1" i="1" dirty="0"/>
              <a:t>Hình 11.2 </a:t>
            </a:r>
            <a:r>
              <a:rPr lang="vi-VN" sz="1600" i="1" dirty="0"/>
              <a:t>Các lỗi vi phạm giao thông theo cục Cảnh sát giao thông Việt Nam năm 2015</a:t>
            </a:r>
            <a:endParaRPr lang="en-US" sz="1600" i="1" dirty="0"/>
          </a:p>
        </p:txBody>
      </p:sp>
      <p:sp>
        <p:nvSpPr>
          <p:cNvPr id="32" name="Oval 31">
            <a:extLst>
              <a:ext uri="{FF2B5EF4-FFF2-40B4-BE49-F238E27FC236}">
                <a16:creationId xmlns:a16="http://schemas.microsoft.com/office/drawing/2014/main" id="{4E9C06F8-E6A9-4DFA-BA58-500A89BC8821}"/>
              </a:ext>
            </a:extLst>
          </p:cNvPr>
          <p:cNvSpPr/>
          <p:nvPr/>
        </p:nvSpPr>
        <p:spPr>
          <a:xfrm>
            <a:off x="3872400" y="2889090"/>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6D5D8AB8-66DA-4462-89D6-02E4D5866936}"/>
              </a:ext>
            </a:extLst>
          </p:cNvPr>
          <p:cNvSpPr/>
          <p:nvPr/>
        </p:nvSpPr>
        <p:spPr>
          <a:xfrm>
            <a:off x="6781656" y="2312385"/>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BD93F9D-8F06-49E1-AAD1-954FBF5BF572}"/>
              </a:ext>
            </a:extLst>
          </p:cNvPr>
          <p:cNvSpPr/>
          <p:nvPr/>
        </p:nvSpPr>
        <p:spPr>
          <a:xfrm>
            <a:off x="7636739" y="267765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F7AE315-1CB9-4F0D-A184-18F12F814086}"/>
              </a:ext>
            </a:extLst>
          </p:cNvPr>
          <p:cNvSpPr/>
          <p:nvPr/>
        </p:nvSpPr>
        <p:spPr>
          <a:xfrm>
            <a:off x="8168920" y="4106685"/>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C70DABAD-A0C3-407B-8B47-0789685448CD}"/>
              </a:ext>
            </a:extLst>
          </p:cNvPr>
          <p:cNvSpPr/>
          <p:nvPr/>
        </p:nvSpPr>
        <p:spPr>
          <a:xfrm>
            <a:off x="6954089" y="4487288"/>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879E091-340E-40B4-94AE-7AEE46370D0F}"/>
              </a:ext>
            </a:extLst>
          </p:cNvPr>
          <p:cNvSpPr/>
          <p:nvPr/>
        </p:nvSpPr>
        <p:spPr>
          <a:xfrm>
            <a:off x="5081692" y="4487288"/>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7638DE43-9DF5-47CE-81FE-779D9FB90C1A}"/>
              </a:ext>
            </a:extLst>
          </p:cNvPr>
          <p:cNvSpPr/>
          <p:nvPr/>
        </p:nvSpPr>
        <p:spPr>
          <a:xfrm>
            <a:off x="4274314" y="4246056"/>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green car with flames coming out of it&#10;&#10;Description automatically generated with low confidence">
            <a:extLst>
              <a:ext uri="{FF2B5EF4-FFF2-40B4-BE49-F238E27FC236}">
                <a16:creationId xmlns:a16="http://schemas.microsoft.com/office/drawing/2014/main" id="{9F50B876-6FBC-4E2F-B365-BB971C738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33023" y="-564458"/>
            <a:ext cx="2368659" cy="2368659"/>
          </a:xfrm>
          <a:prstGeom prst="rect">
            <a:avLst/>
          </a:prstGeom>
        </p:spPr>
      </p:pic>
    </p:spTree>
    <p:extLst>
      <p:ext uri="{BB962C8B-B14F-4D97-AF65-F5344CB8AC3E}">
        <p14:creationId xmlns:p14="http://schemas.microsoft.com/office/powerpoint/2010/main" val="41200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8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8000">
                                          <p:cBhvr additive="base">
                                            <p:cTn id="7" dur="1000" fill="hold"/>
                                            <p:tgtEl>
                                              <p:spTgt spid="41"/>
                                            </p:tgtEl>
                                            <p:attrNameLst>
                                              <p:attrName>ppt_x</p:attrName>
                                            </p:attrNameLst>
                                          </p:cBhvr>
                                          <p:tavLst>
                                            <p:tav tm="0">
                                              <p:val>
                                                <p:strVal val="0-#ppt_w/2"/>
                                              </p:val>
                                            </p:tav>
                                            <p:tav tm="100000">
                                              <p:val>
                                                <p:strVal val="#ppt_x"/>
                                              </p:val>
                                            </p:tav>
                                          </p:tavLst>
                                        </p:anim>
                                        <p:anim calcmode="lin" valueType="num" p14:bounceEnd="68000">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par>
                                    <p:cTn id="13" presetID="21" presetClass="entr" presetSubtype="1" fill="hold" grpId="0" nodeType="with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heel(1)">
                                          <p:cBhvr>
                                            <p:cTn id="15" dur="1500"/>
                                            <p:tgtEl>
                                              <p:spTgt spid="6">
                                                <p:graphicEl>
                                                  <a:chart seriesIdx="-4" categoryIdx="0"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500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
                                            <p:tgtEl>
                                              <p:spTgt spid="3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heel(1)">
                                          <p:cBhvr>
                                            <p:cTn id="29" dur="1500"/>
                                            <p:tgtEl>
                                              <p:spTgt spid="6">
                                                <p:graphicEl>
                                                  <a:chart seriesIdx="-4" categoryIdx="1"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repeatCount="500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
                                            <p:tgtEl>
                                              <p:spTgt spid="3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heel(1)">
                                          <p:cBhvr>
                                            <p:cTn id="43" dur="1500"/>
                                            <p:tgtEl>
                                              <p:spTgt spid="6">
                                                <p:graphicEl>
                                                  <a:chart seriesIdx="-4" categoryIdx="2" bldStep="category"/>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repeatCount="500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
                                            <p:tgtEl>
                                              <p:spTgt spid="35"/>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heel(1)">
                                          <p:cBhvr>
                                            <p:cTn id="57" dur="1500"/>
                                            <p:tgtEl>
                                              <p:spTgt spid="6">
                                                <p:graphicEl>
                                                  <a:chart seriesIdx="-4" categoryIdx="3" bldStep="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repeatCount="500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
                                            <p:tgtEl>
                                              <p:spTgt spid="36"/>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heel(1)">
                                          <p:cBhvr>
                                            <p:cTn id="71" dur="1500"/>
                                            <p:tgtEl>
                                              <p:spTgt spid="6">
                                                <p:graphicEl>
                                                  <a:chart seriesIdx="-4" categoryIdx="4" bldStep="category"/>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repeatCount="5000"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
                                            <p:tgtEl>
                                              <p:spTgt spid="37"/>
                                            </p:tgtEl>
                                          </p:cBhvr>
                                        </p:animEffect>
                                      </p:childTnLst>
                                    </p:cTn>
                                  </p:par>
                                </p:childTnLst>
                              </p:cTn>
                            </p:par>
                            <p:par>
                              <p:cTn id="77" fill="hold">
                                <p:stCondLst>
                                  <p:cond delay="500"/>
                                </p:stCondLst>
                                <p:childTnLst>
                                  <p:par>
                                    <p:cTn id="78" presetID="22" presetClass="entr" presetSubtype="2" fill="hold"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righ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heel(1)">
                                          <p:cBhvr>
                                            <p:cTn id="85" dur="1500"/>
                                            <p:tgtEl>
                                              <p:spTgt spid="6">
                                                <p:graphicEl>
                                                  <a:chart seriesIdx="-4" categoryIdx="5" bldStep="category"/>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repeatCount="5000"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100"/>
                                            <p:tgtEl>
                                              <p:spTgt spid="38"/>
                                            </p:tgtEl>
                                          </p:cBhvr>
                                        </p:animEffect>
                                      </p:childTnLst>
                                    </p:cTn>
                                  </p:par>
                                </p:childTnLst>
                              </p:cTn>
                            </p:par>
                            <p:par>
                              <p:cTn id="91" fill="hold">
                                <p:stCondLst>
                                  <p:cond delay="500"/>
                                </p:stCondLst>
                                <p:childTnLst>
                                  <p:par>
                                    <p:cTn id="92" presetID="22" presetClass="entr" presetSubtype="2"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right)">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heel(1)">
                                          <p:cBhvr>
                                            <p:cTn id="99" dur="1500"/>
                                            <p:tgtEl>
                                              <p:spTgt spid="6">
                                                <p:graphicEl>
                                                  <a:chart seriesIdx="-4" categoryIdx="6" bldStep="category"/>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repeatCount="500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100"/>
                                            <p:tgtEl>
                                              <p:spTgt spid="32"/>
                                            </p:tgtEl>
                                          </p:cBhvr>
                                        </p:animEffect>
                                      </p:childTnLst>
                                    </p:cTn>
                                  </p:par>
                                </p:childTnLst>
                              </p:cTn>
                            </p:par>
                            <p:par>
                              <p:cTn id="105" fill="hold">
                                <p:stCondLst>
                                  <p:cond delay="500"/>
                                </p:stCondLst>
                                <p:childTnLst>
                                  <p:par>
                                    <p:cTn id="106" presetID="22" presetClass="entr" presetSubtype="2"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right)">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P spid="30" grpId="0"/>
          <p:bldP spid="32" grpId="0" animBg="1"/>
          <p:bldP spid="33" grpId="0" animBg="1"/>
          <p:bldP spid="34" grpId="0" animBg="1"/>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0-#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par>
                                    <p:cTn id="13" presetID="21" presetClass="entr" presetSubtype="1" fill="hold" grpId="0" nodeType="with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heel(1)">
                                          <p:cBhvr>
                                            <p:cTn id="15" dur="1500"/>
                                            <p:tgtEl>
                                              <p:spTgt spid="6">
                                                <p:graphicEl>
                                                  <a:chart seriesIdx="-4" categoryIdx="0"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500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
                                            <p:tgtEl>
                                              <p:spTgt spid="3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heel(1)">
                                          <p:cBhvr>
                                            <p:cTn id="29" dur="1500"/>
                                            <p:tgtEl>
                                              <p:spTgt spid="6">
                                                <p:graphicEl>
                                                  <a:chart seriesIdx="-4" categoryIdx="1"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repeatCount="500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
                                            <p:tgtEl>
                                              <p:spTgt spid="3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heel(1)">
                                          <p:cBhvr>
                                            <p:cTn id="43" dur="1500"/>
                                            <p:tgtEl>
                                              <p:spTgt spid="6">
                                                <p:graphicEl>
                                                  <a:chart seriesIdx="-4" categoryIdx="2" bldStep="category"/>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repeatCount="500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
                                            <p:tgtEl>
                                              <p:spTgt spid="35"/>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heel(1)">
                                          <p:cBhvr>
                                            <p:cTn id="57" dur="1500"/>
                                            <p:tgtEl>
                                              <p:spTgt spid="6">
                                                <p:graphicEl>
                                                  <a:chart seriesIdx="-4" categoryIdx="3" bldStep="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repeatCount="500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
                                            <p:tgtEl>
                                              <p:spTgt spid="36"/>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heel(1)">
                                          <p:cBhvr>
                                            <p:cTn id="71" dur="1500"/>
                                            <p:tgtEl>
                                              <p:spTgt spid="6">
                                                <p:graphicEl>
                                                  <a:chart seriesIdx="-4" categoryIdx="4" bldStep="category"/>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repeatCount="5000"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
                                            <p:tgtEl>
                                              <p:spTgt spid="37"/>
                                            </p:tgtEl>
                                          </p:cBhvr>
                                        </p:animEffect>
                                      </p:childTnLst>
                                    </p:cTn>
                                  </p:par>
                                </p:childTnLst>
                              </p:cTn>
                            </p:par>
                            <p:par>
                              <p:cTn id="77" fill="hold">
                                <p:stCondLst>
                                  <p:cond delay="500"/>
                                </p:stCondLst>
                                <p:childTnLst>
                                  <p:par>
                                    <p:cTn id="78" presetID="22" presetClass="entr" presetSubtype="2" fill="hold"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righ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heel(1)">
                                          <p:cBhvr>
                                            <p:cTn id="85" dur="1500"/>
                                            <p:tgtEl>
                                              <p:spTgt spid="6">
                                                <p:graphicEl>
                                                  <a:chart seriesIdx="-4" categoryIdx="5" bldStep="category"/>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repeatCount="5000"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100"/>
                                            <p:tgtEl>
                                              <p:spTgt spid="38"/>
                                            </p:tgtEl>
                                          </p:cBhvr>
                                        </p:animEffect>
                                      </p:childTnLst>
                                    </p:cTn>
                                  </p:par>
                                </p:childTnLst>
                              </p:cTn>
                            </p:par>
                            <p:par>
                              <p:cTn id="91" fill="hold">
                                <p:stCondLst>
                                  <p:cond delay="500"/>
                                </p:stCondLst>
                                <p:childTnLst>
                                  <p:par>
                                    <p:cTn id="92" presetID="22" presetClass="entr" presetSubtype="2"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right)">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heel(1)">
                                          <p:cBhvr>
                                            <p:cTn id="99" dur="1500"/>
                                            <p:tgtEl>
                                              <p:spTgt spid="6">
                                                <p:graphicEl>
                                                  <a:chart seriesIdx="-4" categoryIdx="6" bldStep="category"/>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repeatCount="500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100"/>
                                            <p:tgtEl>
                                              <p:spTgt spid="32"/>
                                            </p:tgtEl>
                                          </p:cBhvr>
                                        </p:animEffect>
                                      </p:childTnLst>
                                    </p:cTn>
                                  </p:par>
                                </p:childTnLst>
                              </p:cTn>
                            </p:par>
                            <p:par>
                              <p:cTn id="105" fill="hold">
                                <p:stCondLst>
                                  <p:cond delay="500"/>
                                </p:stCondLst>
                                <p:childTnLst>
                                  <p:par>
                                    <p:cTn id="106" presetID="22" presetClass="entr" presetSubtype="2"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right)">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P spid="30" grpId="0"/>
          <p:bldP spid="32" grpId="0" animBg="1"/>
          <p:bldP spid="33" grpId="0" animBg="1"/>
          <p:bldP spid="34" grpId="0" animBg="1"/>
          <p:bldP spid="35" grpId="0" animBg="1"/>
          <p:bldP spid="36" grpId="0" animBg="1"/>
          <p:bldP spid="37" grpId="0" animBg="1"/>
          <p:bldP spid="38"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B8F1C0B-A6EA-4E0F-B05B-E2B57ADD88ED}"/>
              </a:ext>
            </a:extLst>
          </p:cNvPr>
          <p:cNvGrpSpPr/>
          <p:nvPr/>
        </p:nvGrpSpPr>
        <p:grpSpPr>
          <a:xfrm>
            <a:off x="1049681" y="224697"/>
            <a:ext cx="10773228" cy="883054"/>
            <a:chOff x="1049681" y="224697"/>
            <a:chExt cx="10773228" cy="883054"/>
          </a:xfrm>
        </p:grpSpPr>
        <p:sp>
          <p:nvSpPr>
            <p:cNvPr id="31" name="Rectangle: Rounded Corners 30">
              <a:extLst>
                <a:ext uri="{FF2B5EF4-FFF2-40B4-BE49-F238E27FC236}">
                  <a16:creationId xmlns:a16="http://schemas.microsoft.com/office/drawing/2014/main" id="{EA893C98-2337-4E8B-B398-F933FAF136CE}"/>
                </a:ext>
              </a:extLst>
            </p:cNvPr>
            <p:cNvSpPr/>
            <p:nvPr/>
          </p:nvSpPr>
          <p:spPr>
            <a:xfrm>
              <a:off x="1049681" y="224697"/>
              <a:ext cx="10773228" cy="883054"/>
            </a:xfrm>
            <a:prstGeom prst="roundRect">
              <a:avLst>
                <a:gd name="adj" fmla="val 50000"/>
              </a:avLst>
            </a:prstGeom>
            <a:gradFill>
              <a:gsLst>
                <a:gs pos="0">
                  <a:srgbClr val="D125F9"/>
                </a:gs>
                <a:gs pos="48000">
                  <a:srgbClr val="8766EF"/>
                </a:gs>
                <a:gs pos="100000">
                  <a:srgbClr val="26BAE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92B70B-8DFD-4C30-AE62-9776CF7ADF9E}"/>
                </a:ext>
              </a:extLst>
            </p:cNvPr>
            <p:cNvSpPr txBox="1"/>
            <p:nvPr/>
          </p:nvSpPr>
          <p:spPr>
            <a:xfrm>
              <a:off x="1313161" y="255278"/>
              <a:ext cx="10383520" cy="830997"/>
            </a:xfrm>
            <a:prstGeom prst="rect">
              <a:avLst/>
            </a:prstGeom>
            <a:noFill/>
          </p:spPr>
          <p:txBody>
            <a:bodyPr wrap="square" rtlCol="0">
              <a:spAutoFit/>
            </a:bodyPr>
            <a:lstStyle/>
            <a:p>
              <a:r>
                <a:rPr lang="vi-VN" sz="2400" b="1">
                  <a:solidFill>
                    <a:schemeClr val="bg1"/>
                  </a:solidFill>
                </a:rPr>
                <a:t>Quan sát hình bên dưới và cho biết những lỗi vi phạm nào chiếm tỷ lệ cao trong các vụ tai nạn giao thông</a:t>
              </a:r>
              <a:endParaRPr lang="en-US" sz="2400" b="1">
                <a:solidFill>
                  <a:schemeClr val="bg1"/>
                </a:solidFill>
              </a:endParaRPr>
            </a:p>
          </p:txBody>
        </p:sp>
      </p:grpSp>
      <p:grpSp>
        <p:nvGrpSpPr>
          <p:cNvPr id="4" name="Group 3">
            <a:extLst>
              <a:ext uri="{FF2B5EF4-FFF2-40B4-BE49-F238E27FC236}">
                <a16:creationId xmlns:a16="http://schemas.microsoft.com/office/drawing/2014/main" id="{89F24EA2-148A-4F7C-9A0A-32AF98E0E8FF}"/>
              </a:ext>
            </a:extLst>
          </p:cNvPr>
          <p:cNvGrpSpPr/>
          <p:nvPr/>
        </p:nvGrpSpPr>
        <p:grpSpPr>
          <a:xfrm>
            <a:off x="2199249" y="1235607"/>
            <a:ext cx="8309806" cy="3447691"/>
            <a:chOff x="635000" y="1108625"/>
            <a:chExt cx="12513184" cy="5191648"/>
          </a:xfrm>
        </p:grpSpPr>
        <p:graphicFrame>
          <p:nvGraphicFramePr>
            <p:cNvPr id="6" name="Chart 5">
              <a:extLst>
                <a:ext uri="{FF2B5EF4-FFF2-40B4-BE49-F238E27FC236}">
                  <a16:creationId xmlns:a16="http://schemas.microsoft.com/office/drawing/2014/main" id="{AEA7516B-7CDB-4483-A981-140E8C01328C}"/>
                </a:ext>
              </a:extLst>
            </p:cNvPr>
            <p:cNvGraphicFramePr/>
            <p:nvPr>
              <p:extLst>
                <p:ext uri="{D42A27DB-BD31-4B8C-83A1-F6EECF244321}">
                  <p14:modId xmlns:p14="http://schemas.microsoft.com/office/powerpoint/2010/main" val="823166549"/>
                </p:ext>
              </p:extLst>
            </p:nvPr>
          </p:nvGraphicFramePr>
          <p:xfrm>
            <a:off x="2458976" y="1450908"/>
            <a:ext cx="7274047" cy="4849365"/>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oup 23">
              <a:extLst>
                <a:ext uri="{FF2B5EF4-FFF2-40B4-BE49-F238E27FC236}">
                  <a16:creationId xmlns:a16="http://schemas.microsoft.com/office/drawing/2014/main" id="{66F9898D-8281-4A98-ADA2-C0B6931F5122}"/>
                </a:ext>
              </a:extLst>
            </p:cNvPr>
            <p:cNvGrpSpPr/>
            <p:nvPr/>
          </p:nvGrpSpPr>
          <p:grpSpPr>
            <a:xfrm>
              <a:off x="6840638" y="1108625"/>
              <a:ext cx="3498035" cy="1275760"/>
              <a:chOff x="6840638" y="1108625"/>
              <a:chExt cx="3498035" cy="1275760"/>
            </a:xfrm>
          </p:grpSpPr>
          <p:sp>
            <p:nvSpPr>
              <p:cNvPr id="9" name="Freeform: Shape 8">
                <a:extLst>
                  <a:ext uri="{FF2B5EF4-FFF2-40B4-BE49-F238E27FC236}">
                    <a16:creationId xmlns:a16="http://schemas.microsoft.com/office/drawing/2014/main" id="{2E348A0C-8B84-4AC4-AEF7-FF1073D4C262}"/>
                  </a:ext>
                </a:extLst>
              </p:cNvPr>
              <p:cNvSpPr/>
              <p:nvPr/>
            </p:nvSpPr>
            <p:spPr>
              <a:xfrm>
                <a:off x="6840638" y="1597306"/>
                <a:ext cx="2801073" cy="787079"/>
              </a:xfrm>
              <a:custGeom>
                <a:avLst/>
                <a:gdLst>
                  <a:gd name="connsiteX0" fmla="*/ 0 w 3402957"/>
                  <a:gd name="connsiteY0" fmla="*/ 787079 h 787079"/>
                  <a:gd name="connsiteX1" fmla="*/ 567159 w 3402957"/>
                  <a:gd name="connsiteY1" fmla="*/ 23150 h 787079"/>
                  <a:gd name="connsiteX2" fmla="*/ 3402957 w 3402957"/>
                  <a:gd name="connsiteY2" fmla="*/ 0 h 787079"/>
                </a:gdLst>
                <a:ahLst/>
                <a:cxnLst>
                  <a:cxn ang="0">
                    <a:pos x="connsiteX0" y="connsiteY0"/>
                  </a:cxn>
                  <a:cxn ang="0">
                    <a:pos x="connsiteX1" y="connsiteY1"/>
                  </a:cxn>
                  <a:cxn ang="0">
                    <a:pos x="connsiteX2" y="connsiteY2"/>
                  </a:cxn>
                </a:cxnLst>
                <a:rect l="l" t="t" r="r" b="b"/>
                <a:pathLst>
                  <a:path w="3402957" h="787079">
                    <a:moveTo>
                      <a:pt x="0" y="787079"/>
                    </a:moveTo>
                    <a:lnTo>
                      <a:pt x="567159" y="23150"/>
                    </a:lnTo>
                    <a:lnTo>
                      <a:pt x="3402957" y="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a16="http://schemas.microsoft.com/office/drawing/2014/main" id="{9063B0F8-03B6-4B1D-85B3-6283B5D7C359}"/>
                  </a:ext>
                </a:extLst>
              </p:cNvPr>
              <p:cNvSpPr txBox="1"/>
              <p:nvPr/>
            </p:nvSpPr>
            <p:spPr>
              <a:xfrm>
                <a:off x="7230735" y="1108625"/>
                <a:ext cx="3107938" cy="463461"/>
              </a:xfrm>
              <a:prstGeom prst="rect">
                <a:avLst/>
              </a:prstGeom>
              <a:noFill/>
            </p:spPr>
            <p:txBody>
              <a:bodyPr wrap="square" rtlCol="0">
                <a:spAutoFit/>
              </a:bodyPr>
              <a:lstStyle/>
              <a:p>
                <a:r>
                  <a:rPr lang="vi-VN" sz="1400">
                    <a:solidFill>
                      <a:schemeClr val="bg2">
                        <a:lumMod val="25000"/>
                      </a:schemeClr>
                    </a:solidFill>
                  </a:rPr>
                  <a:t>Chạy quá tốc độ</a:t>
                </a:r>
                <a:endParaRPr lang="en-US" sz="1400">
                  <a:solidFill>
                    <a:schemeClr val="bg2">
                      <a:lumMod val="25000"/>
                    </a:schemeClr>
                  </a:solidFill>
                </a:endParaRPr>
              </a:p>
            </p:txBody>
          </p:sp>
        </p:grpSp>
        <p:grpSp>
          <p:nvGrpSpPr>
            <p:cNvPr id="25" name="Group 24">
              <a:extLst>
                <a:ext uri="{FF2B5EF4-FFF2-40B4-BE49-F238E27FC236}">
                  <a16:creationId xmlns:a16="http://schemas.microsoft.com/office/drawing/2014/main" id="{964F265E-1E3C-4B00-BC18-5D365750F710}"/>
                </a:ext>
              </a:extLst>
            </p:cNvPr>
            <p:cNvGrpSpPr/>
            <p:nvPr/>
          </p:nvGrpSpPr>
          <p:grpSpPr>
            <a:xfrm>
              <a:off x="7708739" y="1768148"/>
              <a:ext cx="5439445" cy="1059877"/>
              <a:chOff x="7708739" y="1768148"/>
              <a:chExt cx="5439445" cy="1059877"/>
            </a:xfrm>
          </p:grpSpPr>
          <p:sp>
            <p:nvSpPr>
              <p:cNvPr id="11" name="Freeform: Shape 10">
                <a:extLst>
                  <a:ext uri="{FF2B5EF4-FFF2-40B4-BE49-F238E27FC236}">
                    <a16:creationId xmlns:a16="http://schemas.microsoft.com/office/drawing/2014/main" id="{C9712479-0823-428B-8264-ABFE29848744}"/>
                  </a:ext>
                </a:extLst>
              </p:cNvPr>
              <p:cNvSpPr/>
              <p:nvPr/>
            </p:nvSpPr>
            <p:spPr>
              <a:xfrm>
                <a:off x="7708739" y="2345205"/>
                <a:ext cx="4109013" cy="409570"/>
              </a:xfrm>
              <a:custGeom>
                <a:avLst/>
                <a:gdLst>
                  <a:gd name="connsiteX0" fmla="*/ 0 w 4109013"/>
                  <a:gd name="connsiteY0" fmla="*/ 405114 h 405114"/>
                  <a:gd name="connsiteX1" fmla="*/ 821803 w 4109013"/>
                  <a:gd name="connsiteY1" fmla="*/ 0 h 405114"/>
                  <a:gd name="connsiteX2" fmla="*/ 4109013 w 4109013"/>
                  <a:gd name="connsiteY2" fmla="*/ 46298 h 405114"/>
                  <a:gd name="connsiteX0" fmla="*/ 0 w 4109013"/>
                  <a:gd name="connsiteY0" fmla="*/ 409570 h 409570"/>
                  <a:gd name="connsiteX1" fmla="*/ 821803 w 4109013"/>
                  <a:gd name="connsiteY1" fmla="*/ 4456 h 409570"/>
                  <a:gd name="connsiteX2" fmla="*/ 4109013 w 4109013"/>
                  <a:gd name="connsiteY2" fmla="*/ 4455 h 409570"/>
                </a:gdLst>
                <a:ahLst/>
                <a:cxnLst>
                  <a:cxn ang="0">
                    <a:pos x="connsiteX0" y="connsiteY0"/>
                  </a:cxn>
                  <a:cxn ang="0">
                    <a:pos x="connsiteX1" y="connsiteY1"/>
                  </a:cxn>
                  <a:cxn ang="0">
                    <a:pos x="connsiteX2" y="connsiteY2"/>
                  </a:cxn>
                </a:cxnLst>
                <a:rect l="l" t="t" r="r" b="b"/>
                <a:pathLst>
                  <a:path w="4109013" h="409570">
                    <a:moveTo>
                      <a:pt x="0" y="409570"/>
                    </a:moveTo>
                    <a:lnTo>
                      <a:pt x="821803" y="4456"/>
                    </a:lnTo>
                    <a:cubicBezTo>
                      <a:pt x="1917540" y="19889"/>
                      <a:pt x="3013276" y="-10978"/>
                      <a:pt x="4109013" y="4455"/>
                    </a:cubicBez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a16="http://schemas.microsoft.com/office/drawing/2014/main" id="{41653EEE-95AD-4AA7-A82A-35C84A20EAF1}"/>
                  </a:ext>
                </a:extLst>
              </p:cNvPr>
              <p:cNvSpPr txBox="1"/>
              <p:nvPr/>
            </p:nvSpPr>
            <p:spPr>
              <a:xfrm>
                <a:off x="8506739" y="1768148"/>
                <a:ext cx="4641445" cy="1059877"/>
              </a:xfrm>
              <a:prstGeom prst="rect">
                <a:avLst/>
              </a:prstGeom>
              <a:noFill/>
            </p:spPr>
            <p:txBody>
              <a:bodyPr wrap="square" rtlCol="0">
                <a:spAutoFit/>
              </a:bodyPr>
              <a:lstStyle/>
              <a:p>
                <a:pPr>
                  <a:lnSpc>
                    <a:spcPct val="150000"/>
                  </a:lnSpc>
                </a:pPr>
                <a:r>
                  <a:rPr lang="vi-VN" sz="1400">
                    <a:solidFill>
                      <a:schemeClr val="bg2">
                        <a:lumMod val="25000"/>
                      </a:schemeClr>
                    </a:solidFill>
                  </a:rPr>
                  <a:t>Đi không đúng làn đường, phần đường</a:t>
                </a:r>
                <a:endParaRPr lang="en-US" sz="1400">
                  <a:solidFill>
                    <a:schemeClr val="bg2">
                      <a:lumMod val="25000"/>
                    </a:schemeClr>
                  </a:solidFill>
                </a:endParaRPr>
              </a:p>
            </p:txBody>
          </p:sp>
        </p:grpSp>
        <p:grpSp>
          <p:nvGrpSpPr>
            <p:cNvPr id="26" name="Group 25">
              <a:extLst>
                <a:ext uri="{FF2B5EF4-FFF2-40B4-BE49-F238E27FC236}">
                  <a16:creationId xmlns:a16="http://schemas.microsoft.com/office/drawing/2014/main" id="{A6603E3E-EDB5-4B32-9C01-55DAAB0BC65F}"/>
                </a:ext>
              </a:extLst>
            </p:cNvPr>
            <p:cNvGrpSpPr/>
            <p:nvPr/>
          </p:nvGrpSpPr>
          <p:grpSpPr>
            <a:xfrm>
              <a:off x="8252749" y="4135141"/>
              <a:ext cx="4777940" cy="496147"/>
              <a:chOff x="8252749" y="4135141"/>
              <a:chExt cx="4777940" cy="496147"/>
            </a:xfrm>
          </p:grpSpPr>
          <p:sp>
            <p:nvSpPr>
              <p:cNvPr id="13" name="Freeform: Shape 12">
                <a:extLst>
                  <a:ext uri="{FF2B5EF4-FFF2-40B4-BE49-F238E27FC236}">
                    <a16:creationId xmlns:a16="http://schemas.microsoft.com/office/drawing/2014/main" id="{68C21E6E-2E81-4DBD-85ED-2E9B4AC58D0C}"/>
                  </a:ext>
                </a:extLst>
              </p:cNvPr>
              <p:cNvSpPr/>
              <p:nvPr/>
            </p:nvSpPr>
            <p:spPr>
              <a:xfrm>
                <a:off x="8252749" y="4190035"/>
                <a:ext cx="3530279" cy="441253"/>
              </a:xfrm>
              <a:custGeom>
                <a:avLst/>
                <a:gdLst>
                  <a:gd name="connsiteX0" fmla="*/ 0 w 3530279"/>
                  <a:gd name="connsiteY0" fmla="*/ 0 h 451413"/>
                  <a:gd name="connsiteX1" fmla="*/ 902826 w 3530279"/>
                  <a:gd name="connsiteY1" fmla="*/ 428264 h 451413"/>
                  <a:gd name="connsiteX2" fmla="*/ 3530279 w 3530279"/>
                  <a:gd name="connsiteY2" fmla="*/ 451413 h 451413"/>
                  <a:gd name="connsiteX0" fmla="*/ 0 w 3530279"/>
                  <a:gd name="connsiteY0" fmla="*/ 0 h 441253"/>
                  <a:gd name="connsiteX1" fmla="*/ 902826 w 3530279"/>
                  <a:gd name="connsiteY1" fmla="*/ 428264 h 441253"/>
                  <a:gd name="connsiteX2" fmla="*/ 3530279 w 3530279"/>
                  <a:gd name="connsiteY2" fmla="*/ 441253 h 441253"/>
                </a:gdLst>
                <a:ahLst/>
                <a:cxnLst>
                  <a:cxn ang="0">
                    <a:pos x="connsiteX0" y="connsiteY0"/>
                  </a:cxn>
                  <a:cxn ang="0">
                    <a:pos x="connsiteX1" y="connsiteY1"/>
                  </a:cxn>
                  <a:cxn ang="0">
                    <a:pos x="connsiteX2" y="connsiteY2"/>
                  </a:cxn>
                </a:cxnLst>
                <a:rect l="l" t="t" r="r" b="b"/>
                <a:pathLst>
                  <a:path w="3530279" h="441253">
                    <a:moveTo>
                      <a:pt x="0" y="0"/>
                    </a:moveTo>
                    <a:lnTo>
                      <a:pt x="902826" y="428264"/>
                    </a:lnTo>
                    <a:lnTo>
                      <a:pt x="3530279" y="441253"/>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a16="http://schemas.microsoft.com/office/drawing/2014/main" id="{2BBB5397-5753-406B-828D-D85F4771E3B4}"/>
                  </a:ext>
                </a:extLst>
              </p:cNvPr>
              <p:cNvSpPr txBox="1"/>
              <p:nvPr/>
            </p:nvSpPr>
            <p:spPr>
              <a:xfrm>
                <a:off x="9058841" y="4135141"/>
                <a:ext cx="3971848" cy="463461"/>
              </a:xfrm>
              <a:prstGeom prst="rect">
                <a:avLst/>
              </a:prstGeom>
              <a:noFill/>
            </p:spPr>
            <p:txBody>
              <a:bodyPr wrap="square" rtlCol="0">
                <a:spAutoFit/>
              </a:bodyPr>
              <a:lstStyle/>
              <a:p>
                <a:r>
                  <a:rPr lang="vi-VN" sz="1400">
                    <a:solidFill>
                      <a:schemeClr val="bg2">
                        <a:lumMod val="25000"/>
                      </a:schemeClr>
                    </a:solidFill>
                  </a:rPr>
                  <a:t>Vượt xe sai quy định</a:t>
                </a:r>
                <a:endParaRPr lang="en-US" sz="1400">
                  <a:solidFill>
                    <a:schemeClr val="bg2">
                      <a:lumMod val="25000"/>
                    </a:schemeClr>
                  </a:solidFill>
                </a:endParaRPr>
              </a:p>
            </p:txBody>
          </p:sp>
        </p:grpSp>
        <p:grpSp>
          <p:nvGrpSpPr>
            <p:cNvPr id="27" name="Group 26">
              <a:extLst>
                <a:ext uri="{FF2B5EF4-FFF2-40B4-BE49-F238E27FC236}">
                  <a16:creationId xmlns:a16="http://schemas.microsoft.com/office/drawing/2014/main" id="{93E9E7FA-822C-4138-9B15-181EBEFA8984}"/>
                </a:ext>
              </a:extLst>
            </p:cNvPr>
            <p:cNvGrpSpPr/>
            <p:nvPr/>
          </p:nvGrpSpPr>
          <p:grpSpPr>
            <a:xfrm>
              <a:off x="7020560" y="4582160"/>
              <a:ext cx="5443797" cy="1188720"/>
              <a:chOff x="7020560" y="4582160"/>
              <a:chExt cx="5443797" cy="1188720"/>
            </a:xfrm>
          </p:grpSpPr>
          <p:sp>
            <p:nvSpPr>
              <p:cNvPr id="15" name="Freeform: Shape 14">
                <a:extLst>
                  <a:ext uri="{FF2B5EF4-FFF2-40B4-BE49-F238E27FC236}">
                    <a16:creationId xmlns:a16="http://schemas.microsoft.com/office/drawing/2014/main" id="{9E692FB6-2166-4159-B927-FBC440936FAE}"/>
                  </a:ext>
                </a:extLst>
              </p:cNvPr>
              <p:cNvSpPr/>
              <p:nvPr/>
            </p:nvSpPr>
            <p:spPr>
              <a:xfrm>
                <a:off x="7020560" y="4582160"/>
                <a:ext cx="4480560" cy="1188720"/>
              </a:xfrm>
              <a:custGeom>
                <a:avLst/>
                <a:gdLst>
                  <a:gd name="connsiteX0" fmla="*/ 0 w 4480560"/>
                  <a:gd name="connsiteY0" fmla="*/ 0 h 1188720"/>
                  <a:gd name="connsiteX1" fmla="*/ 497840 w 4480560"/>
                  <a:gd name="connsiteY1" fmla="*/ 1178560 h 1188720"/>
                  <a:gd name="connsiteX2" fmla="*/ 4480560 w 4480560"/>
                  <a:gd name="connsiteY2" fmla="*/ 1188720 h 1188720"/>
                </a:gdLst>
                <a:ahLst/>
                <a:cxnLst>
                  <a:cxn ang="0">
                    <a:pos x="connsiteX0" y="connsiteY0"/>
                  </a:cxn>
                  <a:cxn ang="0">
                    <a:pos x="connsiteX1" y="connsiteY1"/>
                  </a:cxn>
                  <a:cxn ang="0">
                    <a:pos x="connsiteX2" y="connsiteY2"/>
                  </a:cxn>
                </a:cxnLst>
                <a:rect l="l" t="t" r="r" b="b"/>
                <a:pathLst>
                  <a:path w="4480560" h="1188720">
                    <a:moveTo>
                      <a:pt x="0" y="0"/>
                    </a:moveTo>
                    <a:lnTo>
                      <a:pt x="497840" y="1178560"/>
                    </a:lnTo>
                    <a:lnTo>
                      <a:pt x="4480560" y="118872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a16="http://schemas.microsoft.com/office/drawing/2014/main" id="{01588D27-C2E6-4149-BE9D-99034FE91BDD}"/>
                  </a:ext>
                </a:extLst>
              </p:cNvPr>
              <p:cNvSpPr txBox="1"/>
              <p:nvPr/>
            </p:nvSpPr>
            <p:spPr>
              <a:xfrm>
                <a:off x="7401375" y="5278593"/>
                <a:ext cx="5062982" cy="463461"/>
              </a:xfrm>
              <a:prstGeom prst="rect">
                <a:avLst/>
              </a:prstGeom>
              <a:noFill/>
            </p:spPr>
            <p:txBody>
              <a:bodyPr wrap="square" rtlCol="0">
                <a:spAutoFit/>
              </a:bodyPr>
              <a:lstStyle/>
              <a:p>
                <a:r>
                  <a:rPr lang="vi-VN" sz="1400">
                    <a:solidFill>
                      <a:schemeClr val="bg2">
                        <a:lumMod val="25000"/>
                      </a:schemeClr>
                    </a:solidFill>
                  </a:rPr>
                  <a:t>Chuyển hướng không đúng quy định</a:t>
                </a:r>
                <a:endParaRPr lang="en-US" sz="1400">
                  <a:solidFill>
                    <a:schemeClr val="bg2">
                      <a:lumMod val="25000"/>
                    </a:schemeClr>
                  </a:solidFill>
                </a:endParaRPr>
              </a:p>
            </p:txBody>
          </p:sp>
        </p:grpSp>
        <p:grpSp>
          <p:nvGrpSpPr>
            <p:cNvPr id="23" name="Group 22">
              <a:extLst>
                <a:ext uri="{FF2B5EF4-FFF2-40B4-BE49-F238E27FC236}">
                  <a16:creationId xmlns:a16="http://schemas.microsoft.com/office/drawing/2014/main" id="{54C839C5-48CE-427B-AA85-48C96B8D1D7F}"/>
                </a:ext>
              </a:extLst>
            </p:cNvPr>
            <p:cNvGrpSpPr/>
            <p:nvPr/>
          </p:nvGrpSpPr>
          <p:grpSpPr>
            <a:xfrm>
              <a:off x="635000" y="1718465"/>
              <a:ext cx="3783313" cy="1268575"/>
              <a:chOff x="635000" y="1718465"/>
              <a:chExt cx="3783313" cy="1268575"/>
            </a:xfrm>
          </p:grpSpPr>
          <p:sp>
            <p:nvSpPr>
              <p:cNvPr id="17" name="Freeform: Shape 16">
                <a:extLst>
                  <a:ext uri="{FF2B5EF4-FFF2-40B4-BE49-F238E27FC236}">
                    <a16:creationId xmlns:a16="http://schemas.microsoft.com/office/drawing/2014/main" id="{1596F03F-453F-43B8-B3DB-6FD7E7EF1E07}"/>
                  </a:ext>
                </a:extLst>
              </p:cNvPr>
              <p:cNvSpPr/>
              <p:nvPr/>
            </p:nvSpPr>
            <p:spPr>
              <a:xfrm>
                <a:off x="635000" y="2194560"/>
                <a:ext cx="3327400" cy="792480"/>
              </a:xfrm>
              <a:custGeom>
                <a:avLst/>
                <a:gdLst>
                  <a:gd name="connsiteX0" fmla="*/ 3322320 w 3322320"/>
                  <a:gd name="connsiteY0" fmla="*/ 792480 h 792480"/>
                  <a:gd name="connsiteX1" fmla="*/ 2682240 w 3322320"/>
                  <a:gd name="connsiteY1" fmla="*/ 0 h 792480"/>
                  <a:gd name="connsiteX2" fmla="*/ 0 w 3322320"/>
                  <a:gd name="connsiteY2" fmla="*/ 40640 h 792480"/>
                  <a:gd name="connsiteX0" fmla="*/ 3327400 w 3327400"/>
                  <a:gd name="connsiteY0" fmla="*/ 792480 h 792480"/>
                  <a:gd name="connsiteX1" fmla="*/ 2687320 w 3327400"/>
                  <a:gd name="connsiteY1" fmla="*/ 0 h 792480"/>
                  <a:gd name="connsiteX2" fmla="*/ 0 w 3327400"/>
                  <a:gd name="connsiteY2" fmla="*/ 20320 h 792480"/>
                  <a:gd name="connsiteX0" fmla="*/ 3327400 w 3327400"/>
                  <a:gd name="connsiteY0" fmla="*/ 792480 h 792480"/>
                  <a:gd name="connsiteX1" fmla="*/ 2687320 w 3327400"/>
                  <a:gd name="connsiteY1" fmla="*/ 0 h 792480"/>
                  <a:gd name="connsiteX2" fmla="*/ 0 w 3327400"/>
                  <a:gd name="connsiteY2" fmla="*/ 5080 h 792480"/>
                </a:gdLst>
                <a:ahLst/>
                <a:cxnLst>
                  <a:cxn ang="0">
                    <a:pos x="connsiteX0" y="connsiteY0"/>
                  </a:cxn>
                  <a:cxn ang="0">
                    <a:pos x="connsiteX1" y="connsiteY1"/>
                  </a:cxn>
                  <a:cxn ang="0">
                    <a:pos x="connsiteX2" y="connsiteY2"/>
                  </a:cxn>
                </a:cxnLst>
                <a:rect l="l" t="t" r="r" b="b"/>
                <a:pathLst>
                  <a:path w="3327400" h="792480">
                    <a:moveTo>
                      <a:pt x="3327400" y="792480"/>
                    </a:moveTo>
                    <a:lnTo>
                      <a:pt x="2687320" y="0"/>
                    </a:lnTo>
                    <a:lnTo>
                      <a:pt x="0" y="508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a16="http://schemas.microsoft.com/office/drawing/2014/main" id="{90678671-AD6B-4B4B-9923-39FB4FF8C07E}"/>
                  </a:ext>
                </a:extLst>
              </p:cNvPr>
              <p:cNvSpPr txBox="1"/>
              <p:nvPr/>
            </p:nvSpPr>
            <p:spPr>
              <a:xfrm>
                <a:off x="648672" y="1718465"/>
                <a:ext cx="3769641" cy="463461"/>
              </a:xfrm>
              <a:prstGeom prst="rect">
                <a:avLst/>
              </a:prstGeom>
              <a:noFill/>
            </p:spPr>
            <p:txBody>
              <a:bodyPr wrap="square" rtlCol="0">
                <a:spAutoFit/>
              </a:bodyPr>
              <a:lstStyle/>
              <a:p>
                <a:r>
                  <a:rPr lang="vi-VN" sz="1400">
                    <a:solidFill>
                      <a:schemeClr val="bg2">
                        <a:lumMod val="25000"/>
                      </a:schemeClr>
                    </a:solidFill>
                  </a:rPr>
                  <a:t>Các lỗi vi phạm khác</a:t>
                </a:r>
                <a:endParaRPr lang="en-US" sz="1400">
                  <a:solidFill>
                    <a:schemeClr val="bg2">
                      <a:lumMod val="25000"/>
                    </a:schemeClr>
                  </a:solidFill>
                </a:endParaRPr>
              </a:p>
            </p:txBody>
          </p:sp>
        </p:grpSp>
        <p:grpSp>
          <p:nvGrpSpPr>
            <p:cNvPr id="29" name="Group 28">
              <a:extLst>
                <a:ext uri="{FF2B5EF4-FFF2-40B4-BE49-F238E27FC236}">
                  <a16:creationId xmlns:a16="http://schemas.microsoft.com/office/drawing/2014/main" id="{2F00EE90-DDAD-48F3-ADA0-2734F49B498E}"/>
                </a:ext>
              </a:extLst>
            </p:cNvPr>
            <p:cNvGrpSpPr/>
            <p:nvPr/>
          </p:nvGrpSpPr>
          <p:grpSpPr>
            <a:xfrm>
              <a:off x="795275" y="2944343"/>
              <a:ext cx="3543045" cy="1363497"/>
              <a:chOff x="795275" y="2944343"/>
              <a:chExt cx="3543045" cy="1363497"/>
            </a:xfrm>
          </p:grpSpPr>
          <p:sp>
            <p:nvSpPr>
              <p:cNvPr id="19" name="Freeform: Shape 18">
                <a:extLst>
                  <a:ext uri="{FF2B5EF4-FFF2-40B4-BE49-F238E27FC236}">
                    <a16:creationId xmlns:a16="http://schemas.microsoft.com/office/drawing/2014/main" id="{8A12022D-5456-49B1-A2D4-5A848B343552}"/>
                  </a:ext>
                </a:extLst>
              </p:cNvPr>
              <p:cNvSpPr/>
              <p:nvPr/>
            </p:nvSpPr>
            <p:spPr>
              <a:xfrm>
                <a:off x="817880" y="3444240"/>
                <a:ext cx="3520440" cy="863600"/>
              </a:xfrm>
              <a:custGeom>
                <a:avLst/>
                <a:gdLst>
                  <a:gd name="connsiteX0" fmla="*/ 3474720 w 3474720"/>
                  <a:gd name="connsiteY0" fmla="*/ 863600 h 863600"/>
                  <a:gd name="connsiteX1" fmla="*/ 2214880 w 3474720"/>
                  <a:gd name="connsiteY1" fmla="*/ 0 h 863600"/>
                  <a:gd name="connsiteX2" fmla="*/ 0 w 3474720"/>
                  <a:gd name="connsiteY2" fmla="*/ 30480 h 863600"/>
                  <a:gd name="connsiteX0" fmla="*/ 3520440 w 3520440"/>
                  <a:gd name="connsiteY0" fmla="*/ 863600 h 863600"/>
                  <a:gd name="connsiteX1" fmla="*/ 2260600 w 3520440"/>
                  <a:gd name="connsiteY1" fmla="*/ 0 h 863600"/>
                  <a:gd name="connsiteX2" fmla="*/ 0 w 3520440"/>
                  <a:gd name="connsiteY2" fmla="*/ 11430 h 863600"/>
                </a:gdLst>
                <a:ahLst/>
                <a:cxnLst>
                  <a:cxn ang="0">
                    <a:pos x="connsiteX0" y="connsiteY0"/>
                  </a:cxn>
                  <a:cxn ang="0">
                    <a:pos x="connsiteX1" y="connsiteY1"/>
                  </a:cxn>
                  <a:cxn ang="0">
                    <a:pos x="connsiteX2" y="connsiteY2"/>
                  </a:cxn>
                </a:cxnLst>
                <a:rect l="l" t="t" r="r" b="b"/>
                <a:pathLst>
                  <a:path w="3520440" h="863600">
                    <a:moveTo>
                      <a:pt x="3520440" y="863600"/>
                    </a:moveTo>
                    <a:lnTo>
                      <a:pt x="2260600" y="0"/>
                    </a:lnTo>
                    <a:lnTo>
                      <a:pt x="0" y="1143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Box 19">
                <a:extLst>
                  <a:ext uri="{FF2B5EF4-FFF2-40B4-BE49-F238E27FC236}">
                    <a16:creationId xmlns:a16="http://schemas.microsoft.com/office/drawing/2014/main" id="{465CAD53-A85C-453A-8003-C906826111C7}"/>
                  </a:ext>
                </a:extLst>
              </p:cNvPr>
              <p:cNvSpPr txBox="1"/>
              <p:nvPr/>
            </p:nvSpPr>
            <p:spPr>
              <a:xfrm>
                <a:off x="795275" y="2944343"/>
                <a:ext cx="3327399" cy="463461"/>
              </a:xfrm>
              <a:prstGeom prst="rect">
                <a:avLst/>
              </a:prstGeom>
              <a:noFill/>
            </p:spPr>
            <p:txBody>
              <a:bodyPr wrap="square" rtlCol="0">
                <a:spAutoFit/>
              </a:bodyPr>
              <a:lstStyle/>
              <a:p>
                <a:r>
                  <a:rPr lang="vi-VN" sz="1400">
                    <a:solidFill>
                      <a:schemeClr val="bg2">
                        <a:lumMod val="25000"/>
                      </a:schemeClr>
                    </a:solidFill>
                  </a:rPr>
                  <a:t>Sử dụng rượu bia</a:t>
                </a:r>
                <a:endParaRPr lang="en-US" sz="1400">
                  <a:solidFill>
                    <a:schemeClr val="bg2">
                      <a:lumMod val="25000"/>
                    </a:schemeClr>
                  </a:solidFill>
                </a:endParaRPr>
              </a:p>
            </p:txBody>
          </p:sp>
        </p:grpSp>
        <p:grpSp>
          <p:nvGrpSpPr>
            <p:cNvPr id="28" name="Group 27">
              <a:extLst>
                <a:ext uri="{FF2B5EF4-FFF2-40B4-BE49-F238E27FC236}">
                  <a16:creationId xmlns:a16="http://schemas.microsoft.com/office/drawing/2014/main" id="{A915DB62-222B-4202-AAB2-FAD9C66591B6}"/>
                </a:ext>
              </a:extLst>
            </p:cNvPr>
            <p:cNvGrpSpPr/>
            <p:nvPr/>
          </p:nvGrpSpPr>
          <p:grpSpPr>
            <a:xfrm>
              <a:off x="1267714" y="4563122"/>
              <a:ext cx="3984748" cy="1003177"/>
              <a:chOff x="1267714" y="4563122"/>
              <a:chExt cx="3984748" cy="1003177"/>
            </a:xfrm>
          </p:grpSpPr>
          <p:sp>
            <p:nvSpPr>
              <p:cNvPr id="21" name="Freeform: Shape 20">
                <a:extLst>
                  <a:ext uri="{FF2B5EF4-FFF2-40B4-BE49-F238E27FC236}">
                    <a16:creationId xmlns:a16="http://schemas.microsoft.com/office/drawing/2014/main" id="{A82141E0-25EE-44EE-AE8E-C132240EF02D}"/>
                  </a:ext>
                </a:extLst>
              </p:cNvPr>
              <p:cNvSpPr/>
              <p:nvPr/>
            </p:nvSpPr>
            <p:spPr>
              <a:xfrm>
                <a:off x="1846555" y="4563122"/>
                <a:ext cx="3302494" cy="1003177"/>
              </a:xfrm>
              <a:custGeom>
                <a:avLst/>
                <a:gdLst>
                  <a:gd name="connsiteX0" fmla="*/ 3302494 w 3302494"/>
                  <a:gd name="connsiteY0" fmla="*/ 0 h 1003177"/>
                  <a:gd name="connsiteX1" fmla="*/ 2547892 w 3302494"/>
                  <a:gd name="connsiteY1" fmla="*/ 994299 h 1003177"/>
                  <a:gd name="connsiteX2" fmla="*/ 0 w 3302494"/>
                  <a:gd name="connsiteY2" fmla="*/ 1003177 h 1003177"/>
                </a:gdLst>
                <a:ahLst/>
                <a:cxnLst>
                  <a:cxn ang="0">
                    <a:pos x="connsiteX0" y="connsiteY0"/>
                  </a:cxn>
                  <a:cxn ang="0">
                    <a:pos x="connsiteX1" y="connsiteY1"/>
                  </a:cxn>
                  <a:cxn ang="0">
                    <a:pos x="connsiteX2" y="connsiteY2"/>
                  </a:cxn>
                </a:cxnLst>
                <a:rect l="l" t="t" r="r" b="b"/>
                <a:pathLst>
                  <a:path w="3302494" h="1003177">
                    <a:moveTo>
                      <a:pt x="3302494" y="0"/>
                    </a:moveTo>
                    <a:lnTo>
                      <a:pt x="2547892" y="994299"/>
                    </a:lnTo>
                    <a:lnTo>
                      <a:pt x="0" y="1003177"/>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a16="http://schemas.microsoft.com/office/drawing/2014/main" id="{D9CC9821-8DC8-4896-8DDA-043DBA478A9E}"/>
                  </a:ext>
                </a:extLst>
              </p:cNvPr>
              <p:cNvSpPr txBox="1"/>
              <p:nvPr/>
            </p:nvSpPr>
            <p:spPr>
              <a:xfrm>
                <a:off x="1267714" y="5096423"/>
                <a:ext cx="3984748" cy="463461"/>
              </a:xfrm>
              <a:prstGeom prst="rect">
                <a:avLst/>
              </a:prstGeom>
              <a:noFill/>
            </p:spPr>
            <p:txBody>
              <a:bodyPr wrap="square" rtlCol="0">
                <a:spAutoFit/>
              </a:bodyPr>
              <a:lstStyle/>
              <a:p>
                <a:r>
                  <a:rPr lang="vi-VN" sz="1400">
                    <a:solidFill>
                      <a:schemeClr val="bg2">
                        <a:lumMod val="25000"/>
                      </a:schemeClr>
                    </a:solidFill>
                  </a:rPr>
                  <a:t>Không nhường đường</a:t>
                </a:r>
                <a:endParaRPr lang="en-US" sz="1400">
                  <a:solidFill>
                    <a:schemeClr val="bg2">
                      <a:lumMod val="25000"/>
                    </a:schemeClr>
                  </a:solidFill>
                </a:endParaRPr>
              </a:p>
            </p:txBody>
          </p:sp>
        </p:grpSp>
        <p:sp>
          <p:nvSpPr>
            <p:cNvPr id="32" name="Oval 31">
              <a:extLst>
                <a:ext uri="{FF2B5EF4-FFF2-40B4-BE49-F238E27FC236}">
                  <a16:creationId xmlns:a16="http://schemas.microsoft.com/office/drawing/2014/main" id="{4E9C06F8-E6A9-4DFA-BA58-500A89BC8821}"/>
                </a:ext>
              </a:extLst>
            </p:cNvPr>
            <p:cNvSpPr/>
            <p:nvPr/>
          </p:nvSpPr>
          <p:spPr>
            <a:xfrm>
              <a:off x="3872400" y="2889090"/>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Oval 32">
              <a:extLst>
                <a:ext uri="{FF2B5EF4-FFF2-40B4-BE49-F238E27FC236}">
                  <a16:creationId xmlns:a16="http://schemas.microsoft.com/office/drawing/2014/main" id="{6D5D8AB8-66DA-4462-89D6-02E4D5866936}"/>
                </a:ext>
              </a:extLst>
            </p:cNvPr>
            <p:cNvSpPr/>
            <p:nvPr/>
          </p:nvSpPr>
          <p:spPr>
            <a:xfrm>
              <a:off x="6781656" y="2312385"/>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Oval 33">
              <a:extLst>
                <a:ext uri="{FF2B5EF4-FFF2-40B4-BE49-F238E27FC236}">
                  <a16:creationId xmlns:a16="http://schemas.microsoft.com/office/drawing/2014/main" id="{0BD93F9D-8F06-49E1-AAD1-954FBF5BF572}"/>
                </a:ext>
              </a:extLst>
            </p:cNvPr>
            <p:cNvSpPr/>
            <p:nvPr/>
          </p:nvSpPr>
          <p:spPr>
            <a:xfrm>
              <a:off x="7636739" y="267765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Oval 34">
              <a:extLst>
                <a:ext uri="{FF2B5EF4-FFF2-40B4-BE49-F238E27FC236}">
                  <a16:creationId xmlns:a16="http://schemas.microsoft.com/office/drawing/2014/main" id="{1F7AE315-1CB9-4F0D-A184-18F12F814086}"/>
                </a:ext>
              </a:extLst>
            </p:cNvPr>
            <p:cNvSpPr/>
            <p:nvPr/>
          </p:nvSpPr>
          <p:spPr>
            <a:xfrm>
              <a:off x="8168920" y="4106685"/>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Oval 35">
              <a:extLst>
                <a:ext uri="{FF2B5EF4-FFF2-40B4-BE49-F238E27FC236}">
                  <a16:creationId xmlns:a16="http://schemas.microsoft.com/office/drawing/2014/main" id="{C70DABAD-A0C3-407B-8B47-0789685448CD}"/>
                </a:ext>
              </a:extLst>
            </p:cNvPr>
            <p:cNvSpPr/>
            <p:nvPr/>
          </p:nvSpPr>
          <p:spPr>
            <a:xfrm>
              <a:off x="6954089" y="4487288"/>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Oval 36">
              <a:extLst>
                <a:ext uri="{FF2B5EF4-FFF2-40B4-BE49-F238E27FC236}">
                  <a16:creationId xmlns:a16="http://schemas.microsoft.com/office/drawing/2014/main" id="{A879E091-340E-40B4-94AE-7AEE46370D0F}"/>
                </a:ext>
              </a:extLst>
            </p:cNvPr>
            <p:cNvSpPr/>
            <p:nvPr/>
          </p:nvSpPr>
          <p:spPr>
            <a:xfrm>
              <a:off x="5081692" y="4487288"/>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a:extLst>
                <a:ext uri="{FF2B5EF4-FFF2-40B4-BE49-F238E27FC236}">
                  <a16:creationId xmlns:a16="http://schemas.microsoft.com/office/drawing/2014/main" id="{7638DE43-9DF5-47CE-81FE-779D9FB90C1A}"/>
                </a:ext>
              </a:extLst>
            </p:cNvPr>
            <p:cNvSpPr/>
            <p:nvPr/>
          </p:nvSpPr>
          <p:spPr>
            <a:xfrm>
              <a:off x="4274314" y="4246056"/>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2" name="Group 41">
            <a:extLst>
              <a:ext uri="{FF2B5EF4-FFF2-40B4-BE49-F238E27FC236}">
                <a16:creationId xmlns:a16="http://schemas.microsoft.com/office/drawing/2014/main" id="{0D4AF4C4-E928-468D-9C3C-C5B9638475F6}"/>
              </a:ext>
            </a:extLst>
          </p:cNvPr>
          <p:cNvGrpSpPr/>
          <p:nvPr/>
        </p:nvGrpSpPr>
        <p:grpSpPr>
          <a:xfrm>
            <a:off x="265139" y="96839"/>
            <a:ext cx="1138768" cy="1138768"/>
            <a:chOff x="265139" y="96839"/>
            <a:chExt cx="1138768" cy="1138768"/>
          </a:xfrm>
        </p:grpSpPr>
        <p:sp>
          <p:nvSpPr>
            <p:cNvPr id="41" name="Oval 40">
              <a:extLst>
                <a:ext uri="{FF2B5EF4-FFF2-40B4-BE49-F238E27FC236}">
                  <a16:creationId xmlns:a16="http://schemas.microsoft.com/office/drawing/2014/main" id="{C79852F7-35CC-48FE-8BFF-1EBBB81202C7}"/>
                </a:ext>
              </a:extLst>
            </p:cNvPr>
            <p:cNvSpPr/>
            <p:nvPr/>
          </p:nvSpPr>
          <p:spPr>
            <a:xfrm>
              <a:off x="302164" y="160725"/>
              <a:ext cx="1010997" cy="101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59C72B80-1CF5-4D90-A31C-A7CAA9302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39" y="96839"/>
              <a:ext cx="1138768" cy="1138768"/>
            </a:xfrm>
            <a:prstGeom prst="rect">
              <a:avLst/>
            </a:prstGeom>
          </p:spPr>
        </p:pic>
      </p:grpSp>
      <p:sp>
        <p:nvSpPr>
          <p:cNvPr id="45" name="Rectangle: Rounded Corners 44">
            <a:extLst>
              <a:ext uri="{FF2B5EF4-FFF2-40B4-BE49-F238E27FC236}">
                <a16:creationId xmlns:a16="http://schemas.microsoft.com/office/drawing/2014/main" id="{11CDAD7F-30D2-49BC-8AA9-BE6DEED7DD9D}"/>
              </a:ext>
            </a:extLst>
          </p:cNvPr>
          <p:cNvSpPr/>
          <p:nvPr/>
        </p:nvSpPr>
        <p:spPr>
          <a:xfrm>
            <a:off x="302164" y="4572000"/>
            <a:ext cx="11614853" cy="2125275"/>
          </a:xfrm>
          <a:prstGeom prst="roundRect">
            <a:avLst>
              <a:gd name="adj" fmla="val 11055"/>
            </a:avLst>
          </a:prstGeom>
          <a:noFill/>
          <a:ln w="28575">
            <a:solidFill>
              <a:srgbClr val="D125F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3C4D16AA-DE20-4BB5-B2B9-19E6CACEB15C}"/>
              </a:ext>
            </a:extLst>
          </p:cNvPr>
          <p:cNvGrpSpPr/>
          <p:nvPr/>
        </p:nvGrpSpPr>
        <p:grpSpPr>
          <a:xfrm>
            <a:off x="302164" y="4217814"/>
            <a:ext cx="1501252" cy="590833"/>
            <a:chOff x="302164" y="4109023"/>
            <a:chExt cx="1501252" cy="590833"/>
          </a:xfrm>
        </p:grpSpPr>
        <p:sp>
          <p:nvSpPr>
            <p:cNvPr id="46" name="Rectangle: Rounded Corners 45">
              <a:extLst>
                <a:ext uri="{FF2B5EF4-FFF2-40B4-BE49-F238E27FC236}">
                  <a16:creationId xmlns:a16="http://schemas.microsoft.com/office/drawing/2014/main" id="{EF8F5ACF-29CC-4C38-B0FD-3581F003DF2E}"/>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AA750147-2680-4DF0-BF46-A3AA75C7ACAB}"/>
                </a:ext>
              </a:extLst>
            </p:cNvPr>
            <p:cNvSpPr txBox="1"/>
            <p:nvPr/>
          </p:nvSpPr>
          <p:spPr>
            <a:xfrm>
              <a:off x="452306" y="4173606"/>
              <a:ext cx="1351110"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48" name="Rectangle: Rounded Corners 47">
              <a:extLst>
                <a:ext uri="{FF2B5EF4-FFF2-40B4-BE49-F238E27FC236}">
                  <a16:creationId xmlns:a16="http://schemas.microsoft.com/office/drawing/2014/main" id="{7ED05C31-57D8-4722-A723-86D260B16C9B}"/>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a16="http://schemas.microsoft.com/office/drawing/2014/main" id="{BEBF536C-A1FA-F3DB-0F0A-E90B01EE45F8}"/>
              </a:ext>
            </a:extLst>
          </p:cNvPr>
          <p:cNvSpPr txBox="1"/>
          <p:nvPr/>
        </p:nvSpPr>
        <p:spPr>
          <a:xfrm>
            <a:off x="1452534" y="5041558"/>
            <a:ext cx="9848478" cy="1200329"/>
          </a:xfrm>
          <a:prstGeom prst="rect">
            <a:avLst/>
          </a:prstGeom>
          <a:noFill/>
        </p:spPr>
        <p:txBody>
          <a:bodyPr wrap="square" rtlCol="0">
            <a:spAutoFit/>
          </a:bodyPr>
          <a:lstStyle/>
          <a:p>
            <a:pPr algn="just"/>
            <a:r>
              <a:rPr lang="vi-VN" sz="2400" dirty="0">
                <a:solidFill>
                  <a:srgbClr val="002060"/>
                </a:solidFill>
              </a:rPr>
              <a:t>Đi không đúng làn đường, phần đường.</a:t>
            </a:r>
          </a:p>
          <a:p>
            <a:pPr algn="just"/>
            <a:r>
              <a:rPr lang="vi-VN" sz="2400" dirty="0">
                <a:solidFill>
                  <a:srgbClr val="002060"/>
                </a:solidFill>
              </a:rPr>
              <a:t>Chạy quá tốc độ.</a:t>
            </a:r>
          </a:p>
          <a:p>
            <a:pPr algn="just"/>
            <a:r>
              <a:rPr lang="vi-VN" sz="2400" dirty="0">
                <a:solidFill>
                  <a:srgbClr val="002060"/>
                </a:solidFill>
              </a:rPr>
              <a:t>Chuyển hướng không đúng quy định.</a:t>
            </a:r>
          </a:p>
        </p:txBody>
      </p:sp>
    </p:spTree>
    <p:extLst>
      <p:ext uri="{BB962C8B-B14F-4D97-AF65-F5344CB8AC3E}">
        <p14:creationId xmlns:p14="http://schemas.microsoft.com/office/powerpoint/2010/main" val="3032325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 calcmode="lin" valueType="num">
                                          <p:cBhvr>
                                            <p:cTn id="9" dur="500" fill="hold"/>
                                            <p:tgtEl>
                                              <p:spTgt spid="42"/>
                                            </p:tgtEl>
                                            <p:attrNameLst>
                                              <p:attrName>style.rotation</p:attrName>
                                            </p:attrNameLst>
                                          </p:cBhvr>
                                          <p:tavLst>
                                            <p:tav tm="0">
                                              <p:val>
                                                <p:fltVal val="360"/>
                                              </p:val>
                                            </p:tav>
                                            <p:tav tm="100000">
                                              <p:val>
                                                <p:fltVal val="0"/>
                                              </p:val>
                                            </p:tav>
                                          </p:tavLst>
                                        </p:anim>
                                        <p:animEffect transition="in" filter="fade">
                                          <p:cBhvr>
                                            <p:cTn id="10" dur="500"/>
                                            <p:tgtEl>
                                              <p:spTgt spid="4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lef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60000">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14:bounceEnd="60000">
                                          <p:cBhvr additive="base">
                                            <p:cTn id="24" dur="500" fill="hold"/>
                                            <p:tgtEl>
                                              <p:spTgt spid="47"/>
                                            </p:tgtEl>
                                            <p:attrNameLst>
                                              <p:attrName>ppt_x</p:attrName>
                                            </p:attrNameLst>
                                          </p:cBhvr>
                                          <p:tavLst>
                                            <p:tav tm="0">
                                              <p:val>
                                                <p:strVal val="0-#ppt_w/2"/>
                                              </p:val>
                                            </p:tav>
                                            <p:tav tm="100000">
                                              <p:val>
                                                <p:strVal val="#ppt_x"/>
                                              </p:val>
                                            </p:tav>
                                          </p:tavLst>
                                        </p:anim>
                                        <p:anim calcmode="lin" valueType="num" p14:bounceEnd="60000">
                                          <p:cBhvr additive="base">
                                            <p:cTn id="25" dur="500" fill="hold"/>
                                            <p:tgtEl>
                                              <p:spTgt spid="47"/>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 calcmode="lin" valueType="num">
                                          <p:cBhvr>
                                            <p:cTn id="9" dur="500" fill="hold"/>
                                            <p:tgtEl>
                                              <p:spTgt spid="42"/>
                                            </p:tgtEl>
                                            <p:attrNameLst>
                                              <p:attrName>style.rotation</p:attrName>
                                            </p:attrNameLst>
                                          </p:cBhvr>
                                          <p:tavLst>
                                            <p:tav tm="0">
                                              <p:val>
                                                <p:fltVal val="360"/>
                                              </p:val>
                                            </p:tav>
                                            <p:tav tm="100000">
                                              <p:val>
                                                <p:fltVal val="0"/>
                                              </p:val>
                                            </p:tav>
                                          </p:tavLst>
                                        </p:anim>
                                        <p:animEffect transition="in" filter="fade">
                                          <p:cBhvr>
                                            <p:cTn id="10" dur="500"/>
                                            <p:tgtEl>
                                              <p:spTgt spid="4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lef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0-#ppt_w/2"/>
                                              </p:val>
                                            </p:tav>
                                            <p:tav tm="100000">
                                              <p:val>
                                                <p:strVal val="#ppt_x"/>
                                              </p:val>
                                            </p:tav>
                                          </p:tavLst>
                                        </p:anim>
                                        <p:anim calcmode="lin" valueType="num">
                                          <p:cBhvr additive="base">
                                            <p:cTn id="25" dur="500" fill="hold"/>
                                            <p:tgtEl>
                                              <p:spTgt spid="47"/>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47A3C8-547E-4F86-9B26-05D1C79CC66D}"/>
              </a:ext>
            </a:extLst>
          </p:cNvPr>
          <p:cNvGrpSpPr/>
          <p:nvPr/>
        </p:nvGrpSpPr>
        <p:grpSpPr>
          <a:xfrm>
            <a:off x="1049681" y="224697"/>
            <a:ext cx="10773228" cy="883054"/>
            <a:chOff x="1049681" y="224697"/>
            <a:chExt cx="10773228" cy="883054"/>
          </a:xfrm>
        </p:grpSpPr>
        <p:sp>
          <p:nvSpPr>
            <p:cNvPr id="3" name="Rectangle: Rounded Corners 2">
              <a:extLst>
                <a:ext uri="{FF2B5EF4-FFF2-40B4-BE49-F238E27FC236}">
                  <a16:creationId xmlns:a16="http://schemas.microsoft.com/office/drawing/2014/main" id="{58452586-E95E-4955-82E0-716CF62584D2}"/>
                </a:ext>
              </a:extLst>
            </p:cNvPr>
            <p:cNvSpPr/>
            <p:nvPr/>
          </p:nvSpPr>
          <p:spPr>
            <a:xfrm>
              <a:off x="1049681" y="224697"/>
              <a:ext cx="10773228" cy="883054"/>
            </a:xfrm>
            <a:prstGeom prst="roundRect">
              <a:avLst>
                <a:gd name="adj" fmla="val 50000"/>
              </a:avLst>
            </a:prstGeom>
            <a:gradFill>
              <a:gsLst>
                <a:gs pos="0">
                  <a:srgbClr val="D125F9"/>
                </a:gs>
                <a:gs pos="48000">
                  <a:srgbClr val="8766EF"/>
                </a:gs>
                <a:gs pos="100000">
                  <a:srgbClr val="26BAE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C2E04A2-A663-44C5-9638-BFDFBA2B7C52}"/>
                </a:ext>
              </a:extLst>
            </p:cNvPr>
            <p:cNvSpPr txBox="1"/>
            <p:nvPr/>
          </p:nvSpPr>
          <p:spPr>
            <a:xfrm>
              <a:off x="1313161" y="255278"/>
              <a:ext cx="10383520" cy="830997"/>
            </a:xfrm>
            <a:prstGeom prst="rect">
              <a:avLst/>
            </a:prstGeom>
            <a:noFill/>
          </p:spPr>
          <p:txBody>
            <a:bodyPr wrap="square" rtlCol="0">
              <a:spAutoFit/>
            </a:bodyPr>
            <a:lstStyle/>
            <a:p>
              <a:r>
                <a:rPr lang="vi-VN" sz="2400" b="1">
                  <a:solidFill>
                    <a:schemeClr val="bg1"/>
                  </a:solidFill>
                </a:rPr>
                <a:t>Từ các thông tin trong hình 11.2, em hãy nêu một số yếu tố có thể ảnh hưởng đến an toàn giao thông</a:t>
              </a:r>
              <a:endParaRPr lang="en-US" sz="2400" b="1">
                <a:solidFill>
                  <a:schemeClr val="bg1"/>
                </a:solidFill>
              </a:endParaRPr>
            </a:p>
          </p:txBody>
        </p:sp>
      </p:grpSp>
      <p:grpSp>
        <p:nvGrpSpPr>
          <p:cNvPr id="5" name="Group 4">
            <a:extLst>
              <a:ext uri="{FF2B5EF4-FFF2-40B4-BE49-F238E27FC236}">
                <a16:creationId xmlns:a16="http://schemas.microsoft.com/office/drawing/2014/main" id="{FB2E6649-097F-4EE8-8BC2-BFD1CFCF16C4}"/>
              </a:ext>
            </a:extLst>
          </p:cNvPr>
          <p:cNvGrpSpPr/>
          <p:nvPr/>
        </p:nvGrpSpPr>
        <p:grpSpPr>
          <a:xfrm>
            <a:off x="265139" y="96839"/>
            <a:ext cx="1138768" cy="1138768"/>
            <a:chOff x="265139" y="96839"/>
            <a:chExt cx="1138768" cy="1138768"/>
          </a:xfrm>
        </p:grpSpPr>
        <p:sp>
          <p:nvSpPr>
            <p:cNvPr id="6" name="Oval 5">
              <a:extLst>
                <a:ext uri="{FF2B5EF4-FFF2-40B4-BE49-F238E27FC236}">
                  <a16:creationId xmlns:a16="http://schemas.microsoft.com/office/drawing/2014/main" id="{DB7E645B-8C27-4563-8E7A-F84BF7D1F3A7}"/>
                </a:ext>
              </a:extLst>
            </p:cNvPr>
            <p:cNvSpPr/>
            <p:nvPr/>
          </p:nvSpPr>
          <p:spPr>
            <a:xfrm>
              <a:off x="302164" y="160725"/>
              <a:ext cx="1010997" cy="101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a16="http://schemas.microsoft.com/office/drawing/2014/main" id="{17FFA46C-1189-474D-A227-4C1227DD7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39" y="96839"/>
              <a:ext cx="1138768" cy="1138768"/>
            </a:xfrm>
            <a:prstGeom prst="rect">
              <a:avLst/>
            </a:prstGeom>
          </p:spPr>
        </p:pic>
      </p:grpSp>
      <p:grpSp>
        <p:nvGrpSpPr>
          <p:cNvPr id="8" name="Group 7">
            <a:extLst>
              <a:ext uri="{FF2B5EF4-FFF2-40B4-BE49-F238E27FC236}">
                <a16:creationId xmlns:a16="http://schemas.microsoft.com/office/drawing/2014/main" id="{9D5C46E9-4179-4A1B-BC60-D70DEB89EA54}"/>
              </a:ext>
            </a:extLst>
          </p:cNvPr>
          <p:cNvGrpSpPr/>
          <p:nvPr/>
        </p:nvGrpSpPr>
        <p:grpSpPr>
          <a:xfrm>
            <a:off x="5685669" y="1613762"/>
            <a:ext cx="1501252" cy="590833"/>
            <a:chOff x="302164" y="4109023"/>
            <a:chExt cx="1501252" cy="590833"/>
          </a:xfrm>
        </p:grpSpPr>
        <p:sp>
          <p:nvSpPr>
            <p:cNvPr id="9" name="Rectangle: Rounded Corners 8">
              <a:extLst>
                <a:ext uri="{FF2B5EF4-FFF2-40B4-BE49-F238E27FC236}">
                  <a16:creationId xmlns:a16="http://schemas.microsoft.com/office/drawing/2014/main" id="{F9847B2F-7853-4380-B300-419944CC5658}"/>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0788451-91D2-4BFE-8C1B-6C52CAA76B92}"/>
                </a:ext>
              </a:extLst>
            </p:cNvPr>
            <p:cNvSpPr txBox="1"/>
            <p:nvPr/>
          </p:nvSpPr>
          <p:spPr>
            <a:xfrm>
              <a:off x="452306" y="4173606"/>
              <a:ext cx="1351110"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11" name="Rectangle: Rounded Corners 10">
              <a:extLst>
                <a:ext uri="{FF2B5EF4-FFF2-40B4-BE49-F238E27FC236}">
                  <a16:creationId xmlns:a16="http://schemas.microsoft.com/office/drawing/2014/main" id="{8575147C-027B-445D-9975-C5D050A5FBB4}"/>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B7067F4B-5AC3-A523-F912-D9B028D98B33}"/>
              </a:ext>
            </a:extLst>
          </p:cNvPr>
          <p:cNvSpPr txBox="1"/>
          <p:nvPr/>
        </p:nvSpPr>
        <p:spPr>
          <a:xfrm>
            <a:off x="1171761" y="2471352"/>
            <a:ext cx="9848478" cy="3108543"/>
          </a:xfrm>
          <a:prstGeom prst="rect">
            <a:avLst/>
          </a:prstGeom>
          <a:noFill/>
        </p:spPr>
        <p:txBody>
          <a:bodyPr wrap="square" rtlCol="0">
            <a:spAutoFit/>
          </a:bodyPr>
          <a:lstStyle/>
          <a:p>
            <a:pPr algn="just"/>
            <a:r>
              <a:rPr lang="vi-VN" sz="2800" b="1" dirty="0">
                <a:solidFill>
                  <a:srgbClr val="002060"/>
                </a:solidFill>
              </a:rPr>
              <a:t>Một số yếu tố có thể ảnh hưởng đến an toàn giao thông:</a:t>
            </a:r>
          </a:p>
          <a:p>
            <a:pPr algn="just"/>
            <a:r>
              <a:rPr lang="vi-VN" sz="2800" dirty="0">
                <a:solidFill>
                  <a:srgbClr val="002060"/>
                </a:solidFill>
              </a:rPr>
              <a:t>      Chạy quá tốc độ.</a:t>
            </a:r>
          </a:p>
          <a:p>
            <a:pPr algn="just"/>
            <a:r>
              <a:rPr lang="vi-VN" sz="2800" dirty="0">
                <a:solidFill>
                  <a:srgbClr val="002060"/>
                </a:solidFill>
              </a:rPr>
              <a:t>      Đi không đúng làn đường, phần đường.</a:t>
            </a:r>
          </a:p>
          <a:p>
            <a:pPr algn="just"/>
            <a:r>
              <a:rPr lang="vi-VN" sz="2800" dirty="0">
                <a:solidFill>
                  <a:srgbClr val="002060"/>
                </a:solidFill>
              </a:rPr>
              <a:t>      Vượt xe sai quy định.</a:t>
            </a:r>
          </a:p>
          <a:p>
            <a:pPr algn="just"/>
            <a:r>
              <a:rPr lang="vi-VN" sz="2800" dirty="0">
                <a:solidFill>
                  <a:srgbClr val="002060"/>
                </a:solidFill>
              </a:rPr>
              <a:t>      Chuyển hướng không đúng quy định.</a:t>
            </a:r>
          </a:p>
          <a:p>
            <a:pPr algn="just"/>
            <a:r>
              <a:rPr lang="vi-VN" sz="2800" dirty="0">
                <a:solidFill>
                  <a:srgbClr val="002060"/>
                </a:solidFill>
              </a:rPr>
              <a:t>      Không nhường đường.</a:t>
            </a:r>
          </a:p>
          <a:p>
            <a:pPr algn="just"/>
            <a:r>
              <a:rPr lang="vi-VN" sz="2800" dirty="0">
                <a:solidFill>
                  <a:srgbClr val="002060"/>
                </a:solidFill>
              </a:rPr>
              <a:t>      Sử dụng rượu bia và các chất kích thích</a:t>
            </a:r>
            <a:endParaRPr lang="vi-VN" sz="2400" dirty="0">
              <a:solidFill>
                <a:srgbClr val="002060"/>
              </a:solidFill>
            </a:endParaRPr>
          </a:p>
        </p:txBody>
      </p:sp>
    </p:spTree>
    <p:extLst>
      <p:ext uri="{BB962C8B-B14F-4D97-AF65-F5344CB8AC3E}">
        <p14:creationId xmlns:p14="http://schemas.microsoft.com/office/powerpoint/2010/main" val="39093802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6458F18-E71B-42B5-AD61-2DA774F39F33}"/>
              </a:ext>
            </a:extLst>
          </p:cNvPr>
          <p:cNvSpPr/>
          <p:nvPr/>
        </p:nvSpPr>
        <p:spPr>
          <a:xfrm>
            <a:off x="-5534896" y="497994"/>
            <a:ext cx="13778442" cy="6858000"/>
          </a:xfrm>
          <a:prstGeom prst="roundRect">
            <a:avLst>
              <a:gd name="adj" fmla="val 50000"/>
            </a:avLst>
          </a:prstGeom>
          <a:solidFill>
            <a:srgbClr val="FF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DCE6C272-C801-4E99-BBF4-F171CAF80843}"/>
              </a:ext>
            </a:extLst>
          </p:cNvPr>
          <p:cNvSpPr/>
          <p:nvPr/>
        </p:nvSpPr>
        <p:spPr>
          <a:xfrm>
            <a:off x="-5550136" y="-437034"/>
            <a:ext cx="13778442" cy="6858000"/>
          </a:xfrm>
          <a:prstGeom prst="roundRect">
            <a:avLst>
              <a:gd name="adj" fmla="val 50000"/>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327E2FA-9BE2-4BAC-8FB5-CFE35C0A9BB5}"/>
              </a:ext>
            </a:extLst>
          </p:cNvPr>
          <p:cNvSpPr/>
          <p:nvPr/>
        </p:nvSpPr>
        <p:spPr>
          <a:xfrm>
            <a:off x="-5734597" y="340529"/>
            <a:ext cx="13778442" cy="6858000"/>
          </a:xfrm>
          <a:prstGeom prst="roundRect">
            <a:avLst>
              <a:gd name="adj" fmla="val 50000"/>
            </a:avLst>
          </a:prstGeom>
          <a:solidFill>
            <a:srgbClr val="FFC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A28623F0-E0F4-4E36-9452-A0F49C58EECB}"/>
              </a:ext>
            </a:extLst>
          </p:cNvPr>
          <p:cNvSpPr/>
          <p:nvPr/>
        </p:nvSpPr>
        <p:spPr>
          <a:xfrm>
            <a:off x="-5934299" y="30480"/>
            <a:ext cx="13778442" cy="68580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D009111-2232-4D69-B039-28C3F1A80815}"/>
              </a:ext>
            </a:extLst>
          </p:cNvPr>
          <p:cNvPicPr>
            <a:picLocks noChangeAspect="1"/>
          </p:cNvPicPr>
          <p:nvPr/>
        </p:nvPicPr>
        <p:blipFill>
          <a:blip r:embed="rId2">
            <a:extLst>
              <a:ext uri="{28A0092B-C50C-407E-A947-70E740481C1C}">
                <a14:useLocalDpi xmlns:a14="http://schemas.microsoft.com/office/drawing/2010/main" val="0"/>
              </a:ext>
            </a:extLst>
          </a:blip>
          <a:srcRect t="10798" b="10798"/>
          <a:stretch/>
        </p:blipFill>
        <p:spPr>
          <a:xfrm>
            <a:off x="-4017107" y="30480"/>
            <a:ext cx="11670750" cy="6858000"/>
          </a:xfrm>
          <a:custGeom>
            <a:avLst/>
            <a:gdLst>
              <a:gd name="connsiteX0" fmla="*/ 1321308 w 11670750"/>
              <a:gd name="connsiteY0" fmla="*/ 0 h 6858000"/>
              <a:gd name="connsiteX1" fmla="*/ 8241750 w 11670750"/>
              <a:gd name="connsiteY1" fmla="*/ 0 h 6858000"/>
              <a:gd name="connsiteX2" fmla="*/ 11670750 w 11670750"/>
              <a:gd name="connsiteY2" fmla="*/ 3429000 h 6858000"/>
              <a:gd name="connsiteX3" fmla="*/ 8241750 w 11670750"/>
              <a:gd name="connsiteY3" fmla="*/ 6858000 h 6858000"/>
              <a:gd name="connsiteX4" fmla="*/ 1321308 w 11670750"/>
              <a:gd name="connsiteY4" fmla="*/ 6858000 h 6858000"/>
              <a:gd name="connsiteX5" fmla="*/ 142303 w 11670750"/>
              <a:gd name="connsiteY5" fmla="*/ 6649929 h 6858000"/>
              <a:gd name="connsiteX6" fmla="*/ 0 w 11670750"/>
              <a:gd name="connsiteY6" fmla="*/ 6593821 h 6858000"/>
              <a:gd name="connsiteX7" fmla="*/ 0 w 11670750"/>
              <a:gd name="connsiteY7" fmla="*/ 264179 h 6858000"/>
              <a:gd name="connsiteX8" fmla="*/ 142303 w 11670750"/>
              <a:gd name="connsiteY8" fmla="*/ 208071 h 6858000"/>
              <a:gd name="connsiteX9" fmla="*/ 1321308 w 1167075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0750" h="6858000">
                <a:moveTo>
                  <a:pt x="1321308" y="0"/>
                </a:moveTo>
                <a:lnTo>
                  <a:pt x="8241750" y="0"/>
                </a:lnTo>
                <a:cubicBezTo>
                  <a:pt x="10135534" y="0"/>
                  <a:pt x="11670750" y="1535216"/>
                  <a:pt x="11670750" y="3429000"/>
                </a:cubicBezTo>
                <a:cubicBezTo>
                  <a:pt x="11670750" y="5322784"/>
                  <a:pt x="10135534" y="6858000"/>
                  <a:pt x="8241750" y="6858000"/>
                </a:cubicBezTo>
                <a:lnTo>
                  <a:pt x="1321308" y="6858000"/>
                </a:lnTo>
                <a:cubicBezTo>
                  <a:pt x="907043" y="6858000"/>
                  <a:pt x="509936" y="6784538"/>
                  <a:pt x="142303" y="6649929"/>
                </a:cubicBezTo>
                <a:lnTo>
                  <a:pt x="0" y="6593821"/>
                </a:lnTo>
                <a:lnTo>
                  <a:pt x="0" y="264179"/>
                </a:lnTo>
                <a:lnTo>
                  <a:pt x="142303" y="208071"/>
                </a:lnTo>
                <a:cubicBezTo>
                  <a:pt x="509936" y="73463"/>
                  <a:pt x="907043" y="0"/>
                  <a:pt x="1321308" y="0"/>
                </a:cubicBezTo>
                <a:close/>
              </a:path>
            </a:pathLst>
          </a:custGeom>
        </p:spPr>
      </p:pic>
      <p:sp>
        <p:nvSpPr>
          <p:cNvPr id="7" name="TextBox 6">
            <a:extLst>
              <a:ext uri="{FF2B5EF4-FFF2-40B4-BE49-F238E27FC236}">
                <a16:creationId xmlns:a16="http://schemas.microsoft.com/office/drawing/2014/main" id="{0375DB1A-3DAA-41C9-A071-57F7B00E36DF}"/>
              </a:ext>
            </a:extLst>
          </p:cNvPr>
          <p:cNvSpPr txBox="1"/>
          <p:nvPr/>
        </p:nvSpPr>
        <p:spPr>
          <a:xfrm>
            <a:off x="8258786" y="2957498"/>
            <a:ext cx="3589235" cy="1938992"/>
          </a:xfrm>
          <a:prstGeom prst="rect">
            <a:avLst/>
          </a:prstGeom>
          <a:noFill/>
        </p:spPr>
        <p:txBody>
          <a:bodyPr wrap="square">
            <a:spAutoFit/>
          </a:bodyPr>
          <a:lstStyle/>
          <a:p>
            <a:pPr algn="ctr"/>
            <a:r>
              <a:rPr lang="vi-VN" sz="4000" b="1" dirty="0">
                <a:solidFill>
                  <a:schemeClr val="bg1"/>
                </a:solidFill>
                <a:ea typeface="#9Slide02 Noi dung dai" panose="02000000000000000000" pitchFamily="2" charset="0"/>
              </a:rPr>
              <a:t>TỐC ĐỘ VÀ AN TOÀN GIAO THÔNG</a:t>
            </a:r>
            <a:endParaRPr lang="en-US" sz="4000" b="1" dirty="0">
              <a:solidFill>
                <a:schemeClr val="bg1"/>
              </a:solidFill>
              <a:ea typeface="#9Slide02 Noi dung dai" panose="02000000000000000000" pitchFamily="2" charset="0"/>
            </a:endParaRPr>
          </a:p>
        </p:txBody>
      </p:sp>
      <p:sp>
        <p:nvSpPr>
          <p:cNvPr id="2" name="Rectangle: Rounded Corners 1">
            <a:extLst>
              <a:ext uri="{FF2B5EF4-FFF2-40B4-BE49-F238E27FC236}">
                <a16:creationId xmlns:a16="http://schemas.microsoft.com/office/drawing/2014/main" id="{F8D6F659-31BA-4F00-9FE1-8390BD25A0CA}"/>
              </a:ext>
            </a:extLst>
          </p:cNvPr>
          <p:cNvSpPr/>
          <p:nvPr/>
        </p:nvSpPr>
        <p:spPr>
          <a:xfrm>
            <a:off x="9951720" y="1219200"/>
            <a:ext cx="3337559" cy="1021080"/>
          </a:xfrm>
          <a:prstGeom prst="roundRect">
            <a:avLst>
              <a:gd name="adj" fmla="val 50000"/>
            </a:avLst>
          </a:prstGeom>
          <a:gradFill flip="none" rotWithShape="1">
            <a:gsLst>
              <a:gs pos="0">
                <a:srgbClr val="26BAE3"/>
              </a:gs>
              <a:gs pos="58000">
                <a:srgbClr val="8F5FF0"/>
              </a:gs>
              <a:gs pos="100000">
                <a:srgbClr val="D125F9"/>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D38933E2-9656-4099-82EB-FFF0779A8CC4}"/>
              </a:ext>
            </a:extLst>
          </p:cNvPr>
          <p:cNvSpPr txBox="1"/>
          <p:nvPr/>
        </p:nvSpPr>
        <p:spPr>
          <a:xfrm>
            <a:off x="10053403" y="1378982"/>
            <a:ext cx="2241574" cy="701516"/>
          </a:xfrm>
          <a:prstGeom prst="rect">
            <a:avLst/>
          </a:prstGeom>
          <a:noFill/>
        </p:spPr>
        <p:txBody>
          <a:bodyPr wrap="square">
            <a:spAutoFit/>
          </a:bodyPr>
          <a:lstStyle/>
          <a:p>
            <a:pPr algn="ctr"/>
            <a:r>
              <a:rPr lang="vi-VN" sz="4000" b="1">
                <a:solidFill>
                  <a:schemeClr val="bg1"/>
                </a:solidFill>
                <a:ea typeface="#9Slide02 Noi dung dai" panose="02000000000000000000" pitchFamily="2" charset="0"/>
              </a:rPr>
              <a:t>BÀI 11</a:t>
            </a:r>
            <a:endParaRPr lang="en-US" sz="4000" b="1">
              <a:solidFill>
                <a:schemeClr val="bg1"/>
              </a:solidFill>
              <a:ea typeface="#9Slide02 Noi dung dai" panose="02000000000000000000" pitchFamily="2" charset="0"/>
            </a:endParaRPr>
          </a:p>
        </p:txBody>
      </p:sp>
    </p:spTree>
    <p:extLst>
      <p:ext uri="{BB962C8B-B14F-4D97-AF65-F5344CB8AC3E}">
        <p14:creationId xmlns:p14="http://schemas.microsoft.com/office/powerpoint/2010/main" val="1241942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9D63C7FB-A6B1-41FC-9A9A-E12791D89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2538" y="847583"/>
            <a:ext cx="779165" cy="779165"/>
          </a:xfrm>
          <a:prstGeom prst="rect">
            <a:avLst/>
          </a:prstGeom>
        </p:spPr>
      </p:pic>
      <p:grpSp>
        <p:nvGrpSpPr>
          <p:cNvPr id="70" name="Group 69">
            <a:extLst>
              <a:ext uri="{FF2B5EF4-FFF2-40B4-BE49-F238E27FC236}">
                <a16:creationId xmlns:a16="http://schemas.microsoft.com/office/drawing/2014/main" id="{0727A94B-80DF-436E-8D65-D41DC347BE6C}"/>
              </a:ext>
            </a:extLst>
          </p:cNvPr>
          <p:cNvGrpSpPr/>
          <p:nvPr/>
        </p:nvGrpSpPr>
        <p:grpSpPr>
          <a:xfrm>
            <a:off x="4693262" y="851118"/>
            <a:ext cx="4953460" cy="802864"/>
            <a:chOff x="4715814" y="362769"/>
            <a:chExt cx="5909395" cy="957803"/>
          </a:xfrm>
        </p:grpSpPr>
        <p:pic>
          <p:nvPicPr>
            <p:cNvPr id="16" name="Picture 15" descr="Icon&#10;&#10;Description automatically generated">
              <a:extLst>
                <a:ext uri="{FF2B5EF4-FFF2-40B4-BE49-F238E27FC236}">
                  <a16:creationId xmlns:a16="http://schemas.microsoft.com/office/drawing/2014/main" id="{FAA32F66-9688-42D7-AD02-1BB5A2541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814" y="362769"/>
              <a:ext cx="929531" cy="929531"/>
            </a:xfrm>
            <a:prstGeom prst="rect">
              <a:avLst/>
            </a:prstGeom>
          </p:spPr>
        </p:pic>
        <p:pic>
          <p:nvPicPr>
            <p:cNvPr id="23" name="Picture 22" descr="Icon&#10;&#10;Description automatically generated">
              <a:extLst>
                <a:ext uri="{FF2B5EF4-FFF2-40B4-BE49-F238E27FC236}">
                  <a16:creationId xmlns:a16="http://schemas.microsoft.com/office/drawing/2014/main" id="{6AFB459D-216C-4893-9F3C-3A917772D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297" y="366303"/>
              <a:ext cx="929531" cy="929531"/>
            </a:xfrm>
            <a:prstGeom prst="rect">
              <a:avLst/>
            </a:prstGeom>
          </p:spPr>
        </p:pic>
        <p:pic>
          <p:nvPicPr>
            <p:cNvPr id="24" name="Picture 23" descr="Icon&#10;&#10;Description automatically generated">
              <a:extLst>
                <a:ext uri="{FF2B5EF4-FFF2-40B4-BE49-F238E27FC236}">
                  <a16:creationId xmlns:a16="http://schemas.microsoft.com/office/drawing/2014/main" id="{F7B297CA-5169-4BFD-9621-237EB554C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780" y="369837"/>
              <a:ext cx="929531" cy="929531"/>
            </a:xfrm>
            <a:prstGeom prst="rect">
              <a:avLst/>
            </a:prstGeom>
          </p:spPr>
        </p:pic>
        <p:pic>
          <p:nvPicPr>
            <p:cNvPr id="25" name="Picture 24" descr="Icon&#10;&#10;Description automatically generated">
              <a:extLst>
                <a:ext uri="{FF2B5EF4-FFF2-40B4-BE49-F238E27FC236}">
                  <a16:creationId xmlns:a16="http://schemas.microsoft.com/office/drawing/2014/main" id="{331AA3CD-3ECF-4DB9-99D7-B4C74D9B5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263" y="373371"/>
              <a:ext cx="929531" cy="929531"/>
            </a:xfrm>
            <a:prstGeom prst="rect">
              <a:avLst/>
            </a:prstGeom>
          </p:spPr>
        </p:pic>
        <p:pic>
          <p:nvPicPr>
            <p:cNvPr id="26" name="Picture 25" descr="Icon&#10;&#10;Description automatically generated">
              <a:extLst>
                <a:ext uri="{FF2B5EF4-FFF2-40B4-BE49-F238E27FC236}">
                  <a16:creationId xmlns:a16="http://schemas.microsoft.com/office/drawing/2014/main" id="{CD635DF9-3B94-4DB8-8A50-81D2B39E1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746" y="376905"/>
              <a:ext cx="929531" cy="929531"/>
            </a:xfrm>
            <a:prstGeom prst="rect">
              <a:avLst/>
            </a:prstGeom>
          </p:spPr>
        </p:pic>
        <p:pic>
          <p:nvPicPr>
            <p:cNvPr id="27" name="Picture 26" descr="Icon&#10;&#10;Description automatically generated">
              <a:extLst>
                <a:ext uri="{FF2B5EF4-FFF2-40B4-BE49-F238E27FC236}">
                  <a16:creationId xmlns:a16="http://schemas.microsoft.com/office/drawing/2014/main" id="{550AE89D-C975-48CE-80A0-E3624BEF5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229" y="380439"/>
              <a:ext cx="929531" cy="929531"/>
            </a:xfrm>
            <a:prstGeom prst="rect">
              <a:avLst/>
            </a:prstGeom>
          </p:spPr>
        </p:pic>
        <p:pic>
          <p:nvPicPr>
            <p:cNvPr id="28" name="Picture 27" descr="Icon&#10;&#10;Description automatically generated">
              <a:extLst>
                <a:ext uri="{FF2B5EF4-FFF2-40B4-BE49-F238E27FC236}">
                  <a16:creationId xmlns:a16="http://schemas.microsoft.com/office/drawing/2014/main" id="{5CB587F8-D2E7-4C8F-B1C6-AACE78BCD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712" y="383973"/>
              <a:ext cx="929531" cy="929531"/>
            </a:xfrm>
            <a:prstGeom prst="rect">
              <a:avLst/>
            </a:prstGeom>
          </p:spPr>
        </p:pic>
        <p:pic>
          <p:nvPicPr>
            <p:cNvPr id="29" name="Picture 28" descr="Icon&#10;&#10;Description automatically generated">
              <a:extLst>
                <a:ext uri="{FF2B5EF4-FFF2-40B4-BE49-F238E27FC236}">
                  <a16:creationId xmlns:a16="http://schemas.microsoft.com/office/drawing/2014/main" id="{EA911EC6-FAFF-40B6-87CB-B44536C62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195" y="387507"/>
              <a:ext cx="929531" cy="929531"/>
            </a:xfrm>
            <a:prstGeom prst="rect">
              <a:avLst/>
            </a:prstGeom>
          </p:spPr>
        </p:pic>
        <p:pic>
          <p:nvPicPr>
            <p:cNvPr id="30" name="Picture 29" descr="Icon&#10;&#10;Description automatically generated">
              <a:extLst>
                <a:ext uri="{FF2B5EF4-FFF2-40B4-BE49-F238E27FC236}">
                  <a16:creationId xmlns:a16="http://schemas.microsoft.com/office/drawing/2014/main" id="{E07D7B9E-FE76-49F3-8617-EC4636282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678" y="391041"/>
              <a:ext cx="929531" cy="929531"/>
            </a:xfrm>
            <a:prstGeom prst="rect">
              <a:avLst/>
            </a:prstGeom>
          </p:spPr>
        </p:pic>
      </p:grpSp>
      <p:grpSp>
        <p:nvGrpSpPr>
          <p:cNvPr id="78" name="Group 77">
            <a:extLst>
              <a:ext uri="{FF2B5EF4-FFF2-40B4-BE49-F238E27FC236}">
                <a16:creationId xmlns:a16="http://schemas.microsoft.com/office/drawing/2014/main" id="{CE4BD01A-9D93-48B5-A653-268E5B9B2C7E}"/>
              </a:ext>
            </a:extLst>
          </p:cNvPr>
          <p:cNvGrpSpPr/>
          <p:nvPr/>
        </p:nvGrpSpPr>
        <p:grpSpPr>
          <a:xfrm>
            <a:off x="6321486" y="2346744"/>
            <a:ext cx="3388100" cy="793977"/>
            <a:chOff x="6583263" y="2113463"/>
            <a:chExt cx="4041946" cy="947201"/>
          </a:xfrm>
        </p:grpSpPr>
        <p:pic>
          <p:nvPicPr>
            <p:cNvPr id="43" name="Picture 42" descr="Icon&#10;&#10;Description automatically generated">
              <a:extLst>
                <a:ext uri="{FF2B5EF4-FFF2-40B4-BE49-F238E27FC236}">
                  <a16:creationId xmlns:a16="http://schemas.microsoft.com/office/drawing/2014/main" id="{BC4B868B-B49A-4618-AD0E-C323410C4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263" y="2113463"/>
              <a:ext cx="929531" cy="929531"/>
            </a:xfrm>
            <a:prstGeom prst="rect">
              <a:avLst/>
            </a:prstGeom>
          </p:spPr>
        </p:pic>
        <p:pic>
          <p:nvPicPr>
            <p:cNvPr id="44" name="Picture 43" descr="Icon&#10;&#10;Description automatically generated">
              <a:extLst>
                <a:ext uri="{FF2B5EF4-FFF2-40B4-BE49-F238E27FC236}">
                  <a16:creationId xmlns:a16="http://schemas.microsoft.com/office/drawing/2014/main" id="{CF4B14E7-B82F-440A-8F93-62F1C1D01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746" y="2116997"/>
              <a:ext cx="929531" cy="929531"/>
            </a:xfrm>
            <a:prstGeom prst="rect">
              <a:avLst/>
            </a:prstGeom>
          </p:spPr>
        </p:pic>
        <p:pic>
          <p:nvPicPr>
            <p:cNvPr id="45" name="Picture 44" descr="Icon&#10;&#10;Description automatically generated">
              <a:extLst>
                <a:ext uri="{FF2B5EF4-FFF2-40B4-BE49-F238E27FC236}">
                  <a16:creationId xmlns:a16="http://schemas.microsoft.com/office/drawing/2014/main" id="{77C81AA6-B962-4D08-BCD0-54FC1CA5C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229" y="2120531"/>
              <a:ext cx="929531" cy="929531"/>
            </a:xfrm>
            <a:prstGeom prst="rect">
              <a:avLst/>
            </a:prstGeom>
          </p:spPr>
        </p:pic>
        <p:pic>
          <p:nvPicPr>
            <p:cNvPr id="46" name="Picture 45" descr="Icon&#10;&#10;Description automatically generated">
              <a:extLst>
                <a:ext uri="{FF2B5EF4-FFF2-40B4-BE49-F238E27FC236}">
                  <a16:creationId xmlns:a16="http://schemas.microsoft.com/office/drawing/2014/main" id="{7858B9BA-3D19-4EA5-B661-68BE8612C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712" y="2124065"/>
              <a:ext cx="929531" cy="929531"/>
            </a:xfrm>
            <a:prstGeom prst="rect">
              <a:avLst/>
            </a:prstGeom>
          </p:spPr>
        </p:pic>
        <p:pic>
          <p:nvPicPr>
            <p:cNvPr id="47" name="Picture 46" descr="Icon&#10;&#10;Description automatically generated">
              <a:extLst>
                <a:ext uri="{FF2B5EF4-FFF2-40B4-BE49-F238E27FC236}">
                  <a16:creationId xmlns:a16="http://schemas.microsoft.com/office/drawing/2014/main" id="{B861DBB1-E7F6-437A-B696-B5928BE1E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195" y="2127599"/>
              <a:ext cx="929531" cy="929531"/>
            </a:xfrm>
            <a:prstGeom prst="rect">
              <a:avLst/>
            </a:prstGeom>
          </p:spPr>
        </p:pic>
        <p:pic>
          <p:nvPicPr>
            <p:cNvPr id="48" name="Picture 47" descr="Icon&#10;&#10;Description automatically generated">
              <a:extLst>
                <a:ext uri="{FF2B5EF4-FFF2-40B4-BE49-F238E27FC236}">
                  <a16:creationId xmlns:a16="http://schemas.microsoft.com/office/drawing/2014/main" id="{CDAB02E7-07FB-43ED-9AF9-50E1391A7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678" y="2131133"/>
              <a:ext cx="929531" cy="929531"/>
            </a:xfrm>
            <a:prstGeom prst="rect">
              <a:avLst/>
            </a:prstGeom>
          </p:spPr>
        </p:pic>
      </p:grpSp>
      <p:grpSp>
        <p:nvGrpSpPr>
          <p:cNvPr id="99" name="Group 98">
            <a:extLst>
              <a:ext uri="{FF2B5EF4-FFF2-40B4-BE49-F238E27FC236}">
                <a16:creationId xmlns:a16="http://schemas.microsoft.com/office/drawing/2014/main" id="{4527B858-DE8D-4235-A3B8-30A064809C9F}"/>
              </a:ext>
            </a:extLst>
          </p:cNvPr>
          <p:cNvGrpSpPr/>
          <p:nvPr/>
        </p:nvGrpSpPr>
        <p:grpSpPr>
          <a:xfrm>
            <a:off x="8387749" y="3843468"/>
            <a:ext cx="1300952" cy="782127"/>
            <a:chOff x="9073195" y="3867691"/>
            <a:chExt cx="1552014" cy="933065"/>
          </a:xfrm>
        </p:grpSpPr>
        <p:pic>
          <p:nvPicPr>
            <p:cNvPr id="65" name="Picture 64" descr="Icon&#10;&#10;Description automatically generated">
              <a:extLst>
                <a:ext uri="{FF2B5EF4-FFF2-40B4-BE49-F238E27FC236}">
                  <a16:creationId xmlns:a16="http://schemas.microsoft.com/office/drawing/2014/main" id="{1FDB6962-EABB-43B7-8C10-992D5E2F9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195" y="3867691"/>
              <a:ext cx="929531" cy="929531"/>
            </a:xfrm>
            <a:prstGeom prst="rect">
              <a:avLst/>
            </a:prstGeom>
          </p:spPr>
        </p:pic>
        <p:pic>
          <p:nvPicPr>
            <p:cNvPr id="66" name="Picture 65" descr="Icon&#10;&#10;Description automatically generated">
              <a:extLst>
                <a:ext uri="{FF2B5EF4-FFF2-40B4-BE49-F238E27FC236}">
                  <a16:creationId xmlns:a16="http://schemas.microsoft.com/office/drawing/2014/main" id="{2448DEC1-A358-49E8-9DB7-3B662AAF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678" y="3871225"/>
              <a:ext cx="929531" cy="929531"/>
            </a:xfrm>
            <a:prstGeom prst="rect">
              <a:avLst/>
            </a:prstGeom>
          </p:spPr>
        </p:pic>
      </p:grpSp>
      <p:grpSp>
        <p:nvGrpSpPr>
          <p:cNvPr id="100" name="Group 99">
            <a:extLst>
              <a:ext uri="{FF2B5EF4-FFF2-40B4-BE49-F238E27FC236}">
                <a16:creationId xmlns:a16="http://schemas.microsoft.com/office/drawing/2014/main" id="{B417194D-6365-4EB6-84DC-3CAF30B60F58}"/>
              </a:ext>
            </a:extLst>
          </p:cNvPr>
          <p:cNvGrpSpPr/>
          <p:nvPr/>
        </p:nvGrpSpPr>
        <p:grpSpPr>
          <a:xfrm>
            <a:off x="2020703" y="2378782"/>
            <a:ext cx="2418676" cy="1181179"/>
            <a:chOff x="1453322" y="2148762"/>
            <a:chExt cx="2885440" cy="1409127"/>
          </a:xfrm>
        </p:grpSpPr>
        <p:grpSp>
          <p:nvGrpSpPr>
            <p:cNvPr id="34" name="Group 33">
              <a:extLst>
                <a:ext uri="{FF2B5EF4-FFF2-40B4-BE49-F238E27FC236}">
                  <a16:creationId xmlns:a16="http://schemas.microsoft.com/office/drawing/2014/main" id="{8E4C8DF6-77E8-4680-8696-416A7D8755FC}"/>
                </a:ext>
              </a:extLst>
            </p:cNvPr>
            <p:cNvGrpSpPr/>
            <p:nvPr/>
          </p:nvGrpSpPr>
          <p:grpSpPr>
            <a:xfrm>
              <a:off x="1453322" y="2148762"/>
              <a:ext cx="2885440" cy="1078162"/>
              <a:chOff x="457200" y="3566160"/>
              <a:chExt cx="3779520" cy="1412240"/>
            </a:xfrm>
          </p:grpSpPr>
          <p:pic>
            <p:nvPicPr>
              <p:cNvPr id="35" name="Picture 34" descr="Graphical user interface, application&#10;&#10;Description automatically generated">
                <a:extLst>
                  <a:ext uri="{FF2B5EF4-FFF2-40B4-BE49-F238E27FC236}">
                    <a16:creationId xmlns:a16="http://schemas.microsoft.com/office/drawing/2014/main" id="{5046333E-C89F-455B-8342-3DC232AF2879}"/>
                  </a:ext>
                </a:extLst>
              </p:cNvPr>
              <p:cNvPicPr>
                <a:picLocks noChangeAspect="1"/>
              </p:cNvPicPr>
              <p:nvPr/>
            </p:nvPicPr>
            <p:blipFill rotWithShape="1">
              <a:blip r:embed="rId4">
                <a:extLst>
                  <a:ext uri="{28A0092B-C50C-407E-A947-70E740481C1C}">
                    <a14:useLocalDpi xmlns:a14="http://schemas.microsoft.com/office/drawing/2010/main" val="0"/>
                  </a:ext>
                </a:extLst>
              </a:blip>
              <a:srcRect l="5110" t="67036" r="49853" b="12371"/>
              <a:stretch/>
            </p:blipFill>
            <p:spPr>
              <a:xfrm flipH="1">
                <a:off x="1148080" y="3566160"/>
                <a:ext cx="3088640" cy="1412240"/>
              </a:xfrm>
              <a:prstGeom prst="rect">
                <a:avLst/>
              </a:prstGeom>
            </p:spPr>
          </p:pic>
          <p:pic>
            <p:nvPicPr>
              <p:cNvPr id="36" name="Graphic 35" descr="Windy outline">
                <a:extLst>
                  <a:ext uri="{FF2B5EF4-FFF2-40B4-BE49-F238E27FC236}">
                    <a16:creationId xmlns:a16="http://schemas.microsoft.com/office/drawing/2014/main" id="{756EF3DA-9ACB-41E0-86EB-CD662A05F2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57200" y="3916680"/>
                <a:ext cx="914400" cy="914400"/>
              </a:xfrm>
              <a:prstGeom prst="rect">
                <a:avLst/>
              </a:prstGeom>
            </p:spPr>
          </p:pic>
        </p:grpSp>
        <p:grpSp>
          <p:nvGrpSpPr>
            <p:cNvPr id="72" name="Group 71">
              <a:extLst>
                <a:ext uri="{FF2B5EF4-FFF2-40B4-BE49-F238E27FC236}">
                  <a16:creationId xmlns:a16="http://schemas.microsoft.com/office/drawing/2014/main" id="{76AB548D-5B84-4A62-95DD-E9BEDBDFB302}"/>
                </a:ext>
              </a:extLst>
            </p:cNvPr>
            <p:cNvGrpSpPr/>
            <p:nvPr/>
          </p:nvGrpSpPr>
          <p:grpSpPr>
            <a:xfrm>
              <a:off x="1802367" y="3018535"/>
              <a:ext cx="2536395" cy="539354"/>
              <a:chOff x="1802367" y="3018535"/>
              <a:chExt cx="2536395" cy="539354"/>
            </a:xfrm>
          </p:grpSpPr>
          <p:sp>
            <p:nvSpPr>
              <p:cNvPr id="37" name="Rectangle 36">
                <a:extLst>
                  <a:ext uri="{FF2B5EF4-FFF2-40B4-BE49-F238E27FC236}">
                    <a16:creationId xmlns:a16="http://schemas.microsoft.com/office/drawing/2014/main" id="{C391B0AF-1B8A-4224-945A-CA8453602311}"/>
                  </a:ext>
                </a:extLst>
              </p:cNvPr>
              <p:cNvSpPr/>
              <p:nvPr/>
            </p:nvSpPr>
            <p:spPr>
              <a:xfrm>
                <a:off x="1802367" y="3114454"/>
                <a:ext cx="2536395" cy="380071"/>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853E0991-44B1-4382-A406-5CD0C6A82C50}"/>
                  </a:ext>
                </a:extLst>
              </p:cNvPr>
              <p:cNvSpPr txBox="1"/>
              <p:nvPr/>
            </p:nvSpPr>
            <p:spPr>
              <a:xfrm>
                <a:off x="2607099" y="3079844"/>
                <a:ext cx="1443101" cy="477325"/>
              </a:xfrm>
              <a:prstGeom prst="rect">
                <a:avLst/>
              </a:prstGeom>
              <a:noFill/>
            </p:spPr>
            <p:txBody>
              <a:bodyPr wrap="square" rtlCol="0">
                <a:spAutoFit/>
              </a:bodyPr>
              <a:lstStyle/>
              <a:p>
                <a:r>
                  <a:rPr lang="vi-VN" sz="2000" b="1">
                    <a:solidFill>
                      <a:schemeClr val="bg1"/>
                    </a:solidFill>
                  </a:rPr>
                  <a:t>50 km/h</a:t>
                </a:r>
                <a:endParaRPr lang="en-US" sz="2000" b="1">
                  <a:solidFill>
                    <a:schemeClr val="bg1"/>
                  </a:solidFill>
                </a:endParaRPr>
              </a:p>
            </p:txBody>
          </p:sp>
          <p:pic>
            <p:nvPicPr>
              <p:cNvPr id="10" name="Graphic 9" descr="Speedometer Middle with solid fill">
                <a:extLst>
                  <a:ext uri="{FF2B5EF4-FFF2-40B4-BE49-F238E27FC236}">
                    <a16:creationId xmlns:a16="http://schemas.microsoft.com/office/drawing/2014/main" id="{DFD406B8-032C-4FE2-97F2-A6A53C0A8B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10028" y="3018535"/>
                <a:ext cx="539354" cy="539354"/>
              </a:xfrm>
              <a:prstGeom prst="rect">
                <a:avLst/>
              </a:prstGeom>
            </p:spPr>
          </p:pic>
        </p:grpSp>
      </p:grpSp>
      <p:grpSp>
        <p:nvGrpSpPr>
          <p:cNvPr id="103" name="Group 102">
            <a:extLst>
              <a:ext uri="{FF2B5EF4-FFF2-40B4-BE49-F238E27FC236}">
                <a16:creationId xmlns:a16="http://schemas.microsoft.com/office/drawing/2014/main" id="{701BBAE2-BDC7-4AC3-A29A-5D7C611A0E84}"/>
              </a:ext>
            </a:extLst>
          </p:cNvPr>
          <p:cNvGrpSpPr/>
          <p:nvPr/>
        </p:nvGrpSpPr>
        <p:grpSpPr>
          <a:xfrm>
            <a:off x="1930783" y="891521"/>
            <a:ext cx="2475140" cy="1177098"/>
            <a:chOff x="1453322" y="553450"/>
            <a:chExt cx="2475140" cy="1177098"/>
          </a:xfrm>
        </p:grpSpPr>
        <p:grpSp>
          <p:nvGrpSpPr>
            <p:cNvPr id="6" name="Group 5">
              <a:extLst>
                <a:ext uri="{FF2B5EF4-FFF2-40B4-BE49-F238E27FC236}">
                  <a16:creationId xmlns:a16="http://schemas.microsoft.com/office/drawing/2014/main" id="{F94FFF0A-1112-4C35-85D2-C7CCCE21022A}"/>
                </a:ext>
              </a:extLst>
            </p:cNvPr>
            <p:cNvGrpSpPr/>
            <p:nvPr/>
          </p:nvGrpSpPr>
          <p:grpSpPr>
            <a:xfrm>
              <a:off x="1453322" y="553450"/>
              <a:ext cx="2418676" cy="903753"/>
              <a:chOff x="457200" y="3792393"/>
              <a:chExt cx="3779520" cy="1412240"/>
            </a:xfrm>
          </p:grpSpPr>
          <p:pic>
            <p:nvPicPr>
              <p:cNvPr id="3" name="Picture 2" descr="Graphical user interface, application&#10;&#10;Description automatically generated">
                <a:extLst>
                  <a:ext uri="{FF2B5EF4-FFF2-40B4-BE49-F238E27FC236}">
                    <a16:creationId xmlns:a16="http://schemas.microsoft.com/office/drawing/2014/main" id="{78614B65-06A5-41D8-9463-A1F64ED3B86E}"/>
                  </a:ext>
                </a:extLst>
              </p:cNvPr>
              <p:cNvPicPr>
                <a:picLocks noChangeAspect="1"/>
              </p:cNvPicPr>
              <p:nvPr/>
            </p:nvPicPr>
            <p:blipFill rotWithShape="1">
              <a:blip r:embed="rId4">
                <a:extLst>
                  <a:ext uri="{28A0092B-C50C-407E-A947-70E740481C1C}">
                    <a14:useLocalDpi xmlns:a14="http://schemas.microsoft.com/office/drawing/2010/main" val="0"/>
                  </a:ext>
                </a:extLst>
              </a:blip>
              <a:srcRect l="5110" t="67036" r="49853" b="12371"/>
              <a:stretch/>
            </p:blipFill>
            <p:spPr>
              <a:xfrm flipH="1">
                <a:off x="1148081" y="3792393"/>
                <a:ext cx="3088639" cy="1412240"/>
              </a:xfrm>
              <a:prstGeom prst="rect">
                <a:avLst/>
              </a:prstGeom>
            </p:spPr>
          </p:pic>
          <p:pic>
            <p:nvPicPr>
              <p:cNvPr id="5" name="Graphic 4" descr="Windy outline">
                <a:extLst>
                  <a:ext uri="{FF2B5EF4-FFF2-40B4-BE49-F238E27FC236}">
                    <a16:creationId xmlns:a16="http://schemas.microsoft.com/office/drawing/2014/main" id="{CF835BC6-5A5C-4B9D-8F96-1959C2DC96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57200" y="4142913"/>
                <a:ext cx="914401" cy="914400"/>
              </a:xfrm>
              <a:prstGeom prst="rect">
                <a:avLst/>
              </a:prstGeom>
            </p:spPr>
          </p:pic>
        </p:grpSp>
        <p:grpSp>
          <p:nvGrpSpPr>
            <p:cNvPr id="71" name="Group 70">
              <a:extLst>
                <a:ext uri="{FF2B5EF4-FFF2-40B4-BE49-F238E27FC236}">
                  <a16:creationId xmlns:a16="http://schemas.microsoft.com/office/drawing/2014/main" id="{2DE985AC-19BD-4CBB-8889-AF39568C50F5}"/>
                </a:ext>
              </a:extLst>
            </p:cNvPr>
            <p:cNvGrpSpPr/>
            <p:nvPr/>
          </p:nvGrpSpPr>
          <p:grpSpPr>
            <a:xfrm>
              <a:off x="1802368" y="1278443"/>
              <a:ext cx="2126094" cy="452105"/>
              <a:chOff x="1802367" y="1278443"/>
              <a:chExt cx="2536395" cy="539354"/>
            </a:xfrm>
          </p:grpSpPr>
          <p:sp>
            <p:nvSpPr>
              <p:cNvPr id="17" name="Rectangle 16">
                <a:extLst>
                  <a:ext uri="{FF2B5EF4-FFF2-40B4-BE49-F238E27FC236}">
                    <a16:creationId xmlns:a16="http://schemas.microsoft.com/office/drawing/2014/main" id="{F0EFD326-2341-41E5-AEA4-1F9B75BC5557}"/>
                  </a:ext>
                </a:extLst>
              </p:cNvPr>
              <p:cNvSpPr/>
              <p:nvPr/>
            </p:nvSpPr>
            <p:spPr>
              <a:xfrm>
                <a:off x="1802367" y="1374362"/>
                <a:ext cx="2536395" cy="380071"/>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F79CA3E6-17E5-4F21-8A4C-671F7C6C7690}"/>
                  </a:ext>
                </a:extLst>
              </p:cNvPr>
              <p:cNvSpPr txBox="1"/>
              <p:nvPr/>
            </p:nvSpPr>
            <p:spPr>
              <a:xfrm>
                <a:off x="2607099" y="1339752"/>
                <a:ext cx="1664303" cy="477325"/>
              </a:xfrm>
              <a:prstGeom prst="rect">
                <a:avLst/>
              </a:prstGeom>
              <a:noFill/>
            </p:spPr>
            <p:txBody>
              <a:bodyPr wrap="square" rtlCol="0">
                <a:spAutoFit/>
              </a:bodyPr>
              <a:lstStyle/>
              <a:p>
                <a:r>
                  <a:rPr lang="vi-VN" sz="2000" b="1">
                    <a:solidFill>
                      <a:schemeClr val="bg1"/>
                    </a:solidFill>
                  </a:rPr>
                  <a:t>30 km/h</a:t>
                </a:r>
                <a:endParaRPr lang="en-US" sz="2000" b="1">
                  <a:solidFill>
                    <a:schemeClr val="bg1"/>
                  </a:solidFill>
                </a:endParaRPr>
              </a:p>
            </p:txBody>
          </p:sp>
          <p:pic>
            <p:nvPicPr>
              <p:cNvPr id="12" name="Graphic 11" descr="Speedometer Low with solid fill">
                <a:extLst>
                  <a:ext uri="{FF2B5EF4-FFF2-40B4-BE49-F238E27FC236}">
                    <a16:creationId xmlns:a16="http://schemas.microsoft.com/office/drawing/2014/main" id="{2166FB06-2A1E-45AA-88B7-299B4B5559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93223" y="1278443"/>
                <a:ext cx="539354" cy="539354"/>
              </a:xfrm>
              <a:prstGeom prst="rect">
                <a:avLst/>
              </a:prstGeom>
            </p:spPr>
          </p:pic>
        </p:grpSp>
      </p:grpSp>
      <p:grpSp>
        <p:nvGrpSpPr>
          <p:cNvPr id="101" name="Group 100">
            <a:extLst>
              <a:ext uri="{FF2B5EF4-FFF2-40B4-BE49-F238E27FC236}">
                <a16:creationId xmlns:a16="http://schemas.microsoft.com/office/drawing/2014/main" id="{8CF9E983-422D-42C8-9929-0C817D09E0F0}"/>
              </a:ext>
            </a:extLst>
          </p:cNvPr>
          <p:cNvGrpSpPr/>
          <p:nvPr/>
        </p:nvGrpSpPr>
        <p:grpSpPr>
          <a:xfrm>
            <a:off x="2019452" y="3885077"/>
            <a:ext cx="2418676" cy="1181179"/>
            <a:chOff x="1453322" y="3888854"/>
            <a:chExt cx="2885440" cy="1409127"/>
          </a:xfrm>
        </p:grpSpPr>
        <p:grpSp>
          <p:nvGrpSpPr>
            <p:cNvPr id="52" name="Group 51">
              <a:extLst>
                <a:ext uri="{FF2B5EF4-FFF2-40B4-BE49-F238E27FC236}">
                  <a16:creationId xmlns:a16="http://schemas.microsoft.com/office/drawing/2014/main" id="{41A1D737-136B-4CBA-A9FE-17B59DA0BBFA}"/>
                </a:ext>
              </a:extLst>
            </p:cNvPr>
            <p:cNvGrpSpPr/>
            <p:nvPr/>
          </p:nvGrpSpPr>
          <p:grpSpPr>
            <a:xfrm>
              <a:off x="1453322" y="3888854"/>
              <a:ext cx="2885440" cy="1078162"/>
              <a:chOff x="457200" y="3566160"/>
              <a:chExt cx="3779520" cy="1412240"/>
            </a:xfrm>
          </p:grpSpPr>
          <p:pic>
            <p:nvPicPr>
              <p:cNvPr id="53" name="Picture 52" descr="Graphical user interface, application&#10;&#10;Description automatically generated">
                <a:extLst>
                  <a:ext uri="{FF2B5EF4-FFF2-40B4-BE49-F238E27FC236}">
                    <a16:creationId xmlns:a16="http://schemas.microsoft.com/office/drawing/2014/main" id="{019C5EF8-EAD7-4C0D-B9DD-55084108BDE7}"/>
                  </a:ext>
                </a:extLst>
              </p:cNvPr>
              <p:cNvPicPr>
                <a:picLocks noChangeAspect="1"/>
              </p:cNvPicPr>
              <p:nvPr/>
            </p:nvPicPr>
            <p:blipFill rotWithShape="1">
              <a:blip r:embed="rId4">
                <a:extLst>
                  <a:ext uri="{28A0092B-C50C-407E-A947-70E740481C1C}">
                    <a14:useLocalDpi xmlns:a14="http://schemas.microsoft.com/office/drawing/2010/main" val="0"/>
                  </a:ext>
                </a:extLst>
              </a:blip>
              <a:srcRect l="5110" t="67036" r="49853" b="12371"/>
              <a:stretch/>
            </p:blipFill>
            <p:spPr>
              <a:xfrm flipH="1">
                <a:off x="1148080" y="3566160"/>
                <a:ext cx="3088640" cy="1412240"/>
              </a:xfrm>
              <a:prstGeom prst="rect">
                <a:avLst/>
              </a:prstGeom>
            </p:spPr>
          </p:pic>
          <p:pic>
            <p:nvPicPr>
              <p:cNvPr id="54" name="Graphic 53" descr="Windy outline">
                <a:extLst>
                  <a:ext uri="{FF2B5EF4-FFF2-40B4-BE49-F238E27FC236}">
                    <a16:creationId xmlns:a16="http://schemas.microsoft.com/office/drawing/2014/main" id="{8E1C820B-12E5-4501-BD56-CE6D6D8ED1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57200" y="3916680"/>
                <a:ext cx="914400" cy="914400"/>
              </a:xfrm>
              <a:prstGeom prst="rect">
                <a:avLst/>
              </a:prstGeom>
            </p:spPr>
          </p:pic>
        </p:grpSp>
        <p:grpSp>
          <p:nvGrpSpPr>
            <p:cNvPr id="73" name="Group 72">
              <a:extLst>
                <a:ext uri="{FF2B5EF4-FFF2-40B4-BE49-F238E27FC236}">
                  <a16:creationId xmlns:a16="http://schemas.microsoft.com/office/drawing/2014/main" id="{1B9830AF-33AD-4B0F-856E-96DA89CDEDA4}"/>
                </a:ext>
              </a:extLst>
            </p:cNvPr>
            <p:cNvGrpSpPr/>
            <p:nvPr/>
          </p:nvGrpSpPr>
          <p:grpSpPr>
            <a:xfrm>
              <a:off x="1802367" y="4758627"/>
              <a:ext cx="2536395" cy="539354"/>
              <a:chOff x="1802367" y="4758627"/>
              <a:chExt cx="2536395" cy="539354"/>
            </a:xfrm>
          </p:grpSpPr>
          <p:sp>
            <p:nvSpPr>
              <p:cNvPr id="55" name="Rectangle 54">
                <a:extLst>
                  <a:ext uri="{FF2B5EF4-FFF2-40B4-BE49-F238E27FC236}">
                    <a16:creationId xmlns:a16="http://schemas.microsoft.com/office/drawing/2014/main" id="{0D669B26-9C5A-46D9-B087-53125AC4A2F0}"/>
                  </a:ext>
                </a:extLst>
              </p:cNvPr>
              <p:cNvSpPr/>
              <p:nvPr/>
            </p:nvSpPr>
            <p:spPr>
              <a:xfrm>
                <a:off x="1802367" y="4863637"/>
                <a:ext cx="2536395" cy="380072"/>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AB3BB96E-EFFB-4AB4-B40C-E099F095DA06}"/>
                  </a:ext>
                </a:extLst>
              </p:cNvPr>
              <p:cNvSpPr txBox="1"/>
              <p:nvPr/>
            </p:nvSpPr>
            <p:spPr>
              <a:xfrm>
                <a:off x="2607099" y="4819936"/>
                <a:ext cx="1443101" cy="477325"/>
              </a:xfrm>
              <a:prstGeom prst="rect">
                <a:avLst/>
              </a:prstGeom>
              <a:noFill/>
            </p:spPr>
            <p:txBody>
              <a:bodyPr wrap="square" rtlCol="0">
                <a:spAutoFit/>
              </a:bodyPr>
              <a:lstStyle/>
              <a:p>
                <a:r>
                  <a:rPr lang="vi-VN" sz="2000" b="1">
                    <a:solidFill>
                      <a:schemeClr val="bg1"/>
                    </a:solidFill>
                  </a:rPr>
                  <a:t>60 km/h</a:t>
                </a:r>
                <a:endParaRPr lang="en-US" sz="2000" b="1">
                  <a:solidFill>
                    <a:schemeClr val="bg1"/>
                  </a:solidFill>
                </a:endParaRPr>
              </a:p>
            </p:txBody>
          </p:sp>
          <p:pic>
            <p:nvPicPr>
              <p:cNvPr id="8" name="Graphic 7" descr="Gauge with solid fill">
                <a:extLst>
                  <a:ext uri="{FF2B5EF4-FFF2-40B4-BE49-F238E27FC236}">
                    <a16:creationId xmlns:a16="http://schemas.microsoft.com/office/drawing/2014/main" id="{E59A79D1-CF89-4FAF-8330-3039C29B42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09593" y="4758627"/>
                <a:ext cx="539354" cy="539354"/>
              </a:xfrm>
              <a:prstGeom prst="rect">
                <a:avLst/>
              </a:prstGeom>
            </p:spPr>
          </p:pic>
        </p:grpSp>
      </p:grpSp>
      <p:grpSp>
        <p:nvGrpSpPr>
          <p:cNvPr id="77" name="Group 76">
            <a:extLst>
              <a:ext uri="{FF2B5EF4-FFF2-40B4-BE49-F238E27FC236}">
                <a16:creationId xmlns:a16="http://schemas.microsoft.com/office/drawing/2014/main" id="{921A22A3-B5E4-45F3-8664-177823EA478D}"/>
              </a:ext>
            </a:extLst>
          </p:cNvPr>
          <p:cNvGrpSpPr/>
          <p:nvPr/>
        </p:nvGrpSpPr>
        <p:grpSpPr>
          <a:xfrm>
            <a:off x="4195192" y="2338034"/>
            <a:ext cx="2242791" cy="814711"/>
            <a:chOff x="4093331" y="2099327"/>
            <a:chExt cx="2675612" cy="971936"/>
          </a:xfrm>
        </p:grpSpPr>
        <p:pic>
          <p:nvPicPr>
            <p:cNvPr id="39" name="Picture 38" descr="Icon&#10;&#10;Description automatically generated">
              <a:extLst>
                <a:ext uri="{FF2B5EF4-FFF2-40B4-BE49-F238E27FC236}">
                  <a16:creationId xmlns:a16="http://schemas.microsoft.com/office/drawing/2014/main" id="{D64EEB42-F4CD-4E6C-8318-D409C2764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331" y="2099327"/>
              <a:ext cx="929531" cy="929531"/>
            </a:xfrm>
            <a:prstGeom prst="rect">
              <a:avLst/>
            </a:prstGeom>
          </p:spPr>
        </p:pic>
        <p:pic>
          <p:nvPicPr>
            <p:cNvPr id="74" name="Picture 73" descr="Icon&#10;&#10;Description automatically generated">
              <a:extLst>
                <a:ext uri="{FF2B5EF4-FFF2-40B4-BE49-F238E27FC236}">
                  <a16:creationId xmlns:a16="http://schemas.microsoft.com/office/drawing/2014/main" id="{385A84FC-2C77-4767-B632-CB26E6FED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610" y="2113462"/>
              <a:ext cx="929531" cy="929531"/>
            </a:xfrm>
            <a:prstGeom prst="rect">
              <a:avLst/>
            </a:prstGeom>
          </p:spPr>
        </p:pic>
        <p:pic>
          <p:nvPicPr>
            <p:cNvPr id="75" name="Picture 74" descr="Icon&#10;&#10;Description automatically generated">
              <a:extLst>
                <a:ext uri="{FF2B5EF4-FFF2-40B4-BE49-F238E27FC236}">
                  <a16:creationId xmlns:a16="http://schemas.microsoft.com/office/drawing/2014/main" id="{9DD97AB4-2028-4FB5-A2A3-00D87921E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011" y="2127597"/>
              <a:ext cx="929531" cy="929531"/>
            </a:xfrm>
            <a:prstGeom prst="rect">
              <a:avLst/>
            </a:prstGeom>
          </p:spPr>
        </p:pic>
        <p:pic>
          <p:nvPicPr>
            <p:cNvPr id="76" name="Picture 75" descr="Icon&#10;&#10;Description automatically generated">
              <a:extLst>
                <a:ext uri="{FF2B5EF4-FFF2-40B4-BE49-F238E27FC236}">
                  <a16:creationId xmlns:a16="http://schemas.microsoft.com/office/drawing/2014/main" id="{5A289BFE-9F43-4937-A5C4-2B582097C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412" y="2141732"/>
              <a:ext cx="929531" cy="929531"/>
            </a:xfrm>
            <a:prstGeom prst="rect">
              <a:avLst/>
            </a:prstGeom>
          </p:spPr>
        </p:pic>
      </p:grpSp>
      <p:grpSp>
        <p:nvGrpSpPr>
          <p:cNvPr id="98" name="Group 97">
            <a:extLst>
              <a:ext uri="{FF2B5EF4-FFF2-40B4-BE49-F238E27FC236}">
                <a16:creationId xmlns:a16="http://schemas.microsoft.com/office/drawing/2014/main" id="{856A9A62-0E93-48CF-ABEA-2B09C25E2004}"/>
              </a:ext>
            </a:extLst>
          </p:cNvPr>
          <p:cNvGrpSpPr/>
          <p:nvPr/>
        </p:nvGrpSpPr>
        <p:grpSpPr>
          <a:xfrm>
            <a:off x="4193330" y="3819191"/>
            <a:ext cx="4431673" cy="779165"/>
            <a:chOff x="4093331" y="3839419"/>
            <a:chExt cx="5286912" cy="929531"/>
          </a:xfrm>
        </p:grpSpPr>
        <p:pic>
          <p:nvPicPr>
            <p:cNvPr id="57" name="Picture 56" descr="Icon&#10;&#10;Description automatically generated">
              <a:extLst>
                <a:ext uri="{FF2B5EF4-FFF2-40B4-BE49-F238E27FC236}">
                  <a16:creationId xmlns:a16="http://schemas.microsoft.com/office/drawing/2014/main" id="{98A1C4BC-386E-43B1-943D-739E2CAAE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331" y="3839419"/>
              <a:ext cx="929531" cy="929531"/>
            </a:xfrm>
            <a:prstGeom prst="rect">
              <a:avLst/>
            </a:prstGeom>
          </p:spPr>
        </p:pic>
        <p:pic>
          <p:nvPicPr>
            <p:cNvPr id="79" name="Picture 78" descr="Icon&#10;&#10;Description automatically generated">
              <a:extLst>
                <a:ext uri="{FF2B5EF4-FFF2-40B4-BE49-F238E27FC236}">
                  <a16:creationId xmlns:a16="http://schemas.microsoft.com/office/drawing/2014/main" id="{99898A11-A9A6-4468-807E-3DD1D3A3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814" y="3839419"/>
              <a:ext cx="929531" cy="929531"/>
            </a:xfrm>
            <a:prstGeom prst="rect">
              <a:avLst/>
            </a:prstGeom>
          </p:spPr>
        </p:pic>
        <p:pic>
          <p:nvPicPr>
            <p:cNvPr id="80" name="Picture 79" descr="Icon&#10;&#10;Description automatically generated">
              <a:extLst>
                <a:ext uri="{FF2B5EF4-FFF2-40B4-BE49-F238E27FC236}">
                  <a16:creationId xmlns:a16="http://schemas.microsoft.com/office/drawing/2014/main" id="{9F2CED89-12AA-45FE-9079-C679BDD92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297" y="3839419"/>
              <a:ext cx="929531" cy="929531"/>
            </a:xfrm>
            <a:prstGeom prst="rect">
              <a:avLst/>
            </a:prstGeom>
          </p:spPr>
        </p:pic>
        <p:pic>
          <p:nvPicPr>
            <p:cNvPr id="81" name="Picture 80" descr="Icon&#10;&#10;Description automatically generated">
              <a:extLst>
                <a:ext uri="{FF2B5EF4-FFF2-40B4-BE49-F238E27FC236}">
                  <a16:creationId xmlns:a16="http://schemas.microsoft.com/office/drawing/2014/main" id="{9F4EAE68-1073-4A28-9BEC-9CA02980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0780" y="3839419"/>
              <a:ext cx="929531" cy="929531"/>
            </a:xfrm>
            <a:prstGeom prst="rect">
              <a:avLst/>
            </a:prstGeom>
          </p:spPr>
        </p:pic>
        <p:pic>
          <p:nvPicPr>
            <p:cNvPr id="82" name="Picture 81" descr="Icon&#10;&#10;Description automatically generated">
              <a:extLst>
                <a:ext uri="{FF2B5EF4-FFF2-40B4-BE49-F238E27FC236}">
                  <a16:creationId xmlns:a16="http://schemas.microsoft.com/office/drawing/2014/main" id="{E0F32771-0225-48AC-8063-459EC1E6A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263" y="3839419"/>
              <a:ext cx="929531" cy="929531"/>
            </a:xfrm>
            <a:prstGeom prst="rect">
              <a:avLst/>
            </a:prstGeom>
          </p:spPr>
        </p:pic>
        <p:pic>
          <p:nvPicPr>
            <p:cNvPr id="83" name="Picture 82" descr="Icon&#10;&#10;Description automatically generated">
              <a:extLst>
                <a:ext uri="{FF2B5EF4-FFF2-40B4-BE49-F238E27FC236}">
                  <a16:creationId xmlns:a16="http://schemas.microsoft.com/office/drawing/2014/main" id="{CFEC2D9C-611C-44E4-AF1C-724325890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746" y="3839419"/>
              <a:ext cx="929531" cy="929531"/>
            </a:xfrm>
            <a:prstGeom prst="rect">
              <a:avLst/>
            </a:prstGeom>
          </p:spPr>
        </p:pic>
        <p:pic>
          <p:nvPicPr>
            <p:cNvPr id="84" name="Picture 83" descr="Icon&#10;&#10;Description automatically generated">
              <a:extLst>
                <a:ext uri="{FF2B5EF4-FFF2-40B4-BE49-F238E27FC236}">
                  <a16:creationId xmlns:a16="http://schemas.microsoft.com/office/drawing/2014/main" id="{349B8ED2-72C0-4480-BBE1-2ACEC6E8C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8229" y="3839419"/>
              <a:ext cx="929531" cy="929531"/>
            </a:xfrm>
            <a:prstGeom prst="rect">
              <a:avLst/>
            </a:prstGeom>
          </p:spPr>
        </p:pic>
        <p:pic>
          <p:nvPicPr>
            <p:cNvPr id="85" name="Picture 84" descr="Icon&#10;&#10;Description automatically generated">
              <a:extLst>
                <a:ext uri="{FF2B5EF4-FFF2-40B4-BE49-F238E27FC236}">
                  <a16:creationId xmlns:a16="http://schemas.microsoft.com/office/drawing/2014/main" id="{B3D4998F-B277-4941-9FF9-43D5BD7A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712" y="3839419"/>
              <a:ext cx="929531" cy="929531"/>
            </a:xfrm>
            <a:prstGeom prst="rect">
              <a:avLst/>
            </a:prstGeom>
          </p:spPr>
        </p:pic>
      </p:grpSp>
      <p:grpSp>
        <p:nvGrpSpPr>
          <p:cNvPr id="88" name="Group 87">
            <a:extLst>
              <a:ext uri="{FF2B5EF4-FFF2-40B4-BE49-F238E27FC236}">
                <a16:creationId xmlns:a16="http://schemas.microsoft.com/office/drawing/2014/main" id="{53D6BB95-FD32-4C65-ABEE-521E8879072B}"/>
              </a:ext>
            </a:extLst>
          </p:cNvPr>
          <p:cNvGrpSpPr/>
          <p:nvPr/>
        </p:nvGrpSpPr>
        <p:grpSpPr>
          <a:xfrm>
            <a:off x="4249928" y="1662887"/>
            <a:ext cx="698962" cy="400110"/>
            <a:chOff x="4160721" y="1334558"/>
            <a:chExt cx="833850" cy="477324"/>
          </a:xfrm>
        </p:grpSpPr>
        <p:sp>
          <p:nvSpPr>
            <p:cNvPr id="32" name="Rectangle 31">
              <a:extLst>
                <a:ext uri="{FF2B5EF4-FFF2-40B4-BE49-F238E27FC236}">
                  <a16:creationId xmlns:a16="http://schemas.microsoft.com/office/drawing/2014/main" id="{71957EB5-16F2-4E3A-8A73-4453839B299A}"/>
                </a:ext>
              </a:extLst>
            </p:cNvPr>
            <p:cNvSpPr/>
            <p:nvPr/>
          </p:nvSpPr>
          <p:spPr>
            <a:xfrm>
              <a:off x="4338762" y="1374362"/>
              <a:ext cx="527446"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C95A27F7-FA4B-4F6E-A9E9-F72656938109}"/>
                </a:ext>
              </a:extLst>
            </p:cNvPr>
            <p:cNvSpPr txBox="1"/>
            <p:nvPr/>
          </p:nvSpPr>
          <p:spPr>
            <a:xfrm>
              <a:off x="4160721" y="1334558"/>
              <a:ext cx="833850" cy="477324"/>
            </a:xfrm>
            <a:prstGeom prst="rect">
              <a:avLst/>
            </a:prstGeom>
            <a:noFill/>
          </p:spPr>
          <p:txBody>
            <a:bodyPr wrap="square" rtlCol="0">
              <a:spAutoFit/>
            </a:bodyPr>
            <a:lstStyle/>
            <a:p>
              <a:r>
                <a:rPr lang="vi-VN" sz="2000" b="1">
                  <a:solidFill>
                    <a:schemeClr val="bg1"/>
                  </a:solidFill>
                </a:rPr>
                <a:t>10%</a:t>
              </a:r>
              <a:endParaRPr lang="en-US" sz="2000" b="1">
                <a:solidFill>
                  <a:schemeClr val="bg1"/>
                </a:solidFill>
              </a:endParaRPr>
            </a:p>
          </p:txBody>
        </p:sp>
      </p:grpSp>
      <p:grpSp>
        <p:nvGrpSpPr>
          <p:cNvPr id="89" name="Group 88">
            <a:extLst>
              <a:ext uri="{FF2B5EF4-FFF2-40B4-BE49-F238E27FC236}">
                <a16:creationId xmlns:a16="http://schemas.microsoft.com/office/drawing/2014/main" id="{796E8B18-C2A2-45E0-8E39-A476C7074584}"/>
              </a:ext>
            </a:extLst>
          </p:cNvPr>
          <p:cNvGrpSpPr/>
          <p:nvPr/>
        </p:nvGrpSpPr>
        <p:grpSpPr>
          <a:xfrm>
            <a:off x="4836035" y="1675649"/>
            <a:ext cx="4727186" cy="400110"/>
            <a:chOff x="4866208" y="1347320"/>
            <a:chExt cx="5639454" cy="477324"/>
          </a:xfrm>
        </p:grpSpPr>
        <p:sp>
          <p:nvSpPr>
            <p:cNvPr id="33" name="Rectangle 32">
              <a:extLst>
                <a:ext uri="{FF2B5EF4-FFF2-40B4-BE49-F238E27FC236}">
                  <a16:creationId xmlns:a16="http://schemas.microsoft.com/office/drawing/2014/main" id="{46555EB7-79DD-4F7A-98DE-8E8A13B6BDCB}"/>
                </a:ext>
              </a:extLst>
            </p:cNvPr>
            <p:cNvSpPr/>
            <p:nvPr/>
          </p:nvSpPr>
          <p:spPr>
            <a:xfrm>
              <a:off x="4866208" y="1366266"/>
              <a:ext cx="5639454"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76FD93AD-B1F1-40C0-97FA-30F7CC1DEE12}"/>
                </a:ext>
              </a:extLst>
            </p:cNvPr>
            <p:cNvSpPr txBox="1"/>
            <p:nvPr/>
          </p:nvSpPr>
          <p:spPr>
            <a:xfrm>
              <a:off x="9671812" y="1347320"/>
              <a:ext cx="833850" cy="477324"/>
            </a:xfrm>
            <a:prstGeom prst="rect">
              <a:avLst/>
            </a:prstGeom>
            <a:noFill/>
          </p:spPr>
          <p:txBody>
            <a:bodyPr wrap="square" rtlCol="0">
              <a:spAutoFit/>
            </a:bodyPr>
            <a:lstStyle/>
            <a:p>
              <a:r>
                <a:rPr lang="vi-VN" sz="2000" b="1">
                  <a:solidFill>
                    <a:schemeClr val="bg1"/>
                  </a:solidFill>
                </a:rPr>
                <a:t>90%</a:t>
              </a:r>
              <a:endParaRPr lang="en-US" sz="2000" b="1">
                <a:solidFill>
                  <a:schemeClr val="bg1"/>
                </a:solidFill>
              </a:endParaRPr>
            </a:p>
          </p:txBody>
        </p:sp>
      </p:grpSp>
      <p:grpSp>
        <p:nvGrpSpPr>
          <p:cNvPr id="93" name="Group 92">
            <a:extLst>
              <a:ext uri="{FF2B5EF4-FFF2-40B4-BE49-F238E27FC236}">
                <a16:creationId xmlns:a16="http://schemas.microsoft.com/office/drawing/2014/main" id="{B811DB8D-C0D9-4F3E-AFC7-2B68518C7760}"/>
              </a:ext>
            </a:extLst>
          </p:cNvPr>
          <p:cNvGrpSpPr/>
          <p:nvPr/>
        </p:nvGrpSpPr>
        <p:grpSpPr>
          <a:xfrm>
            <a:off x="4440624" y="3161584"/>
            <a:ext cx="1904222" cy="400110"/>
            <a:chOff x="4338762" y="3082896"/>
            <a:chExt cx="2271705" cy="477324"/>
          </a:xfrm>
        </p:grpSpPr>
        <p:sp>
          <p:nvSpPr>
            <p:cNvPr id="50" name="Rectangle 49">
              <a:extLst>
                <a:ext uri="{FF2B5EF4-FFF2-40B4-BE49-F238E27FC236}">
                  <a16:creationId xmlns:a16="http://schemas.microsoft.com/office/drawing/2014/main" id="{FAFB25B7-0456-487F-BDD1-0F43416541A2}"/>
                </a:ext>
              </a:extLst>
            </p:cNvPr>
            <p:cNvSpPr/>
            <p:nvPr/>
          </p:nvSpPr>
          <p:spPr>
            <a:xfrm>
              <a:off x="4338762" y="3114454"/>
              <a:ext cx="2244500"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D3BEB22D-0DF4-4B9C-B922-910D75A19BED}"/>
                </a:ext>
              </a:extLst>
            </p:cNvPr>
            <p:cNvSpPr txBox="1"/>
            <p:nvPr/>
          </p:nvSpPr>
          <p:spPr>
            <a:xfrm>
              <a:off x="5776617" y="3082896"/>
              <a:ext cx="833850" cy="477324"/>
            </a:xfrm>
            <a:prstGeom prst="rect">
              <a:avLst/>
            </a:prstGeom>
            <a:noFill/>
          </p:spPr>
          <p:txBody>
            <a:bodyPr wrap="square" rtlCol="0">
              <a:spAutoFit/>
            </a:bodyPr>
            <a:lstStyle/>
            <a:p>
              <a:r>
                <a:rPr lang="vi-VN" sz="2000" b="1">
                  <a:solidFill>
                    <a:schemeClr val="bg1"/>
                  </a:solidFill>
                </a:rPr>
                <a:t>40%</a:t>
              </a:r>
              <a:endParaRPr lang="en-US" sz="2000" b="1">
                <a:solidFill>
                  <a:schemeClr val="bg1"/>
                </a:solidFill>
              </a:endParaRPr>
            </a:p>
          </p:txBody>
        </p:sp>
      </p:grpSp>
      <p:grpSp>
        <p:nvGrpSpPr>
          <p:cNvPr id="92" name="Group 91">
            <a:extLst>
              <a:ext uri="{FF2B5EF4-FFF2-40B4-BE49-F238E27FC236}">
                <a16:creationId xmlns:a16="http://schemas.microsoft.com/office/drawing/2014/main" id="{77D7F75F-DF7F-4294-A752-3A0127B45C1B}"/>
              </a:ext>
            </a:extLst>
          </p:cNvPr>
          <p:cNvGrpSpPr/>
          <p:nvPr/>
        </p:nvGrpSpPr>
        <p:grpSpPr>
          <a:xfrm>
            <a:off x="6321485" y="3157643"/>
            <a:ext cx="3287892" cy="400110"/>
            <a:chOff x="6583262" y="3084381"/>
            <a:chExt cx="3922400" cy="477324"/>
          </a:xfrm>
        </p:grpSpPr>
        <p:sp>
          <p:nvSpPr>
            <p:cNvPr id="51" name="Rectangle 50">
              <a:extLst>
                <a:ext uri="{FF2B5EF4-FFF2-40B4-BE49-F238E27FC236}">
                  <a16:creationId xmlns:a16="http://schemas.microsoft.com/office/drawing/2014/main" id="{B946C00E-E3D5-400D-B902-321C5BED8043}"/>
                </a:ext>
              </a:extLst>
            </p:cNvPr>
            <p:cNvSpPr/>
            <p:nvPr/>
          </p:nvSpPr>
          <p:spPr>
            <a:xfrm>
              <a:off x="6583262" y="3115448"/>
              <a:ext cx="3922399"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0663B613-4F7D-4D8B-B0C8-ED64220E26C2}"/>
                </a:ext>
              </a:extLst>
            </p:cNvPr>
            <p:cNvSpPr txBox="1"/>
            <p:nvPr/>
          </p:nvSpPr>
          <p:spPr>
            <a:xfrm>
              <a:off x="9671812" y="3084381"/>
              <a:ext cx="833850" cy="477324"/>
            </a:xfrm>
            <a:prstGeom prst="rect">
              <a:avLst/>
            </a:prstGeom>
            <a:noFill/>
          </p:spPr>
          <p:txBody>
            <a:bodyPr wrap="square" rtlCol="0">
              <a:spAutoFit/>
            </a:bodyPr>
            <a:lstStyle/>
            <a:p>
              <a:r>
                <a:rPr lang="vi-VN" sz="2000" b="1">
                  <a:solidFill>
                    <a:schemeClr val="bg1"/>
                  </a:solidFill>
                </a:rPr>
                <a:t>60%</a:t>
              </a:r>
              <a:endParaRPr lang="en-US" sz="2000" b="1">
                <a:solidFill>
                  <a:schemeClr val="bg1"/>
                </a:solidFill>
              </a:endParaRPr>
            </a:p>
          </p:txBody>
        </p:sp>
      </p:grpSp>
      <p:grpSp>
        <p:nvGrpSpPr>
          <p:cNvPr id="97" name="Group 96">
            <a:extLst>
              <a:ext uri="{FF2B5EF4-FFF2-40B4-BE49-F238E27FC236}">
                <a16:creationId xmlns:a16="http://schemas.microsoft.com/office/drawing/2014/main" id="{E568E7C3-9465-483E-AB3B-2271CBE722A1}"/>
              </a:ext>
            </a:extLst>
          </p:cNvPr>
          <p:cNvGrpSpPr/>
          <p:nvPr/>
        </p:nvGrpSpPr>
        <p:grpSpPr>
          <a:xfrm>
            <a:off x="4438761" y="4667630"/>
            <a:ext cx="4036248" cy="400110"/>
            <a:chOff x="4338762" y="4819936"/>
            <a:chExt cx="4815176" cy="477324"/>
          </a:xfrm>
        </p:grpSpPr>
        <p:sp>
          <p:nvSpPr>
            <p:cNvPr id="68" name="Rectangle 67">
              <a:extLst>
                <a:ext uri="{FF2B5EF4-FFF2-40B4-BE49-F238E27FC236}">
                  <a16:creationId xmlns:a16="http://schemas.microsoft.com/office/drawing/2014/main" id="{84FEEEB3-9A69-4194-8C13-1BC10431F82D}"/>
                </a:ext>
              </a:extLst>
            </p:cNvPr>
            <p:cNvSpPr/>
            <p:nvPr/>
          </p:nvSpPr>
          <p:spPr>
            <a:xfrm>
              <a:off x="4338762" y="4854546"/>
              <a:ext cx="4815176"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BD3BA6C8-26AC-447B-9C40-033EFBBE1525}"/>
                </a:ext>
              </a:extLst>
            </p:cNvPr>
            <p:cNvSpPr txBox="1"/>
            <p:nvPr/>
          </p:nvSpPr>
          <p:spPr>
            <a:xfrm>
              <a:off x="7923910" y="4819936"/>
              <a:ext cx="833850" cy="477324"/>
            </a:xfrm>
            <a:prstGeom prst="rect">
              <a:avLst/>
            </a:prstGeom>
            <a:noFill/>
          </p:spPr>
          <p:txBody>
            <a:bodyPr wrap="square" rtlCol="0">
              <a:spAutoFit/>
            </a:bodyPr>
            <a:lstStyle/>
            <a:p>
              <a:r>
                <a:rPr lang="vi-VN" sz="2000" b="1">
                  <a:solidFill>
                    <a:schemeClr val="bg1"/>
                  </a:solidFill>
                </a:rPr>
                <a:t>80%</a:t>
              </a:r>
              <a:endParaRPr lang="en-US" sz="2000" b="1">
                <a:solidFill>
                  <a:schemeClr val="bg1"/>
                </a:solidFill>
              </a:endParaRPr>
            </a:p>
          </p:txBody>
        </p:sp>
      </p:grpSp>
      <p:grpSp>
        <p:nvGrpSpPr>
          <p:cNvPr id="96" name="Group 95">
            <a:extLst>
              <a:ext uri="{FF2B5EF4-FFF2-40B4-BE49-F238E27FC236}">
                <a16:creationId xmlns:a16="http://schemas.microsoft.com/office/drawing/2014/main" id="{A1CC8291-EC01-48D4-B8F2-75DA17F8091C}"/>
              </a:ext>
            </a:extLst>
          </p:cNvPr>
          <p:cNvGrpSpPr/>
          <p:nvPr/>
        </p:nvGrpSpPr>
        <p:grpSpPr>
          <a:xfrm>
            <a:off x="8468492" y="4665067"/>
            <a:ext cx="1133062" cy="400110"/>
            <a:chOff x="9153938" y="4813748"/>
            <a:chExt cx="1351724" cy="477324"/>
          </a:xfrm>
        </p:grpSpPr>
        <p:sp>
          <p:nvSpPr>
            <p:cNvPr id="69" name="Rectangle 68">
              <a:extLst>
                <a:ext uri="{FF2B5EF4-FFF2-40B4-BE49-F238E27FC236}">
                  <a16:creationId xmlns:a16="http://schemas.microsoft.com/office/drawing/2014/main" id="{9966C838-9CB7-48DB-810A-037D7C755948}"/>
                </a:ext>
              </a:extLst>
            </p:cNvPr>
            <p:cNvSpPr/>
            <p:nvPr/>
          </p:nvSpPr>
          <p:spPr>
            <a:xfrm>
              <a:off x="9153938" y="4855540"/>
              <a:ext cx="1351723"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a16="http://schemas.microsoft.com/office/drawing/2014/main" id="{BE908A07-CE7D-49BA-8821-1DFFA679FB17}"/>
                </a:ext>
              </a:extLst>
            </p:cNvPr>
            <p:cNvSpPr txBox="1"/>
            <p:nvPr/>
          </p:nvSpPr>
          <p:spPr>
            <a:xfrm>
              <a:off x="9671812" y="4813748"/>
              <a:ext cx="833850" cy="477324"/>
            </a:xfrm>
            <a:prstGeom prst="rect">
              <a:avLst/>
            </a:prstGeom>
            <a:noFill/>
          </p:spPr>
          <p:txBody>
            <a:bodyPr wrap="square" rtlCol="0">
              <a:spAutoFit/>
            </a:bodyPr>
            <a:lstStyle/>
            <a:p>
              <a:r>
                <a:rPr lang="vi-VN" sz="2000" b="1">
                  <a:solidFill>
                    <a:schemeClr val="bg1"/>
                  </a:solidFill>
                </a:rPr>
                <a:t>20%</a:t>
              </a:r>
              <a:endParaRPr lang="en-US" sz="2000" b="1">
                <a:solidFill>
                  <a:schemeClr val="bg1"/>
                </a:solidFill>
              </a:endParaRPr>
            </a:p>
          </p:txBody>
        </p:sp>
      </p:grpSp>
      <p:sp>
        <p:nvSpPr>
          <p:cNvPr id="102" name="TextBox 101">
            <a:extLst>
              <a:ext uri="{FF2B5EF4-FFF2-40B4-BE49-F238E27FC236}">
                <a16:creationId xmlns:a16="http://schemas.microsoft.com/office/drawing/2014/main" id="{EACEC5A8-3A41-4F09-A8DE-38A8DBDB2CFE}"/>
              </a:ext>
            </a:extLst>
          </p:cNvPr>
          <p:cNvSpPr txBox="1"/>
          <p:nvPr/>
        </p:nvSpPr>
        <p:spPr>
          <a:xfrm>
            <a:off x="1524749" y="5122506"/>
            <a:ext cx="10683727" cy="830997"/>
          </a:xfrm>
          <a:prstGeom prst="rect">
            <a:avLst/>
          </a:prstGeom>
          <a:noFill/>
        </p:spPr>
        <p:txBody>
          <a:bodyPr wrap="square" rtlCol="0">
            <a:spAutoFit/>
          </a:bodyPr>
          <a:lstStyle/>
          <a:p>
            <a:r>
              <a:rPr lang="vi-VN" sz="2400" dirty="0"/>
              <a:t>Quan sát hình trên và cho biết ảnh hưởng của tốc độ với người đi bộ xảy ra khi tai nạn.</a:t>
            </a:r>
            <a:endParaRPr lang="en-US" sz="2400" dirty="0"/>
          </a:p>
        </p:txBody>
      </p:sp>
      <p:grpSp>
        <p:nvGrpSpPr>
          <p:cNvPr id="104" name="Group 103">
            <a:extLst>
              <a:ext uri="{FF2B5EF4-FFF2-40B4-BE49-F238E27FC236}">
                <a16:creationId xmlns:a16="http://schemas.microsoft.com/office/drawing/2014/main" id="{2B839B6C-905E-4D27-9043-4A8862450AB9}"/>
              </a:ext>
            </a:extLst>
          </p:cNvPr>
          <p:cNvGrpSpPr/>
          <p:nvPr/>
        </p:nvGrpSpPr>
        <p:grpSpPr>
          <a:xfrm>
            <a:off x="319697" y="4968620"/>
            <a:ext cx="1138768" cy="1138768"/>
            <a:chOff x="265139" y="96839"/>
            <a:chExt cx="1138768" cy="1138768"/>
          </a:xfrm>
        </p:grpSpPr>
        <p:sp>
          <p:nvSpPr>
            <p:cNvPr id="105" name="Oval 104">
              <a:extLst>
                <a:ext uri="{FF2B5EF4-FFF2-40B4-BE49-F238E27FC236}">
                  <a16:creationId xmlns:a16="http://schemas.microsoft.com/office/drawing/2014/main" id="{41B90389-3B0A-475E-BABB-2B08DA1D9EDE}"/>
                </a:ext>
              </a:extLst>
            </p:cNvPr>
            <p:cNvSpPr/>
            <p:nvPr/>
          </p:nvSpPr>
          <p:spPr>
            <a:xfrm>
              <a:off x="302164" y="160725"/>
              <a:ext cx="1010997" cy="101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descr="Icon&#10;&#10;Description automatically generated">
              <a:extLst>
                <a:ext uri="{FF2B5EF4-FFF2-40B4-BE49-F238E27FC236}">
                  <a16:creationId xmlns:a16="http://schemas.microsoft.com/office/drawing/2014/main" id="{6017C4E2-AB84-41F9-A1D1-6B556EE715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5139" y="96839"/>
              <a:ext cx="1138768" cy="1138768"/>
            </a:xfrm>
            <a:prstGeom prst="rect">
              <a:avLst/>
            </a:prstGeom>
          </p:spPr>
        </p:pic>
      </p:grpSp>
    </p:spTree>
    <p:extLst>
      <p:ext uri="{BB962C8B-B14F-4D97-AF65-F5344CB8AC3E}">
        <p14:creationId xmlns:p14="http://schemas.microsoft.com/office/powerpoint/2010/main" val="165596846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left)">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par>
                                <p:cTn id="18" presetID="22" presetClass="entr" presetSubtype="8" fill="hold"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wipe(left)">
                                      <p:cBhvr>
                                        <p:cTn id="20" dur="500"/>
                                        <p:tgtEl>
                                          <p:spTgt spid="8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500" fill="hold"/>
                                        <p:tgtEl>
                                          <p:spTgt spid="100"/>
                                        </p:tgtEl>
                                        <p:attrNameLst>
                                          <p:attrName>ppt_x</p:attrName>
                                        </p:attrNameLst>
                                      </p:cBhvr>
                                      <p:tavLst>
                                        <p:tav tm="0">
                                          <p:val>
                                            <p:strVal val="0-#ppt_w/2"/>
                                          </p:val>
                                        </p:tav>
                                        <p:tav tm="100000">
                                          <p:val>
                                            <p:strVal val="#ppt_x"/>
                                          </p:val>
                                        </p:tav>
                                      </p:tavLst>
                                    </p:anim>
                                    <p:anim calcmode="lin" valueType="num">
                                      <p:cBhvr additive="base">
                                        <p:cTn id="26"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wipe(left)">
                                      <p:cBhvr>
                                        <p:cTn id="31" dur="500"/>
                                        <p:tgtEl>
                                          <p:spTgt spid="77"/>
                                        </p:tgtEl>
                                      </p:cBhvr>
                                    </p:animEffect>
                                  </p:childTnLst>
                                </p:cTn>
                              </p:par>
                              <p:par>
                                <p:cTn id="32" presetID="22" presetClass="entr" presetSubtype="8" fill="hold"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wipe(left)">
                                      <p:cBhvr>
                                        <p:cTn id="34" dur="500"/>
                                        <p:tgtEl>
                                          <p:spTgt spid="9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left)">
                                      <p:cBhvr>
                                        <p:cTn id="39" dur="500"/>
                                        <p:tgtEl>
                                          <p:spTgt spid="78"/>
                                        </p:tgtEl>
                                      </p:cBhvr>
                                    </p:animEffect>
                                  </p:childTnLst>
                                </p:cTn>
                              </p:par>
                              <p:par>
                                <p:cTn id="40" presetID="22" presetClass="entr" presetSubtype="8" fill="hold" nodeType="with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left)">
                                      <p:cBhvr>
                                        <p:cTn id="42" dur="500"/>
                                        <p:tgtEl>
                                          <p:spTgt spid="9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01"/>
                                        </p:tgtEl>
                                        <p:attrNameLst>
                                          <p:attrName>style.visibility</p:attrName>
                                        </p:attrNameLst>
                                      </p:cBhvr>
                                      <p:to>
                                        <p:strVal val="visible"/>
                                      </p:to>
                                    </p:set>
                                    <p:anim calcmode="lin" valueType="num">
                                      <p:cBhvr additive="base">
                                        <p:cTn id="47" dur="500" fill="hold"/>
                                        <p:tgtEl>
                                          <p:spTgt spid="101"/>
                                        </p:tgtEl>
                                        <p:attrNameLst>
                                          <p:attrName>ppt_x</p:attrName>
                                        </p:attrNameLst>
                                      </p:cBhvr>
                                      <p:tavLst>
                                        <p:tav tm="0">
                                          <p:val>
                                            <p:strVal val="0-#ppt_w/2"/>
                                          </p:val>
                                        </p:tav>
                                        <p:tav tm="100000">
                                          <p:val>
                                            <p:strVal val="#ppt_x"/>
                                          </p:val>
                                        </p:tav>
                                      </p:tavLst>
                                    </p:anim>
                                    <p:anim calcmode="lin" valueType="num">
                                      <p:cBhvr additive="base">
                                        <p:cTn id="48"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wipe(left)">
                                      <p:cBhvr>
                                        <p:cTn id="53" dur="500"/>
                                        <p:tgtEl>
                                          <p:spTgt spid="98"/>
                                        </p:tgtEl>
                                      </p:cBhvr>
                                    </p:animEffect>
                                  </p:childTnLst>
                                </p:cTn>
                              </p:par>
                              <p:par>
                                <p:cTn id="54" presetID="22" presetClass="entr" presetSubtype="8" fill="hold" nodeType="withEffect">
                                  <p:stCondLst>
                                    <p:cond delay="0"/>
                                  </p:stCondLst>
                                  <p:childTnLst>
                                    <p:set>
                                      <p:cBhvr>
                                        <p:cTn id="55" dur="1" fill="hold">
                                          <p:stCondLst>
                                            <p:cond delay="0"/>
                                          </p:stCondLst>
                                        </p:cTn>
                                        <p:tgtEl>
                                          <p:spTgt spid="97"/>
                                        </p:tgtEl>
                                        <p:attrNameLst>
                                          <p:attrName>style.visibility</p:attrName>
                                        </p:attrNameLst>
                                      </p:cBhvr>
                                      <p:to>
                                        <p:strVal val="visible"/>
                                      </p:to>
                                    </p:set>
                                    <p:animEffect transition="in" filter="wipe(left)">
                                      <p:cBhvr>
                                        <p:cTn id="56" dur="500"/>
                                        <p:tgtEl>
                                          <p:spTgt spid="9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wipe(left)">
                                      <p:cBhvr>
                                        <p:cTn id="61" dur="500"/>
                                        <p:tgtEl>
                                          <p:spTgt spid="99"/>
                                        </p:tgtEl>
                                      </p:cBhvr>
                                    </p:animEffect>
                                  </p:childTnLst>
                                </p:cTn>
                              </p:par>
                              <p:par>
                                <p:cTn id="62" presetID="22" presetClass="entr" presetSubtype="8" fill="hold" nodeType="withEffect">
                                  <p:stCondLst>
                                    <p:cond delay="0"/>
                                  </p:stCondLst>
                                  <p:childTnLst>
                                    <p:set>
                                      <p:cBhvr>
                                        <p:cTn id="63" dur="1" fill="hold">
                                          <p:stCondLst>
                                            <p:cond delay="0"/>
                                          </p:stCondLst>
                                        </p:cTn>
                                        <p:tgtEl>
                                          <p:spTgt spid="96"/>
                                        </p:tgtEl>
                                        <p:attrNameLst>
                                          <p:attrName>style.visibility</p:attrName>
                                        </p:attrNameLst>
                                      </p:cBhvr>
                                      <p:to>
                                        <p:strVal val="visible"/>
                                      </p:to>
                                    </p:set>
                                    <p:animEffect transition="in" filter="wipe(left)">
                                      <p:cBhvr>
                                        <p:cTn id="64" dur="500"/>
                                        <p:tgtEl>
                                          <p:spTgt spid="9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04"/>
                                        </p:tgtEl>
                                        <p:attrNameLst>
                                          <p:attrName>style.visibility</p:attrName>
                                        </p:attrNameLst>
                                      </p:cBhvr>
                                      <p:to>
                                        <p:strVal val="visible"/>
                                      </p:to>
                                    </p:set>
                                    <p:anim calcmode="lin" valueType="num">
                                      <p:cBhvr>
                                        <p:cTn id="69" dur="500" fill="hold"/>
                                        <p:tgtEl>
                                          <p:spTgt spid="104"/>
                                        </p:tgtEl>
                                        <p:attrNameLst>
                                          <p:attrName>ppt_w</p:attrName>
                                        </p:attrNameLst>
                                      </p:cBhvr>
                                      <p:tavLst>
                                        <p:tav tm="0">
                                          <p:val>
                                            <p:fltVal val="0"/>
                                          </p:val>
                                        </p:tav>
                                        <p:tav tm="100000">
                                          <p:val>
                                            <p:strVal val="#ppt_w"/>
                                          </p:val>
                                        </p:tav>
                                      </p:tavLst>
                                    </p:anim>
                                    <p:anim calcmode="lin" valueType="num">
                                      <p:cBhvr>
                                        <p:cTn id="70" dur="500" fill="hold"/>
                                        <p:tgtEl>
                                          <p:spTgt spid="104"/>
                                        </p:tgtEl>
                                        <p:attrNameLst>
                                          <p:attrName>ppt_h</p:attrName>
                                        </p:attrNameLst>
                                      </p:cBhvr>
                                      <p:tavLst>
                                        <p:tav tm="0">
                                          <p:val>
                                            <p:fltVal val="0"/>
                                          </p:val>
                                        </p:tav>
                                        <p:tav tm="100000">
                                          <p:val>
                                            <p:strVal val="#ppt_h"/>
                                          </p:val>
                                        </p:tav>
                                      </p:tavLst>
                                    </p:anim>
                                    <p:animEffect transition="in" filter="fade">
                                      <p:cBhvr>
                                        <p:cTn id="71" dur="500"/>
                                        <p:tgtEl>
                                          <p:spTgt spid="104"/>
                                        </p:tgtEl>
                                      </p:cBhvr>
                                    </p:animEffect>
                                  </p:childTnLst>
                                </p:cTn>
                              </p:par>
                            </p:childTnLst>
                          </p:cTn>
                        </p:par>
                        <p:par>
                          <p:cTn id="72" fill="hold">
                            <p:stCondLst>
                              <p:cond delay="500"/>
                            </p:stCondLst>
                            <p:childTnLst>
                              <p:par>
                                <p:cTn id="73" presetID="53" presetClass="entr" presetSubtype="16" fill="hold" grpId="0" nodeType="afterEffect">
                                  <p:stCondLst>
                                    <p:cond delay="0"/>
                                  </p:stCondLst>
                                  <p:iterate type="wd">
                                    <p:tmPct val="10000"/>
                                  </p:iterate>
                                  <p:childTnLst>
                                    <p:set>
                                      <p:cBhvr>
                                        <p:cTn id="74" dur="1" fill="hold">
                                          <p:stCondLst>
                                            <p:cond delay="0"/>
                                          </p:stCondLst>
                                        </p:cTn>
                                        <p:tgtEl>
                                          <p:spTgt spid="102"/>
                                        </p:tgtEl>
                                        <p:attrNameLst>
                                          <p:attrName>style.visibility</p:attrName>
                                        </p:attrNameLst>
                                      </p:cBhvr>
                                      <p:to>
                                        <p:strVal val="visible"/>
                                      </p:to>
                                    </p:set>
                                    <p:anim calcmode="lin" valueType="num">
                                      <p:cBhvr>
                                        <p:cTn id="75" dur="500" fill="hold"/>
                                        <p:tgtEl>
                                          <p:spTgt spid="102"/>
                                        </p:tgtEl>
                                        <p:attrNameLst>
                                          <p:attrName>ppt_w</p:attrName>
                                        </p:attrNameLst>
                                      </p:cBhvr>
                                      <p:tavLst>
                                        <p:tav tm="0">
                                          <p:val>
                                            <p:fltVal val="0"/>
                                          </p:val>
                                        </p:tav>
                                        <p:tav tm="100000">
                                          <p:val>
                                            <p:strVal val="#ppt_w"/>
                                          </p:val>
                                        </p:tav>
                                      </p:tavLst>
                                    </p:anim>
                                    <p:anim calcmode="lin" valueType="num">
                                      <p:cBhvr>
                                        <p:cTn id="76" dur="500" fill="hold"/>
                                        <p:tgtEl>
                                          <p:spTgt spid="102"/>
                                        </p:tgtEl>
                                        <p:attrNameLst>
                                          <p:attrName>ppt_h</p:attrName>
                                        </p:attrNameLst>
                                      </p:cBhvr>
                                      <p:tavLst>
                                        <p:tav tm="0">
                                          <p:val>
                                            <p:fltVal val="0"/>
                                          </p:val>
                                        </p:tav>
                                        <p:tav tm="100000">
                                          <p:val>
                                            <p:strVal val="#ppt_h"/>
                                          </p:val>
                                        </p:tav>
                                      </p:tavLst>
                                    </p:anim>
                                    <p:animEffect transition="in" filter="fade">
                                      <p:cBhvr>
                                        <p:cTn id="7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a16="http://schemas.microsoft.com/office/drawing/2014/main" id="{9D63C7FB-A6B1-41FC-9A9A-E12791D89A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0818" y="2214733"/>
            <a:ext cx="459667" cy="459667"/>
          </a:xfrm>
          <a:prstGeom prst="rect">
            <a:avLst/>
          </a:prstGeom>
        </p:spPr>
      </p:pic>
      <p:grpSp>
        <p:nvGrpSpPr>
          <p:cNvPr id="70" name="Group 69">
            <a:extLst>
              <a:ext uri="{FF2B5EF4-FFF2-40B4-BE49-F238E27FC236}">
                <a16:creationId xmlns:a16="http://schemas.microsoft.com/office/drawing/2014/main" id="{0727A94B-80DF-436E-8D65-D41DC347BE6C}"/>
              </a:ext>
            </a:extLst>
          </p:cNvPr>
          <p:cNvGrpSpPr/>
          <p:nvPr/>
        </p:nvGrpSpPr>
        <p:grpSpPr>
          <a:xfrm>
            <a:off x="1872119" y="2216818"/>
            <a:ext cx="2922287" cy="473649"/>
            <a:chOff x="4715814" y="362769"/>
            <a:chExt cx="5909395" cy="957803"/>
          </a:xfrm>
        </p:grpSpPr>
        <p:pic>
          <p:nvPicPr>
            <p:cNvPr id="16" name="Picture 15" descr="Icon&#10;&#10;Description automatically generated">
              <a:extLst>
                <a:ext uri="{FF2B5EF4-FFF2-40B4-BE49-F238E27FC236}">
                  <a16:creationId xmlns:a16="http://schemas.microsoft.com/office/drawing/2014/main" id="{FAA32F66-9688-42D7-AD02-1BB5A2541B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5814" y="362769"/>
              <a:ext cx="929531" cy="929531"/>
            </a:xfrm>
            <a:prstGeom prst="rect">
              <a:avLst/>
            </a:prstGeom>
          </p:spPr>
        </p:pic>
        <p:pic>
          <p:nvPicPr>
            <p:cNvPr id="23" name="Picture 22" descr="Icon&#10;&#10;Description automatically generated">
              <a:extLst>
                <a:ext uri="{FF2B5EF4-FFF2-40B4-BE49-F238E27FC236}">
                  <a16:creationId xmlns:a16="http://schemas.microsoft.com/office/drawing/2014/main" id="{6AFB459D-216C-4893-9F3C-3A917772D9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8297" y="366303"/>
              <a:ext cx="929531" cy="929531"/>
            </a:xfrm>
            <a:prstGeom prst="rect">
              <a:avLst/>
            </a:prstGeom>
          </p:spPr>
        </p:pic>
        <p:pic>
          <p:nvPicPr>
            <p:cNvPr id="24" name="Picture 23" descr="Icon&#10;&#10;Description automatically generated">
              <a:extLst>
                <a:ext uri="{FF2B5EF4-FFF2-40B4-BE49-F238E27FC236}">
                  <a16:creationId xmlns:a16="http://schemas.microsoft.com/office/drawing/2014/main" id="{F7B297CA-5169-4BFD-9621-237EB554C4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0780" y="369837"/>
              <a:ext cx="929531" cy="929531"/>
            </a:xfrm>
            <a:prstGeom prst="rect">
              <a:avLst/>
            </a:prstGeom>
          </p:spPr>
        </p:pic>
        <p:pic>
          <p:nvPicPr>
            <p:cNvPr id="25" name="Picture 24" descr="Icon&#10;&#10;Description automatically generated">
              <a:extLst>
                <a:ext uri="{FF2B5EF4-FFF2-40B4-BE49-F238E27FC236}">
                  <a16:creationId xmlns:a16="http://schemas.microsoft.com/office/drawing/2014/main" id="{331AA3CD-3ECF-4DB9-99D7-B4C74D9B5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263" y="373371"/>
              <a:ext cx="929531" cy="929531"/>
            </a:xfrm>
            <a:prstGeom prst="rect">
              <a:avLst/>
            </a:prstGeom>
          </p:spPr>
        </p:pic>
        <p:pic>
          <p:nvPicPr>
            <p:cNvPr id="26" name="Picture 25" descr="Icon&#10;&#10;Description automatically generated">
              <a:extLst>
                <a:ext uri="{FF2B5EF4-FFF2-40B4-BE49-F238E27FC236}">
                  <a16:creationId xmlns:a16="http://schemas.microsoft.com/office/drawing/2014/main" id="{CD635DF9-3B94-4DB8-8A50-81D2B39E1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746" y="376905"/>
              <a:ext cx="929531" cy="929531"/>
            </a:xfrm>
            <a:prstGeom prst="rect">
              <a:avLst/>
            </a:prstGeom>
          </p:spPr>
        </p:pic>
        <p:pic>
          <p:nvPicPr>
            <p:cNvPr id="27" name="Picture 26" descr="Icon&#10;&#10;Description automatically generated">
              <a:extLst>
                <a:ext uri="{FF2B5EF4-FFF2-40B4-BE49-F238E27FC236}">
                  <a16:creationId xmlns:a16="http://schemas.microsoft.com/office/drawing/2014/main" id="{550AE89D-C975-48CE-80A0-E3624BEF5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229" y="380439"/>
              <a:ext cx="929531" cy="929531"/>
            </a:xfrm>
            <a:prstGeom prst="rect">
              <a:avLst/>
            </a:prstGeom>
          </p:spPr>
        </p:pic>
        <p:pic>
          <p:nvPicPr>
            <p:cNvPr id="28" name="Picture 27" descr="Icon&#10;&#10;Description automatically generated">
              <a:extLst>
                <a:ext uri="{FF2B5EF4-FFF2-40B4-BE49-F238E27FC236}">
                  <a16:creationId xmlns:a16="http://schemas.microsoft.com/office/drawing/2014/main" id="{5CB587F8-D2E7-4C8F-B1C6-AACE78BCD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712" y="383973"/>
              <a:ext cx="929531" cy="929531"/>
            </a:xfrm>
            <a:prstGeom prst="rect">
              <a:avLst/>
            </a:prstGeom>
          </p:spPr>
        </p:pic>
        <p:pic>
          <p:nvPicPr>
            <p:cNvPr id="29" name="Picture 28" descr="Icon&#10;&#10;Description automatically generated">
              <a:extLst>
                <a:ext uri="{FF2B5EF4-FFF2-40B4-BE49-F238E27FC236}">
                  <a16:creationId xmlns:a16="http://schemas.microsoft.com/office/drawing/2014/main" id="{EA911EC6-FAFF-40B6-87CB-B44536C627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195" y="387507"/>
              <a:ext cx="929531" cy="929531"/>
            </a:xfrm>
            <a:prstGeom prst="rect">
              <a:avLst/>
            </a:prstGeom>
          </p:spPr>
        </p:pic>
        <p:pic>
          <p:nvPicPr>
            <p:cNvPr id="30" name="Picture 29" descr="Icon&#10;&#10;Description automatically generated">
              <a:extLst>
                <a:ext uri="{FF2B5EF4-FFF2-40B4-BE49-F238E27FC236}">
                  <a16:creationId xmlns:a16="http://schemas.microsoft.com/office/drawing/2014/main" id="{E07D7B9E-FE76-49F3-8617-EC4636282E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678" y="391041"/>
              <a:ext cx="929531" cy="929531"/>
            </a:xfrm>
            <a:prstGeom prst="rect">
              <a:avLst/>
            </a:prstGeom>
          </p:spPr>
        </p:pic>
      </p:grpSp>
      <p:grpSp>
        <p:nvGrpSpPr>
          <p:cNvPr id="78" name="Group 77">
            <a:extLst>
              <a:ext uri="{FF2B5EF4-FFF2-40B4-BE49-F238E27FC236}">
                <a16:creationId xmlns:a16="http://schemas.microsoft.com/office/drawing/2014/main" id="{CE4BD01A-9D93-48B5-A653-268E5B9B2C7E}"/>
              </a:ext>
            </a:extLst>
          </p:cNvPr>
          <p:cNvGrpSpPr/>
          <p:nvPr/>
        </p:nvGrpSpPr>
        <p:grpSpPr>
          <a:xfrm>
            <a:off x="2832688" y="3099161"/>
            <a:ext cx="1998805" cy="468406"/>
            <a:chOff x="6583263" y="2113463"/>
            <a:chExt cx="4041946" cy="947201"/>
          </a:xfrm>
        </p:grpSpPr>
        <p:pic>
          <p:nvPicPr>
            <p:cNvPr id="43" name="Picture 42" descr="Icon&#10;&#10;Description automatically generated">
              <a:extLst>
                <a:ext uri="{FF2B5EF4-FFF2-40B4-BE49-F238E27FC236}">
                  <a16:creationId xmlns:a16="http://schemas.microsoft.com/office/drawing/2014/main" id="{BC4B868B-B49A-4618-AD0E-C323410C4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3263" y="2113463"/>
              <a:ext cx="929531" cy="929531"/>
            </a:xfrm>
            <a:prstGeom prst="rect">
              <a:avLst/>
            </a:prstGeom>
          </p:spPr>
        </p:pic>
        <p:pic>
          <p:nvPicPr>
            <p:cNvPr id="44" name="Picture 43" descr="Icon&#10;&#10;Description automatically generated">
              <a:extLst>
                <a:ext uri="{FF2B5EF4-FFF2-40B4-BE49-F238E27FC236}">
                  <a16:creationId xmlns:a16="http://schemas.microsoft.com/office/drawing/2014/main" id="{CF4B14E7-B82F-440A-8F93-62F1C1D014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5746" y="2116997"/>
              <a:ext cx="929531" cy="929531"/>
            </a:xfrm>
            <a:prstGeom prst="rect">
              <a:avLst/>
            </a:prstGeom>
          </p:spPr>
        </p:pic>
        <p:pic>
          <p:nvPicPr>
            <p:cNvPr id="45" name="Picture 44" descr="Icon&#10;&#10;Description automatically generated">
              <a:extLst>
                <a:ext uri="{FF2B5EF4-FFF2-40B4-BE49-F238E27FC236}">
                  <a16:creationId xmlns:a16="http://schemas.microsoft.com/office/drawing/2014/main" id="{77C81AA6-B962-4D08-BCD0-54FC1CA5C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8229" y="2120531"/>
              <a:ext cx="929531" cy="929531"/>
            </a:xfrm>
            <a:prstGeom prst="rect">
              <a:avLst/>
            </a:prstGeom>
          </p:spPr>
        </p:pic>
        <p:pic>
          <p:nvPicPr>
            <p:cNvPr id="46" name="Picture 45" descr="Icon&#10;&#10;Description automatically generated">
              <a:extLst>
                <a:ext uri="{FF2B5EF4-FFF2-40B4-BE49-F238E27FC236}">
                  <a16:creationId xmlns:a16="http://schemas.microsoft.com/office/drawing/2014/main" id="{7858B9BA-3D19-4EA5-B661-68BE8612C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0712" y="2124065"/>
              <a:ext cx="929531" cy="929531"/>
            </a:xfrm>
            <a:prstGeom prst="rect">
              <a:avLst/>
            </a:prstGeom>
          </p:spPr>
        </p:pic>
        <p:pic>
          <p:nvPicPr>
            <p:cNvPr id="47" name="Picture 46" descr="Icon&#10;&#10;Description automatically generated">
              <a:extLst>
                <a:ext uri="{FF2B5EF4-FFF2-40B4-BE49-F238E27FC236}">
                  <a16:creationId xmlns:a16="http://schemas.microsoft.com/office/drawing/2014/main" id="{B861DBB1-E7F6-437A-B696-B5928BE1E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195" y="2127599"/>
              <a:ext cx="929531" cy="929531"/>
            </a:xfrm>
            <a:prstGeom prst="rect">
              <a:avLst/>
            </a:prstGeom>
          </p:spPr>
        </p:pic>
        <p:pic>
          <p:nvPicPr>
            <p:cNvPr id="48" name="Picture 47" descr="Icon&#10;&#10;Description automatically generated">
              <a:extLst>
                <a:ext uri="{FF2B5EF4-FFF2-40B4-BE49-F238E27FC236}">
                  <a16:creationId xmlns:a16="http://schemas.microsoft.com/office/drawing/2014/main" id="{CDAB02E7-07FB-43ED-9AF9-50E1391A79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678" y="2131133"/>
              <a:ext cx="929531" cy="929531"/>
            </a:xfrm>
            <a:prstGeom prst="rect">
              <a:avLst/>
            </a:prstGeom>
          </p:spPr>
        </p:pic>
      </p:grpSp>
      <p:grpSp>
        <p:nvGrpSpPr>
          <p:cNvPr id="99" name="Group 98">
            <a:extLst>
              <a:ext uri="{FF2B5EF4-FFF2-40B4-BE49-F238E27FC236}">
                <a16:creationId xmlns:a16="http://schemas.microsoft.com/office/drawing/2014/main" id="{4527B858-DE8D-4235-A3B8-30A064809C9F}"/>
              </a:ext>
            </a:extLst>
          </p:cNvPr>
          <p:cNvGrpSpPr/>
          <p:nvPr/>
        </p:nvGrpSpPr>
        <p:grpSpPr>
          <a:xfrm>
            <a:off x="4051677" y="3982152"/>
            <a:ext cx="767495" cy="461415"/>
            <a:chOff x="9073195" y="3867691"/>
            <a:chExt cx="1552014" cy="933065"/>
          </a:xfrm>
        </p:grpSpPr>
        <p:pic>
          <p:nvPicPr>
            <p:cNvPr id="65" name="Picture 64" descr="Icon&#10;&#10;Description automatically generated">
              <a:extLst>
                <a:ext uri="{FF2B5EF4-FFF2-40B4-BE49-F238E27FC236}">
                  <a16:creationId xmlns:a16="http://schemas.microsoft.com/office/drawing/2014/main" id="{1FDB6962-EABB-43B7-8C10-992D5E2F9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3195" y="3867691"/>
              <a:ext cx="929531" cy="929531"/>
            </a:xfrm>
            <a:prstGeom prst="rect">
              <a:avLst/>
            </a:prstGeom>
          </p:spPr>
        </p:pic>
        <p:pic>
          <p:nvPicPr>
            <p:cNvPr id="66" name="Picture 65" descr="Icon&#10;&#10;Description automatically generated">
              <a:extLst>
                <a:ext uri="{FF2B5EF4-FFF2-40B4-BE49-F238E27FC236}">
                  <a16:creationId xmlns:a16="http://schemas.microsoft.com/office/drawing/2014/main" id="{2448DEC1-A358-49E8-9DB7-3B662AAF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5678" y="3871225"/>
              <a:ext cx="929531" cy="929531"/>
            </a:xfrm>
            <a:prstGeom prst="rect">
              <a:avLst/>
            </a:prstGeom>
          </p:spPr>
        </p:pic>
      </p:grpSp>
      <p:grpSp>
        <p:nvGrpSpPr>
          <p:cNvPr id="100" name="Group 99">
            <a:extLst>
              <a:ext uri="{FF2B5EF4-FFF2-40B4-BE49-F238E27FC236}">
                <a16:creationId xmlns:a16="http://schemas.microsoft.com/office/drawing/2014/main" id="{B417194D-6365-4EB6-84DC-3CAF30B60F58}"/>
              </a:ext>
            </a:extLst>
          </p:cNvPr>
          <p:cNvGrpSpPr/>
          <p:nvPr/>
        </p:nvGrpSpPr>
        <p:grpSpPr>
          <a:xfrm>
            <a:off x="295446" y="3118062"/>
            <a:ext cx="1426895" cy="722044"/>
            <a:chOff x="1453322" y="2148762"/>
            <a:chExt cx="2885440" cy="1460103"/>
          </a:xfrm>
        </p:grpSpPr>
        <p:grpSp>
          <p:nvGrpSpPr>
            <p:cNvPr id="34" name="Group 33">
              <a:extLst>
                <a:ext uri="{FF2B5EF4-FFF2-40B4-BE49-F238E27FC236}">
                  <a16:creationId xmlns:a16="http://schemas.microsoft.com/office/drawing/2014/main" id="{8E4C8DF6-77E8-4680-8696-416A7D8755FC}"/>
                </a:ext>
              </a:extLst>
            </p:cNvPr>
            <p:cNvGrpSpPr/>
            <p:nvPr/>
          </p:nvGrpSpPr>
          <p:grpSpPr>
            <a:xfrm>
              <a:off x="1453322" y="2148762"/>
              <a:ext cx="2885440" cy="1078162"/>
              <a:chOff x="457200" y="3566160"/>
              <a:chExt cx="3779520" cy="1412240"/>
            </a:xfrm>
          </p:grpSpPr>
          <p:pic>
            <p:nvPicPr>
              <p:cNvPr id="35" name="Picture 34" descr="Graphical user interface, application&#10;&#10;Description automatically generated">
                <a:extLst>
                  <a:ext uri="{FF2B5EF4-FFF2-40B4-BE49-F238E27FC236}">
                    <a16:creationId xmlns:a16="http://schemas.microsoft.com/office/drawing/2014/main" id="{5046333E-C89F-455B-8342-3DC232AF2879}"/>
                  </a:ext>
                </a:extLst>
              </p:cNvPr>
              <p:cNvPicPr>
                <a:picLocks noChangeAspect="1"/>
              </p:cNvPicPr>
              <p:nvPr/>
            </p:nvPicPr>
            <p:blipFill rotWithShape="1">
              <a:blip r:embed="rId4">
                <a:extLst>
                  <a:ext uri="{28A0092B-C50C-407E-A947-70E740481C1C}">
                    <a14:useLocalDpi xmlns:a14="http://schemas.microsoft.com/office/drawing/2010/main" val="0"/>
                  </a:ext>
                </a:extLst>
              </a:blip>
              <a:srcRect l="5110" t="67036" r="49853" b="12371"/>
              <a:stretch/>
            </p:blipFill>
            <p:spPr>
              <a:xfrm flipH="1">
                <a:off x="1148080" y="3566160"/>
                <a:ext cx="3088640" cy="1412240"/>
              </a:xfrm>
              <a:prstGeom prst="rect">
                <a:avLst/>
              </a:prstGeom>
            </p:spPr>
          </p:pic>
          <p:pic>
            <p:nvPicPr>
              <p:cNvPr id="36" name="Graphic 35" descr="Windy outline">
                <a:extLst>
                  <a:ext uri="{FF2B5EF4-FFF2-40B4-BE49-F238E27FC236}">
                    <a16:creationId xmlns:a16="http://schemas.microsoft.com/office/drawing/2014/main" id="{756EF3DA-9ACB-41E0-86EB-CD662A05F2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57200" y="3916680"/>
                <a:ext cx="914400" cy="914400"/>
              </a:xfrm>
              <a:prstGeom prst="rect">
                <a:avLst/>
              </a:prstGeom>
            </p:spPr>
          </p:pic>
        </p:grpSp>
        <p:grpSp>
          <p:nvGrpSpPr>
            <p:cNvPr id="72" name="Group 71">
              <a:extLst>
                <a:ext uri="{FF2B5EF4-FFF2-40B4-BE49-F238E27FC236}">
                  <a16:creationId xmlns:a16="http://schemas.microsoft.com/office/drawing/2014/main" id="{76AB548D-5B84-4A62-95DD-E9BEDBDFB302}"/>
                </a:ext>
              </a:extLst>
            </p:cNvPr>
            <p:cNvGrpSpPr/>
            <p:nvPr/>
          </p:nvGrpSpPr>
          <p:grpSpPr>
            <a:xfrm>
              <a:off x="1802367" y="3018535"/>
              <a:ext cx="2536395" cy="590330"/>
              <a:chOff x="1802367" y="3018535"/>
              <a:chExt cx="2536395" cy="590330"/>
            </a:xfrm>
          </p:grpSpPr>
          <p:sp>
            <p:nvSpPr>
              <p:cNvPr id="37" name="Rectangle 36">
                <a:extLst>
                  <a:ext uri="{FF2B5EF4-FFF2-40B4-BE49-F238E27FC236}">
                    <a16:creationId xmlns:a16="http://schemas.microsoft.com/office/drawing/2014/main" id="{C391B0AF-1B8A-4224-945A-CA8453602311}"/>
                  </a:ext>
                </a:extLst>
              </p:cNvPr>
              <p:cNvSpPr/>
              <p:nvPr/>
            </p:nvSpPr>
            <p:spPr>
              <a:xfrm>
                <a:off x="1802367" y="3114454"/>
                <a:ext cx="2536395" cy="380071"/>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TextBox 48">
                <a:extLst>
                  <a:ext uri="{FF2B5EF4-FFF2-40B4-BE49-F238E27FC236}">
                    <a16:creationId xmlns:a16="http://schemas.microsoft.com/office/drawing/2014/main" id="{853E0991-44B1-4382-A406-5CD0C6A82C50}"/>
                  </a:ext>
                </a:extLst>
              </p:cNvPr>
              <p:cNvSpPr txBox="1"/>
              <p:nvPr/>
            </p:nvSpPr>
            <p:spPr>
              <a:xfrm>
                <a:off x="2607100" y="3079843"/>
                <a:ext cx="1443101" cy="529022"/>
              </a:xfrm>
              <a:prstGeom prst="rect">
                <a:avLst/>
              </a:prstGeom>
              <a:noFill/>
            </p:spPr>
            <p:txBody>
              <a:bodyPr wrap="square" rtlCol="0">
                <a:spAutoFit/>
              </a:bodyPr>
              <a:lstStyle/>
              <a:p>
                <a:r>
                  <a:rPr lang="vi-VN" sz="1100" b="1">
                    <a:solidFill>
                      <a:schemeClr val="bg1"/>
                    </a:solidFill>
                  </a:rPr>
                  <a:t>50 km/h</a:t>
                </a:r>
                <a:endParaRPr lang="en-US" sz="1100" b="1">
                  <a:solidFill>
                    <a:schemeClr val="bg1"/>
                  </a:solidFill>
                </a:endParaRPr>
              </a:p>
            </p:txBody>
          </p:sp>
          <p:pic>
            <p:nvPicPr>
              <p:cNvPr id="10" name="Graphic 9" descr="Speedometer Middle with solid fill">
                <a:extLst>
                  <a:ext uri="{FF2B5EF4-FFF2-40B4-BE49-F238E27FC236}">
                    <a16:creationId xmlns:a16="http://schemas.microsoft.com/office/drawing/2014/main" id="{DFD406B8-032C-4FE2-97F2-A6A53C0A8B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910028" y="3018535"/>
                <a:ext cx="539354" cy="539354"/>
              </a:xfrm>
              <a:prstGeom prst="rect">
                <a:avLst/>
              </a:prstGeom>
            </p:spPr>
          </p:pic>
        </p:grpSp>
      </p:grpSp>
      <p:grpSp>
        <p:nvGrpSpPr>
          <p:cNvPr id="103" name="Group 102">
            <a:extLst>
              <a:ext uri="{FF2B5EF4-FFF2-40B4-BE49-F238E27FC236}">
                <a16:creationId xmlns:a16="http://schemas.microsoft.com/office/drawing/2014/main" id="{701BBAE2-BDC7-4AC3-A29A-5D7C611A0E84}"/>
              </a:ext>
            </a:extLst>
          </p:cNvPr>
          <p:cNvGrpSpPr/>
          <p:nvPr/>
        </p:nvGrpSpPr>
        <p:grpSpPr>
          <a:xfrm>
            <a:off x="242398" y="2240654"/>
            <a:ext cx="1460206" cy="719636"/>
            <a:chOff x="1453322" y="553450"/>
            <a:chExt cx="2475140" cy="1219828"/>
          </a:xfrm>
        </p:grpSpPr>
        <p:grpSp>
          <p:nvGrpSpPr>
            <p:cNvPr id="6" name="Group 5">
              <a:extLst>
                <a:ext uri="{FF2B5EF4-FFF2-40B4-BE49-F238E27FC236}">
                  <a16:creationId xmlns:a16="http://schemas.microsoft.com/office/drawing/2014/main" id="{F94FFF0A-1112-4C35-85D2-C7CCCE21022A}"/>
                </a:ext>
              </a:extLst>
            </p:cNvPr>
            <p:cNvGrpSpPr/>
            <p:nvPr/>
          </p:nvGrpSpPr>
          <p:grpSpPr>
            <a:xfrm>
              <a:off x="1453322" y="553450"/>
              <a:ext cx="2418676" cy="903753"/>
              <a:chOff x="457200" y="3792393"/>
              <a:chExt cx="3779520" cy="1412240"/>
            </a:xfrm>
          </p:grpSpPr>
          <p:pic>
            <p:nvPicPr>
              <p:cNvPr id="3" name="Picture 2" descr="Graphical user interface, application&#10;&#10;Description automatically generated">
                <a:extLst>
                  <a:ext uri="{FF2B5EF4-FFF2-40B4-BE49-F238E27FC236}">
                    <a16:creationId xmlns:a16="http://schemas.microsoft.com/office/drawing/2014/main" id="{78614B65-06A5-41D8-9463-A1F64ED3B86E}"/>
                  </a:ext>
                </a:extLst>
              </p:cNvPr>
              <p:cNvPicPr>
                <a:picLocks noChangeAspect="1"/>
              </p:cNvPicPr>
              <p:nvPr/>
            </p:nvPicPr>
            <p:blipFill rotWithShape="1">
              <a:blip r:embed="rId4">
                <a:extLst>
                  <a:ext uri="{28A0092B-C50C-407E-A947-70E740481C1C}">
                    <a14:useLocalDpi xmlns:a14="http://schemas.microsoft.com/office/drawing/2010/main" val="0"/>
                  </a:ext>
                </a:extLst>
              </a:blip>
              <a:srcRect l="5110" t="67036" r="49853" b="12371"/>
              <a:stretch/>
            </p:blipFill>
            <p:spPr>
              <a:xfrm flipH="1">
                <a:off x="1148081" y="3792393"/>
                <a:ext cx="3088639" cy="1412240"/>
              </a:xfrm>
              <a:prstGeom prst="rect">
                <a:avLst/>
              </a:prstGeom>
            </p:spPr>
          </p:pic>
          <p:pic>
            <p:nvPicPr>
              <p:cNvPr id="5" name="Graphic 4" descr="Windy outline">
                <a:extLst>
                  <a:ext uri="{FF2B5EF4-FFF2-40B4-BE49-F238E27FC236}">
                    <a16:creationId xmlns:a16="http://schemas.microsoft.com/office/drawing/2014/main" id="{CF835BC6-5A5C-4B9D-8F96-1959C2DC96E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57200" y="4142913"/>
                <a:ext cx="914401" cy="914400"/>
              </a:xfrm>
              <a:prstGeom prst="rect">
                <a:avLst/>
              </a:prstGeom>
            </p:spPr>
          </p:pic>
        </p:grpSp>
        <p:grpSp>
          <p:nvGrpSpPr>
            <p:cNvPr id="71" name="Group 70">
              <a:extLst>
                <a:ext uri="{FF2B5EF4-FFF2-40B4-BE49-F238E27FC236}">
                  <a16:creationId xmlns:a16="http://schemas.microsoft.com/office/drawing/2014/main" id="{2DE985AC-19BD-4CBB-8889-AF39568C50F5}"/>
                </a:ext>
              </a:extLst>
            </p:cNvPr>
            <p:cNvGrpSpPr/>
            <p:nvPr/>
          </p:nvGrpSpPr>
          <p:grpSpPr>
            <a:xfrm>
              <a:off x="1802368" y="1278443"/>
              <a:ext cx="2126094" cy="494835"/>
              <a:chOff x="1802367" y="1278443"/>
              <a:chExt cx="2536395" cy="590330"/>
            </a:xfrm>
          </p:grpSpPr>
          <p:sp>
            <p:nvSpPr>
              <p:cNvPr id="17" name="Rectangle 16">
                <a:extLst>
                  <a:ext uri="{FF2B5EF4-FFF2-40B4-BE49-F238E27FC236}">
                    <a16:creationId xmlns:a16="http://schemas.microsoft.com/office/drawing/2014/main" id="{F0EFD326-2341-41E5-AEA4-1F9B75BC5557}"/>
                  </a:ext>
                </a:extLst>
              </p:cNvPr>
              <p:cNvSpPr/>
              <p:nvPr/>
            </p:nvSpPr>
            <p:spPr>
              <a:xfrm>
                <a:off x="1802367" y="1374362"/>
                <a:ext cx="2536395" cy="380071"/>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a:extLst>
                  <a:ext uri="{FF2B5EF4-FFF2-40B4-BE49-F238E27FC236}">
                    <a16:creationId xmlns:a16="http://schemas.microsoft.com/office/drawing/2014/main" id="{F79CA3E6-17E5-4F21-8A4C-671F7C6C7690}"/>
                  </a:ext>
                </a:extLst>
              </p:cNvPr>
              <p:cNvSpPr txBox="1"/>
              <p:nvPr/>
            </p:nvSpPr>
            <p:spPr>
              <a:xfrm>
                <a:off x="2607100" y="1339751"/>
                <a:ext cx="1664303" cy="529022"/>
              </a:xfrm>
              <a:prstGeom prst="rect">
                <a:avLst/>
              </a:prstGeom>
              <a:noFill/>
            </p:spPr>
            <p:txBody>
              <a:bodyPr wrap="square" rtlCol="0">
                <a:spAutoFit/>
              </a:bodyPr>
              <a:lstStyle/>
              <a:p>
                <a:r>
                  <a:rPr lang="vi-VN" sz="1100" b="1">
                    <a:solidFill>
                      <a:schemeClr val="bg1"/>
                    </a:solidFill>
                  </a:rPr>
                  <a:t>30 km/h</a:t>
                </a:r>
                <a:endParaRPr lang="en-US" sz="1100" b="1">
                  <a:solidFill>
                    <a:schemeClr val="bg1"/>
                  </a:solidFill>
                </a:endParaRPr>
              </a:p>
            </p:txBody>
          </p:sp>
          <p:pic>
            <p:nvPicPr>
              <p:cNvPr id="12" name="Graphic 11" descr="Speedometer Low with solid fill">
                <a:extLst>
                  <a:ext uri="{FF2B5EF4-FFF2-40B4-BE49-F238E27FC236}">
                    <a16:creationId xmlns:a16="http://schemas.microsoft.com/office/drawing/2014/main" id="{2166FB06-2A1E-45AA-88B7-299B4B5559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93223" y="1278443"/>
                <a:ext cx="539354" cy="539354"/>
              </a:xfrm>
              <a:prstGeom prst="rect">
                <a:avLst/>
              </a:prstGeom>
            </p:spPr>
          </p:pic>
        </p:grpSp>
      </p:grpSp>
      <p:grpSp>
        <p:nvGrpSpPr>
          <p:cNvPr id="101" name="Group 100">
            <a:extLst>
              <a:ext uri="{FF2B5EF4-FFF2-40B4-BE49-F238E27FC236}">
                <a16:creationId xmlns:a16="http://schemas.microsoft.com/office/drawing/2014/main" id="{8CF9E983-422D-42C8-9929-0C817D09E0F0}"/>
              </a:ext>
            </a:extLst>
          </p:cNvPr>
          <p:cNvGrpSpPr/>
          <p:nvPr/>
        </p:nvGrpSpPr>
        <p:grpSpPr>
          <a:xfrm>
            <a:off x="294708" y="4006699"/>
            <a:ext cx="1426895" cy="722044"/>
            <a:chOff x="1453322" y="3888854"/>
            <a:chExt cx="2885440" cy="1460103"/>
          </a:xfrm>
        </p:grpSpPr>
        <p:grpSp>
          <p:nvGrpSpPr>
            <p:cNvPr id="52" name="Group 51">
              <a:extLst>
                <a:ext uri="{FF2B5EF4-FFF2-40B4-BE49-F238E27FC236}">
                  <a16:creationId xmlns:a16="http://schemas.microsoft.com/office/drawing/2014/main" id="{41A1D737-136B-4CBA-A9FE-17B59DA0BBFA}"/>
                </a:ext>
              </a:extLst>
            </p:cNvPr>
            <p:cNvGrpSpPr/>
            <p:nvPr/>
          </p:nvGrpSpPr>
          <p:grpSpPr>
            <a:xfrm>
              <a:off x="1453322" y="3888854"/>
              <a:ext cx="2885440" cy="1078162"/>
              <a:chOff x="457200" y="3566160"/>
              <a:chExt cx="3779520" cy="1412240"/>
            </a:xfrm>
          </p:grpSpPr>
          <p:pic>
            <p:nvPicPr>
              <p:cNvPr id="53" name="Picture 52" descr="Graphical user interface, application&#10;&#10;Description automatically generated">
                <a:extLst>
                  <a:ext uri="{FF2B5EF4-FFF2-40B4-BE49-F238E27FC236}">
                    <a16:creationId xmlns:a16="http://schemas.microsoft.com/office/drawing/2014/main" id="{019C5EF8-EAD7-4C0D-B9DD-55084108BDE7}"/>
                  </a:ext>
                </a:extLst>
              </p:cNvPr>
              <p:cNvPicPr>
                <a:picLocks noChangeAspect="1"/>
              </p:cNvPicPr>
              <p:nvPr/>
            </p:nvPicPr>
            <p:blipFill rotWithShape="1">
              <a:blip r:embed="rId4">
                <a:extLst>
                  <a:ext uri="{28A0092B-C50C-407E-A947-70E740481C1C}">
                    <a14:useLocalDpi xmlns:a14="http://schemas.microsoft.com/office/drawing/2010/main" val="0"/>
                  </a:ext>
                </a:extLst>
              </a:blip>
              <a:srcRect l="5110" t="67036" r="49853" b="12371"/>
              <a:stretch/>
            </p:blipFill>
            <p:spPr>
              <a:xfrm flipH="1">
                <a:off x="1148080" y="3566160"/>
                <a:ext cx="3088640" cy="1412240"/>
              </a:xfrm>
              <a:prstGeom prst="rect">
                <a:avLst/>
              </a:prstGeom>
            </p:spPr>
          </p:pic>
          <p:pic>
            <p:nvPicPr>
              <p:cNvPr id="54" name="Graphic 53" descr="Windy outline">
                <a:extLst>
                  <a:ext uri="{FF2B5EF4-FFF2-40B4-BE49-F238E27FC236}">
                    <a16:creationId xmlns:a16="http://schemas.microsoft.com/office/drawing/2014/main" id="{8E1C820B-12E5-4501-BD56-CE6D6D8ED1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457200" y="3916680"/>
                <a:ext cx="914400" cy="914400"/>
              </a:xfrm>
              <a:prstGeom prst="rect">
                <a:avLst/>
              </a:prstGeom>
            </p:spPr>
          </p:pic>
        </p:grpSp>
        <p:grpSp>
          <p:nvGrpSpPr>
            <p:cNvPr id="73" name="Group 72">
              <a:extLst>
                <a:ext uri="{FF2B5EF4-FFF2-40B4-BE49-F238E27FC236}">
                  <a16:creationId xmlns:a16="http://schemas.microsoft.com/office/drawing/2014/main" id="{1B9830AF-33AD-4B0F-856E-96DA89CDEDA4}"/>
                </a:ext>
              </a:extLst>
            </p:cNvPr>
            <p:cNvGrpSpPr/>
            <p:nvPr/>
          </p:nvGrpSpPr>
          <p:grpSpPr>
            <a:xfrm>
              <a:off x="1802367" y="4758627"/>
              <a:ext cx="2536395" cy="590330"/>
              <a:chOff x="1802367" y="4758627"/>
              <a:chExt cx="2536395" cy="590330"/>
            </a:xfrm>
          </p:grpSpPr>
          <p:sp>
            <p:nvSpPr>
              <p:cNvPr id="55" name="Rectangle 54">
                <a:extLst>
                  <a:ext uri="{FF2B5EF4-FFF2-40B4-BE49-F238E27FC236}">
                    <a16:creationId xmlns:a16="http://schemas.microsoft.com/office/drawing/2014/main" id="{0D669B26-9C5A-46D9-B087-53125AC4A2F0}"/>
                  </a:ext>
                </a:extLst>
              </p:cNvPr>
              <p:cNvSpPr/>
              <p:nvPr/>
            </p:nvSpPr>
            <p:spPr>
              <a:xfrm>
                <a:off x="1802367" y="4863637"/>
                <a:ext cx="2536395" cy="380072"/>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TextBox 66">
                <a:extLst>
                  <a:ext uri="{FF2B5EF4-FFF2-40B4-BE49-F238E27FC236}">
                    <a16:creationId xmlns:a16="http://schemas.microsoft.com/office/drawing/2014/main" id="{AB3BB96E-EFFB-4AB4-B40C-E099F095DA06}"/>
                  </a:ext>
                </a:extLst>
              </p:cNvPr>
              <p:cNvSpPr txBox="1"/>
              <p:nvPr/>
            </p:nvSpPr>
            <p:spPr>
              <a:xfrm>
                <a:off x="2607100" y="4819935"/>
                <a:ext cx="1443101" cy="529022"/>
              </a:xfrm>
              <a:prstGeom prst="rect">
                <a:avLst/>
              </a:prstGeom>
              <a:noFill/>
            </p:spPr>
            <p:txBody>
              <a:bodyPr wrap="square" rtlCol="0">
                <a:spAutoFit/>
              </a:bodyPr>
              <a:lstStyle/>
              <a:p>
                <a:r>
                  <a:rPr lang="vi-VN" sz="1100" b="1">
                    <a:solidFill>
                      <a:schemeClr val="bg1"/>
                    </a:solidFill>
                  </a:rPr>
                  <a:t>60 km/h</a:t>
                </a:r>
                <a:endParaRPr lang="en-US" sz="1100" b="1">
                  <a:solidFill>
                    <a:schemeClr val="bg1"/>
                  </a:solidFill>
                </a:endParaRPr>
              </a:p>
            </p:txBody>
          </p:sp>
          <p:pic>
            <p:nvPicPr>
              <p:cNvPr id="8" name="Graphic 7" descr="Gauge with solid fill">
                <a:extLst>
                  <a:ext uri="{FF2B5EF4-FFF2-40B4-BE49-F238E27FC236}">
                    <a16:creationId xmlns:a16="http://schemas.microsoft.com/office/drawing/2014/main" id="{E59A79D1-CF89-4FAF-8330-3039C29B42E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09593" y="4758627"/>
                <a:ext cx="539354" cy="539354"/>
              </a:xfrm>
              <a:prstGeom prst="rect">
                <a:avLst/>
              </a:prstGeom>
            </p:spPr>
          </p:pic>
        </p:grpSp>
      </p:grpSp>
      <p:grpSp>
        <p:nvGrpSpPr>
          <p:cNvPr id="77" name="Group 76">
            <a:extLst>
              <a:ext uri="{FF2B5EF4-FFF2-40B4-BE49-F238E27FC236}">
                <a16:creationId xmlns:a16="http://schemas.microsoft.com/office/drawing/2014/main" id="{921A22A3-B5E4-45F3-8664-177823EA478D}"/>
              </a:ext>
            </a:extLst>
          </p:cNvPr>
          <p:cNvGrpSpPr/>
          <p:nvPr/>
        </p:nvGrpSpPr>
        <p:grpSpPr>
          <a:xfrm>
            <a:off x="1578283" y="3094023"/>
            <a:ext cx="1323132" cy="480638"/>
            <a:chOff x="4093331" y="2099327"/>
            <a:chExt cx="2675612" cy="971936"/>
          </a:xfrm>
        </p:grpSpPr>
        <p:pic>
          <p:nvPicPr>
            <p:cNvPr id="39" name="Picture 38" descr="Icon&#10;&#10;Description automatically generated">
              <a:extLst>
                <a:ext uri="{FF2B5EF4-FFF2-40B4-BE49-F238E27FC236}">
                  <a16:creationId xmlns:a16="http://schemas.microsoft.com/office/drawing/2014/main" id="{D64EEB42-F4CD-4E6C-8318-D409C27647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331" y="2099327"/>
              <a:ext cx="929531" cy="929531"/>
            </a:xfrm>
            <a:prstGeom prst="rect">
              <a:avLst/>
            </a:prstGeom>
          </p:spPr>
        </p:pic>
        <p:pic>
          <p:nvPicPr>
            <p:cNvPr id="74" name="Picture 73" descr="Icon&#10;&#10;Description automatically generated">
              <a:extLst>
                <a:ext uri="{FF2B5EF4-FFF2-40B4-BE49-F238E27FC236}">
                  <a16:creationId xmlns:a16="http://schemas.microsoft.com/office/drawing/2014/main" id="{385A84FC-2C77-4767-B632-CB26E6FED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610" y="2113462"/>
              <a:ext cx="929531" cy="929531"/>
            </a:xfrm>
            <a:prstGeom prst="rect">
              <a:avLst/>
            </a:prstGeom>
          </p:spPr>
        </p:pic>
        <p:pic>
          <p:nvPicPr>
            <p:cNvPr id="75" name="Picture 74" descr="Icon&#10;&#10;Description automatically generated">
              <a:extLst>
                <a:ext uri="{FF2B5EF4-FFF2-40B4-BE49-F238E27FC236}">
                  <a16:creationId xmlns:a16="http://schemas.microsoft.com/office/drawing/2014/main" id="{9DD97AB4-2028-4FB5-A2A3-00D87921E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4011" y="2127597"/>
              <a:ext cx="929531" cy="929531"/>
            </a:xfrm>
            <a:prstGeom prst="rect">
              <a:avLst/>
            </a:prstGeom>
          </p:spPr>
        </p:pic>
        <p:pic>
          <p:nvPicPr>
            <p:cNvPr id="76" name="Picture 75" descr="Icon&#10;&#10;Description automatically generated">
              <a:extLst>
                <a:ext uri="{FF2B5EF4-FFF2-40B4-BE49-F238E27FC236}">
                  <a16:creationId xmlns:a16="http://schemas.microsoft.com/office/drawing/2014/main" id="{5A289BFE-9F43-4937-A5C4-2B582097C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9412" y="2141732"/>
              <a:ext cx="929531" cy="929531"/>
            </a:xfrm>
            <a:prstGeom prst="rect">
              <a:avLst/>
            </a:prstGeom>
          </p:spPr>
        </p:pic>
      </p:grpSp>
      <p:grpSp>
        <p:nvGrpSpPr>
          <p:cNvPr id="98" name="Group 97">
            <a:extLst>
              <a:ext uri="{FF2B5EF4-FFF2-40B4-BE49-F238E27FC236}">
                <a16:creationId xmlns:a16="http://schemas.microsoft.com/office/drawing/2014/main" id="{856A9A62-0E93-48CF-ABEA-2B09C25E2004}"/>
              </a:ext>
            </a:extLst>
          </p:cNvPr>
          <p:cNvGrpSpPr/>
          <p:nvPr/>
        </p:nvGrpSpPr>
        <p:grpSpPr>
          <a:xfrm>
            <a:off x="1577185" y="3967830"/>
            <a:ext cx="2614460" cy="459667"/>
            <a:chOff x="4093331" y="3839419"/>
            <a:chExt cx="5286912" cy="929531"/>
          </a:xfrm>
        </p:grpSpPr>
        <p:pic>
          <p:nvPicPr>
            <p:cNvPr id="57" name="Picture 56" descr="Icon&#10;&#10;Description automatically generated">
              <a:extLst>
                <a:ext uri="{FF2B5EF4-FFF2-40B4-BE49-F238E27FC236}">
                  <a16:creationId xmlns:a16="http://schemas.microsoft.com/office/drawing/2014/main" id="{98A1C4BC-386E-43B1-943D-739E2CAAE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3331" y="3839419"/>
              <a:ext cx="929531" cy="929531"/>
            </a:xfrm>
            <a:prstGeom prst="rect">
              <a:avLst/>
            </a:prstGeom>
          </p:spPr>
        </p:pic>
        <p:pic>
          <p:nvPicPr>
            <p:cNvPr id="79" name="Picture 78" descr="Icon&#10;&#10;Description automatically generated">
              <a:extLst>
                <a:ext uri="{FF2B5EF4-FFF2-40B4-BE49-F238E27FC236}">
                  <a16:creationId xmlns:a16="http://schemas.microsoft.com/office/drawing/2014/main" id="{99898A11-A9A6-4468-807E-3DD1D3A3E0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5814" y="3839419"/>
              <a:ext cx="929531" cy="929531"/>
            </a:xfrm>
            <a:prstGeom prst="rect">
              <a:avLst/>
            </a:prstGeom>
          </p:spPr>
        </p:pic>
        <p:pic>
          <p:nvPicPr>
            <p:cNvPr id="80" name="Picture 79" descr="Icon&#10;&#10;Description automatically generated">
              <a:extLst>
                <a:ext uri="{FF2B5EF4-FFF2-40B4-BE49-F238E27FC236}">
                  <a16:creationId xmlns:a16="http://schemas.microsoft.com/office/drawing/2014/main" id="{9F2CED89-12AA-45FE-9079-C679BDD92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297" y="3839419"/>
              <a:ext cx="929531" cy="929531"/>
            </a:xfrm>
            <a:prstGeom prst="rect">
              <a:avLst/>
            </a:prstGeom>
          </p:spPr>
        </p:pic>
        <p:pic>
          <p:nvPicPr>
            <p:cNvPr id="81" name="Picture 80" descr="Icon&#10;&#10;Description automatically generated">
              <a:extLst>
                <a:ext uri="{FF2B5EF4-FFF2-40B4-BE49-F238E27FC236}">
                  <a16:creationId xmlns:a16="http://schemas.microsoft.com/office/drawing/2014/main" id="{9F4EAE68-1073-4A28-9BEC-9CA029803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0780" y="3839419"/>
              <a:ext cx="929531" cy="929531"/>
            </a:xfrm>
            <a:prstGeom prst="rect">
              <a:avLst/>
            </a:prstGeom>
          </p:spPr>
        </p:pic>
        <p:pic>
          <p:nvPicPr>
            <p:cNvPr id="82" name="Picture 81" descr="Icon&#10;&#10;Description automatically generated">
              <a:extLst>
                <a:ext uri="{FF2B5EF4-FFF2-40B4-BE49-F238E27FC236}">
                  <a16:creationId xmlns:a16="http://schemas.microsoft.com/office/drawing/2014/main" id="{E0F32771-0225-48AC-8063-459EC1E6A1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3263" y="3839419"/>
              <a:ext cx="929531" cy="929531"/>
            </a:xfrm>
            <a:prstGeom prst="rect">
              <a:avLst/>
            </a:prstGeom>
          </p:spPr>
        </p:pic>
        <p:pic>
          <p:nvPicPr>
            <p:cNvPr id="83" name="Picture 82" descr="Icon&#10;&#10;Description automatically generated">
              <a:extLst>
                <a:ext uri="{FF2B5EF4-FFF2-40B4-BE49-F238E27FC236}">
                  <a16:creationId xmlns:a16="http://schemas.microsoft.com/office/drawing/2014/main" id="{CFEC2D9C-611C-44E4-AF1C-724325890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746" y="3839419"/>
              <a:ext cx="929531" cy="929531"/>
            </a:xfrm>
            <a:prstGeom prst="rect">
              <a:avLst/>
            </a:prstGeom>
          </p:spPr>
        </p:pic>
        <p:pic>
          <p:nvPicPr>
            <p:cNvPr id="84" name="Picture 83" descr="Icon&#10;&#10;Description automatically generated">
              <a:extLst>
                <a:ext uri="{FF2B5EF4-FFF2-40B4-BE49-F238E27FC236}">
                  <a16:creationId xmlns:a16="http://schemas.microsoft.com/office/drawing/2014/main" id="{349B8ED2-72C0-4480-BBE1-2ACEC6E8C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8229" y="3839419"/>
              <a:ext cx="929531" cy="929531"/>
            </a:xfrm>
            <a:prstGeom prst="rect">
              <a:avLst/>
            </a:prstGeom>
          </p:spPr>
        </p:pic>
        <p:pic>
          <p:nvPicPr>
            <p:cNvPr id="85" name="Picture 84" descr="Icon&#10;&#10;Description automatically generated">
              <a:extLst>
                <a:ext uri="{FF2B5EF4-FFF2-40B4-BE49-F238E27FC236}">
                  <a16:creationId xmlns:a16="http://schemas.microsoft.com/office/drawing/2014/main" id="{B3D4998F-B277-4941-9FF9-43D5BD7A3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0712" y="3839419"/>
              <a:ext cx="929531" cy="929531"/>
            </a:xfrm>
            <a:prstGeom prst="rect">
              <a:avLst/>
            </a:prstGeom>
          </p:spPr>
        </p:pic>
      </p:grpSp>
      <p:grpSp>
        <p:nvGrpSpPr>
          <p:cNvPr id="88" name="Group 87">
            <a:extLst>
              <a:ext uri="{FF2B5EF4-FFF2-40B4-BE49-F238E27FC236}">
                <a16:creationId xmlns:a16="http://schemas.microsoft.com/office/drawing/2014/main" id="{53D6BB95-FD32-4C65-ABEE-521E8879072B}"/>
              </a:ext>
            </a:extLst>
          </p:cNvPr>
          <p:cNvGrpSpPr/>
          <p:nvPr/>
        </p:nvGrpSpPr>
        <p:grpSpPr>
          <a:xfrm>
            <a:off x="1610575" y="2695722"/>
            <a:ext cx="412352" cy="430887"/>
            <a:chOff x="4160721" y="1334558"/>
            <a:chExt cx="833850" cy="871329"/>
          </a:xfrm>
        </p:grpSpPr>
        <p:sp>
          <p:nvSpPr>
            <p:cNvPr id="32" name="Rectangle 31">
              <a:extLst>
                <a:ext uri="{FF2B5EF4-FFF2-40B4-BE49-F238E27FC236}">
                  <a16:creationId xmlns:a16="http://schemas.microsoft.com/office/drawing/2014/main" id="{71957EB5-16F2-4E3A-8A73-4453839B299A}"/>
                </a:ext>
              </a:extLst>
            </p:cNvPr>
            <p:cNvSpPr/>
            <p:nvPr/>
          </p:nvSpPr>
          <p:spPr>
            <a:xfrm>
              <a:off x="4338762" y="1374362"/>
              <a:ext cx="527446"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TextBox 85">
              <a:extLst>
                <a:ext uri="{FF2B5EF4-FFF2-40B4-BE49-F238E27FC236}">
                  <a16:creationId xmlns:a16="http://schemas.microsoft.com/office/drawing/2014/main" id="{C95A27F7-FA4B-4F6E-A9E9-F72656938109}"/>
                </a:ext>
              </a:extLst>
            </p:cNvPr>
            <p:cNvSpPr txBox="1"/>
            <p:nvPr/>
          </p:nvSpPr>
          <p:spPr>
            <a:xfrm>
              <a:off x="4160721" y="1334558"/>
              <a:ext cx="833850" cy="871329"/>
            </a:xfrm>
            <a:prstGeom prst="rect">
              <a:avLst/>
            </a:prstGeom>
            <a:noFill/>
          </p:spPr>
          <p:txBody>
            <a:bodyPr wrap="square" rtlCol="0">
              <a:spAutoFit/>
            </a:bodyPr>
            <a:lstStyle/>
            <a:p>
              <a:r>
                <a:rPr lang="vi-VN" sz="1100" b="1">
                  <a:solidFill>
                    <a:schemeClr val="bg1"/>
                  </a:solidFill>
                </a:rPr>
                <a:t>10%</a:t>
              </a:r>
              <a:endParaRPr lang="en-US" sz="1100" b="1">
                <a:solidFill>
                  <a:schemeClr val="bg1"/>
                </a:solidFill>
              </a:endParaRPr>
            </a:p>
          </p:txBody>
        </p:sp>
      </p:grpSp>
      <p:grpSp>
        <p:nvGrpSpPr>
          <p:cNvPr id="89" name="Group 88">
            <a:extLst>
              <a:ext uri="{FF2B5EF4-FFF2-40B4-BE49-F238E27FC236}">
                <a16:creationId xmlns:a16="http://schemas.microsoft.com/office/drawing/2014/main" id="{796E8B18-C2A2-45E0-8E39-A476C7074584}"/>
              </a:ext>
            </a:extLst>
          </p:cNvPr>
          <p:cNvGrpSpPr/>
          <p:nvPr/>
        </p:nvGrpSpPr>
        <p:grpSpPr>
          <a:xfrm>
            <a:off x="1956348" y="2703251"/>
            <a:ext cx="2788797" cy="430887"/>
            <a:chOff x="4866208" y="1347320"/>
            <a:chExt cx="5639454" cy="871329"/>
          </a:xfrm>
        </p:grpSpPr>
        <p:sp>
          <p:nvSpPr>
            <p:cNvPr id="33" name="Rectangle 32">
              <a:extLst>
                <a:ext uri="{FF2B5EF4-FFF2-40B4-BE49-F238E27FC236}">
                  <a16:creationId xmlns:a16="http://schemas.microsoft.com/office/drawing/2014/main" id="{46555EB7-79DD-4F7A-98DE-8E8A13B6BDCB}"/>
                </a:ext>
              </a:extLst>
            </p:cNvPr>
            <p:cNvSpPr/>
            <p:nvPr/>
          </p:nvSpPr>
          <p:spPr>
            <a:xfrm>
              <a:off x="4866208" y="1366266"/>
              <a:ext cx="5639454"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7" name="TextBox 86">
              <a:extLst>
                <a:ext uri="{FF2B5EF4-FFF2-40B4-BE49-F238E27FC236}">
                  <a16:creationId xmlns:a16="http://schemas.microsoft.com/office/drawing/2014/main" id="{76FD93AD-B1F1-40C0-97FA-30F7CC1DEE12}"/>
                </a:ext>
              </a:extLst>
            </p:cNvPr>
            <p:cNvSpPr txBox="1"/>
            <p:nvPr/>
          </p:nvSpPr>
          <p:spPr>
            <a:xfrm>
              <a:off x="9671811" y="1347320"/>
              <a:ext cx="833851" cy="871329"/>
            </a:xfrm>
            <a:prstGeom prst="rect">
              <a:avLst/>
            </a:prstGeom>
            <a:noFill/>
          </p:spPr>
          <p:txBody>
            <a:bodyPr wrap="square" rtlCol="0">
              <a:spAutoFit/>
            </a:bodyPr>
            <a:lstStyle/>
            <a:p>
              <a:r>
                <a:rPr lang="vi-VN" sz="1100" b="1">
                  <a:solidFill>
                    <a:schemeClr val="bg1"/>
                  </a:solidFill>
                </a:rPr>
                <a:t>90%</a:t>
              </a:r>
              <a:endParaRPr lang="en-US" sz="1100" b="1">
                <a:solidFill>
                  <a:schemeClr val="bg1"/>
                </a:solidFill>
              </a:endParaRPr>
            </a:p>
          </p:txBody>
        </p:sp>
      </p:grpSp>
      <p:grpSp>
        <p:nvGrpSpPr>
          <p:cNvPr id="93" name="Group 92">
            <a:extLst>
              <a:ext uri="{FF2B5EF4-FFF2-40B4-BE49-F238E27FC236}">
                <a16:creationId xmlns:a16="http://schemas.microsoft.com/office/drawing/2014/main" id="{B811DB8D-C0D9-4F3E-AFC7-2B68518C7760}"/>
              </a:ext>
            </a:extLst>
          </p:cNvPr>
          <p:cNvGrpSpPr/>
          <p:nvPr/>
        </p:nvGrpSpPr>
        <p:grpSpPr>
          <a:xfrm>
            <a:off x="1723076" y="3579878"/>
            <a:ext cx="1123393" cy="430887"/>
            <a:chOff x="4338762" y="3082896"/>
            <a:chExt cx="2271705" cy="871329"/>
          </a:xfrm>
        </p:grpSpPr>
        <p:sp>
          <p:nvSpPr>
            <p:cNvPr id="50" name="Rectangle 49">
              <a:extLst>
                <a:ext uri="{FF2B5EF4-FFF2-40B4-BE49-F238E27FC236}">
                  <a16:creationId xmlns:a16="http://schemas.microsoft.com/office/drawing/2014/main" id="{FAFB25B7-0456-487F-BDD1-0F43416541A2}"/>
                </a:ext>
              </a:extLst>
            </p:cNvPr>
            <p:cNvSpPr/>
            <p:nvPr/>
          </p:nvSpPr>
          <p:spPr>
            <a:xfrm>
              <a:off x="4338762" y="3114454"/>
              <a:ext cx="2244500"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TextBox 89">
              <a:extLst>
                <a:ext uri="{FF2B5EF4-FFF2-40B4-BE49-F238E27FC236}">
                  <a16:creationId xmlns:a16="http://schemas.microsoft.com/office/drawing/2014/main" id="{D3BEB22D-0DF4-4B9C-B922-910D75A19BED}"/>
                </a:ext>
              </a:extLst>
            </p:cNvPr>
            <p:cNvSpPr txBox="1"/>
            <p:nvPr/>
          </p:nvSpPr>
          <p:spPr>
            <a:xfrm>
              <a:off x="5776616" y="3082896"/>
              <a:ext cx="833851" cy="871329"/>
            </a:xfrm>
            <a:prstGeom prst="rect">
              <a:avLst/>
            </a:prstGeom>
            <a:noFill/>
          </p:spPr>
          <p:txBody>
            <a:bodyPr wrap="square" rtlCol="0">
              <a:spAutoFit/>
            </a:bodyPr>
            <a:lstStyle/>
            <a:p>
              <a:r>
                <a:rPr lang="vi-VN" sz="1100" b="1">
                  <a:solidFill>
                    <a:schemeClr val="bg1"/>
                  </a:solidFill>
                </a:rPr>
                <a:t>40%</a:t>
              </a:r>
              <a:endParaRPr lang="en-US" sz="1100" b="1">
                <a:solidFill>
                  <a:schemeClr val="bg1"/>
                </a:solidFill>
              </a:endParaRPr>
            </a:p>
          </p:txBody>
        </p:sp>
      </p:grpSp>
      <p:grpSp>
        <p:nvGrpSpPr>
          <p:cNvPr id="92" name="Group 91">
            <a:extLst>
              <a:ext uri="{FF2B5EF4-FFF2-40B4-BE49-F238E27FC236}">
                <a16:creationId xmlns:a16="http://schemas.microsoft.com/office/drawing/2014/main" id="{77D7F75F-DF7F-4294-A752-3A0127B45C1B}"/>
              </a:ext>
            </a:extLst>
          </p:cNvPr>
          <p:cNvGrpSpPr/>
          <p:nvPr/>
        </p:nvGrpSpPr>
        <p:grpSpPr>
          <a:xfrm>
            <a:off x="2832687" y="3577553"/>
            <a:ext cx="1939688" cy="430887"/>
            <a:chOff x="6583262" y="3084381"/>
            <a:chExt cx="3922400" cy="871329"/>
          </a:xfrm>
        </p:grpSpPr>
        <p:sp>
          <p:nvSpPr>
            <p:cNvPr id="51" name="Rectangle 50">
              <a:extLst>
                <a:ext uri="{FF2B5EF4-FFF2-40B4-BE49-F238E27FC236}">
                  <a16:creationId xmlns:a16="http://schemas.microsoft.com/office/drawing/2014/main" id="{B946C00E-E3D5-400D-B902-321C5BED8043}"/>
                </a:ext>
              </a:extLst>
            </p:cNvPr>
            <p:cNvSpPr/>
            <p:nvPr/>
          </p:nvSpPr>
          <p:spPr>
            <a:xfrm>
              <a:off x="6583262" y="3115448"/>
              <a:ext cx="3922399"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TextBox 90">
              <a:extLst>
                <a:ext uri="{FF2B5EF4-FFF2-40B4-BE49-F238E27FC236}">
                  <a16:creationId xmlns:a16="http://schemas.microsoft.com/office/drawing/2014/main" id="{0663B613-4F7D-4D8B-B0C8-ED64220E26C2}"/>
                </a:ext>
              </a:extLst>
            </p:cNvPr>
            <p:cNvSpPr txBox="1"/>
            <p:nvPr/>
          </p:nvSpPr>
          <p:spPr>
            <a:xfrm>
              <a:off x="9671812" y="3084381"/>
              <a:ext cx="833850" cy="871329"/>
            </a:xfrm>
            <a:prstGeom prst="rect">
              <a:avLst/>
            </a:prstGeom>
            <a:noFill/>
          </p:spPr>
          <p:txBody>
            <a:bodyPr wrap="square" rtlCol="0">
              <a:spAutoFit/>
            </a:bodyPr>
            <a:lstStyle/>
            <a:p>
              <a:r>
                <a:rPr lang="vi-VN" sz="1100" b="1">
                  <a:solidFill>
                    <a:schemeClr val="bg1"/>
                  </a:solidFill>
                </a:rPr>
                <a:t>60%</a:t>
              </a:r>
              <a:endParaRPr lang="en-US" sz="1100" b="1">
                <a:solidFill>
                  <a:schemeClr val="bg1"/>
                </a:solidFill>
              </a:endParaRPr>
            </a:p>
          </p:txBody>
        </p:sp>
      </p:grpSp>
      <p:grpSp>
        <p:nvGrpSpPr>
          <p:cNvPr id="97" name="Group 96">
            <a:extLst>
              <a:ext uri="{FF2B5EF4-FFF2-40B4-BE49-F238E27FC236}">
                <a16:creationId xmlns:a16="http://schemas.microsoft.com/office/drawing/2014/main" id="{E568E7C3-9465-483E-AB3B-2271CBE722A1}"/>
              </a:ext>
            </a:extLst>
          </p:cNvPr>
          <p:cNvGrpSpPr/>
          <p:nvPr/>
        </p:nvGrpSpPr>
        <p:grpSpPr>
          <a:xfrm>
            <a:off x="1721976" y="4468368"/>
            <a:ext cx="2381179" cy="430887"/>
            <a:chOff x="4338762" y="4819936"/>
            <a:chExt cx="4815176" cy="871329"/>
          </a:xfrm>
        </p:grpSpPr>
        <p:sp>
          <p:nvSpPr>
            <p:cNvPr id="68" name="Rectangle 67">
              <a:extLst>
                <a:ext uri="{FF2B5EF4-FFF2-40B4-BE49-F238E27FC236}">
                  <a16:creationId xmlns:a16="http://schemas.microsoft.com/office/drawing/2014/main" id="{84FEEEB3-9A69-4194-8C13-1BC10431F82D}"/>
                </a:ext>
              </a:extLst>
            </p:cNvPr>
            <p:cNvSpPr/>
            <p:nvPr/>
          </p:nvSpPr>
          <p:spPr>
            <a:xfrm>
              <a:off x="4338762" y="4854546"/>
              <a:ext cx="4815176"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4" name="TextBox 93">
              <a:extLst>
                <a:ext uri="{FF2B5EF4-FFF2-40B4-BE49-F238E27FC236}">
                  <a16:creationId xmlns:a16="http://schemas.microsoft.com/office/drawing/2014/main" id="{BD3BA6C8-26AC-447B-9C40-033EFBBE1525}"/>
                </a:ext>
              </a:extLst>
            </p:cNvPr>
            <p:cNvSpPr txBox="1"/>
            <p:nvPr/>
          </p:nvSpPr>
          <p:spPr>
            <a:xfrm>
              <a:off x="7923910" y="4819936"/>
              <a:ext cx="833851" cy="871329"/>
            </a:xfrm>
            <a:prstGeom prst="rect">
              <a:avLst/>
            </a:prstGeom>
            <a:noFill/>
          </p:spPr>
          <p:txBody>
            <a:bodyPr wrap="square" rtlCol="0">
              <a:spAutoFit/>
            </a:bodyPr>
            <a:lstStyle/>
            <a:p>
              <a:r>
                <a:rPr lang="vi-VN" sz="1100" b="1">
                  <a:solidFill>
                    <a:schemeClr val="bg1"/>
                  </a:solidFill>
                </a:rPr>
                <a:t>80%</a:t>
              </a:r>
              <a:endParaRPr lang="en-US" sz="1100" b="1">
                <a:solidFill>
                  <a:schemeClr val="bg1"/>
                </a:solidFill>
              </a:endParaRPr>
            </a:p>
          </p:txBody>
        </p:sp>
      </p:grpSp>
      <p:grpSp>
        <p:nvGrpSpPr>
          <p:cNvPr id="96" name="Group 95">
            <a:extLst>
              <a:ext uri="{FF2B5EF4-FFF2-40B4-BE49-F238E27FC236}">
                <a16:creationId xmlns:a16="http://schemas.microsoft.com/office/drawing/2014/main" id="{A1CC8291-EC01-48D4-B8F2-75DA17F8091C}"/>
              </a:ext>
            </a:extLst>
          </p:cNvPr>
          <p:cNvGrpSpPr/>
          <p:nvPr/>
        </p:nvGrpSpPr>
        <p:grpSpPr>
          <a:xfrm>
            <a:off x="4099311" y="4466856"/>
            <a:ext cx="668448" cy="430887"/>
            <a:chOff x="9153938" y="4813748"/>
            <a:chExt cx="1351724" cy="871329"/>
          </a:xfrm>
        </p:grpSpPr>
        <p:sp>
          <p:nvSpPr>
            <p:cNvPr id="69" name="Rectangle 68">
              <a:extLst>
                <a:ext uri="{FF2B5EF4-FFF2-40B4-BE49-F238E27FC236}">
                  <a16:creationId xmlns:a16="http://schemas.microsoft.com/office/drawing/2014/main" id="{9966C838-9CB7-48DB-810A-037D7C755948}"/>
                </a:ext>
              </a:extLst>
            </p:cNvPr>
            <p:cNvSpPr/>
            <p:nvPr/>
          </p:nvSpPr>
          <p:spPr>
            <a:xfrm>
              <a:off x="9153938" y="4855540"/>
              <a:ext cx="1351723"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5" name="TextBox 94">
              <a:extLst>
                <a:ext uri="{FF2B5EF4-FFF2-40B4-BE49-F238E27FC236}">
                  <a16:creationId xmlns:a16="http://schemas.microsoft.com/office/drawing/2014/main" id="{BE908A07-CE7D-49BA-8821-1DFFA679FB17}"/>
                </a:ext>
              </a:extLst>
            </p:cNvPr>
            <p:cNvSpPr txBox="1"/>
            <p:nvPr/>
          </p:nvSpPr>
          <p:spPr>
            <a:xfrm>
              <a:off x="9671813" y="4813748"/>
              <a:ext cx="833849" cy="871329"/>
            </a:xfrm>
            <a:prstGeom prst="rect">
              <a:avLst/>
            </a:prstGeom>
            <a:noFill/>
          </p:spPr>
          <p:txBody>
            <a:bodyPr wrap="square" rtlCol="0">
              <a:spAutoFit/>
            </a:bodyPr>
            <a:lstStyle/>
            <a:p>
              <a:r>
                <a:rPr lang="vi-VN" sz="1100" b="1">
                  <a:solidFill>
                    <a:schemeClr val="bg1"/>
                  </a:solidFill>
                </a:rPr>
                <a:t>20%</a:t>
              </a:r>
              <a:endParaRPr lang="en-US" sz="1100" b="1">
                <a:solidFill>
                  <a:schemeClr val="bg1"/>
                </a:solidFill>
              </a:endParaRPr>
            </a:p>
          </p:txBody>
        </p:sp>
      </p:grpSp>
      <p:sp>
        <p:nvSpPr>
          <p:cNvPr id="107" name="TextBox 106">
            <a:extLst>
              <a:ext uri="{FF2B5EF4-FFF2-40B4-BE49-F238E27FC236}">
                <a16:creationId xmlns:a16="http://schemas.microsoft.com/office/drawing/2014/main" id="{838CD401-3538-4A0A-88C3-4DA0F56687FE}"/>
              </a:ext>
            </a:extLst>
          </p:cNvPr>
          <p:cNvSpPr txBox="1"/>
          <p:nvPr/>
        </p:nvSpPr>
        <p:spPr>
          <a:xfrm>
            <a:off x="5394325" y="426093"/>
            <a:ext cx="1403349" cy="469384"/>
          </a:xfrm>
          <a:prstGeom prst="rect">
            <a:avLst/>
          </a:prstGeom>
          <a:noFill/>
        </p:spPr>
        <p:txBody>
          <a:bodyPr wrap="square" rtlCol="0">
            <a:spAutoFit/>
          </a:bodyPr>
          <a:lstStyle/>
          <a:p>
            <a:r>
              <a:rPr lang="vi-VN" sz="2400" b="1" u="sng" dirty="0"/>
              <a:t>Trả lời:</a:t>
            </a:r>
            <a:endParaRPr lang="en-US" sz="2400" b="1" u="sng" dirty="0"/>
          </a:p>
        </p:txBody>
      </p:sp>
      <p:sp>
        <p:nvSpPr>
          <p:cNvPr id="108" name="TextBox 107">
            <a:extLst>
              <a:ext uri="{FF2B5EF4-FFF2-40B4-BE49-F238E27FC236}">
                <a16:creationId xmlns:a16="http://schemas.microsoft.com/office/drawing/2014/main" id="{470A3B9F-3875-559D-091F-DFECCA903507}"/>
              </a:ext>
            </a:extLst>
          </p:cNvPr>
          <p:cNvSpPr txBox="1"/>
          <p:nvPr/>
        </p:nvSpPr>
        <p:spPr>
          <a:xfrm>
            <a:off x="5150724" y="1293255"/>
            <a:ext cx="6745830" cy="4832092"/>
          </a:xfrm>
          <a:prstGeom prst="rect">
            <a:avLst/>
          </a:prstGeom>
          <a:noFill/>
        </p:spPr>
        <p:txBody>
          <a:bodyPr wrap="square" rtlCol="0">
            <a:spAutoFit/>
          </a:bodyPr>
          <a:lstStyle/>
          <a:p>
            <a:pPr algn="just"/>
            <a:r>
              <a:rPr lang="vi-VN" sz="2800" dirty="0">
                <a:solidFill>
                  <a:srgbClr val="002060"/>
                </a:solidFill>
              </a:rPr>
              <a:t>Ảnh hưởng của tốc độ với người đi bộ khi xảy ra tai nạn: tốc độ di chuyển của phương tiện giao thông càng nhanh, tỉ lệ tử vong với người đi bộ càng lớn và ngược lại.</a:t>
            </a:r>
          </a:p>
          <a:p>
            <a:pPr algn="just"/>
            <a:r>
              <a:rPr lang="vi-VN" sz="2800" dirty="0">
                <a:solidFill>
                  <a:srgbClr val="002060"/>
                </a:solidFill>
              </a:rPr>
              <a:t>- Với tốc độ 30 km/h,tỉ lệ gây thương tật cho người đi bộ là 10%.</a:t>
            </a:r>
          </a:p>
          <a:p>
            <a:pPr algn="just"/>
            <a:r>
              <a:rPr lang="vi-VN" sz="2800" dirty="0">
                <a:solidFill>
                  <a:srgbClr val="002060"/>
                </a:solidFill>
              </a:rPr>
              <a:t>- Với tốc độ 50 km/h,tỉ lệ gây thương tật cho người đi bộ là 40%.</a:t>
            </a:r>
          </a:p>
          <a:p>
            <a:pPr algn="just"/>
            <a:r>
              <a:rPr lang="vi-VN" sz="2800" dirty="0">
                <a:solidFill>
                  <a:srgbClr val="002060"/>
                </a:solidFill>
              </a:rPr>
              <a:t>- Với tốc độ 60 km/h,tỉ lệ gây thương tật cho người đi bộ là 80%.</a:t>
            </a:r>
          </a:p>
        </p:txBody>
      </p:sp>
    </p:spTree>
    <p:extLst>
      <p:ext uri="{BB962C8B-B14F-4D97-AF65-F5344CB8AC3E}">
        <p14:creationId xmlns:p14="http://schemas.microsoft.com/office/powerpoint/2010/main" val="2988517062"/>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a16="http://schemas.microsoft.com/office/drawing/2014/main" id="{0602D074-6B8A-444D-966C-4C078112A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123" y="1215300"/>
            <a:ext cx="2385345" cy="1924656"/>
          </a:xfrm>
          <a:prstGeom prst="rect">
            <a:avLst/>
          </a:prstGeom>
        </p:spPr>
      </p:pic>
      <p:pic>
        <p:nvPicPr>
          <p:cNvPr id="5" name="Picture 4" descr="A picture containing text, sign, clipart&#10;&#10;Description automatically generated">
            <a:extLst>
              <a:ext uri="{FF2B5EF4-FFF2-40B4-BE49-F238E27FC236}">
                <a16:creationId xmlns:a16="http://schemas.microsoft.com/office/drawing/2014/main" id="{CC9E1031-0BB6-4CB8-A5B5-72BADBD04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788" y="1288102"/>
            <a:ext cx="2055409" cy="1779052"/>
          </a:xfrm>
          <a:prstGeom prst="rect">
            <a:avLst/>
          </a:prstGeom>
        </p:spPr>
      </p:pic>
      <p:sp>
        <p:nvSpPr>
          <p:cNvPr id="6" name="Trapezoid 5">
            <a:extLst>
              <a:ext uri="{FF2B5EF4-FFF2-40B4-BE49-F238E27FC236}">
                <a16:creationId xmlns:a16="http://schemas.microsoft.com/office/drawing/2014/main" id="{DDE522D0-3270-4A63-8C97-A16E66826397}"/>
              </a:ext>
            </a:extLst>
          </p:cNvPr>
          <p:cNvSpPr/>
          <p:nvPr/>
        </p:nvSpPr>
        <p:spPr>
          <a:xfrm flipV="1">
            <a:off x="1996907" y="-2"/>
            <a:ext cx="8344522" cy="805543"/>
          </a:xfrm>
          <a:prstGeom prst="trapezoid">
            <a:avLst>
              <a:gd name="adj" fmla="val 57432"/>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77E4A9A-7DA4-4103-A0E6-303A18E0C71B}"/>
              </a:ext>
            </a:extLst>
          </p:cNvPr>
          <p:cNvSpPr txBox="1"/>
          <p:nvPr/>
        </p:nvSpPr>
        <p:spPr>
          <a:xfrm>
            <a:off x="2542220" y="171936"/>
            <a:ext cx="7253896" cy="461665"/>
          </a:xfrm>
          <a:prstGeom prst="rect">
            <a:avLst/>
          </a:prstGeom>
          <a:noFill/>
        </p:spPr>
        <p:txBody>
          <a:bodyPr wrap="square" rtlCol="0">
            <a:spAutoFit/>
          </a:bodyPr>
          <a:lstStyle/>
          <a:p>
            <a:r>
              <a:rPr lang="vi-VN" sz="2400" b="1">
                <a:solidFill>
                  <a:schemeClr val="bg1"/>
                </a:solidFill>
              </a:rPr>
              <a:t>MỘT SỐ BIỂN BÁO GIAO THÔNG THƯỜNG GẶP</a:t>
            </a:r>
            <a:endParaRPr lang="en-US" sz="2400" b="1">
              <a:solidFill>
                <a:schemeClr val="bg1"/>
              </a:solidFill>
            </a:endParaRPr>
          </a:p>
        </p:txBody>
      </p:sp>
      <p:sp>
        <p:nvSpPr>
          <p:cNvPr id="8" name="TextBox 7">
            <a:extLst>
              <a:ext uri="{FF2B5EF4-FFF2-40B4-BE49-F238E27FC236}">
                <a16:creationId xmlns:a16="http://schemas.microsoft.com/office/drawing/2014/main" id="{0C8B9C08-86F3-4EA0-ADC7-34E3CDBEDC38}"/>
              </a:ext>
            </a:extLst>
          </p:cNvPr>
          <p:cNvSpPr txBox="1"/>
          <p:nvPr/>
        </p:nvSpPr>
        <p:spPr>
          <a:xfrm>
            <a:off x="3810000" y="3067154"/>
            <a:ext cx="528320" cy="369332"/>
          </a:xfrm>
          <a:prstGeom prst="rect">
            <a:avLst/>
          </a:prstGeom>
          <a:noFill/>
        </p:spPr>
        <p:txBody>
          <a:bodyPr wrap="square" rtlCol="0">
            <a:spAutoFit/>
          </a:bodyPr>
          <a:lstStyle/>
          <a:p>
            <a:r>
              <a:rPr lang="vi-VN"/>
              <a:t>a)</a:t>
            </a:r>
            <a:endParaRPr lang="en-US"/>
          </a:p>
        </p:txBody>
      </p:sp>
      <p:sp>
        <p:nvSpPr>
          <p:cNvPr id="9" name="TextBox 8">
            <a:extLst>
              <a:ext uri="{FF2B5EF4-FFF2-40B4-BE49-F238E27FC236}">
                <a16:creationId xmlns:a16="http://schemas.microsoft.com/office/drawing/2014/main" id="{347892EC-E420-4CBC-8189-36C5D7CAA73B}"/>
              </a:ext>
            </a:extLst>
          </p:cNvPr>
          <p:cNvSpPr txBox="1"/>
          <p:nvPr/>
        </p:nvSpPr>
        <p:spPr>
          <a:xfrm>
            <a:off x="8280402" y="3113048"/>
            <a:ext cx="528320" cy="369332"/>
          </a:xfrm>
          <a:prstGeom prst="rect">
            <a:avLst/>
          </a:prstGeom>
          <a:noFill/>
        </p:spPr>
        <p:txBody>
          <a:bodyPr wrap="square" rtlCol="0">
            <a:spAutoFit/>
          </a:bodyPr>
          <a:lstStyle/>
          <a:p>
            <a:r>
              <a:rPr lang="vi-VN"/>
              <a:t>b)</a:t>
            </a:r>
            <a:endParaRPr lang="en-US"/>
          </a:p>
        </p:txBody>
      </p:sp>
      <p:grpSp>
        <p:nvGrpSpPr>
          <p:cNvPr id="10" name="Group 9">
            <a:extLst>
              <a:ext uri="{FF2B5EF4-FFF2-40B4-BE49-F238E27FC236}">
                <a16:creationId xmlns:a16="http://schemas.microsoft.com/office/drawing/2014/main" id="{386CE34D-961F-4FA0-B502-A860C3E9F926}"/>
              </a:ext>
            </a:extLst>
          </p:cNvPr>
          <p:cNvGrpSpPr/>
          <p:nvPr/>
        </p:nvGrpSpPr>
        <p:grpSpPr>
          <a:xfrm>
            <a:off x="234121" y="4349624"/>
            <a:ext cx="1138768" cy="1138768"/>
            <a:chOff x="265139" y="96839"/>
            <a:chExt cx="1138768" cy="1138768"/>
          </a:xfrm>
        </p:grpSpPr>
        <p:sp>
          <p:nvSpPr>
            <p:cNvPr id="11" name="Oval 10">
              <a:extLst>
                <a:ext uri="{FF2B5EF4-FFF2-40B4-BE49-F238E27FC236}">
                  <a16:creationId xmlns:a16="http://schemas.microsoft.com/office/drawing/2014/main" id="{1D1F1DF2-FB21-403C-8E71-2274467DE217}"/>
                </a:ext>
              </a:extLst>
            </p:cNvPr>
            <p:cNvSpPr/>
            <p:nvPr/>
          </p:nvSpPr>
          <p:spPr>
            <a:xfrm>
              <a:off x="302164" y="160725"/>
              <a:ext cx="1010997" cy="101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Icon&#10;&#10;Description automatically generated">
              <a:extLst>
                <a:ext uri="{FF2B5EF4-FFF2-40B4-BE49-F238E27FC236}">
                  <a16:creationId xmlns:a16="http://schemas.microsoft.com/office/drawing/2014/main" id="{8A286417-8C12-4D42-9978-6516216B4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39" y="96839"/>
              <a:ext cx="1138768" cy="1138768"/>
            </a:xfrm>
            <a:prstGeom prst="rect">
              <a:avLst/>
            </a:prstGeom>
          </p:spPr>
        </p:pic>
      </p:grpSp>
      <p:sp>
        <p:nvSpPr>
          <p:cNvPr id="13" name="TextBox 12">
            <a:extLst>
              <a:ext uri="{FF2B5EF4-FFF2-40B4-BE49-F238E27FC236}">
                <a16:creationId xmlns:a16="http://schemas.microsoft.com/office/drawing/2014/main" id="{D8605443-3675-4C6A-97FB-DDC0B72096FA}"/>
              </a:ext>
            </a:extLst>
          </p:cNvPr>
          <p:cNvSpPr txBox="1"/>
          <p:nvPr/>
        </p:nvSpPr>
        <p:spPr>
          <a:xfrm>
            <a:off x="1494406" y="4543663"/>
            <a:ext cx="10426448" cy="1389996"/>
          </a:xfrm>
          <a:prstGeom prst="rect">
            <a:avLst/>
          </a:prstGeom>
          <a:noFill/>
        </p:spPr>
        <p:txBody>
          <a:bodyPr wrap="square" rtlCol="0">
            <a:spAutoFit/>
          </a:bodyPr>
          <a:lstStyle/>
          <a:p>
            <a:pPr>
              <a:lnSpc>
                <a:spcPct val="120000"/>
              </a:lnSpc>
            </a:pPr>
            <a:r>
              <a:rPr lang="vi-VN" sz="2400" dirty="0"/>
              <a:t>Quan sát hình 11.4 và thực hiện các yêu cầu sau:</a:t>
            </a:r>
          </a:p>
          <a:p>
            <a:pPr marL="457200" indent="-457200">
              <a:lnSpc>
                <a:spcPct val="120000"/>
              </a:lnSpc>
              <a:buAutoNum type="alphaLcParenR"/>
            </a:pPr>
            <a:r>
              <a:rPr lang="vi-VN" sz="2400" dirty="0"/>
              <a:t>Giải thích ý nghĩa của các biển báo trong hình.</a:t>
            </a:r>
          </a:p>
          <a:p>
            <a:pPr marL="457200" indent="-457200">
              <a:lnSpc>
                <a:spcPct val="120000"/>
              </a:lnSpc>
              <a:buAutoNum type="alphaLcParenR"/>
            </a:pPr>
            <a:r>
              <a:rPr lang="vi-VN" sz="2400" dirty="0"/>
              <a:t>Khi gặp các biển báo này, người lái xe cần phải làm gì? Vì sao?</a:t>
            </a:r>
            <a:endParaRPr lang="en-US" sz="2400" dirty="0"/>
          </a:p>
        </p:txBody>
      </p:sp>
      <p:sp>
        <p:nvSpPr>
          <p:cNvPr id="14" name="TextBox 13">
            <a:extLst>
              <a:ext uri="{FF2B5EF4-FFF2-40B4-BE49-F238E27FC236}">
                <a16:creationId xmlns:a16="http://schemas.microsoft.com/office/drawing/2014/main" id="{10CD6242-CC3A-4A61-950A-83251F0A2221}"/>
              </a:ext>
            </a:extLst>
          </p:cNvPr>
          <p:cNvSpPr txBox="1"/>
          <p:nvPr/>
        </p:nvSpPr>
        <p:spPr>
          <a:xfrm>
            <a:off x="3274038" y="3482379"/>
            <a:ext cx="5991882" cy="400110"/>
          </a:xfrm>
          <a:prstGeom prst="rect">
            <a:avLst/>
          </a:prstGeom>
          <a:noFill/>
        </p:spPr>
        <p:txBody>
          <a:bodyPr wrap="square" rtlCol="0">
            <a:spAutoFit/>
          </a:bodyPr>
          <a:lstStyle/>
          <a:p>
            <a:r>
              <a:rPr lang="vi-VN" sz="2000" b="1" dirty="0"/>
              <a:t>Hình 11.4: </a:t>
            </a:r>
            <a:r>
              <a:rPr lang="vi-VN" sz="2000" dirty="0"/>
              <a:t>Một số biển báo giao thông thường gặp</a:t>
            </a:r>
            <a:endParaRPr lang="en-US" sz="2000" dirty="0"/>
          </a:p>
        </p:txBody>
      </p:sp>
    </p:spTree>
    <p:extLst>
      <p:ext uri="{BB962C8B-B14F-4D97-AF65-F5344CB8AC3E}">
        <p14:creationId xmlns:p14="http://schemas.microsoft.com/office/powerpoint/2010/main" val="26170199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950DD-FA92-4CC2-93FD-7685AE1E9B4A}"/>
              </a:ext>
            </a:extLst>
          </p:cNvPr>
          <p:cNvGrpSpPr/>
          <p:nvPr/>
        </p:nvGrpSpPr>
        <p:grpSpPr>
          <a:xfrm>
            <a:off x="5345374" y="394562"/>
            <a:ext cx="1501252" cy="590833"/>
            <a:chOff x="302164" y="4109023"/>
            <a:chExt cx="1501252" cy="590833"/>
          </a:xfrm>
        </p:grpSpPr>
        <p:sp>
          <p:nvSpPr>
            <p:cNvPr id="3" name="Rectangle: Rounded Corners 2">
              <a:extLst>
                <a:ext uri="{FF2B5EF4-FFF2-40B4-BE49-F238E27FC236}">
                  <a16:creationId xmlns:a16="http://schemas.microsoft.com/office/drawing/2014/main" id="{3F8301C1-915D-43FC-82CE-6C13E2FD7DDE}"/>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5E6C08-2D10-4A0A-95E0-25F92336B213}"/>
                </a:ext>
              </a:extLst>
            </p:cNvPr>
            <p:cNvSpPr txBox="1"/>
            <p:nvPr/>
          </p:nvSpPr>
          <p:spPr>
            <a:xfrm>
              <a:off x="452306" y="4173606"/>
              <a:ext cx="1351110"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5" name="Rectangle: Rounded Corners 4">
              <a:extLst>
                <a:ext uri="{FF2B5EF4-FFF2-40B4-BE49-F238E27FC236}">
                  <a16:creationId xmlns:a16="http://schemas.microsoft.com/office/drawing/2014/main" id="{1B28A71B-3B8B-4402-9C59-46094C137636}"/>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picture containing text, clipart&#10;&#10;Description automatically generated">
            <a:extLst>
              <a:ext uri="{FF2B5EF4-FFF2-40B4-BE49-F238E27FC236}">
                <a16:creationId xmlns:a16="http://schemas.microsoft.com/office/drawing/2014/main" id="{42C07EF5-33DB-4006-9182-FE6201BD6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003" y="1461874"/>
            <a:ext cx="2385345" cy="1924656"/>
          </a:xfrm>
          <a:prstGeom prst="rect">
            <a:avLst/>
          </a:prstGeom>
        </p:spPr>
      </p:pic>
      <p:sp>
        <p:nvSpPr>
          <p:cNvPr id="7" name="TextBox 6">
            <a:extLst>
              <a:ext uri="{FF2B5EF4-FFF2-40B4-BE49-F238E27FC236}">
                <a16:creationId xmlns:a16="http://schemas.microsoft.com/office/drawing/2014/main" id="{6A1F7342-2B19-4F23-8FFC-B9DB68AAEF09}"/>
              </a:ext>
            </a:extLst>
          </p:cNvPr>
          <p:cNvSpPr txBox="1"/>
          <p:nvPr/>
        </p:nvSpPr>
        <p:spPr>
          <a:xfrm>
            <a:off x="492603" y="1461874"/>
            <a:ext cx="528320" cy="461665"/>
          </a:xfrm>
          <a:prstGeom prst="rect">
            <a:avLst/>
          </a:prstGeom>
          <a:noFill/>
        </p:spPr>
        <p:txBody>
          <a:bodyPr wrap="square" rtlCol="0">
            <a:spAutoFit/>
          </a:bodyPr>
          <a:lstStyle/>
          <a:p>
            <a:r>
              <a:rPr lang="vi-VN" sz="2400">
                <a:solidFill>
                  <a:schemeClr val="bg2">
                    <a:lumMod val="25000"/>
                  </a:schemeClr>
                </a:solidFill>
              </a:rPr>
              <a:t>a)</a:t>
            </a:r>
            <a:endParaRPr lang="en-US" sz="2400">
              <a:solidFill>
                <a:schemeClr val="bg2">
                  <a:lumMod val="25000"/>
                </a:schemeClr>
              </a:solidFill>
            </a:endParaRPr>
          </a:p>
        </p:txBody>
      </p:sp>
      <p:sp>
        <p:nvSpPr>
          <p:cNvPr id="9" name="TextBox 8">
            <a:extLst>
              <a:ext uri="{FF2B5EF4-FFF2-40B4-BE49-F238E27FC236}">
                <a16:creationId xmlns:a16="http://schemas.microsoft.com/office/drawing/2014/main" id="{38B5CF1B-ECA5-457C-9932-FAEEB5E9E5CC}"/>
              </a:ext>
            </a:extLst>
          </p:cNvPr>
          <p:cNvSpPr txBox="1"/>
          <p:nvPr/>
        </p:nvSpPr>
        <p:spPr>
          <a:xfrm>
            <a:off x="3284348" y="1824037"/>
            <a:ext cx="8686800" cy="1389996"/>
          </a:xfrm>
          <a:prstGeom prst="rect">
            <a:avLst/>
          </a:prstGeom>
          <a:noFill/>
        </p:spPr>
        <p:txBody>
          <a:bodyPr wrap="square">
            <a:spAutoFit/>
          </a:bodyPr>
          <a:lstStyle/>
          <a:p>
            <a:pPr algn="just">
              <a:lnSpc>
                <a:spcPct val="120000"/>
              </a:lnSpc>
            </a:pPr>
            <a:r>
              <a:rPr lang="vi-VN" sz="2400" b="1" dirty="0">
                <a:solidFill>
                  <a:srgbClr val="C00000"/>
                </a:solidFill>
              </a:rPr>
              <a:t>Biển số 222a “Đường trơn”</a:t>
            </a:r>
            <a:r>
              <a:rPr lang="vi-VN" sz="2400" dirty="0">
                <a:solidFill>
                  <a:schemeClr val="bg2">
                    <a:lumMod val="25000"/>
                  </a:schemeClr>
                </a:solidFill>
              </a:rPr>
              <a:t>, </a:t>
            </a:r>
            <a:r>
              <a:rPr lang="vi-VN" sz="2400" dirty="0"/>
              <a:t>biển báo nguy hiểm báo trước sắp tới đoạn đường có thể xảy ra trơn trượt đặc biệt là khi thời tiết xấu, mưa phùn (hệ số bám của lốp với mặt đường &lt; 0,3)</a:t>
            </a:r>
            <a:endParaRPr lang="en-US" sz="2400" dirty="0"/>
          </a:p>
        </p:txBody>
      </p:sp>
      <p:pic>
        <p:nvPicPr>
          <p:cNvPr id="10" name="Picture 9" descr="A picture containing text, sign, clipart&#10;&#10;Description automatically generated">
            <a:extLst>
              <a:ext uri="{FF2B5EF4-FFF2-40B4-BE49-F238E27FC236}">
                <a16:creationId xmlns:a16="http://schemas.microsoft.com/office/drawing/2014/main" id="{4E6BE58C-886A-4612-AE87-19B9FAB4E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228" y="4000822"/>
            <a:ext cx="2055409" cy="1779052"/>
          </a:xfrm>
          <a:prstGeom prst="rect">
            <a:avLst/>
          </a:prstGeom>
        </p:spPr>
      </p:pic>
      <p:sp>
        <p:nvSpPr>
          <p:cNvPr id="12" name="TextBox 11">
            <a:extLst>
              <a:ext uri="{FF2B5EF4-FFF2-40B4-BE49-F238E27FC236}">
                <a16:creationId xmlns:a16="http://schemas.microsoft.com/office/drawing/2014/main" id="{2C620BC0-DAD6-43CA-A887-B24DF66AE12D}"/>
              </a:ext>
            </a:extLst>
          </p:cNvPr>
          <p:cNvSpPr txBox="1"/>
          <p:nvPr/>
        </p:nvSpPr>
        <p:spPr>
          <a:xfrm>
            <a:off x="3505200" y="4410055"/>
            <a:ext cx="8465948" cy="1389996"/>
          </a:xfrm>
          <a:prstGeom prst="rect">
            <a:avLst/>
          </a:prstGeom>
          <a:noFill/>
        </p:spPr>
        <p:txBody>
          <a:bodyPr wrap="square">
            <a:spAutoFit/>
          </a:bodyPr>
          <a:lstStyle/>
          <a:p>
            <a:pPr algn="just">
              <a:lnSpc>
                <a:spcPct val="120000"/>
              </a:lnSpc>
            </a:pPr>
            <a:r>
              <a:rPr lang="vi-VN" sz="2400" b="1" dirty="0">
                <a:solidFill>
                  <a:srgbClr val="C00000"/>
                </a:solidFill>
              </a:rPr>
              <a:t>Biển số 225 “Trẻ em”</a:t>
            </a:r>
            <a:r>
              <a:rPr lang="vi-VN" sz="2400" dirty="0"/>
              <a:t>, báo trước là gần đến đoạn đường thường có trẻ em đi ngang qua hoặc tụ tập trên đường như ở vườn trẻ, trường học, câu lạc bộ</a:t>
            </a:r>
            <a:endParaRPr lang="en-US" sz="2400" dirty="0"/>
          </a:p>
        </p:txBody>
      </p:sp>
    </p:spTree>
    <p:extLst>
      <p:ext uri="{BB962C8B-B14F-4D97-AF65-F5344CB8AC3E}">
        <p14:creationId xmlns:p14="http://schemas.microsoft.com/office/powerpoint/2010/main" val="2327164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wd">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anim calcmode="lin" valueType="num">
                                      <p:cBhvr>
                                        <p:cTn id="3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950DD-FA92-4CC2-93FD-7685AE1E9B4A}"/>
              </a:ext>
            </a:extLst>
          </p:cNvPr>
          <p:cNvGrpSpPr/>
          <p:nvPr/>
        </p:nvGrpSpPr>
        <p:grpSpPr>
          <a:xfrm>
            <a:off x="5345374" y="394562"/>
            <a:ext cx="1501252" cy="590833"/>
            <a:chOff x="302164" y="4109023"/>
            <a:chExt cx="1501252" cy="590833"/>
          </a:xfrm>
        </p:grpSpPr>
        <p:sp>
          <p:nvSpPr>
            <p:cNvPr id="3" name="Rectangle: Rounded Corners 2">
              <a:extLst>
                <a:ext uri="{FF2B5EF4-FFF2-40B4-BE49-F238E27FC236}">
                  <a16:creationId xmlns:a16="http://schemas.microsoft.com/office/drawing/2014/main" id="{3F8301C1-915D-43FC-82CE-6C13E2FD7DDE}"/>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95E6C08-2D10-4A0A-95E0-25F92336B213}"/>
                </a:ext>
              </a:extLst>
            </p:cNvPr>
            <p:cNvSpPr txBox="1"/>
            <p:nvPr/>
          </p:nvSpPr>
          <p:spPr>
            <a:xfrm>
              <a:off x="452306" y="4173606"/>
              <a:ext cx="1351110"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5" name="Rectangle: Rounded Corners 4">
              <a:extLst>
                <a:ext uri="{FF2B5EF4-FFF2-40B4-BE49-F238E27FC236}">
                  <a16:creationId xmlns:a16="http://schemas.microsoft.com/office/drawing/2014/main" id="{1B28A71B-3B8B-4402-9C59-46094C137636}"/>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picture containing text, clipart&#10;&#10;Description automatically generated">
            <a:extLst>
              <a:ext uri="{FF2B5EF4-FFF2-40B4-BE49-F238E27FC236}">
                <a16:creationId xmlns:a16="http://schemas.microsoft.com/office/drawing/2014/main" id="{42C07EF5-33DB-4006-9182-FE6201BD6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003" y="1461874"/>
            <a:ext cx="2385345" cy="1924656"/>
          </a:xfrm>
          <a:prstGeom prst="rect">
            <a:avLst/>
          </a:prstGeom>
        </p:spPr>
      </p:pic>
      <p:sp>
        <p:nvSpPr>
          <p:cNvPr id="7" name="TextBox 6">
            <a:extLst>
              <a:ext uri="{FF2B5EF4-FFF2-40B4-BE49-F238E27FC236}">
                <a16:creationId xmlns:a16="http://schemas.microsoft.com/office/drawing/2014/main" id="{6A1F7342-2B19-4F23-8FFC-B9DB68AAEF09}"/>
              </a:ext>
            </a:extLst>
          </p:cNvPr>
          <p:cNvSpPr txBox="1"/>
          <p:nvPr/>
        </p:nvSpPr>
        <p:spPr>
          <a:xfrm>
            <a:off x="492603" y="1461874"/>
            <a:ext cx="528320" cy="461665"/>
          </a:xfrm>
          <a:prstGeom prst="rect">
            <a:avLst/>
          </a:prstGeom>
          <a:noFill/>
        </p:spPr>
        <p:txBody>
          <a:bodyPr wrap="square" rtlCol="0">
            <a:spAutoFit/>
          </a:bodyPr>
          <a:lstStyle/>
          <a:p>
            <a:r>
              <a:rPr lang="vi-VN" sz="2400"/>
              <a:t>b)</a:t>
            </a:r>
            <a:endParaRPr lang="en-US" sz="2400"/>
          </a:p>
        </p:txBody>
      </p:sp>
      <p:sp>
        <p:nvSpPr>
          <p:cNvPr id="9" name="TextBox 8">
            <a:extLst>
              <a:ext uri="{FF2B5EF4-FFF2-40B4-BE49-F238E27FC236}">
                <a16:creationId xmlns:a16="http://schemas.microsoft.com/office/drawing/2014/main" id="{38B5CF1B-ECA5-457C-9932-FAEEB5E9E5CC}"/>
              </a:ext>
            </a:extLst>
          </p:cNvPr>
          <p:cNvSpPr txBox="1"/>
          <p:nvPr/>
        </p:nvSpPr>
        <p:spPr>
          <a:xfrm>
            <a:off x="3284348" y="1692498"/>
            <a:ext cx="8686800" cy="2308324"/>
          </a:xfrm>
          <a:prstGeom prst="rect">
            <a:avLst/>
          </a:prstGeom>
          <a:noFill/>
        </p:spPr>
        <p:txBody>
          <a:bodyPr wrap="square">
            <a:spAutoFit/>
          </a:bodyPr>
          <a:lstStyle/>
          <a:p>
            <a:pPr algn="just"/>
            <a:r>
              <a:rPr lang="vi-VN" sz="2400" dirty="0"/>
              <a:t>Khi gặp biển báo này, người lái </a:t>
            </a:r>
            <a:r>
              <a:rPr lang="vi-VN" sz="2400"/>
              <a:t>xe cần: giảm </a:t>
            </a:r>
            <a:r>
              <a:rPr lang="vi-VN" sz="2400" dirty="0"/>
              <a:t>tốc độ, tránh hãm phanh, tăng ga, sang số đột ngột để tránh xảy ra các trường hợp mất lái, trơn trượt, va chạm với xe khác do không chuyển hướng kịp thời,…, đảm bảo an toàn cho bản thân và người khác.</a:t>
            </a:r>
            <a:endParaRPr lang="en-US" sz="2400" dirty="0"/>
          </a:p>
          <a:p>
            <a:pPr algn="just"/>
            <a:endParaRPr lang="en-US" sz="2400" dirty="0"/>
          </a:p>
        </p:txBody>
      </p:sp>
      <p:pic>
        <p:nvPicPr>
          <p:cNvPr id="10" name="Picture 9" descr="A picture containing text, sign, clipart&#10;&#10;Description automatically generated">
            <a:extLst>
              <a:ext uri="{FF2B5EF4-FFF2-40B4-BE49-F238E27FC236}">
                <a16:creationId xmlns:a16="http://schemas.microsoft.com/office/drawing/2014/main" id="{4E6BE58C-886A-4612-AE87-19B9FAB4E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228" y="4000822"/>
            <a:ext cx="2055409" cy="1779052"/>
          </a:xfrm>
          <a:prstGeom prst="rect">
            <a:avLst/>
          </a:prstGeom>
        </p:spPr>
      </p:pic>
      <p:sp>
        <p:nvSpPr>
          <p:cNvPr id="11" name="TextBox 10">
            <a:extLst>
              <a:ext uri="{FF2B5EF4-FFF2-40B4-BE49-F238E27FC236}">
                <a16:creationId xmlns:a16="http://schemas.microsoft.com/office/drawing/2014/main" id="{8F3E37BE-8BF4-4E96-AA80-EB8DE7A918B1}"/>
              </a:ext>
            </a:extLst>
          </p:cNvPr>
          <p:cNvSpPr txBox="1"/>
          <p:nvPr/>
        </p:nvSpPr>
        <p:spPr>
          <a:xfrm>
            <a:off x="3284348" y="4341466"/>
            <a:ext cx="8686800" cy="1938992"/>
          </a:xfrm>
          <a:prstGeom prst="rect">
            <a:avLst/>
          </a:prstGeom>
          <a:noFill/>
        </p:spPr>
        <p:txBody>
          <a:bodyPr wrap="square">
            <a:spAutoFit/>
          </a:bodyPr>
          <a:lstStyle/>
          <a:p>
            <a:pPr algn="just"/>
            <a:r>
              <a:rPr lang="vi-VN" sz="2400" dirty="0"/>
              <a:t>Khi gặp biển báo này, người lái xe cần đi chậm, chú ý quan sát phía trước và hai bên đường để có thể ứng phó kịp thời với những trường hợp nguy hiểm có thể xảy ra như trẻ em đùa nghịch bị ngã xuống đường, trẻ em băng qua đường khi không có người lớn đi cùng,…</a:t>
            </a:r>
            <a:endParaRPr lang="en-US" sz="2400" dirty="0"/>
          </a:p>
        </p:txBody>
      </p:sp>
    </p:spTree>
    <p:extLst>
      <p:ext uri="{BB962C8B-B14F-4D97-AF65-F5344CB8AC3E}">
        <p14:creationId xmlns:p14="http://schemas.microsoft.com/office/powerpoint/2010/main" val="1554814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BD7359A-20F1-4D19-B944-9ED0010ADCD0}"/>
              </a:ext>
            </a:extLst>
          </p:cNvPr>
          <p:cNvGrpSpPr/>
          <p:nvPr/>
        </p:nvGrpSpPr>
        <p:grpSpPr>
          <a:xfrm>
            <a:off x="3779739" y="0"/>
            <a:ext cx="4632522" cy="805543"/>
            <a:chOff x="3779739" y="0"/>
            <a:chExt cx="4632522" cy="805543"/>
          </a:xfrm>
        </p:grpSpPr>
        <p:sp>
          <p:nvSpPr>
            <p:cNvPr id="4" name="Trapezoid 3">
              <a:extLst>
                <a:ext uri="{FF2B5EF4-FFF2-40B4-BE49-F238E27FC236}">
                  <a16:creationId xmlns:a16="http://schemas.microsoft.com/office/drawing/2014/main" id="{FD49EC27-EE45-4CB9-8331-EA8DF1E589DF}"/>
                </a:ext>
              </a:extLst>
            </p:cNvPr>
            <p:cNvSpPr/>
            <p:nvPr/>
          </p:nvSpPr>
          <p:spPr>
            <a:xfrm flipV="1">
              <a:off x="3779739" y="0"/>
              <a:ext cx="4632522" cy="805543"/>
            </a:xfrm>
            <a:prstGeom prst="trapezoid">
              <a:avLst>
                <a:gd name="adj" fmla="val 57432"/>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CE79B3-7105-4A56-BD37-36CCA1F2A6EB}"/>
                </a:ext>
              </a:extLst>
            </p:cNvPr>
            <p:cNvSpPr txBox="1"/>
            <p:nvPr/>
          </p:nvSpPr>
          <p:spPr>
            <a:xfrm>
              <a:off x="5549640" y="171935"/>
              <a:ext cx="1978980" cy="461665"/>
            </a:xfrm>
            <a:prstGeom prst="rect">
              <a:avLst/>
            </a:prstGeom>
            <a:noFill/>
          </p:spPr>
          <p:txBody>
            <a:bodyPr wrap="square" rtlCol="0">
              <a:spAutoFit/>
            </a:bodyPr>
            <a:lstStyle/>
            <a:p>
              <a:r>
                <a:rPr lang="vi-VN" sz="2400" b="1">
                  <a:solidFill>
                    <a:schemeClr val="bg1"/>
                  </a:solidFill>
                </a:rPr>
                <a:t>LUYỆN TẬP</a:t>
              </a:r>
              <a:endParaRPr lang="en-US" sz="2400" b="1">
                <a:solidFill>
                  <a:schemeClr val="bg1"/>
                </a:solidFill>
              </a:endParaRPr>
            </a:p>
          </p:txBody>
        </p:sp>
        <p:pic>
          <p:nvPicPr>
            <p:cNvPr id="3" name="Graphic 2" descr="Books with solid fill">
              <a:extLst>
                <a:ext uri="{FF2B5EF4-FFF2-40B4-BE49-F238E27FC236}">
                  <a16:creationId xmlns:a16="http://schemas.microsoft.com/office/drawing/2014/main" id="{258D98BE-FE90-41F8-ADD5-ABA025F569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91742" y="75315"/>
              <a:ext cx="654903" cy="654903"/>
            </a:xfrm>
            <a:prstGeom prst="rect">
              <a:avLst/>
            </a:prstGeom>
          </p:spPr>
        </p:pic>
      </p:grpSp>
      <p:sp>
        <p:nvSpPr>
          <p:cNvPr id="6" name="Hexagon 5">
            <a:extLst>
              <a:ext uri="{FF2B5EF4-FFF2-40B4-BE49-F238E27FC236}">
                <a16:creationId xmlns:a16="http://schemas.microsoft.com/office/drawing/2014/main" id="{7B668A8D-639B-483F-8FAB-7CA4ED172D7A}"/>
              </a:ext>
            </a:extLst>
          </p:cNvPr>
          <p:cNvSpPr/>
          <p:nvPr/>
        </p:nvSpPr>
        <p:spPr>
          <a:xfrm>
            <a:off x="427382" y="977478"/>
            <a:ext cx="899292" cy="775252"/>
          </a:xfrm>
          <a:prstGeom prst="hexagon">
            <a:avLst/>
          </a:prstGeom>
          <a:solidFill>
            <a:srgbClr val="00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01</a:t>
            </a:r>
            <a:endParaRPr lang="en-US" sz="2400" b="1"/>
          </a:p>
        </p:txBody>
      </p:sp>
      <p:sp>
        <p:nvSpPr>
          <p:cNvPr id="7" name="TextBox 6">
            <a:extLst>
              <a:ext uri="{FF2B5EF4-FFF2-40B4-BE49-F238E27FC236}">
                <a16:creationId xmlns:a16="http://schemas.microsoft.com/office/drawing/2014/main" id="{72D62047-771A-47FA-B91E-6016D6F55E3C}"/>
              </a:ext>
            </a:extLst>
          </p:cNvPr>
          <p:cNvSpPr txBox="1"/>
          <p:nvPr/>
        </p:nvSpPr>
        <p:spPr>
          <a:xfrm>
            <a:off x="1381537" y="986944"/>
            <a:ext cx="10412897" cy="830997"/>
          </a:xfrm>
          <a:prstGeom prst="rect">
            <a:avLst/>
          </a:prstGeom>
          <a:noFill/>
        </p:spPr>
        <p:txBody>
          <a:bodyPr wrap="square" rtlCol="0">
            <a:spAutoFit/>
          </a:bodyPr>
          <a:lstStyle/>
          <a:p>
            <a:r>
              <a:rPr lang="vi-VN" sz="2400" dirty="0"/>
              <a:t>Vì sao phải quy định tốc độ giới hạn khác nhau cho từng loại xe, trên từng làn đường (hình dưới)?</a:t>
            </a:r>
            <a:endParaRPr lang="en-US" sz="2400" dirty="0"/>
          </a:p>
        </p:txBody>
      </p:sp>
      <p:pic>
        <p:nvPicPr>
          <p:cNvPr id="9" name="Picture 8" descr="A bus is parked on the side of the road&#10;&#10;Description automatically generated with medium confidence">
            <a:extLst>
              <a:ext uri="{FF2B5EF4-FFF2-40B4-BE49-F238E27FC236}">
                <a16:creationId xmlns:a16="http://schemas.microsoft.com/office/drawing/2014/main" id="{87D8D620-B613-4105-81CF-1FCC801B0BD2}"/>
              </a:ext>
            </a:extLst>
          </p:cNvPr>
          <p:cNvPicPr>
            <a:picLocks noChangeAspect="1"/>
          </p:cNvPicPr>
          <p:nvPr/>
        </p:nvPicPr>
        <p:blipFill rotWithShape="1">
          <a:blip r:embed="rId4">
            <a:extLst>
              <a:ext uri="{28A0092B-C50C-407E-A947-70E740481C1C}">
                <a14:useLocalDpi xmlns:a14="http://schemas.microsoft.com/office/drawing/2010/main" val="0"/>
              </a:ext>
            </a:extLst>
          </a:blip>
          <a:srcRect b="29565"/>
          <a:stretch/>
        </p:blipFill>
        <p:spPr>
          <a:xfrm>
            <a:off x="2277953" y="1999342"/>
            <a:ext cx="7837717" cy="4025349"/>
          </a:xfrm>
          <a:prstGeom prst="rect">
            <a:avLst/>
          </a:prstGeom>
          <a:ln w="38100">
            <a:solidFill>
              <a:srgbClr val="005D7E"/>
            </a:solidFill>
          </a:ln>
        </p:spPr>
      </p:pic>
      <p:sp>
        <p:nvSpPr>
          <p:cNvPr id="11" name="TextBox 10">
            <a:extLst>
              <a:ext uri="{FF2B5EF4-FFF2-40B4-BE49-F238E27FC236}">
                <a16:creationId xmlns:a16="http://schemas.microsoft.com/office/drawing/2014/main" id="{1A16432A-9DBF-4665-97BB-249429F3E760}"/>
              </a:ext>
            </a:extLst>
          </p:cNvPr>
          <p:cNvSpPr txBox="1"/>
          <p:nvPr/>
        </p:nvSpPr>
        <p:spPr>
          <a:xfrm>
            <a:off x="2433608" y="6096597"/>
            <a:ext cx="7526406" cy="369332"/>
          </a:xfrm>
          <a:prstGeom prst="rect">
            <a:avLst/>
          </a:prstGeom>
          <a:noFill/>
        </p:spPr>
        <p:txBody>
          <a:bodyPr wrap="square">
            <a:spAutoFit/>
          </a:bodyPr>
          <a:lstStyle/>
          <a:p>
            <a:r>
              <a:rPr lang="vi-VN"/>
              <a:t>Q</a:t>
            </a:r>
            <a:r>
              <a:rPr lang="vi-VN" sz="1800"/>
              <a:t>uy định tốc độ tối đa cho phép theo phương tiện, trên từng làn đường</a:t>
            </a:r>
            <a:endParaRPr lang="en-US"/>
          </a:p>
        </p:txBody>
      </p:sp>
    </p:spTree>
    <p:extLst>
      <p:ext uri="{BB962C8B-B14F-4D97-AF65-F5344CB8AC3E}">
        <p14:creationId xmlns:p14="http://schemas.microsoft.com/office/powerpoint/2010/main" val="29568132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7965E9-797B-4329-91FC-C8F2C765FFC2}"/>
              </a:ext>
            </a:extLst>
          </p:cNvPr>
          <p:cNvGrpSpPr/>
          <p:nvPr/>
        </p:nvGrpSpPr>
        <p:grpSpPr>
          <a:xfrm>
            <a:off x="5345374" y="1169814"/>
            <a:ext cx="1501252" cy="590833"/>
            <a:chOff x="302164" y="4109023"/>
            <a:chExt cx="1501252" cy="590833"/>
          </a:xfrm>
        </p:grpSpPr>
        <p:sp>
          <p:nvSpPr>
            <p:cNvPr id="3" name="Rectangle: Rounded Corners 2">
              <a:extLst>
                <a:ext uri="{FF2B5EF4-FFF2-40B4-BE49-F238E27FC236}">
                  <a16:creationId xmlns:a16="http://schemas.microsoft.com/office/drawing/2014/main" id="{D19EF2A7-2896-4C0E-A215-87A58375283F}"/>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910500-4902-4903-B3C8-17586E204EBF}"/>
                </a:ext>
              </a:extLst>
            </p:cNvPr>
            <p:cNvSpPr txBox="1"/>
            <p:nvPr/>
          </p:nvSpPr>
          <p:spPr>
            <a:xfrm>
              <a:off x="452306" y="4173606"/>
              <a:ext cx="1351110"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5" name="Rectangle: Rounded Corners 4">
              <a:extLst>
                <a:ext uri="{FF2B5EF4-FFF2-40B4-BE49-F238E27FC236}">
                  <a16:creationId xmlns:a16="http://schemas.microsoft.com/office/drawing/2014/main" id="{36FEF5F6-E082-43E1-9E5F-398936577FE1}"/>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blue sports car&#10;&#10;Description automatically generated with medium confidence">
            <a:extLst>
              <a:ext uri="{FF2B5EF4-FFF2-40B4-BE49-F238E27FC236}">
                <a16:creationId xmlns:a16="http://schemas.microsoft.com/office/drawing/2014/main" id="{F59A0B29-8064-459A-B3AC-8F2C4FC44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3677" y="5487288"/>
            <a:ext cx="3158323" cy="1370712"/>
          </a:xfrm>
          <a:prstGeom prst="rect">
            <a:avLst/>
          </a:prstGeom>
        </p:spPr>
      </p:pic>
      <p:grpSp>
        <p:nvGrpSpPr>
          <p:cNvPr id="8" name="Group 7">
            <a:extLst>
              <a:ext uri="{FF2B5EF4-FFF2-40B4-BE49-F238E27FC236}">
                <a16:creationId xmlns:a16="http://schemas.microsoft.com/office/drawing/2014/main" id="{E8795AB5-8D8C-45E2-932D-BA3137698C50}"/>
              </a:ext>
            </a:extLst>
          </p:cNvPr>
          <p:cNvGrpSpPr/>
          <p:nvPr/>
        </p:nvGrpSpPr>
        <p:grpSpPr>
          <a:xfrm>
            <a:off x="3779739" y="0"/>
            <a:ext cx="4632522" cy="805543"/>
            <a:chOff x="3779739" y="0"/>
            <a:chExt cx="4632522" cy="805543"/>
          </a:xfrm>
        </p:grpSpPr>
        <p:sp>
          <p:nvSpPr>
            <p:cNvPr id="9" name="Trapezoid 8">
              <a:extLst>
                <a:ext uri="{FF2B5EF4-FFF2-40B4-BE49-F238E27FC236}">
                  <a16:creationId xmlns:a16="http://schemas.microsoft.com/office/drawing/2014/main" id="{B7A06507-47BC-4AA8-8383-68A47CD6FCEA}"/>
                </a:ext>
              </a:extLst>
            </p:cNvPr>
            <p:cNvSpPr/>
            <p:nvPr/>
          </p:nvSpPr>
          <p:spPr>
            <a:xfrm flipV="1">
              <a:off x="3779739" y="0"/>
              <a:ext cx="4632522" cy="805543"/>
            </a:xfrm>
            <a:prstGeom prst="trapezoid">
              <a:avLst>
                <a:gd name="adj" fmla="val 57432"/>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518E6C-120A-4544-8A06-B8956CE203A9}"/>
                </a:ext>
              </a:extLst>
            </p:cNvPr>
            <p:cNvSpPr txBox="1"/>
            <p:nvPr/>
          </p:nvSpPr>
          <p:spPr>
            <a:xfrm>
              <a:off x="5549640" y="171935"/>
              <a:ext cx="1978980" cy="461665"/>
            </a:xfrm>
            <a:prstGeom prst="rect">
              <a:avLst/>
            </a:prstGeom>
            <a:noFill/>
          </p:spPr>
          <p:txBody>
            <a:bodyPr wrap="square" rtlCol="0">
              <a:spAutoFit/>
            </a:bodyPr>
            <a:lstStyle/>
            <a:p>
              <a:r>
                <a:rPr lang="vi-VN" sz="2400" b="1">
                  <a:solidFill>
                    <a:schemeClr val="bg1"/>
                  </a:solidFill>
                </a:rPr>
                <a:t>LUYỆN TẬP</a:t>
              </a:r>
              <a:endParaRPr lang="en-US" sz="2400" b="1">
                <a:solidFill>
                  <a:schemeClr val="bg1"/>
                </a:solidFill>
              </a:endParaRPr>
            </a:p>
          </p:txBody>
        </p:sp>
        <p:pic>
          <p:nvPicPr>
            <p:cNvPr id="11" name="Graphic 10" descr="Books with solid fill">
              <a:extLst>
                <a:ext uri="{FF2B5EF4-FFF2-40B4-BE49-F238E27FC236}">
                  <a16:creationId xmlns:a16="http://schemas.microsoft.com/office/drawing/2014/main" id="{C492BBCB-EAF1-4F2D-ACBE-BAD35FEA89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91742" y="75315"/>
              <a:ext cx="654903" cy="654903"/>
            </a:xfrm>
            <a:prstGeom prst="rect">
              <a:avLst/>
            </a:prstGeom>
          </p:spPr>
        </p:pic>
      </p:grpSp>
      <p:sp>
        <p:nvSpPr>
          <p:cNvPr id="12" name="TextBox 11">
            <a:extLst>
              <a:ext uri="{FF2B5EF4-FFF2-40B4-BE49-F238E27FC236}">
                <a16:creationId xmlns:a16="http://schemas.microsoft.com/office/drawing/2014/main" id="{C69F8617-53CC-A65E-C86A-5CCAD9EE92F8}"/>
              </a:ext>
            </a:extLst>
          </p:cNvPr>
          <p:cNvSpPr txBox="1"/>
          <p:nvPr/>
        </p:nvSpPr>
        <p:spPr>
          <a:xfrm>
            <a:off x="518985" y="1825230"/>
            <a:ext cx="11528854" cy="4154984"/>
          </a:xfrm>
          <a:prstGeom prst="rect">
            <a:avLst/>
          </a:prstGeom>
          <a:noFill/>
        </p:spPr>
        <p:txBody>
          <a:bodyPr wrap="square" rtlCol="0">
            <a:spAutoFit/>
          </a:bodyPr>
          <a:lstStyle/>
          <a:p>
            <a:pPr algn="just"/>
            <a:r>
              <a:rPr lang="vi-VN" sz="2400" dirty="0">
                <a:solidFill>
                  <a:srgbClr val="002060"/>
                </a:solidFill>
              </a:rPr>
              <a:t> - Hạn chế xảy ra va chạm giữa các phương tiện giao thông khi di chuyển trên đường với tốc độ quá nhanh.</a:t>
            </a:r>
          </a:p>
          <a:p>
            <a:pPr algn="just"/>
            <a:r>
              <a:rPr lang="vi-VN" sz="2400" dirty="0">
                <a:solidFill>
                  <a:srgbClr val="002060"/>
                </a:solidFill>
              </a:rPr>
              <a:t>     - Giảm thiểu khả năng tai nạn khi các phương tiện di chuyển ở khu vực đông dân cư.</a:t>
            </a:r>
          </a:p>
          <a:p>
            <a:pPr algn="just"/>
            <a:r>
              <a:rPr lang="vi-VN" sz="2400" dirty="0">
                <a:solidFill>
                  <a:srgbClr val="002060"/>
                </a:solidFill>
              </a:rPr>
              <a:t>     - Hỗ trợ công tác kiểm soát, giám sát của lực lượng chức năng để có biện pháp xử lí thích đáng với những trường hợp vi phạm,</a:t>
            </a:r>
          </a:p>
          <a:p>
            <a:pPr algn="just"/>
            <a:r>
              <a:rPr lang="vi-VN" sz="2400" dirty="0">
                <a:solidFill>
                  <a:srgbClr val="002060"/>
                </a:solidFill>
              </a:rPr>
              <a:t>     - Các loại xe nặng,cồng kềnh dễ gây tai nạn thì phải lưu thông với tốc độ thấp</a:t>
            </a:r>
          </a:p>
          <a:p>
            <a:pPr algn="just"/>
            <a:r>
              <a:rPr lang="vi-VN" sz="2400" dirty="0">
                <a:solidFill>
                  <a:srgbClr val="002060"/>
                </a:solidFill>
              </a:rPr>
              <a:t>hơn so với các xe nhỏ,nhẹ.</a:t>
            </a:r>
          </a:p>
          <a:p>
            <a:pPr algn="just"/>
            <a:r>
              <a:rPr lang="vi-VN" sz="2400" dirty="0">
                <a:solidFill>
                  <a:srgbClr val="002060"/>
                </a:solidFill>
              </a:rPr>
              <a:t>     - Mỗi làn quy định tốc độ khác nhau để các xe có thể giữ khoảng cách an toàn giữa các xe.Thông thường, xe có tốc độ thấp hơn lưu thông ở làn đường phía bên phải.</a:t>
            </a:r>
          </a:p>
        </p:txBody>
      </p:sp>
    </p:spTree>
    <p:extLst>
      <p:ext uri="{BB962C8B-B14F-4D97-AF65-F5344CB8AC3E}">
        <p14:creationId xmlns:p14="http://schemas.microsoft.com/office/powerpoint/2010/main" val="424818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BD7359A-20F1-4D19-B944-9ED0010ADCD0}"/>
              </a:ext>
            </a:extLst>
          </p:cNvPr>
          <p:cNvGrpSpPr/>
          <p:nvPr/>
        </p:nvGrpSpPr>
        <p:grpSpPr>
          <a:xfrm>
            <a:off x="3779739" y="0"/>
            <a:ext cx="4632522" cy="805543"/>
            <a:chOff x="3779739" y="0"/>
            <a:chExt cx="4632522" cy="805543"/>
          </a:xfrm>
        </p:grpSpPr>
        <p:sp>
          <p:nvSpPr>
            <p:cNvPr id="4" name="Trapezoid 3">
              <a:extLst>
                <a:ext uri="{FF2B5EF4-FFF2-40B4-BE49-F238E27FC236}">
                  <a16:creationId xmlns:a16="http://schemas.microsoft.com/office/drawing/2014/main" id="{FD49EC27-EE45-4CB9-8331-EA8DF1E589DF}"/>
                </a:ext>
              </a:extLst>
            </p:cNvPr>
            <p:cNvSpPr/>
            <p:nvPr/>
          </p:nvSpPr>
          <p:spPr>
            <a:xfrm flipV="1">
              <a:off x="3779739" y="0"/>
              <a:ext cx="4632522" cy="805543"/>
            </a:xfrm>
            <a:prstGeom prst="trapezoid">
              <a:avLst>
                <a:gd name="adj" fmla="val 57432"/>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CE79B3-7105-4A56-BD37-36CCA1F2A6EB}"/>
                </a:ext>
              </a:extLst>
            </p:cNvPr>
            <p:cNvSpPr txBox="1"/>
            <p:nvPr/>
          </p:nvSpPr>
          <p:spPr>
            <a:xfrm>
              <a:off x="5549640" y="171935"/>
              <a:ext cx="1978980" cy="461665"/>
            </a:xfrm>
            <a:prstGeom prst="rect">
              <a:avLst/>
            </a:prstGeom>
            <a:noFill/>
          </p:spPr>
          <p:txBody>
            <a:bodyPr wrap="square" rtlCol="0">
              <a:spAutoFit/>
            </a:bodyPr>
            <a:lstStyle/>
            <a:p>
              <a:r>
                <a:rPr lang="vi-VN" sz="2400" b="1">
                  <a:solidFill>
                    <a:schemeClr val="bg1"/>
                  </a:solidFill>
                </a:rPr>
                <a:t>LUYỆN TẬP</a:t>
              </a:r>
              <a:endParaRPr lang="en-US" sz="2400" b="1">
                <a:solidFill>
                  <a:schemeClr val="bg1"/>
                </a:solidFill>
              </a:endParaRPr>
            </a:p>
          </p:txBody>
        </p:sp>
        <p:pic>
          <p:nvPicPr>
            <p:cNvPr id="3" name="Graphic 2" descr="Books with solid fill">
              <a:extLst>
                <a:ext uri="{FF2B5EF4-FFF2-40B4-BE49-F238E27FC236}">
                  <a16:creationId xmlns:a16="http://schemas.microsoft.com/office/drawing/2014/main" id="{258D98BE-FE90-41F8-ADD5-ABA025F569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91742" y="75315"/>
              <a:ext cx="654903" cy="654903"/>
            </a:xfrm>
            <a:prstGeom prst="rect">
              <a:avLst/>
            </a:prstGeom>
          </p:spPr>
        </p:pic>
      </p:grpSp>
      <p:sp>
        <p:nvSpPr>
          <p:cNvPr id="6" name="Hexagon 5">
            <a:extLst>
              <a:ext uri="{FF2B5EF4-FFF2-40B4-BE49-F238E27FC236}">
                <a16:creationId xmlns:a16="http://schemas.microsoft.com/office/drawing/2014/main" id="{7B668A8D-639B-483F-8FAB-7CA4ED172D7A}"/>
              </a:ext>
            </a:extLst>
          </p:cNvPr>
          <p:cNvSpPr/>
          <p:nvPr/>
        </p:nvSpPr>
        <p:spPr>
          <a:xfrm>
            <a:off x="427382" y="977478"/>
            <a:ext cx="899292" cy="775252"/>
          </a:xfrm>
          <a:prstGeom prst="hexagon">
            <a:avLst/>
          </a:prstGeom>
          <a:solidFill>
            <a:srgbClr val="00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02</a:t>
            </a:r>
            <a:endParaRPr lang="en-US" sz="2400" b="1"/>
          </a:p>
        </p:txBody>
      </p:sp>
      <p:sp>
        <p:nvSpPr>
          <p:cNvPr id="7" name="TextBox 6">
            <a:extLst>
              <a:ext uri="{FF2B5EF4-FFF2-40B4-BE49-F238E27FC236}">
                <a16:creationId xmlns:a16="http://schemas.microsoft.com/office/drawing/2014/main" id="{72D62047-771A-47FA-B91E-6016D6F55E3C}"/>
              </a:ext>
            </a:extLst>
          </p:cNvPr>
          <p:cNvSpPr txBox="1"/>
          <p:nvPr/>
        </p:nvSpPr>
        <p:spPr>
          <a:xfrm>
            <a:off x="1381537" y="986944"/>
            <a:ext cx="10412897" cy="946798"/>
          </a:xfrm>
          <a:prstGeom prst="rect">
            <a:avLst/>
          </a:prstGeom>
          <a:noFill/>
        </p:spPr>
        <p:txBody>
          <a:bodyPr wrap="square" rtlCol="0">
            <a:spAutoFit/>
          </a:bodyPr>
          <a:lstStyle/>
          <a:p>
            <a:pPr>
              <a:lnSpc>
                <a:spcPct val="120000"/>
              </a:lnSpc>
            </a:pPr>
            <a:r>
              <a:rPr lang="vi-VN" sz="2400" dirty="0"/>
              <a:t>Phân tích hình dưới để nêu rõ vì sao khi tốc độ lưu thông càng cao thì khoảng cách an toàn tối thiểu giữa hai xe càng phải xa hơn? </a:t>
            </a:r>
            <a:endParaRPr lang="en-US" sz="2400" dirty="0"/>
          </a:p>
        </p:txBody>
      </p:sp>
      <p:sp>
        <p:nvSpPr>
          <p:cNvPr id="11" name="TextBox 10">
            <a:extLst>
              <a:ext uri="{FF2B5EF4-FFF2-40B4-BE49-F238E27FC236}">
                <a16:creationId xmlns:a16="http://schemas.microsoft.com/office/drawing/2014/main" id="{1A16432A-9DBF-4665-97BB-249429F3E760}"/>
              </a:ext>
            </a:extLst>
          </p:cNvPr>
          <p:cNvSpPr txBox="1"/>
          <p:nvPr/>
        </p:nvSpPr>
        <p:spPr>
          <a:xfrm>
            <a:off x="2365144" y="5871056"/>
            <a:ext cx="7859278" cy="733149"/>
          </a:xfrm>
          <a:prstGeom prst="rect">
            <a:avLst/>
          </a:prstGeom>
          <a:noFill/>
        </p:spPr>
        <p:txBody>
          <a:bodyPr wrap="square">
            <a:spAutoFit/>
          </a:bodyPr>
          <a:lstStyle/>
          <a:p>
            <a:pPr algn="ctr">
              <a:lnSpc>
                <a:spcPct val="120000"/>
              </a:lnSpc>
            </a:pPr>
            <a:r>
              <a:rPr lang="vi-VN" dirty="0"/>
              <a:t>Q</a:t>
            </a:r>
            <a:r>
              <a:rPr lang="vi-VN" sz="1800" dirty="0"/>
              <a:t>uy định về khoảng cách an toàn theo Luật Giao thông đường bộ Việt Nam (Thông tư 31/2019/TT – BGTVT)</a:t>
            </a:r>
            <a:endParaRPr lang="en-US" dirty="0"/>
          </a:p>
        </p:txBody>
      </p:sp>
      <p:graphicFrame>
        <p:nvGraphicFramePr>
          <p:cNvPr id="2" name="Table 7">
            <a:extLst>
              <a:ext uri="{FF2B5EF4-FFF2-40B4-BE49-F238E27FC236}">
                <a16:creationId xmlns:a16="http://schemas.microsoft.com/office/drawing/2014/main" id="{76711063-497D-4847-AA5C-447C035330A3}"/>
              </a:ext>
            </a:extLst>
          </p:cNvPr>
          <p:cNvGraphicFramePr>
            <a:graphicFrameLocks noGrp="1"/>
          </p:cNvGraphicFramePr>
          <p:nvPr>
            <p:extLst>
              <p:ext uri="{D42A27DB-BD31-4B8C-83A1-F6EECF244321}">
                <p14:modId xmlns:p14="http://schemas.microsoft.com/office/powerpoint/2010/main" val="612481187"/>
              </p:ext>
            </p:extLst>
          </p:nvPr>
        </p:nvGraphicFramePr>
        <p:xfrm>
          <a:off x="1828800" y="1999342"/>
          <a:ext cx="9166860" cy="3715658"/>
        </p:xfrm>
        <a:graphic>
          <a:graphicData uri="http://schemas.openxmlformats.org/drawingml/2006/table">
            <a:tbl>
              <a:tblPr firstRow="1" bandRow="1">
                <a:tableStyleId>{5C22544A-7EE6-4342-B048-85BDC9FD1C3A}</a:tableStyleId>
              </a:tblPr>
              <a:tblGrid>
                <a:gridCol w="4583430">
                  <a:extLst>
                    <a:ext uri="{9D8B030D-6E8A-4147-A177-3AD203B41FA5}">
                      <a16:colId xmlns:a16="http://schemas.microsoft.com/office/drawing/2014/main" val="1248331124"/>
                    </a:ext>
                  </a:extLst>
                </a:gridCol>
                <a:gridCol w="4583430">
                  <a:extLst>
                    <a:ext uri="{9D8B030D-6E8A-4147-A177-3AD203B41FA5}">
                      <a16:colId xmlns:a16="http://schemas.microsoft.com/office/drawing/2014/main" val="1089461286"/>
                    </a:ext>
                  </a:extLst>
                </a:gridCol>
              </a:tblGrid>
              <a:tr h="980681">
                <a:tc gridSpan="2">
                  <a:txBody>
                    <a:bodyPr/>
                    <a:lstStyle/>
                    <a:p>
                      <a:pPr algn="ctr">
                        <a:lnSpc>
                          <a:spcPct val="100000"/>
                        </a:lnSpc>
                      </a:pPr>
                      <a:r>
                        <a:rPr lang="vi-VN" sz="2400">
                          <a:solidFill>
                            <a:srgbClr val="FFC000"/>
                          </a:solidFill>
                        </a:rPr>
                        <a:t>KHOẢNG CÁCH AN TOÀN GIỮA HAI XE</a:t>
                      </a:r>
                    </a:p>
                    <a:p>
                      <a:pPr algn="ctr">
                        <a:lnSpc>
                          <a:spcPct val="100000"/>
                        </a:lnSpc>
                      </a:pPr>
                      <a:r>
                        <a:rPr lang="vi-VN" sz="2000" b="0"/>
                        <a:t>(Trong điều kiện đường khô ráo)</a:t>
                      </a:r>
                      <a:endParaRPr lang="en-US" sz="20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E"/>
                    </a:solidFill>
                  </a:tcPr>
                </a:tc>
                <a:tc hMerge="1">
                  <a:txBody>
                    <a:bodyPr/>
                    <a:lstStyle/>
                    <a:p>
                      <a:endParaRPr lang="en-US"/>
                    </a:p>
                  </a:txBody>
                  <a:tcPr/>
                </a:tc>
                <a:extLst>
                  <a:ext uri="{0D108BD9-81ED-4DB2-BD59-A6C34878D82A}">
                    <a16:rowId xmlns:a16="http://schemas.microsoft.com/office/drawing/2014/main" val="966066693"/>
                  </a:ext>
                </a:extLst>
              </a:tr>
              <a:tr h="780796">
                <a:tc>
                  <a:txBody>
                    <a:bodyPr/>
                    <a:lstStyle/>
                    <a:p>
                      <a:pPr algn="ctr"/>
                      <a:r>
                        <a:rPr lang="vi-VN" sz="2000" b="1" dirty="0"/>
                        <a:t>Tốc độ lưu hành (km/h)</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vi-VN" sz="2000" b="1"/>
                        <a:t>Khoảng cách an toàn tối thiểu (m)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97729196"/>
                  </a:ext>
                </a:extLst>
              </a:tr>
              <a:tr h="505865">
                <a:tc>
                  <a:txBody>
                    <a:bodyPr/>
                    <a:lstStyle/>
                    <a:p>
                      <a:pPr algn="ctr"/>
                      <a:r>
                        <a:rPr lang="vi-VN" sz="2000"/>
                        <a:t>60</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vi-VN" sz="2000"/>
                        <a:t>35m</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64885785"/>
                  </a:ext>
                </a:extLst>
              </a:tr>
              <a:tr h="507911">
                <a:tc>
                  <a:txBody>
                    <a:bodyPr/>
                    <a:lstStyle/>
                    <a:p>
                      <a:pPr algn="ctr"/>
                      <a:r>
                        <a:rPr lang="vi-VN" sz="2000"/>
                        <a:t>60 </a:t>
                      </a:r>
                      <a:r>
                        <a:rPr lang="vi-VN" sz="2000">
                          <a:sym typeface="Symbol" panose="05050102010706020507" pitchFamily="18" charset="2"/>
                        </a:rPr>
                        <a:t>  </a:t>
                      </a:r>
                      <a:r>
                        <a:rPr lang="vi-VN" sz="2000" b="1">
                          <a:sym typeface="Symbol" panose="05050102010706020507" pitchFamily="18" charset="2"/>
                        </a:rPr>
                        <a:t> </a:t>
                      </a:r>
                      <a:r>
                        <a:rPr lang="vi-VN" sz="2000">
                          <a:sym typeface="Symbol" panose="05050102010706020507" pitchFamily="18" charset="2"/>
                        </a:rPr>
                        <a:t>80</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vi-VN" sz="2000"/>
                        <a:t>55m</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60677536"/>
                  </a:ext>
                </a:extLst>
              </a:tr>
              <a:tr h="4716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a:t>80 </a:t>
                      </a:r>
                      <a:r>
                        <a:rPr lang="vi-VN" sz="2000">
                          <a:sym typeface="Symbol" panose="05050102010706020507" pitchFamily="18" charset="2"/>
                        </a:rPr>
                        <a:t>  </a:t>
                      </a:r>
                      <a:r>
                        <a:rPr lang="vi-VN" sz="2000" b="1">
                          <a:sym typeface="Symbol" panose="05050102010706020507" pitchFamily="18" charset="2"/>
                        </a:rPr>
                        <a:t> </a:t>
                      </a:r>
                      <a:r>
                        <a:rPr lang="vi-VN" sz="2000" b="0">
                          <a:sym typeface="Symbol" panose="05050102010706020507" pitchFamily="18" charset="2"/>
                        </a:rPr>
                        <a:t>100</a:t>
                      </a:r>
                      <a:endParaRPr lang="en-US" sz="20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vi-VN" sz="2000"/>
                        <a:t>70m</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38159078"/>
                  </a:ext>
                </a:extLst>
              </a:tr>
              <a:tr h="4687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t>100 </a:t>
                      </a:r>
                      <a:r>
                        <a:rPr lang="vi-VN" sz="2000" dirty="0">
                          <a:sym typeface="Symbol" panose="05050102010706020507" pitchFamily="18" charset="2"/>
                        </a:rPr>
                        <a:t>  </a:t>
                      </a:r>
                      <a:r>
                        <a:rPr lang="vi-VN" sz="2000" b="1" dirty="0">
                          <a:sym typeface="Symbol" panose="05050102010706020507" pitchFamily="18" charset="2"/>
                        </a:rPr>
                        <a:t> </a:t>
                      </a:r>
                      <a:r>
                        <a:rPr lang="vi-VN" sz="2000" b="0" dirty="0">
                          <a:sym typeface="Symbol" panose="05050102010706020507" pitchFamily="18" charset="2"/>
                        </a:rPr>
                        <a:t>120</a:t>
                      </a: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vi-VN" sz="2000" dirty="0"/>
                        <a:t>100m</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96556572"/>
                  </a:ext>
                </a:extLst>
              </a:tr>
            </a:tbl>
          </a:graphicData>
        </a:graphic>
      </p:graphicFrame>
    </p:spTree>
    <p:extLst>
      <p:ext uri="{BB962C8B-B14F-4D97-AF65-F5344CB8AC3E}">
        <p14:creationId xmlns:p14="http://schemas.microsoft.com/office/powerpoint/2010/main" val="38945186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1000"/>
                                        <p:tgtEl>
                                          <p:spTgt spid="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37965E9-797B-4329-91FC-C8F2C765FFC2}"/>
              </a:ext>
            </a:extLst>
          </p:cNvPr>
          <p:cNvGrpSpPr/>
          <p:nvPr/>
        </p:nvGrpSpPr>
        <p:grpSpPr>
          <a:xfrm>
            <a:off x="5345374" y="1169814"/>
            <a:ext cx="1501252" cy="590833"/>
            <a:chOff x="302164" y="4109023"/>
            <a:chExt cx="1501252" cy="590833"/>
          </a:xfrm>
        </p:grpSpPr>
        <p:sp>
          <p:nvSpPr>
            <p:cNvPr id="3" name="Rectangle: Rounded Corners 2">
              <a:extLst>
                <a:ext uri="{FF2B5EF4-FFF2-40B4-BE49-F238E27FC236}">
                  <a16:creationId xmlns:a16="http://schemas.microsoft.com/office/drawing/2014/main" id="{D19EF2A7-2896-4C0E-A215-87A58375283F}"/>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3910500-4902-4903-B3C8-17586E204EBF}"/>
                </a:ext>
              </a:extLst>
            </p:cNvPr>
            <p:cNvSpPr txBox="1"/>
            <p:nvPr/>
          </p:nvSpPr>
          <p:spPr>
            <a:xfrm>
              <a:off x="452306" y="4173606"/>
              <a:ext cx="1351110"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5" name="Rectangle: Rounded Corners 4">
              <a:extLst>
                <a:ext uri="{FF2B5EF4-FFF2-40B4-BE49-F238E27FC236}">
                  <a16:creationId xmlns:a16="http://schemas.microsoft.com/office/drawing/2014/main" id="{36FEF5F6-E082-43E1-9E5F-398936577FE1}"/>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E8795AB5-8D8C-45E2-932D-BA3137698C50}"/>
              </a:ext>
            </a:extLst>
          </p:cNvPr>
          <p:cNvGrpSpPr/>
          <p:nvPr/>
        </p:nvGrpSpPr>
        <p:grpSpPr>
          <a:xfrm>
            <a:off x="3779739" y="0"/>
            <a:ext cx="4632522" cy="805543"/>
            <a:chOff x="3779739" y="0"/>
            <a:chExt cx="4632522" cy="805543"/>
          </a:xfrm>
        </p:grpSpPr>
        <p:sp>
          <p:nvSpPr>
            <p:cNvPr id="9" name="Trapezoid 8">
              <a:extLst>
                <a:ext uri="{FF2B5EF4-FFF2-40B4-BE49-F238E27FC236}">
                  <a16:creationId xmlns:a16="http://schemas.microsoft.com/office/drawing/2014/main" id="{B7A06507-47BC-4AA8-8383-68A47CD6FCEA}"/>
                </a:ext>
              </a:extLst>
            </p:cNvPr>
            <p:cNvSpPr/>
            <p:nvPr/>
          </p:nvSpPr>
          <p:spPr>
            <a:xfrm flipV="1">
              <a:off x="3779739" y="0"/>
              <a:ext cx="4632522" cy="805543"/>
            </a:xfrm>
            <a:prstGeom prst="trapezoid">
              <a:avLst>
                <a:gd name="adj" fmla="val 57432"/>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518E6C-120A-4544-8A06-B8956CE203A9}"/>
                </a:ext>
              </a:extLst>
            </p:cNvPr>
            <p:cNvSpPr txBox="1"/>
            <p:nvPr/>
          </p:nvSpPr>
          <p:spPr>
            <a:xfrm>
              <a:off x="5549640" y="171935"/>
              <a:ext cx="1978980" cy="461665"/>
            </a:xfrm>
            <a:prstGeom prst="rect">
              <a:avLst/>
            </a:prstGeom>
            <a:noFill/>
          </p:spPr>
          <p:txBody>
            <a:bodyPr wrap="square" rtlCol="0">
              <a:spAutoFit/>
            </a:bodyPr>
            <a:lstStyle/>
            <a:p>
              <a:r>
                <a:rPr lang="vi-VN" sz="2400" b="1">
                  <a:solidFill>
                    <a:schemeClr val="bg1"/>
                  </a:solidFill>
                </a:rPr>
                <a:t>LUYỆN TẬP</a:t>
              </a:r>
              <a:endParaRPr lang="en-US" sz="2400" b="1">
                <a:solidFill>
                  <a:schemeClr val="bg1"/>
                </a:solidFill>
              </a:endParaRPr>
            </a:p>
          </p:txBody>
        </p:sp>
        <p:pic>
          <p:nvPicPr>
            <p:cNvPr id="11" name="Graphic 10" descr="Books with solid fill">
              <a:extLst>
                <a:ext uri="{FF2B5EF4-FFF2-40B4-BE49-F238E27FC236}">
                  <a16:creationId xmlns:a16="http://schemas.microsoft.com/office/drawing/2014/main" id="{C492BBCB-EAF1-4F2D-ACBE-BAD35FEA89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91742" y="75315"/>
              <a:ext cx="654903" cy="654903"/>
            </a:xfrm>
            <a:prstGeom prst="rect">
              <a:avLst/>
            </a:prstGeom>
          </p:spPr>
        </p:pic>
      </p:grpSp>
      <p:pic>
        <p:nvPicPr>
          <p:cNvPr id="12" name="Picture 11" descr="A yellow sports car&#10;&#10;Description automatically generated">
            <a:extLst>
              <a:ext uri="{FF2B5EF4-FFF2-40B4-BE49-F238E27FC236}">
                <a16:creationId xmlns:a16="http://schemas.microsoft.com/office/drawing/2014/main" id="{B7531767-7D21-4B53-8DB3-58529A9EA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6" y="5352222"/>
            <a:ext cx="3220692" cy="1505778"/>
          </a:xfrm>
          <a:prstGeom prst="rect">
            <a:avLst/>
          </a:prstGeom>
        </p:spPr>
      </p:pic>
      <p:sp>
        <p:nvSpPr>
          <p:cNvPr id="13" name="TextBox 12">
            <a:extLst>
              <a:ext uri="{FF2B5EF4-FFF2-40B4-BE49-F238E27FC236}">
                <a16:creationId xmlns:a16="http://schemas.microsoft.com/office/drawing/2014/main" id="{30F5B04F-B64B-0D04-474E-810E5B01D503}"/>
              </a:ext>
            </a:extLst>
          </p:cNvPr>
          <p:cNvSpPr txBox="1"/>
          <p:nvPr/>
        </p:nvSpPr>
        <p:spPr>
          <a:xfrm>
            <a:off x="1012054" y="2189501"/>
            <a:ext cx="9848478" cy="2677656"/>
          </a:xfrm>
          <a:prstGeom prst="rect">
            <a:avLst/>
          </a:prstGeom>
          <a:noFill/>
        </p:spPr>
        <p:txBody>
          <a:bodyPr wrap="square" rtlCol="0">
            <a:spAutoFit/>
          </a:bodyPr>
          <a:lstStyle/>
          <a:p>
            <a:pPr algn="just"/>
            <a:r>
              <a:rPr lang="vi-VN" sz="2400" dirty="0">
                <a:solidFill>
                  <a:srgbClr val="002060"/>
                </a:solidFill>
              </a:rPr>
              <a:t>Tốc độ lưu thông càng cao thì khoảng cách an toàn tối thiếu giữa hai xe càng phải xa hơn vì khi di chuyển với tốc độ cao, người điều khiển phương tiện giao thông sẽ khó để ứng biến, xử lí nhanh trong các trường hợp ngoài ý muốn: mặt đường trơn trượt gây mất lái, xe bị thủng lốp,...</a:t>
            </a:r>
          </a:p>
          <a:p>
            <a:pPr algn="just"/>
            <a:r>
              <a:rPr lang="vi-VN" sz="2400" dirty="0">
                <a:solidFill>
                  <a:srgbClr val="002060"/>
                </a:solidFill>
              </a:rPr>
              <a:t>=&gt; Khoảng cách an toàn tối thiểu giữa hai xe càng phải xa hơn để hạn chế xảy ra va chạm, tai nạn giao thông ngoài ý muốn.</a:t>
            </a:r>
          </a:p>
        </p:txBody>
      </p:sp>
    </p:spTree>
    <p:extLst>
      <p:ext uri="{BB962C8B-B14F-4D97-AF65-F5344CB8AC3E}">
        <p14:creationId xmlns:p14="http://schemas.microsoft.com/office/powerpoint/2010/main" val="36942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8E88F1-801E-4866-BB63-9680DF57E225}"/>
              </a:ext>
            </a:extLst>
          </p:cNvPr>
          <p:cNvGrpSpPr/>
          <p:nvPr/>
        </p:nvGrpSpPr>
        <p:grpSpPr>
          <a:xfrm>
            <a:off x="-350520" y="-5234782"/>
            <a:ext cx="18076238" cy="12837207"/>
            <a:chOff x="0" y="-4076542"/>
            <a:chExt cx="18076238" cy="12837207"/>
          </a:xfrm>
          <a:solidFill>
            <a:srgbClr val="005D7E"/>
          </a:solidFill>
        </p:grpSpPr>
        <p:sp>
          <p:nvSpPr>
            <p:cNvPr id="3" name="Diamond 2">
              <a:extLst>
                <a:ext uri="{FF2B5EF4-FFF2-40B4-BE49-F238E27FC236}">
                  <a16:creationId xmlns:a16="http://schemas.microsoft.com/office/drawing/2014/main" id="{91D59013-AA51-409D-800C-CD5516CB08D6}"/>
                </a:ext>
              </a:extLst>
            </p:cNvPr>
            <p:cNvSpPr/>
            <p:nvPr/>
          </p:nvSpPr>
          <p:spPr>
            <a:xfrm>
              <a:off x="5239031" y="-4076542"/>
              <a:ext cx="12837207" cy="12837207"/>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1CAC57-C552-4ED4-BB61-FC9233141714}"/>
                </a:ext>
              </a:extLst>
            </p:cNvPr>
            <p:cNvSpPr/>
            <p:nvPr/>
          </p:nvSpPr>
          <p:spPr>
            <a:xfrm>
              <a:off x="0" y="2229394"/>
              <a:ext cx="542305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iamond 4">
            <a:extLst>
              <a:ext uri="{FF2B5EF4-FFF2-40B4-BE49-F238E27FC236}">
                <a16:creationId xmlns:a16="http://schemas.microsoft.com/office/drawing/2014/main" id="{AA430A00-4A5E-4525-802A-8F6944D83883}"/>
              </a:ext>
            </a:extLst>
          </p:cNvPr>
          <p:cNvSpPr/>
          <p:nvPr/>
        </p:nvSpPr>
        <p:spPr>
          <a:xfrm>
            <a:off x="5178071" y="-5250022"/>
            <a:ext cx="12837207" cy="12837207"/>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outdoor, sky, scene, road&#10;&#10;Description automatically generated">
            <a:extLst>
              <a:ext uri="{FF2B5EF4-FFF2-40B4-BE49-F238E27FC236}">
                <a16:creationId xmlns:a16="http://schemas.microsoft.com/office/drawing/2014/main" id="{511E6292-0B6C-4BB5-9804-7A80D1A676F7}"/>
              </a:ext>
            </a:extLst>
          </p:cNvPr>
          <p:cNvPicPr>
            <a:picLocks noChangeAspect="1"/>
          </p:cNvPicPr>
          <p:nvPr/>
        </p:nvPicPr>
        <p:blipFill>
          <a:blip r:embed="rId2">
            <a:extLst>
              <a:ext uri="{28A0092B-C50C-407E-A947-70E740481C1C}">
                <a14:useLocalDpi xmlns:a14="http://schemas.microsoft.com/office/drawing/2010/main" val="0"/>
              </a:ext>
            </a:extLst>
          </a:blip>
          <a:srcRect l="2194"/>
          <a:stretch>
            <a:fillRect/>
          </a:stretch>
        </p:blipFill>
        <p:spPr>
          <a:xfrm>
            <a:off x="5467632" y="0"/>
            <a:ext cx="10915384" cy="6858000"/>
          </a:xfrm>
          <a:custGeom>
            <a:avLst/>
            <a:gdLst>
              <a:gd name="connsiteX0" fmla="*/ 1183820 w 10915384"/>
              <a:gd name="connsiteY0" fmla="*/ 0 h 6858000"/>
              <a:gd name="connsiteX1" fmla="*/ 10915384 w 10915384"/>
              <a:gd name="connsiteY1" fmla="*/ 0 h 6858000"/>
              <a:gd name="connsiteX2" fmla="*/ 10915384 w 10915384"/>
              <a:gd name="connsiteY2" fmla="*/ 3105643 h 6858000"/>
              <a:gd name="connsiteX3" fmla="*/ 7163027 w 10915384"/>
              <a:gd name="connsiteY3" fmla="*/ 6858000 h 6858000"/>
              <a:gd name="connsiteX4" fmla="*/ 5674179 w 10915384"/>
              <a:gd name="connsiteY4" fmla="*/ 6858000 h 6858000"/>
              <a:gd name="connsiteX5" fmla="*/ 0 w 10915384"/>
              <a:gd name="connsiteY5" fmla="*/ 11838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384" h="6858000">
                <a:moveTo>
                  <a:pt x="1183820" y="0"/>
                </a:moveTo>
                <a:lnTo>
                  <a:pt x="10915384" y="0"/>
                </a:lnTo>
                <a:lnTo>
                  <a:pt x="10915384" y="3105643"/>
                </a:lnTo>
                <a:lnTo>
                  <a:pt x="7163027" y="6858000"/>
                </a:lnTo>
                <a:lnTo>
                  <a:pt x="5674179" y="6858000"/>
                </a:lnTo>
                <a:lnTo>
                  <a:pt x="0" y="1183821"/>
                </a:lnTo>
                <a:close/>
              </a:path>
            </a:pathLst>
          </a:custGeom>
        </p:spPr>
      </p:pic>
      <p:grpSp>
        <p:nvGrpSpPr>
          <p:cNvPr id="13" name="Group 12">
            <a:extLst>
              <a:ext uri="{FF2B5EF4-FFF2-40B4-BE49-F238E27FC236}">
                <a16:creationId xmlns:a16="http://schemas.microsoft.com/office/drawing/2014/main" id="{29845432-75CD-4CE0-A2E6-70A114F86824}"/>
              </a:ext>
            </a:extLst>
          </p:cNvPr>
          <p:cNvGrpSpPr/>
          <p:nvPr/>
        </p:nvGrpSpPr>
        <p:grpSpPr>
          <a:xfrm>
            <a:off x="-822960" y="310361"/>
            <a:ext cx="3775991" cy="760793"/>
            <a:chOff x="-548639" y="2445394"/>
            <a:chExt cx="3581400" cy="760793"/>
          </a:xfrm>
          <a:gradFill>
            <a:gsLst>
              <a:gs pos="0">
                <a:srgbClr val="26BAE3"/>
              </a:gs>
              <a:gs pos="71000">
                <a:srgbClr val="8F5FF0"/>
              </a:gs>
              <a:gs pos="100000">
                <a:srgbClr val="D125F9"/>
              </a:gs>
            </a:gsLst>
            <a:lin ang="13500000" scaled="1"/>
          </a:gradFill>
        </p:grpSpPr>
        <p:sp>
          <p:nvSpPr>
            <p:cNvPr id="14" name="Parallelogram 13">
              <a:extLst>
                <a:ext uri="{FF2B5EF4-FFF2-40B4-BE49-F238E27FC236}">
                  <a16:creationId xmlns:a16="http://schemas.microsoft.com/office/drawing/2014/main" id="{E59CE6D8-BD60-4743-A3B5-A959DF2D4068}"/>
                </a:ext>
              </a:extLst>
            </p:cNvPr>
            <p:cNvSpPr/>
            <p:nvPr/>
          </p:nvSpPr>
          <p:spPr>
            <a:xfrm flipV="1">
              <a:off x="-548639" y="2445394"/>
              <a:ext cx="3581400" cy="760793"/>
            </a:xfrm>
            <a:prstGeom prst="parallelogram">
              <a:avLst>
                <a:gd name="adj" fmla="val 931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D26B08D-ECA6-4681-8531-0DCF94409674}"/>
                </a:ext>
              </a:extLst>
            </p:cNvPr>
            <p:cNvSpPr txBox="1"/>
            <p:nvPr/>
          </p:nvSpPr>
          <p:spPr>
            <a:xfrm>
              <a:off x="510122" y="2622822"/>
              <a:ext cx="1875528" cy="523220"/>
            </a:xfrm>
            <a:prstGeom prst="rect">
              <a:avLst/>
            </a:prstGeom>
            <a:grpFill/>
          </p:spPr>
          <p:txBody>
            <a:bodyPr wrap="square">
              <a:spAutoFit/>
            </a:bodyPr>
            <a:lstStyle/>
            <a:p>
              <a:pPr algn="just"/>
              <a:r>
                <a:rPr lang="vi-VN" sz="2800">
                  <a:solidFill>
                    <a:schemeClr val="bg1"/>
                  </a:solidFill>
                  <a:latin typeface="#9Slide02 Tieu de dai" panose="02000000000000000000" pitchFamily="2" charset="0"/>
                  <a:ea typeface="#9Slide02 Tieu de dai" panose="02000000000000000000" pitchFamily="2" charset="0"/>
                </a:rPr>
                <a:t>GHI NHỚ</a:t>
              </a:r>
            </a:p>
          </p:txBody>
        </p:sp>
      </p:grpSp>
      <p:sp>
        <p:nvSpPr>
          <p:cNvPr id="16" name="TextBox 15">
            <a:extLst>
              <a:ext uri="{FF2B5EF4-FFF2-40B4-BE49-F238E27FC236}">
                <a16:creationId xmlns:a16="http://schemas.microsoft.com/office/drawing/2014/main" id="{3D8885A4-508C-45B8-8751-ABDFC0A854D9}"/>
              </a:ext>
            </a:extLst>
          </p:cNvPr>
          <p:cNvSpPr txBox="1"/>
          <p:nvPr/>
        </p:nvSpPr>
        <p:spPr>
          <a:xfrm>
            <a:off x="1061195" y="2222951"/>
            <a:ext cx="4824223" cy="1961755"/>
          </a:xfrm>
          <a:prstGeom prst="rect">
            <a:avLst/>
          </a:prstGeom>
          <a:noFill/>
        </p:spPr>
        <p:txBody>
          <a:bodyPr wrap="square" rtlCol="0">
            <a:spAutoFit/>
          </a:bodyPr>
          <a:lstStyle/>
          <a:p>
            <a:pPr>
              <a:lnSpc>
                <a:spcPct val="110000"/>
              </a:lnSpc>
            </a:pPr>
            <a:r>
              <a:rPr lang="vi-VN" sz="2800" dirty="0"/>
              <a:t>Thiết bị </a:t>
            </a:r>
            <a:r>
              <a:rPr lang="vi-VN" sz="2800" b="1" dirty="0">
                <a:solidFill>
                  <a:srgbClr val="C00000"/>
                </a:solidFill>
              </a:rPr>
              <a:t>“bắn tốc độ” </a:t>
            </a:r>
            <a:r>
              <a:rPr lang="vi-VN" sz="2800" dirty="0"/>
              <a:t>dùng để </a:t>
            </a:r>
            <a:r>
              <a:rPr lang="vi-VN" sz="2800" b="1" dirty="0">
                <a:solidFill>
                  <a:srgbClr val="005D7E"/>
                </a:solidFill>
              </a:rPr>
              <a:t>kiểm tra tốc độ </a:t>
            </a:r>
            <a:r>
              <a:rPr lang="vi-VN" sz="2800" dirty="0">
                <a:solidFill>
                  <a:schemeClr val="bg2">
                    <a:lumMod val="25000"/>
                  </a:schemeClr>
                </a:solidFill>
              </a:rPr>
              <a:t>c</a:t>
            </a:r>
            <a:r>
              <a:rPr lang="vi-VN" sz="2800" dirty="0"/>
              <a:t>ủa các phương tiện giao thông đường bộ</a:t>
            </a:r>
            <a:endParaRPr lang="en-US" sz="2800" dirty="0"/>
          </a:p>
        </p:txBody>
      </p:sp>
      <p:sp>
        <p:nvSpPr>
          <p:cNvPr id="17" name="TextBox 16">
            <a:extLst>
              <a:ext uri="{FF2B5EF4-FFF2-40B4-BE49-F238E27FC236}">
                <a16:creationId xmlns:a16="http://schemas.microsoft.com/office/drawing/2014/main" id="{B7830C0A-6A56-4435-ABAD-1D75B0435F1E}"/>
              </a:ext>
            </a:extLst>
          </p:cNvPr>
          <p:cNvSpPr txBox="1"/>
          <p:nvPr/>
        </p:nvSpPr>
        <p:spPr>
          <a:xfrm>
            <a:off x="1061195" y="4325032"/>
            <a:ext cx="7132779" cy="2435731"/>
          </a:xfrm>
          <a:prstGeom prst="rect">
            <a:avLst/>
          </a:prstGeom>
          <a:noFill/>
        </p:spPr>
        <p:txBody>
          <a:bodyPr wrap="square" rtlCol="0">
            <a:spAutoFit/>
          </a:bodyPr>
          <a:lstStyle/>
          <a:p>
            <a:pPr algn="just">
              <a:lnSpc>
                <a:spcPct val="110000"/>
              </a:lnSpc>
            </a:pPr>
            <a:r>
              <a:rPr lang="vi-VN" sz="2800" dirty="0"/>
              <a:t>Người điểu khiển phương tiện giao thông phải </a:t>
            </a:r>
            <a:r>
              <a:rPr lang="vi-VN" sz="2800" b="1" dirty="0">
                <a:solidFill>
                  <a:srgbClr val="C00000"/>
                </a:solidFill>
              </a:rPr>
              <a:t>tuân thủ Luật Giao thông đường bộ</a:t>
            </a:r>
            <a:r>
              <a:rPr lang="vi-VN" sz="2800" dirty="0">
                <a:solidFill>
                  <a:schemeClr val="bg2">
                    <a:lumMod val="25000"/>
                  </a:schemeClr>
                </a:solidFill>
              </a:rPr>
              <a:t>, </a:t>
            </a:r>
            <a:r>
              <a:rPr lang="vi-VN" sz="2800" dirty="0"/>
              <a:t>điều khiển xe trong giới hạn tốc độ cho phép để giữ an toàn cho chính mình và những người khác.</a:t>
            </a:r>
            <a:endParaRPr lang="en-US" sz="2800" dirty="0"/>
          </a:p>
        </p:txBody>
      </p:sp>
      <p:grpSp>
        <p:nvGrpSpPr>
          <p:cNvPr id="20" name="Group 19">
            <a:extLst>
              <a:ext uri="{FF2B5EF4-FFF2-40B4-BE49-F238E27FC236}">
                <a16:creationId xmlns:a16="http://schemas.microsoft.com/office/drawing/2014/main" id="{6A5899A1-3483-4260-9A75-53ACA6B0A6BD}"/>
              </a:ext>
            </a:extLst>
          </p:cNvPr>
          <p:cNvGrpSpPr/>
          <p:nvPr/>
        </p:nvGrpSpPr>
        <p:grpSpPr>
          <a:xfrm>
            <a:off x="293327" y="2727960"/>
            <a:ext cx="421640" cy="421640"/>
            <a:chOff x="293327" y="2727960"/>
            <a:chExt cx="421640" cy="421640"/>
          </a:xfrm>
        </p:grpSpPr>
        <p:sp>
          <p:nvSpPr>
            <p:cNvPr id="18" name="Oval 17">
              <a:extLst>
                <a:ext uri="{FF2B5EF4-FFF2-40B4-BE49-F238E27FC236}">
                  <a16:creationId xmlns:a16="http://schemas.microsoft.com/office/drawing/2014/main" id="{3E8930B0-D76C-4456-82BD-DF60F24AA4D0}"/>
                </a:ext>
              </a:extLst>
            </p:cNvPr>
            <p:cNvSpPr/>
            <p:nvPr/>
          </p:nvSpPr>
          <p:spPr>
            <a:xfrm>
              <a:off x="293327" y="2727960"/>
              <a:ext cx="421640" cy="421640"/>
            </a:xfrm>
            <a:prstGeom prst="ellipse">
              <a:avLst/>
            </a:prstGeom>
            <a:noFill/>
            <a:ln w="38100">
              <a:solidFill>
                <a:srgbClr val="005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F173B80-155D-458B-9A74-81764B150689}"/>
                </a:ext>
              </a:extLst>
            </p:cNvPr>
            <p:cNvSpPr/>
            <p:nvPr/>
          </p:nvSpPr>
          <p:spPr>
            <a:xfrm>
              <a:off x="377147" y="2811780"/>
              <a:ext cx="269240" cy="269240"/>
            </a:xfrm>
            <a:prstGeom prst="ellipse">
              <a:avLst/>
            </a:prstGeom>
            <a:solidFill>
              <a:srgbClr val="005D7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2802FD9-6EA2-40B7-90BD-044809876FDF}"/>
              </a:ext>
            </a:extLst>
          </p:cNvPr>
          <p:cNvGrpSpPr/>
          <p:nvPr/>
        </p:nvGrpSpPr>
        <p:grpSpPr>
          <a:xfrm>
            <a:off x="349995" y="4968240"/>
            <a:ext cx="421640" cy="421640"/>
            <a:chOff x="293327" y="2727960"/>
            <a:chExt cx="421640" cy="421640"/>
          </a:xfrm>
        </p:grpSpPr>
        <p:sp>
          <p:nvSpPr>
            <p:cNvPr id="22" name="Oval 21">
              <a:extLst>
                <a:ext uri="{FF2B5EF4-FFF2-40B4-BE49-F238E27FC236}">
                  <a16:creationId xmlns:a16="http://schemas.microsoft.com/office/drawing/2014/main" id="{56518502-419D-4A08-9B9A-255B678D71F0}"/>
                </a:ext>
              </a:extLst>
            </p:cNvPr>
            <p:cNvSpPr/>
            <p:nvPr/>
          </p:nvSpPr>
          <p:spPr>
            <a:xfrm>
              <a:off x="293327" y="2727960"/>
              <a:ext cx="421640" cy="4216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ACECEEF-B623-4BA1-90D5-0CB234531778}"/>
                </a:ext>
              </a:extLst>
            </p:cNvPr>
            <p:cNvSpPr/>
            <p:nvPr/>
          </p:nvSpPr>
          <p:spPr>
            <a:xfrm>
              <a:off x="377147" y="2811780"/>
              <a:ext cx="269240" cy="269240"/>
            </a:xfrm>
            <a:prstGeom prst="ellipse">
              <a:avLst/>
            </a:prstGeom>
            <a:solidFill>
              <a:srgbClr val="00B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10080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5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14:presetBounceEnd="4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cTn>
                                  </p:par>
                                  <p:par>
                                    <p:cTn id="23" presetID="10" presetClass="entr" presetSubtype="0" repeatCount="500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strVal val="4*#ppt_w"/>
                                              </p:val>
                                            </p:tav>
                                            <p:tav tm="100000">
                                              <p:val>
                                                <p:strVal val="#ppt_w"/>
                                              </p:val>
                                            </p:tav>
                                          </p:tavLst>
                                        </p:anim>
                                        <p:anim calcmode="lin" valueType="num">
                                          <p:cBhvr>
                                            <p:cTn id="36" dur="500" fill="hold"/>
                                            <p:tgtEl>
                                              <p:spTgt spid="21"/>
                                            </p:tgtEl>
                                            <p:attrNameLst>
                                              <p:attrName>ppt_h</p:attrName>
                                            </p:attrNameLst>
                                          </p:cBhvr>
                                          <p:tavLst>
                                            <p:tav tm="0">
                                              <p:val>
                                                <p:strVal val="4*#ppt_h"/>
                                              </p:val>
                                            </p:tav>
                                            <p:tav tm="100000">
                                              <p:val>
                                                <p:strVal val="#ppt_h"/>
                                              </p:val>
                                            </p:tav>
                                          </p:tavLst>
                                        </p:anim>
                                      </p:childTnLst>
                                    </p:cTn>
                                  </p:par>
                                  <p:par>
                                    <p:cTn id="37" presetID="10" presetClass="entr" presetSubtype="0" repeatCount="500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5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cTn>
                                  </p:par>
                                  <p:par>
                                    <p:cTn id="23" presetID="10" presetClass="entr" presetSubtype="0" repeatCount="500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strVal val="4*#ppt_w"/>
                                              </p:val>
                                            </p:tav>
                                            <p:tav tm="100000">
                                              <p:val>
                                                <p:strVal val="#ppt_w"/>
                                              </p:val>
                                            </p:tav>
                                          </p:tavLst>
                                        </p:anim>
                                        <p:anim calcmode="lin" valueType="num">
                                          <p:cBhvr>
                                            <p:cTn id="36" dur="500" fill="hold"/>
                                            <p:tgtEl>
                                              <p:spTgt spid="21"/>
                                            </p:tgtEl>
                                            <p:attrNameLst>
                                              <p:attrName>ppt_h</p:attrName>
                                            </p:attrNameLst>
                                          </p:cBhvr>
                                          <p:tavLst>
                                            <p:tav tm="0">
                                              <p:val>
                                                <p:strVal val="4*#ppt_h"/>
                                              </p:val>
                                            </p:tav>
                                            <p:tav tm="100000">
                                              <p:val>
                                                <p:strVal val="#ppt_h"/>
                                              </p:val>
                                            </p:tav>
                                          </p:tavLst>
                                        </p:anim>
                                      </p:childTnLst>
                                    </p:cTn>
                                  </p:par>
                                  <p:par>
                                    <p:cTn id="37" presetID="10" presetClass="entr" presetSubtype="0" repeatCount="500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CB6DA60-0E5C-495D-BC2B-0DAD9E9ABCA4}"/>
              </a:ext>
            </a:extLst>
          </p:cNvPr>
          <p:cNvSpPr/>
          <p:nvPr/>
        </p:nvSpPr>
        <p:spPr>
          <a:xfrm>
            <a:off x="3266845" y="1676400"/>
            <a:ext cx="7644995" cy="1280160"/>
          </a:xfrm>
          <a:prstGeom prst="roundRect">
            <a:avLst>
              <a:gd name="adj" fmla="val 30159"/>
            </a:avLst>
          </a:prstGeom>
          <a:solidFill>
            <a:schemeClr val="bg1"/>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8288C7B0-6B43-42C0-AE00-1743B32605C7}"/>
              </a:ext>
            </a:extLst>
          </p:cNvPr>
          <p:cNvSpPr/>
          <p:nvPr/>
        </p:nvSpPr>
        <p:spPr>
          <a:xfrm>
            <a:off x="3264077" y="3901439"/>
            <a:ext cx="7644995" cy="1280160"/>
          </a:xfrm>
          <a:prstGeom prst="roundRect">
            <a:avLst>
              <a:gd name="adj" fmla="val 30159"/>
            </a:avLst>
          </a:prstGeom>
          <a:solidFill>
            <a:schemeClr val="bg1"/>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3451D7-ADA9-449A-9C44-761C482FE654}"/>
              </a:ext>
            </a:extLst>
          </p:cNvPr>
          <p:cNvSpPr/>
          <p:nvPr/>
        </p:nvSpPr>
        <p:spPr>
          <a:xfrm>
            <a:off x="0" y="0"/>
            <a:ext cx="1706880" cy="6858000"/>
          </a:xfrm>
          <a:prstGeom prst="rect">
            <a:avLst/>
          </a:prstGeom>
          <a:gradFill>
            <a:gsLst>
              <a:gs pos="0">
                <a:srgbClr val="26BAE3"/>
              </a:gs>
              <a:gs pos="43000">
                <a:srgbClr val="8865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A9F0EFE-9773-4BAF-88ED-CC8EE8321937}"/>
              </a:ext>
            </a:extLst>
          </p:cNvPr>
          <p:cNvSpPr txBox="1"/>
          <p:nvPr/>
        </p:nvSpPr>
        <p:spPr>
          <a:xfrm rot="16200000">
            <a:off x="-1666682" y="3075057"/>
            <a:ext cx="5040243" cy="707886"/>
          </a:xfrm>
          <a:prstGeom prst="rect">
            <a:avLst/>
          </a:prstGeom>
          <a:noFill/>
        </p:spPr>
        <p:txBody>
          <a:bodyPr wrap="square" rtlCol="0">
            <a:spAutoFit/>
          </a:bodyPr>
          <a:lstStyle/>
          <a:p>
            <a:r>
              <a:rPr lang="vi-VN" sz="4000" b="1">
                <a:solidFill>
                  <a:schemeClr val="bg1"/>
                </a:solidFill>
              </a:rPr>
              <a:t>NỘI DUNG BÀI HỌC</a:t>
            </a:r>
            <a:endParaRPr lang="en-US" sz="4000" b="1">
              <a:solidFill>
                <a:schemeClr val="bg1"/>
              </a:solidFill>
            </a:endParaRPr>
          </a:p>
        </p:txBody>
      </p:sp>
      <p:sp>
        <p:nvSpPr>
          <p:cNvPr id="12" name="Rectangle: Rounded Corners 11">
            <a:extLst>
              <a:ext uri="{FF2B5EF4-FFF2-40B4-BE49-F238E27FC236}">
                <a16:creationId xmlns:a16="http://schemas.microsoft.com/office/drawing/2014/main" id="{073CD9BF-9239-4559-B15F-E01C64E2957D}"/>
              </a:ext>
            </a:extLst>
          </p:cNvPr>
          <p:cNvSpPr/>
          <p:nvPr/>
        </p:nvSpPr>
        <p:spPr>
          <a:xfrm>
            <a:off x="10906303" y="3901439"/>
            <a:ext cx="7644995" cy="1280160"/>
          </a:xfrm>
          <a:prstGeom prst="roundRect">
            <a:avLst>
              <a:gd name="adj" fmla="val 30159"/>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3753B42-5C2B-4F27-A987-CFFD5DE3B685}"/>
              </a:ext>
            </a:extLst>
          </p:cNvPr>
          <p:cNvSpPr/>
          <p:nvPr/>
        </p:nvSpPr>
        <p:spPr>
          <a:xfrm>
            <a:off x="10906302" y="1676398"/>
            <a:ext cx="7644995" cy="1280160"/>
          </a:xfrm>
          <a:prstGeom prst="roundRect">
            <a:avLst>
              <a:gd name="adj" fmla="val 3015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B48C72-7AD5-4C1A-B6C5-FEB4F48C8787}"/>
              </a:ext>
            </a:extLst>
          </p:cNvPr>
          <p:cNvSpPr txBox="1"/>
          <p:nvPr/>
        </p:nvSpPr>
        <p:spPr>
          <a:xfrm>
            <a:off x="4476699" y="4064466"/>
            <a:ext cx="6231942" cy="954107"/>
          </a:xfrm>
          <a:prstGeom prst="rect">
            <a:avLst/>
          </a:prstGeom>
          <a:noFill/>
        </p:spPr>
        <p:txBody>
          <a:bodyPr wrap="square" rtlCol="0">
            <a:spAutoFit/>
          </a:bodyPr>
          <a:lstStyle/>
          <a:p>
            <a:r>
              <a:rPr lang="vi-VN" sz="2800" b="1">
                <a:solidFill>
                  <a:schemeClr val="bg1"/>
                </a:solidFill>
              </a:rPr>
              <a:t>ẢNH HƯỞNG CỦA TỐC ĐỘ TRONG AN TOÀN GIAO THÔNG</a:t>
            </a:r>
            <a:endParaRPr lang="en-US" sz="2800" b="1">
              <a:solidFill>
                <a:schemeClr val="bg1"/>
              </a:solidFill>
            </a:endParaRPr>
          </a:p>
        </p:txBody>
      </p:sp>
      <p:sp>
        <p:nvSpPr>
          <p:cNvPr id="9" name="TextBox 8">
            <a:extLst>
              <a:ext uri="{FF2B5EF4-FFF2-40B4-BE49-F238E27FC236}">
                <a16:creationId xmlns:a16="http://schemas.microsoft.com/office/drawing/2014/main" id="{9C528143-DFEE-4280-ADA4-5FCA04075975}"/>
              </a:ext>
            </a:extLst>
          </p:cNvPr>
          <p:cNvSpPr txBox="1"/>
          <p:nvPr/>
        </p:nvSpPr>
        <p:spPr>
          <a:xfrm>
            <a:off x="4893258" y="2054870"/>
            <a:ext cx="4444698" cy="523220"/>
          </a:xfrm>
          <a:prstGeom prst="rect">
            <a:avLst/>
          </a:prstGeom>
          <a:noFill/>
        </p:spPr>
        <p:txBody>
          <a:bodyPr wrap="square" rtlCol="0">
            <a:spAutoFit/>
          </a:bodyPr>
          <a:lstStyle/>
          <a:p>
            <a:r>
              <a:rPr lang="vi-VN" sz="2800" b="1">
                <a:solidFill>
                  <a:schemeClr val="bg1"/>
                </a:solidFill>
              </a:rPr>
              <a:t>THIẾT BỊ “BẮN TỐC ĐỘ”</a:t>
            </a:r>
            <a:endParaRPr lang="en-US" sz="2800" b="1">
              <a:solidFill>
                <a:schemeClr val="bg1"/>
              </a:solidFill>
            </a:endParaRPr>
          </a:p>
        </p:txBody>
      </p:sp>
      <p:sp>
        <p:nvSpPr>
          <p:cNvPr id="8" name="Rectangle 7">
            <a:extLst>
              <a:ext uri="{FF2B5EF4-FFF2-40B4-BE49-F238E27FC236}">
                <a16:creationId xmlns:a16="http://schemas.microsoft.com/office/drawing/2014/main" id="{4933EFB9-BA05-43EA-A61F-42E91D91BD72}"/>
              </a:ext>
            </a:extLst>
          </p:cNvPr>
          <p:cNvSpPr/>
          <p:nvPr/>
        </p:nvSpPr>
        <p:spPr>
          <a:xfrm>
            <a:off x="10906303" y="0"/>
            <a:ext cx="12856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7DB0EB38-D969-4CC0-BD55-AA4927CA2FB2}"/>
              </a:ext>
            </a:extLst>
          </p:cNvPr>
          <p:cNvSpPr/>
          <p:nvPr/>
        </p:nvSpPr>
        <p:spPr>
          <a:xfrm flipH="1">
            <a:off x="10546257" y="2638021"/>
            <a:ext cx="360045" cy="320040"/>
          </a:xfrm>
          <a:custGeom>
            <a:avLst/>
            <a:gdLst>
              <a:gd name="connsiteX0" fmla="*/ 0 w 274320"/>
              <a:gd name="connsiteY0" fmla="*/ 274320 h 274320"/>
              <a:gd name="connsiteX1" fmla="*/ 0 w 274320"/>
              <a:gd name="connsiteY1" fmla="*/ 0 h 274320"/>
              <a:gd name="connsiteX2" fmla="*/ 274320 w 274320"/>
              <a:gd name="connsiteY2" fmla="*/ 274320 h 274320"/>
              <a:gd name="connsiteX3" fmla="*/ 0 w 274320"/>
              <a:gd name="connsiteY3" fmla="*/ 274320 h 274320"/>
              <a:gd name="connsiteX0" fmla="*/ 0 w 316230"/>
              <a:gd name="connsiteY0" fmla="*/ 274320 h 278130"/>
              <a:gd name="connsiteX1" fmla="*/ 0 w 316230"/>
              <a:gd name="connsiteY1" fmla="*/ 0 h 278130"/>
              <a:gd name="connsiteX2" fmla="*/ 316230 w 316230"/>
              <a:gd name="connsiteY2" fmla="*/ 278130 h 278130"/>
              <a:gd name="connsiteX3" fmla="*/ 0 w 316230"/>
              <a:gd name="connsiteY3" fmla="*/ 274320 h 27813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Lst>
            <a:ahLst/>
            <a:cxnLst>
              <a:cxn ang="0">
                <a:pos x="connsiteX0" y="connsiteY0"/>
              </a:cxn>
              <a:cxn ang="0">
                <a:pos x="connsiteX1" y="connsiteY1"/>
              </a:cxn>
              <a:cxn ang="0">
                <a:pos x="connsiteX2" y="connsiteY2"/>
              </a:cxn>
              <a:cxn ang="0">
                <a:pos x="connsiteX3" y="connsiteY3"/>
              </a:cxn>
            </a:cxnLst>
            <a:rect l="l" t="t" r="r" b="b"/>
            <a:pathLst>
              <a:path w="360045" h="320040">
                <a:moveTo>
                  <a:pt x="0" y="316230"/>
                </a:moveTo>
                <a:lnTo>
                  <a:pt x="0" y="0"/>
                </a:lnTo>
                <a:cubicBezTo>
                  <a:pt x="61595" y="213360"/>
                  <a:pt x="167005" y="281940"/>
                  <a:pt x="360045" y="320040"/>
                </a:cubicBezTo>
                <a:lnTo>
                  <a:pt x="0" y="316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3">
            <a:extLst>
              <a:ext uri="{FF2B5EF4-FFF2-40B4-BE49-F238E27FC236}">
                <a16:creationId xmlns:a16="http://schemas.microsoft.com/office/drawing/2014/main" id="{9ACCEBB1-EFE5-433E-906A-4BC10D9C31D2}"/>
              </a:ext>
            </a:extLst>
          </p:cNvPr>
          <p:cNvSpPr/>
          <p:nvPr/>
        </p:nvSpPr>
        <p:spPr>
          <a:xfrm flipH="1">
            <a:off x="10546257" y="4861093"/>
            <a:ext cx="360045" cy="320040"/>
          </a:xfrm>
          <a:custGeom>
            <a:avLst/>
            <a:gdLst>
              <a:gd name="connsiteX0" fmla="*/ 0 w 274320"/>
              <a:gd name="connsiteY0" fmla="*/ 274320 h 274320"/>
              <a:gd name="connsiteX1" fmla="*/ 0 w 274320"/>
              <a:gd name="connsiteY1" fmla="*/ 0 h 274320"/>
              <a:gd name="connsiteX2" fmla="*/ 274320 w 274320"/>
              <a:gd name="connsiteY2" fmla="*/ 274320 h 274320"/>
              <a:gd name="connsiteX3" fmla="*/ 0 w 274320"/>
              <a:gd name="connsiteY3" fmla="*/ 274320 h 274320"/>
              <a:gd name="connsiteX0" fmla="*/ 0 w 316230"/>
              <a:gd name="connsiteY0" fmla="*/ 274320 h 278130"/>
              <a:gd name="connsiteX1" fmla="*/ 0 w 316230"/>
              <a:gd name="connsiteY1" fmla="*/ 0 h 278130"/>
              <a:gd name="connsiteX2" fmla="*/ 316230 w 316230"/>
              <a:gd name="connsiteY2" fmla="*/ 278130 h 278130"/>
              <a:gd name="connsiteX3" fmla="*/ 0 w 316230"/>
              <a:gd name="connsiteY3" fmla="*/ 274320 h 27813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Lst>
            <a:ahLst/>
            <a:cxnLst>
              <a:cxn ang="0">
                <a:pos x="connsiteX0" y="connsiteY0"/>
              </a:cxn>
              <a:cxn ang="0">
                <a:pos x="connsiteX1" y="connsiteY1"/>
              </a:cxn>
              <a:cxn ang="0">
                <a:pos x="connsiteX2" y="connsiteY2"/>
              </a:cxn>
              <a:cxn ang="0">
                <a:pos x="connsiteX3" y="connsiteY3"/>
              </a:cxn>
            </a:cxnLst>
            <a:rect l="l" t="t" r="r" b="b"/>
            <a:pathLst>
              <a:path w="360045" h="320040">
                <a:moveTo>
                  <a:pt x="0" y="316230"/>
                </a:moveTo>
                <a:lnTo>
                  <a:pt x="0" y="0"/>
                </a:lnTo>
                <a:cubicBezTo>
                  <a:pt x="61595" y="213360"/>
                  <a:pt x="167005" y="281940"/>
                  <a:pt x="360045" y="320040"/>
                </a:cubicBezTo>
                <a:lnTo>
                  <a:pt x="0" y="316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3">
            <a:extLst>
              <a:ext uri="{FF2B5EF4-FFF2-40B4-BE49-F238E27FC236}">
                <a16:creationId xmlns:a16="http://schemas.microsoft.com/office/drawing/2014/main" id="{CCCBA4D3-5188-42EB-AF20-0C886F8D5D89}"/>
              </a:ext>
            </a:extLst>
          </p:cNvPr>
          <p:cNvSpPr/>
          <p:nvPr/>
        </p:nvSpPr>
        <p:spPr>
          <a:xfrm flipH="1" flipV="1">
            <a:off x="10546257" y="1672071"/>
            <a:ext cx="360045" cy="320040"/>
          </a:xfrm>
          <a:custGeom>
            <a:avLst/>
            <a:gdLst>
              <a:gd name="connsiteX0" fmla="*/ 0 w 274320"/>
              <a:gd name="connsiteY0" fmla="*/ 274320 h 274320"/>
              <a:gd name="connsiteX1" fmla="*/ 0 w 274320"/>
              <a:gd name="connsiteY1" fmla="*/ 0 h 274320"/>
              <a:gd name="connsiteX2" fmla="*/ 274320 w 274320"/>
              <a:gd name="connsiteY2" fmla="*/ 274320 h 274320"/>
              <a:gd name="connsiteX3" fmla="*/ 0 w 274320"/>
              <a:gd name="connsiteY3" fmla="*/ 274320 h 274320"/>
              <a:gd name="connsiteX0" fmla="*/ 0 w 316230"/>
              <a:gd name="connsiteY0" fmla="*/ 274320 h 278130"/>
              <a:gd name="connsiteX1" fmla="*/ 0 w 316230"/>
              <a:gd name="connsiteY1" fmla="*/ 0 h 278130"/>
              <a:gd name="connsiteX2" fmla="*/ 316230 w 316230"/>
              <a:gd name="connsiteY2" fmla="*/ 278130 h 278130"/>
              <a:gd name="connsiteX3" fmla="*/ 0 w 316230"/>
              <a:gd name="connsiteY3" fmla="*/ 274320 h 27813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Lst>
            <a:ahLst/>
            <a:cxnLst>
              <a:cxn ang="0">
                <a:pos x="connsiteX0" y="connsiteY0"/>
              </a:cxn>
              <a:cxn ang="0">
                <a:pos x="connsiteX1" y="connsiteY1"/>
              </a:cxn>
              <a:cxn ang="0">
                <a:pos x="connsiteX2" y="connsiteY2"/>
              </a:cxn>
              <a:cxn ang="0">
                <a:pos x="connsiteX3" y="connsiteY3"/>
              </a:cxn>
            </a:cxnLst>
            <a:rect l="l" t="t" r="r" b="b"/>
            <a:pathLst>
              <a:path w="360045" h="320040">
                <a:moveTo>
                  <a:pt x="0" y="316230"/>
                </a:moveTo>
                <a:lnTo>
                  <a:pt x="0" y="0"/>
                </a:lnTo>
                <a:cubicBezTo>
                  <a:pt x="61595" y="213360"/>
                  <a:pt x="167005" y="281940"/>
                  <a:pt x="360045" y="320040"/>
                </a:cubicBezTo>
                <a:lnTo>
                  <a:pt x="0" y="316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3">
            <a:extLst>
              <a:ext uri="{FF2B5EF4-FFF2-40B4-BE49-F238E27FC236}">
                <a16:creationId xmlns:a16="http://schemas.microsoft.com/office/drawing/2014/main" id="{E1E8BBF6-C360-41BC-B1FA-8EF8161B05CE}"/>
              </a:ext>
            </a:extLst>
          </p:cNvPr>
          <p:cNvSpPr/>
          <p:nvPr/>
        </p:nvSpPr>
        <p:spPr>
          <a:xfrm flipH="1" flipV="1">
            <a:off x="10546256" y="3897965"/>
            <a:ext cx="360045" cy="320040"/>
          </a:xfrm>
          <a:custGeom>
            <a:avLst/>
            <a:gdLst>
              <a:gd name="connsiteX0" fmla="*/ 0 w 274320"/>
              <a:gd name="connsiteY0" fmla="*/ 274320 h 274320"/>
              <a:gd name="connsiteX1" fmla="*/ 0 w 274320"/>
              <a:gd name="connsiteY1" fmla="*/ 0 h 274320"/>
              <a:gd name="connsiteX2" fmla="*/ 274320 w 274320"/>
              <a:gd name="connsiteY2" fmla="*/ 274320 h 274320"/>
              <a:gd name="connsiteX3" fmla="*/ 0 w 274320"/>
              <a:gd name="connsiteY3" fmla="*/ 274320 h 274320"/>
              <a:gd name="connsiteX0" fmla="*/ 0 w 316230"/>
              <a:gd name="connsiteY0" fmla="*/ 274320 h 278130"/>
              <a:gd name="connsiteX1" fmla="*/ 0 w 316230"/>
              <a:gd name="connsiteY1" fmla="*/ 0 h 278130"/>
              <a:gd name="connsiteX2" fmla="*/ 316230 w 316230"/>
              <a:gd name="connsiteY2" fmla="*/ 278130 h 278130"/>
              <a:gd name="connsiteX3" fmla="*/ 0 w 316230"/>
              <a:gd name="connsiteY3" fmla="*/ 274320 h 27813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Lst>
            <a:ahLst/>
            <a:cxnLst>
              <a:cxn ang="0">
                <a:pos x="connsiteX0" y="connsiteY0"/>
              </a:cxn>
              <a:cxn ang="0">
                <a:pos x="connsiteX1" y="connsiteY1"/>
              </a:cxn>
              <a:cxn ang="0">
                <a:pos x="connsiteX2" y="connsiteY2"/>
              </a:cxn>
              <a:cxn ang="0">
                <a:pos x="connsiteX3" y="connsiteY3"/>
              </a:cxn>
            </a:cxnLst>
            <a:rect l="l" t="t" r="r" b="b"/>
            <a:pathLst>
              <a:path w="360045" h="320040">
                <a:moveTo>
                  <a:pt x="0" y="316230"/>
                </a:moveTo>
                <a:lnTo>
                  <a:pt x="0" y="0"/>
                </a:lnTo>
                <a:cubicBezTo>
                  <a:pt x="61595" y="213360"/>
                  <a:pt x="167005" y="281940"/>
                  <a:pt x="360045" y="320040"/>
                </a:cubicBezTo>
                <a:lnTo>
                  <a:pt x="0" y="316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B2CD5EC-85BB-4E41-B482-1BABDA903DA2}"/>
              </a:ext>
            </a:extLst>
          </p:cNvPr>
          <p:cNvSpPr/>
          <p:nvPr/>
        </p:nvSpPr>
        <p:spPr>
          <a:xfrm>
            <a:off x="10492740" y="1546106"/>
            <a:ext cx="413561" cy="125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CCB354-66DA-4F82-8554-622CF9988AC9}"/>
              </a:ext>
            </a:extLst>
          </p:cNvPr>
          <p:cNvSpPr/>
          <p:nvPr/>
        </p:nvSpPr>
        <p:spPr>
          <a:xfrm>
            <a:off x="10492740" y="3772649"/>
            <a:ext cx="413561" cy="125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a16="http://schemas.microsoft.com/office/drawing/2014/main" id="{B2AD3428-4683-4335-9DAB-B61BFC7F17BD}"/>
              </a:ext>
            </a:extLst>
          </p:cNvPr>
          <p:cNvSpPr/>
          <p:nvPr/>
        </p:nvSpPr>
        <p:spPr>
          <a:xfrm>
            <a:off x="10173959" y="3840479"/>
            <a:ext cx="1626413" cy="1402080"/>
          </a:xfrm>
          <a:prstGeom prst="hexagon">
            <a:avLst/>
          </a:prstGeom>
          <a:solidFill>
            <a:srgbClr val="26BAE3"/>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02</a:t>
            </a:r>
            <a:endParaRPr lang="en-US" sz="4800" b="1"/>
          </a:p>
        </p:txBody>
      </p:sp>
      <p:sp>
        <p:nvSpPr>
          <p:cNvPr id="4" name="Hexagon 3">
            <a:extLst>
              <a:ext uri="{FF2B5EF4-FFF2-40B4-BE49-F238E27FC236}">
                <a16:creationId xmlns:a16="http://schemas.microsoft.com/office/drawing/2014/main" id="{4218ECD7-E170-4C31-94AC-F3EB49ABEAAD}"/>
              </a:ext>
            </a:extLst>
          </p:cNvPr>
          <p:cNvSpPr/>
          <p:nvPr/>
        </p:nvSpPr>
        <p:spPr>
          <a:xfrm>
            <a:off x="10173960" y="1615440"/>
            <a:ext cx="1626413" cy="1402080"/>
          </a:xfrm>
          <a:prstGeom prst="hexagon">
            <a:avLst/>
          </a:prstGeom>
          <a:solidFill>
            <a:srgbClr val="D125F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01</a:t>
            </a:r>
            <a:endParaRPr lang="en-US" sz="4800" b="1"/>
          </a:p>
        </p:txBody>
      </p:sp>
    </p:spTree>
    <p:extLst>
      <p:ext uri="{BB962C8B-B14F-4D97-AF65-F5344CB8AC3E}">
        <p14:creationId xmlns:p14="http://schemas.microsoft.com/office/powerpoint/2010/main" val="542547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875E-6 -1.48148E-6 L -0.62122 -0.00116 " pathEditMode="relative" rAng="0" ptsTypes="AA">
                                      <p:cBhvr>
                                        <p:cTn id="6" dur="2000" fill="hold"/>
                                        <p:tgtEl>
                                          <p:spTgt spid="4"/>
                                        </p:tgtEl>
                                        <p:attrNameLst>
                                          <p:attrName>ppt_x</p:attrName>
                                          <p:attrName>ppt_y</p:attrName>
                                        </p:attrNameLst>
                                      </p:cBhvr>
                                      <p:rCtr x="-31068" y="-69"/>
                                    </p:animMotion>
                                  </p:childTnLst>
                                </p:cTn>
                              </p:par>
                              <p:par>
                                <p:cTn id="7" presetID="0" presetClass="path" presetSubtype="0" accel="50000" decel="50000" fill="hold" grpId="0" nodeType="withEffect">
                                  <p:stCondLst>
                                    <p:cond delay="0"/>
                                  </p:stCondLst>
                                  <p:childTnLst>
                                    <p:animMotion origin="layout" path="M -2.91667E-6 -1.48148E-6 L -0.62708 -0.00208 " pathEditMode="relative" rAng="0" ptsTypes="AA">
                                      <p:cBhvr>
                                        <p:cTn id="8" dur="2000" fill="hold"/>
                                        <p:tgtEl>
                                          <p:spTgt spid="11"/>
                                        </p:tgtEl>
                                        <p:attrNameLst>
                                          <p:attrName>ppt_x</p:attrName>
                                          <p:attrName>ppt_y</p:attrName>
                                        </p:attrNameLst>
                                      </p:cBhvr>
                                      <p:rCtr x="-31354" y="-116"/>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1.875E-6 -1.48148E-6 L -0.62122 -0.00116 " pathEditMode="relative" rAng="0" ptsTypes="AA">
                                      <p:cBhvr>
                                        <p:cTn id="12" dur="2000" fill="hold"/>
                                        <p:tgtEl>
                                          <p:spTgt spid="5"/>
                                        </p:tgtEl>
                                        <p:attrNameLst>
                                          <p:attrName>ppt_x</p:attrName>
                                          <p:attrName>ppt_y</p:attrName>
                                        </p:attrNameLst>
                                      </p:cBhvr>
                                      <p:rCtr x="-31068" y="-69"/>
                                    </p:animMotion>
                                  </p:childTnLst>
                                </p:cTn>
                              </p:par>
                              <p:par>
                                <p:cTn id="13" presetID="0" presetClass="path" presetSubtype="0" accel="50000" decel="50000" fill="hold" grpId="0" nodeType="withEffect">
                                  <p:stCondLst>
                                    <p:cond delay="0"/>
                                  </p:stCondLst>
                                  <p:childTnLst>
                                    <p:animMotion origin="layout" path="M -2.91667E-6 -1.48148E-6 L -0.62708 -0.00208 " pathEditMode="relative" rAng="0" ptsTypes="AA">
                                      <p:cBhvr>
                                        <p:cTn id="14" dur="2000" fill="hold"/>
                                        <p:tgtEl>
                                          <p:spTgt spid="12"/>
                                        </p:tgtEl>
                                        <p:attrNameLst>
                                          <p:attrName>ppt_x</p:attrName>
                                          <p:attrName>ppt_y</p:attrName>
                                        </p:attrNameLst>
                                      </p:cBhvr>
                                      <p:rCtr x="-31354"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5"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59B42DB3-32DC-4B9B-AD77-2C5FE5755658}"/>
              </a:ext>
            </a:extLst>
          </p:cNvPr>
          <p:cNvSpPr/>
          <p:nvPr/>
        </p:nvSpPr>
        <p:spPr>
          <a:xfrm>
            <a:off x="0" y="2708058"/>
            <a:ext cx="12192000" cy="4149942"/>
          </a:xfrm>
          <a:custGeom>
            <a:avLst/>
            <a:gdLst>
              <a:gd name="connsiteX0" fmla="*/ 0 w 12192000"/>
              <a:gd name="connsiteY0" fmla="*/ 0 h 3674962"/>
              <a:gd name="connsiteX1" fmla="*/ 5902906 w 12192000"/>
              <a:gd name="connsiteY1" fmla="*/ 0 h 3674962"/>
              <a:gd name="connsiteX2" fmla="*/ 5924660 w 12192000"/>
              <a:gd name="connsiteY2" fmla="*/ 171206 h 3674962"/>
              <a:gd name="connsiteX3" fmla="*/ 9761412 w 12192000"/>
              <a:gd name="connsiteY3" fmla="*/ 3461571 h 3674962"/>
              <a:gd name="connsiteX4" fmla="*/ 11931581 w 12192000"/>
              <a:gd name="connsiteY4" fmla="*/ 2798676 h 3674962"/>
              <a:gd name="connsiteX5" fmla="*/ 12192000 w 12192000"/>
              <a:gd name="connsiteY5" fmla="*/ 2603939 h 3674962"/>
              <a:gd name="connsiteX6" fmla="*/ 12192000 w 12192000"/>
              <a:gd name="connsiteY6" fmla="*/ 3674962 h 3674962"/>
              <a:gd name="connsiteX7" fmla="*/ 0 w 12192000"/>
              <a:gd name="connsiteY7" fmla="*/ 3674962 h 3674962"/>
              <a:gd name="connsiteX8" fmla="*/ 0 w 12192000"/>
              <a:gd name="connsiteY8" fmla="*/ 0 h 3674962"/>
              <a:gd name="connsiteX0" fmla="*/ 0 w 12192000"/>
              <a:gd name="connsiteY0" fmla="*/ 0 h 3674962"/>
              <a:gd name="connsiteX1" fmla="*/ 5472376 w 12192000"/>
              <a:gd name="connsiteY1" fmla="*/ 0 h 3674962"/>
              <a:gd name="connsiteX2" fmla="*/ 5924660 w 12192000"/>
              <a:gd name="connsiteY2" fmla="*/ 171206 h 3674962"/>
              <a:gd name="connsiteX3" fmla="*/ 9761412 w 12192000"/>
              <a:gd name="connsiteY3" fmla="*/ 3461571 h 3674962"/>
              <a:gd name="connsiteX4" fmla="*/ 11931581 w 12192000"/>
              <a:gd name="connsiteY4" fmla="*/ 2798676 h 3674962"/>
              <a:gd name="connsiteX5" fmla="*/ 12192000 w 12192000"/>
              <a:gd name="connsiteY5" fmla="*/ 2603939 h 3674962"/>
              <a:gd name="connsiteX6" fmla="*/ 12192000 w 12192000"/>
              <a:gd name="connsiteY6" fmla="*/ 3674962 h 3674962"/>
              <a:gd name="connsiteX7" fmla="*/ 0 w 12192000"/>
              <a:gd name="connsiteY7" fmla="*/ 3674962 h 3674962"/>
              <a:gd name="connsiteX8" fmla="*/ 0 w 12192000"/>
              <a:gd name="connsiteY8" fmla="*/ 0 h 3674962"/>
              <a:gd name="connsiteX0" fmla="*/ 0 w 12192000"/>
              <a:gd name="connsiteY0" fmla="*/ 0 h 3674962"/>
              <a:gd name="connsiteX1" fmla="*/ 5472376 w 12192000"/>
              <a:gd name="connsiteY1" fmla="*/ 0 h 3674962"/>
              <a:gd name="connsiteX2" fmla="*/ 5924660 w 12192000"/>
              <a:gd name="connsiteY2" fmla="*/ 171206 h 3674962"/>
              <a:gd name="connsiteX3" fmla="*/ 9761412 w 12192000"/>
              <a:gd name="connsiteY3" fmla="*/ 3461571 h 3674962"/>
              <a:gd name="connsiteX4" fmla="*/ 11931581 w 12192000"/>
              <a:gd name="connsiteY4" fmla="*/ 2798676 h 3674962"/>
              <a:gd name="connsiteX5" fmla="*/ 12192000 w 12192000"/>
              <a:gd name="connsiteY5" fmla="*/ 2603939 h 3674962"/>
              <a:gd name="connsiteX6" fmla="*/ 12192000 w 12192000"/>
              <a:gd name="connsiteY6" fmla="*/ 3674962 h 3674962"/>
              <a:gd name="connsiteX7" fmla="*/ 0 w 12192000"/>
              <a:gd name="connsiteY7" fmla="*/ 3674962 h 3674962"/>
              <a:gd name="connsiteX8" fmla="*/ 0 w 12192000"/>
              <a:gd name="connsiteY8" fmla="*/ 0 h 3674962"/>
              <a:gd name="connsiteX0" fmla="*/ 0 w 12192000"/>
              <a:gd name="connsiteY0" fmla="*/ 3810 h 3678772"/>
              <a:gd name="connsiteX1" fmla="*/ 5293306 w 12192000"/>
              <a:gd name="connsiteY1" fmla="*/ 0 h 3678772"/>
              <a:gd name="connsiteX2" fmla="*/ 5924660 w 12192000"/>
              <a:gd name="connsiteY2" fmla="*/ 175016 h 3678772"/>
              <a:gd name="connsiteX3" fmla="*/ 9761412 w 12192000"/>
              <a:gd name="connsiteY3" fmla="*/ 3465381 h 3678772"/>
              <a:gd name="connsiteX4" fmla="*/ 11931581 w 12192000"/>
              <a:gd name="connsiteY4" fmla="*/ 2802486 h 3678772"/>
              <a:gd name="connsiteX5" fmla="*/ 12192000 w 12192000"/>
              <a:gd name="connsiteY5" fmla="*/ 2607749 h 3678772"/>
              <a:gd name="connsiteX6" fmla="*/ 12192000 w 12192000"/>
              <a:gd name="connsiteY6" fmla="*/ 3678772 h 3678772"/>
              <a:gd name="connsiteX7" fmla="*/ 0 w 12192000"/>
              <a:gd name="connsiteY7" fmla="*/ 3678772 h 3678772"/>
              <a:gd name="connsiteX8" fmla="*/ 0 w 12192000"/>
              <a:gd name="connsiteY8" fmla="*/ 3810 h 3678772"/>
              <a:gd name="connsiteX0" fmla="*/ 0 w 12192000"/>
              <a:gd name="connsiteY0" fmla="*/ 8408 h 3683370"/>
              <a:gd name="connsiteX1" fmla="*/ 5293306 w 12192000"/>
              <a:gd name="connsiteY1" fmla="*/ 4598 h 3683370"/>
              <a:gd name="connsiteX2" fmla="*/ 5924660 w 12192000"/>
              <a:gd name="connsiteY2" fmla="*/ 179614 h 3683370"/>
              <a:gd name="connsiteX3" fmla="*/ 9761412 w 12192000"/>
              <a:gd name="connsiteY3" fmla="*/ 3469979 h 3683370"/>
              <a:gd name="connsiteX4" fmla="*/ 11931581 w 12192000"/>
              <a:gd name="connsiteY4" fmla="*/ 2807084 h 3683370"/>
              <a:gd name="connsiteX5" fmla="*/ 12192000 w 12192000"/>
              <a:gd name="connsiteY5" fmla="*/ 2612347 h 3683370"/>
              <a:gd name="connsiteX6" fmla="*/ 12192000 w 12192000"/>
              <a:gd name="connsiteY6" fmla="*/ 3683370 h 3683370"/>
              <a:gd name="connsiteX7" fmla="*/ 0 w 12192000"/>
              <a:gd name="connsiteY7" fmla="*/ 3683370 h 3683370"/>
              <a:gd name="connsiteX8" fmla="*/ 0 w 12192000"/>
              <a:gd name="connsiteY8" fmla="*/ 8408 h 3683370"/>
              <a:gd name="connsiteX0" fmla="*/ 0 w 12192000"/>
              <a:gd name="connsiteY0" fmla="*/ 3810 h 3678772"/>
              <a:gd name="connsiteX1" fmla="*/ 5293306 w 12192000"/>
              <a:gd name="connsiteY1" fmla="*/ 0 h 3678772"/>
              <a:gd name="connsiteX2" fmla="*/ 5924660 w 12192000"/>
              <a:gd name="connsiteY2" fmla="*/ 175016 h 3678772"/>
              <a:gd name="connsiteX3" fmla="*/ 9761412 w 12192000"/>
              <a:gd name="connsiteY3" fmla="*/ 3465381 h 3678772"/>
              <a:gd name="connsiteX4" fmla="*/ 11931581 w 12192000"/>
              <a:gd name="connsiteY4" fmla="*/ 2802486 h 3678772"/>
              <a:gd name="connsiteX5" fmla="*/ 12192000 w 12192000"/>
              <a:gd name="connsiteY5" fmla="*/ 2607749 h 3678772"/>
              <a:gd name="connsiteX6" fmla="*/ 12192000 w 12192000"/>
              <a:gd name="connsiteY6" fmla="*/ 3678772 h 3678772"/>
              <a:gd name="connsiteX7" fmla="*/ 0 w 12192000"/>
              <a:gd name="connsiteY7" fmla="*/ 3678772 h 3678772"/>
              <a:gd name="connsiteX8" fmla="*/ 0 w 12192000"/>
              <a:gd name="connsiteY8" fmla="*/ 3810 h 3678772"/>
              <a:gd name="connsiteX0" fmla="*/ 0 w 12192000"/>
              <a:gd name="connsiteY0" fmla="*/ 7620 h 3682582"/>
              <a:gd name="connsiteX1" fmla="*/ 5110426 w 12192000"/>
              <a:gd name="connsiteY1" fmla="*/ 0 h 3682582"/>
              <a:gd name="connsiteX2" fmla="*/ 5924660 w 12192000"/>
              <a:gd name="connsiteY2" fmla="*/ 178826 h 3682582"/>
              <a:gd name="connsiteX3" fmla="*/ 9761412 w 12192000"/>
              <a:gd name="connsiteY3" fmla="*/ 3469191 h 3682582"/>
              <a:gd name="connsiteX4" fmla="*/ 11931581 w 12192000"/>
              <a:gd name="connsiteY4" fmla="*/ 2806296 h 3682582"/>
              <a:gd name="connsiteX5" fmla="*/ 12192000 w 12192000"/>
              <a:gd name="connsiteY5" fmla="*/ 2611559 h 3682582"/>
              <a:gd name="connsiteX6" fmla="*/ 12192000 w 12192000"/>
              <a:gd name="connsiteY6" fmla="*/ 3682582 h 3682582"/>
              <a:gd name="connsiteX7" fmla="*/ 0 w 12192000"/>
              <a:gd name="connsiteY7" fmla="*/ 3682582 h 3682582"/>
              <a:gd name="connsiteX8" fmla="*/ 0 w 12192000"/>
              <a:gd name="connsiteY8" fmla="*/ 7620 h 3682582"/>
              <a:gd name="connsiteX0" fmla="*/ 0 w 12192000"/>
              <a:gd name="connsiteY0" fmla="*/ 11286 h 3686248"/>
              <a:gd name="connsiteX1" fmla="*/ 5110426 w 12192000"/>
              <a:gd name="connsiteY1" fmla="*/ 3666 h 3686248"/>
              <a:gd name="connsiteX2" fmla="*/ 5924660 w 12192000"/>
              <a:gd name="connsiteY2" fmla="*/ 182492 h 3686248"/>
              <a:gd name="connsiteX3" fmla="*/ 9761412 w 12192000"/>
              <a:gd name="connsiteY3" fmla="*/ 3472857 h 3686248"/>
              <a:gd name="connsiteX4" fmla="*/ 11931581 w 12192000"/>
              <a:gd name="connsiteY4" fmla="*/ 2809962 h 3686248"/>
              <a:gd name="connsiteX5" fmla="*/ 12192000 w 12192000"/>
              <a:gd name="connsiteY5" fmla="*/ 2615225 h 3686248"/>
              <a:gd name="connsiteX6" fmla="*/ 12192000 w 12192000"/>
              <a:gd name="connsiteY6" fmla="*/ 3686248 h 3686248"/>
              <a:gd name="connsiteX7" fmla="*/ 0 w 12192000"/>
              <a:gd name="connsiteY7" fmla="*/ 3686248 h 3686248"/>
              <a:gd name="connsiteX8" fmla="*/ 0 w 12192000"/>
              <a:gd name="connsiteY8" fmla="*/ 11286 h 3686248"/>
              <a:gd name="connsiteX0" fmla="*/ 10160 w 12192000"/>
              <a:gd name="connsiteY0" fmla="*/ 10 h 4142332"/>
              <a:gd name="connsiteX1" fmla="*/ 5110426 w 12192000"/>
              <a:gd name="connsiteY1" fmla="*/ 459750 h 4142332"/>
              <a:gd name="connsiteX2" fmla="*/ 5924660 w 12192000"/>
              <a:gd name="connsiteY2" fmla="*/ 638576 h 4142332"/>
              <a:gd name="connsiteX3" fmla="*/ 9761412 w 12192000"/>
              <a:gd name="connsiteY3" fmla="*/ 3928941 h 4142332"/>
              <a:gd name="connsiteX4" fmla="*/ 11931581 w 12192000"/>
              <a:gd name="connsiteY4" fmla="*/ 3266046 h 4142332"/>
              <a:gd name="connsiteX5" fmla="*/ 12192000 w 12192000"/>
              <a:gd name="connsiteY5" fmla="*/ 3071309 h 4142332"/>
              <a:gd name="connsiteX6" fmla="*/ 12192000 w 12192000"/>
              <a:gd name="connsiteY6" fmla="*/ 4142332 h 4142332"/>
              <a:gd name="connsiteX7" fmla="*/ 0 w 12192000"/>
              <a:gd name="connsiteY7" fmla="*/ 4142332 h 4142332"/>
              <a:gd name="connsiteX8" fmla="*/ 10160 w 12192000"/>
              <a:gd name="connsiteY8" fmla="*/ 10 h 4142332"/>
              <a:gd name="connsiteX0" fmla="*/ 10160 w 12192000"/>
              <a:gd name="connsiteY0" fmla="*/ 7620 h 4149942"/>
              <a:gd name="connsiteX1" fmla="*/ 5191706 w 12192000"/>
              <a:gd name="connsiteY1" fmla="*/ 0 h 4149942"/>
              <a:gd name="connsiteX2" fmla="*/ 5924660 w 12192000"/>
              <a:gd name="connsiteY2" fmla="*/ 646186 h 4149942"/>
              <a:gd name="connsiteX3" fmla="*/ 9761412 w 12192000"/>
              <a:gd name="connsiteY3" fmla="*/ 3936551 h 4149942"/>
              <a:gd name="connsiteX4" fmla="*/ 11931581 w 12192000"/>
              <a:gd name="connsiteY4" fmla="*/ 3273656 h 4149942"/>
              <a:gd name="connsiteX5" fmla="*/ 12192000 w 12192000"/>
              <a:gd name="connsiteY5" fmla="*/ 3078919 h 4149942"/>
              <a:gd name="connsiteX6" fmla="*/ 12192000 w 12192000"/>
              <a:gd name="connsiteY6" fmla="*/ 4149942 h 4149942"/>
              <a:gd name="connsiteX7" fmla="*/ 0 w 12192000"/>
              <a:gd name="connsiteY7" fmla="*/ 4149942 h 4149942"/>
              <a:gd name="connsiteX8" fmla="*/ 10160 w 12192000"/>
              <a:gd name="connsiteY8" fmla="*/ 7620 h 414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4149942">
                <a:moveTo>
                  <a:pt x="10160" y="7620"/>
                </a:moveTo>
                <a:lnTo>
                  <a:pt x="5191706" y="0"/>
                </a:lnTo>
                <a:cubicBezTo>
                  <a:pt x="5560907" y="3729"/>
                  <a:pt x="5738339" y="413857"/>
                  <a:pt x="5924660" y="646186"/>
                </a:cubicBezTo>
                <a:cubicBezTo>
                  <a:pt x="6209341" y="2509318"/>
                  <a:pt x="7818703" y="3936551"/>
                  <a:pt x="9761412" y="3936551"/>
                </a:cubicBezTo>
                <a:cubicBezTo>
                  <a:pt x="10565292" y="3936551"/>
                  <a:pt x="11312094" y="3692174"/>
                  <a:pt x="11931581" y="3273656"/>
                </a:cubicBezTo>
                <a:lnTo>
                  <a:pt x="12192000" y="3078919"/>
                </a:lnTo>
                <a:lnTo>
                  <a:pt x="12192000" y="4149942"/>
                </a:lnTo>
                <a:lnTo>
                  <a:pt x="0" y="4149942"/>
                </a:lnTo>
                <a:cubicBezTo>
                  <a:pt x="3387" y="2769168"/>
                  <a:pt x="6773" y="1388394"/>
                  <a:pt x="10160" y="7620"/>
                </a:cubicBezTo>
                <a:close/>
              </a:path>
            </a:pathLst>
          </a:custGeom>
          <a:solidFill>
            <a:schemeClr val="bg2">
              <a:lumMod val="50000"/>
            </a:schemeClr>
          </a:solidFill>
          <a:ln w="57150">
            <a:no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val 4">
            <a:extLst>
              <a:ext uri="{FF2B5EF4-FFF2-40B4-BE49-F238E27FC236}">
                <a16:creationId xmlns:a16="http://schemas.microsoft.com/office/drawing/2014/main" id="{8794CD88-0C10-419F-ADA9-6C031D0EF049}"/>
              </a:ext>
            </a:extLst>
          </p:cNvPr>
          <p:cNvSpPr/>
          <p:nvPr/>
        </p:nvSpPr>
        <p:spPr>
          <a:xfrm>
            <a:off x="5879938" y="-1118341"/>
            <a:ext cx="7762949" cy="77629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353492F-B84A-4414-9AB5-799D843249AB}"/>
              </a:ext>
            </a:extLst>
          </p:cNvPr>
          <p:cNvSpPr/>
          <p:nvPr/>
        </p:nvSpPr>
        <p:spPr>
          <a:xfrm>
            <a:off x="6265179" y="-587921"/>
            <a:ext cx="7226129" cy="7226129"/>
          </a:xfrm>
          <a:prstGeom prst="ellipse">
            <a:avLst/>
          </a:prstGeom>
          <a:blipFill dpi="0" rotWithShape="1">
            <a:blip r:embed="rId2">
              <a:extLst>
                <a:ext uri="{28A0092B-C50C-407E-A947-70E740481C1C}">
                  <a14:useLocalDpi xmlns:a14="http://schemas.microsoft.com/office/drawing/2010/main" val="0"/>
                </a:ext>
              </a:extLst>
            </a:blip>
            <a:srcRect/>
            <a:stretch>
              <a:fillRect l="-16000" t="-1000" r="-1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AED330-B33F-40B2-83DE-E2D27FB089FF}"/>
              </a:ext>
            </a:extLst>
          </p:cNvPr>
          <p:cNvSpPr txBox="1"/>
          <p:nvPr/>
        </p:nvSpPr>
        <p:spPr>
          <a:xfrm>
            <a:off x="231495" y="999987"/>
            <a:ext cx="5636870" cy="1569660"/>
          </a:xfrm>
          <a:prstGeom prst="rect">
            <a:avLst/>
          </a:prstGeom>
          <a:noFill/>
        </p:spPr>
        <p:txBody>
          <a:bodyPr wrap="square" rtlCol="0">
            <a:spAutoFit/>
          </a:bodyPr>
          <a:lstStyle/>
          <a:p>
            <a:pPr algn="just"/>
            <a:r>
              <a:rPr lang="vi-VN" sz="2400" dirty="0"/>
              <a:t>Phân tích những tác hại có thể xảy ra khi các phương tiện giao thông không tuân theo những quy định về tốc độ và khoảng cách an toàn</a:t>
            </a:r>
            <a:endParaRPr lang="en-US" sz="2400" dirty="0"/>
          </a:p>
        </p:txBody>
      </p:sp>
      <p:grpSp>
        <p:nvGrpSpPr>
          <p:cNvPr id="14" name="Group 13">
            <a:extLst>
              <a:ext uri="{FF2B5EF4-FFF2-40B4-BE49-F238E27FC236}">
                <a16:creationId xmlns:a16="http://schemas.microsoft.com/office/drawing/2014/main" id="{C821C273-73C2-4F57-9879-075AFEC6D134}"/>
              </a:ext>
            </a:extLst>
          </p:cNvPr>
          <p:cNvGrpSpPr/>
          <p:nvPr/>
        </p:nvGrpSpPr>
        <p:grpSpPr>
          <a:xfrm>
            <a:off x="-834534" y="178561"/>
            <a:ext cx="4712054" cy="760793"/>
            <a:chOff x="-822960" y="310360"/>
            <a:chExt cx="4712054" cy="760793"/>
          </a:xfrm>
        </p:grpSpPr>
        <p:grpSp>
          <p:nvGrpSpPr>
            <p:cNvPr id="11" name="Group 10">
              <a:extLst>
                <a:ext uri="{FF2B5EF4-FFF2-40B4-BE49-F238E27FC236}">
                  <a16:creationId xmlns:a16="http://schemas.microsoft.com/office/drawing/2014/main" id="{3EE0E902-3732-4ECC-B345-7B24C8F0D0E7}"/>
                </a:ext>
              </a:extLst>
            </p:cNvPr>
            <p:cNvGrpSpPr/>
            <p:nvPr/>
          </p:nvGrpSpPr>
          <p:grpSpPr>
            <a:xfrm>
              <a:off x="-822960" y="310360"/>
              <a:ext cx="4712054" cy="760793"/>
              <a:chOff x="-548639" y="2445393"/>
              <a:chExt cx="4469224" cy="760793"/>
            </a:xfrm>
            <a:gradFill>
              <a:gsLst>
                <a:gs pos="0">
                  <a:srgbClr val="26BAE3"/>
                </a:gs>
                <a:gs pos="71000">
                  <a:srgbClr val="8F5FF0"/>
                </a:gs>
                <a:gs pos="100000">
                  <a:srgbClr val="D125F9"/>
                </a:gs>
              </a:gsLst>
              <a:lin ang="13500000" scaled="1"/>
            </a:gradFill>
          </p:grpSpPr>
          <p:sp>
            <p:nvSpPr>
              <p:cNvPr id="12" name="Parallelogram 11">
                <a:extLst>
                  <a:ext uri="{FF2B5EF4-FFF2-40B4-BE49-F238E27FC236}">
                    <a16:creationId xmlns:a16="http://schemas.microsoft.com/office/drawing/2014/main" id="{EDDFFEB5-6D16-478B-A6BD-CF86F8C22F78}"/>
                  </a:ext>
                </a:extLst>
              </p:cNvPr>
              <p:cNvSpPr/>
              <p:nvPr/>
            </p:nvSpPr>
            <p:spPr>
              <a:xfrm flipV="1">
                <a:off x="-548639" y="2445393"/>
                <a:ext cx="4469224" cy="760793"/>
              </a:xfrm>
              <a:prstGeom prst="parallelogram">
                <a:avLst>
                  <a:gd name="adj" fmla="val 581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231EBF4-428F-46BC-91BB-52009844585D}"/>
                  </a:ext>
                </a:extLst>
              </p:cNvPr>
              <p:cNvSpPr txBox="1"/>
              <p:nvPr/>
            </p:nvSpPr>
            <p:spPr>
              <a:xfrm>
                <a:off x="1260115" y="2583444"/>
                <a:ext cx="1875528" cy="523220"/>
              </a:xfrm>
              <a:prstGeom prst="rect">
                <a:avLst/>
              </a:prstGeom>
              <a:grpFill/>
            </p:spPr>
            <p:txBody>
              <a:bodyPr wrap="square">
                <a:spAutoFit/>
              </a:bodyPr>
              <a:lstStyle/>
              <a:p>
                <a:pPr algn="just"/>
                <a:r>
                  <a:rPr lang="vi-VN" sz="2800">
                    <a:solidFill>
                      <a:schemeClr val="bg1"/>
                    </a:solidFill>
                    <a:latin typeface="#9Slide02 Tieu de dai" panose="02000000000000000000" pitchFamily="2" charset="0"/>
                    <a:ea typeface="#9Slide02 Tieu de dai" panose="02000000000000000000" pitchFamily="2" charset="0"/>
                  </a:rPr>
                  <a:t>VẬN DỤNG</a:t>
                </a:r>
              </a:p>
            </p:txBody>
          </p:sp>
        </p:grpSp>
        <p:pic>
          <p:nvPicPr>
            <p:cNvPr id="3" name="Graphic 2" descr="Head with gears with solid fill">
              <a:extLst>
                <a:ext uri="{FF2B5EF4-FFF2-40B4-BE49-F238E27FC236}">
                  <a16:creationId xmlns:a16="http://schemas.microsoft.com/office/drawing/2014/main" id="{C8C31833-A4B6-42C9-BF52-E3F76B138E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064" y="370993"/>
              <a:ext cx="640007" cy="640007"/>
            </a:xfrm>
            <a:prstGeom prst="rect">
              <a:avLst/>
            </a:prstGeom>
          </p:spPr>
        </p:pic>
      </p:grpSp>
    </p:spTree>
    <p:extLst>
      <p:ext uri="{BB962C8B-B14F-4D97-AF65-F5344CB8AC3E}">
        <p14:creationId xmlns:p14="http://schemas.microsoft.com/office/powerpoint/2010/main" val="3822188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E0FC43D-987E-42B0-B2F1-F4F87B137ED4}"/>
              </a:ext>
            </a:extLst>
          </p:cNvPr>
          <p:cNvGrpSpPr/>
          <p:nvPr/>
        </p:nvGrpSpPr>
        <p:grpSpPr>
          <a:xfrm>
            <a:off x="-1244601" y="0"/>
            <a:ext cx="14295121" cy="6858000"/>
            <a:chOff x="-1244601" y="0"/>
            <a:chExt cx="14295121" cy="6858000"/>
          </a:xfrm>
        </p:grpSpPr>
        <p:pic>
          <p:nvPicPr>
            <p:cNvPr id="3" name="Picture 2" descr="A picture containing text, blackboard, night sky&#10;&#10;Description automatically generated">
              <a:extLst>
                <a:ext uri="{FF2B5EF4-FFF2-40B4-BE49-F238E27FC236}">
                  <a16:creationId xmlns:a16="http://schemas.microsoft.com/office/drawing/2014/main" id="{B5B5CACB-885B-469F-AE09-14F347C759BC}"/>
                </a:ext>
              </a:extLst>
            </p:cNvPr>
            <p:cNvPicPr>
              <a:picLocks noChangeAspect="1"/>
            </p:cNvPicPr>
            <p:nvPr/>
          </p:nvPicPr>
          <p:blipFill rotWithShape="1">
            <a:blip r:embed="rId2">
              <a:extLst>
                <a:ext uri="{28A0092B-C50C-407E-A947-70E740481C1C}">
                  <a14:useLocalDpi xmlns:a14="http://schemas.microsoft.com/office/drawing/2010/main" val="0"/>
                </a:ext>
              </a:extLst>
            </a:blip>
            <a:srcRect l="15332" r="69159" b="8657"/>
            <a:stretch/>
          </p:blipFill>
          <p:spPr>
            <a:xfrm>
              <a:off x="-1244601" y="0"/>
              <a:ext cx="2484120" cy="6858000"/>
            </a:xfrm>
            <a:prstGeom prst="rect">
              <a:avLst/>
            </a:prstGeom>
          </p:spPr>
        </p:pic>
        <p:pic>
          <p:nvPicPr>
            <p:cNvPr id="6" name="Picture 5" descr="A picture containing text, blackboard, night sky&#10;&#10;Description automatically generated">
              <a:extLst>
                <a:ext uri="{FF2B5EF4-FFF2-40B4-BE49-F238E27FC236}">
                  <a16:creationId xmlns:a16="http://schemas.microsoft.com/office/drawing/2014/main" id="{B2518C91-2C35-46EF-A699-03EEE96E03C8}"/>
                </a:ext>
              </a:extLst>
            </p:cNvPr>
            <p:cNvPicPr>
              <a:picLocks noChangeAspect="1"/>
            </p:cNvPicPr>
            <p:nvPr/>
          </p:nvPicPr>
          <p:blipFill rotWithShape="1">
            <a:blip r:embed="rId2">
              <a:extLst>
                <a:ext uri="{28A0092B-C50C-407E-A947-70E740481C1C}">
                  <a14:useLocalDpi xmlns:a14="http://schemas.microsoft.com/office/drawing/2010/main" val="0"/>
                </a:ext>
              </a:extLst>
            </a:blip>
            <a:srcRect l="69282" r="15590" b="8657"/>
            <a:stretch/>
          </p:blipFill>
          <p:spPr>
            <a:xfrm>
              <a:off x="10820398" y="0"/>
              <a:ext cx="2230122" cy="6858000"/>
            </a:xfrm>
            <a:prstGeom prst="rect">
              <a:avLst/>
            </a:prstGeom>
          </p:spPr>
        </p:pic>
        <p:pic>
          <p:nvPicPr>
            <p:cNvPr id="7" name="Picture 6" descr="A picture containing text, blackboard, night sky&#10;&#10;Description automatically generated">
              <a:extLst>
                <a:ext uri="{FF2B5EF4-FFF2-40B4-BE49-F238E27FC236}">
                  <a16:creationId xmlns:a16="http://schemas.microsoft.com/office/drawing/2014/main" id="{5E040250-8CA3-4020-9648-9B881AE8F319}"/>
                </a:ext>
              </a:extLst>
            </p:cNvPr>
            <p:cNvPicPr>
              <a:picLocks noChangeAspect="1"/>
            </p:cNvPicPr>
            <p:nvPr/>
          </p:nvPicPr>
          <p:blipFill rotWithShape="1">
            <a:blip r:embed="rId2">
              <a:extLst>
                <a:ext uri="{28A0092B-C50C-407E-A947-70E740481C1C}">
                  <a14:useLocalDpi xmlns:a14="http://schemas.microsoft.com/office/drawing/2010/main" val="0"/>
                </a:ext>
              </a:extLst>
            </a:blip>
            <a:srcRect l="30556" r="30908" b="8657"/>
            <a:stretch/>
          </p:blipFill>
          <p:spPr>
            <a:xfrm>
              <a:off x="1239519" y="0"/>
              <a:ext cx="9580879" cy="6858000"/>
            </a:xfrm>
            <a:prstGeom prst="rect">
              <a:avLst/>
            </a:prstGeom>
          </p:spPr>
        </p:pic>
      </p:grpSp>
      <p:grpSp>
        <p:nvGrpSpPr>
          <p:cNvPr id="23" name="Group 22">
            <a:extLst>
              <a:ext uri="{FF2B5EF4-FFF2-40B4-BE49-F238E27FC236}">
                <a16:creationId xmlns:a16="http://schemas.microsoft.com/office/drawing/2014/main" id="{2AD3D399-4E4A-4E75-93DA-1943F8FBA600}"/>
              </a:ext>
            </a:extLst>
          </p:cNvPr>
          <p:cNvGrpSpPr/>
          <p:nvPr/>
        </p:nvGrpSpPr>
        <p:grpSpPr>
          <a:xfrm>
            <a:off x="4493260" y="226347"/>
            <a:ext cx="3205479" cy="701040"/>
            <a:chOff x="3921760" y="277147"/>
            <a:chExt cx="3205479" cy="701040"/>
          </a:xfrm>
        </p:grpSpPr>
        <p:sp>
          <p:nvSpPr>
            <p:cNvPr id="16" name="Rectangle: Rounded Corners 15">
              <a:extLst>
                <a:ext uri="{FF2B5EF4-FFF2-40B4-BE49-F238E27FC236}">
                  <a16:creationId xmlns:a16="http://schemas.microsoft.com/office/drawing/2014/main" id="{94F013C0-CCA9-4988-B542-7F682BD55635}"/>
                </a:ext>
              </a:extLst>
            </p:cNvPr>
            <p:cNvSpPr/>
            <p:nvPr/>
          </p:nvSpPr>
          <p:spPr>
            <a:xfrm>
              <a:off x="3921760" y="277147"/>
              <a:ext cx="3205479" cy="701040"/>
            </a:xfrm>
            <a:prstGeom prst="roundRect">
              <a:avLst>
                <a:gd name="adj" fmla="val 26812"/>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0F8383-1E50-4456-A1E1-1B5E772663F8}"/>
                </a:ext>
              </a:extLst>
            </p:cNvPr>
            <p:cNvSpPr txBox="1"/>
            <p:nvPr/>
          </p:nvSpPr>
          <p:spPr>
            <a:xfrm>
              <a:off x="5055869" y="335280"/>
              <a:ext cx="1866900" cy="584775"/>
            </a:xfrm>
            <a:prstGeom prst="rect">
              <a:avLst/>
            </a:prstGeom>
            <a:noFill/>
          </p:spPr>
          <p:txBody>
            <a:bodyPr wrap="square" rtlCol="0">
              <a:spAutoFit/>
            </a:bodyPr>
            <a:lstStyle/>
            <a:p>
              <a:r>
                <a:rPr lang="vi-VN" sz="3200" b="1">
                  <a:solidFill>
                    <a:schemeClr val="bg1"/>
                  </a:solidFill>
                </a:rPr>
                <a:t>BÀI TẬP</a:t>
              </a:r>
              <a:endParaRPr lang="en-US" sz="3200" b="1">
                <a:solidFill>
                  <a:schemeClr val="bg1"/>
                </a:solidFill>
              </a:endParaRPr>
            </a:p>
          </p:txBody>
        </p:sp>
        <p:pic>
          <p:nvPicPr>
            <p:cNvPr id="22" name="Graphic 21" descr="Open book with solid fill">
              <a:extLst>
                <a:ext uri="{FF2B5EF4-FFF2-40B4-BE49-F238E27FC236}">
                  <a16:creationId xmlns:a16="http://schemas.microsoft.com/office/drawing/2014/main" id="{71D47355-1300-40B3-B89C-28FEDBA835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5309" y="335280"/>
              <a:ext cx="563305" cy="563305"/>
            </a:xfrm>
            <a:prstGeom prst="rect">
              <a:avLst/>
            </a:prstGeom>
          </p:spPr>
        </p:pic>
      </p:grpSp>
      <p:sp>
        <p:nvSpPr>
          <p:cNvPr id="24" name="TextBox 23">
            <a:extLst>
              <a:ext uri="{FF2B5EF4-FFF2-40B4-BE49-F238E27FC236}">
                <a16:creationId xmlns:a16="http://schemas.microsoft.com/office/drawing/2014/main" id="{8571D6D2-11EA-4CF6-96DE-2842D258B491}"/>
              </a:ext>
            </a:extLst>
          </p:cNvPr>
          <p:cNvSpPr txBox="1"/>
          <p:nvPr/>
        </p:nvSpPr>
        <p:spPr>
          <a:xfrm>
            <a:off x="1371602" y="1153734"/>
            <a:ext cx="9763761" cy="2276392"/>
          </a:xfrm>
          <a:prstGeom prst="rect">
            <a:avLst/>
          </a:prstGeom>
          <a:noFill/>
        </p:spPr>
        <p:txBody>
          <a:bodyPr wrap="square" rtlCol="0">
            <a:spAutoFit/>
          </a:bodyPr>
          <a:lstStyle/>
          <a:p>
            <a:pPr>
              <a:lnSpc>
                <a:spcPct val="120000"/>
              </a:lnSpc>
            </a:pPr>
            <a:r>
              <a:rPr lang="vi-VN" sz="2400" dirty="0">
                <a:solidFill>
                  <a:schemeClr val="bg1"/>
                </a:solidFill>
              </a:rPr>
              <a:t>Những điều sau đây giúp giao thông trên đường bộ được an toàn như thế nào?</a:t>
            </a:r>
          </a:p>
          <a:p>
            <a:pPr marL="285750" indent="-285750">
              <a:lnSpc>
                <a:spcPct val="120000"/>
              </a:lnSpc>
              <a:buFontTx/>
              <a:buChar char="-"/>
            </a:pPr>
            <a:r>
              <a:rPr lang="vi-VN" sz="2400" dirty="0">
                <a:solidFill>
                  <a:schemeClr val="bg1"/>
                </a:solidFill>
              </a:rPr>
              <a:t>Tuân thủ đúng giới hạn tốc độ</a:t>
            </a:r>
          </a:p>
          <a:p>
            <a:pPr marL="285750" indent="-285750">
              <a:lnSpc>
                <a:spcPct val="120000"/>
              </a:lnSpc>
              <a:buFontTx/>
              <a:buChar char="-"/>
            </a:pPr>
            <a:r>
              <a:rPr lang="vi-VN" sz="2400" dirty="0">
                <a:solidFill>
                  <a:schemeClr val="bg1"/>
                </a:solidFill>
              </a:rPr>
              <a:t>Giữ đúng quy định về khoảng cách an toàn</a:t>
            </a:r>
          </a:p>
          <a:p>
            <a:pPr marL="285750" indent="-285750">
              <a:lnSpc>
                <a:spcPct val="120000"/>
              </a:lnSpc>
              <a:buFontTx/>
              <a:buChar char="-"/>
            </a:pPr>
            <a:r>
              <a:rPr lang="vi-VN" sz="2400" dirty="0">
                <a:solidFill>
                  <a:schemeClr val="bg1"/>
                </a:solidFill>
              </a:rPr>
              <a:t>Giảm tốc độ khi trời mưa</a:t>
            </a:r>
            <a:endParaRPr lang="en-US" sz="2400" dirty="0">
              <a:solidFill>
                <a:schemeClr val="bg1"/>
              </a:solidFill>
            </a:endParaRPr>
          </a:p>
        </p:txBody>
      </p:sp>
      <p:sp>
        <p:nvSpPr>
          <p:cNvPr id="25" name="TextBox 24">
            <a:extLst>
              <a:ext uri="{FF2B5EF4-FFF2-40B4-BE49-F238E27FC236}">
                <a16:creationId xmlns:a16="http://schemas.microsoft.com/office/drawing/2014/main" id="{108459F5-B3DA-4004-B236-ECAD3AA7DB33}"/>
              </a:ext>
            </a:extLst>
          </p:cNvPr>
          <p:cNvSpPr txBox="1"/>
          <p:nvPr/>
        </p:nvSpPr>
        <p:spPr>
          <a:xfrm>
            <a:off x="5496559" y="3321326"/>
            <a:ext cx="1198880" cy="461665"/>
          </a:xfrm>
          <a:prstGeom prst="rect">
            <a:avLst/>
          </a:prstGeom>
          <a:noFill/>
        </p:spPr>
        <p:txBody>
          <a:bodyPr wrap="square" rtlCol="0">
            <a:spAutoFit/>
          </a:bodyPr>
          <a:lstStyle/>
          <a:p>
            <a:r>
              <a:rPr lang="vi-VN" sz="2400" b="1" u="sng" dirty="0">
                <a:solidFill>
                  <a:srgbClr val="FFC000"/>
                </a:solidFill>
              </a:rPr>
              <a:t>Trả lời</a:t>
            </a:r>
            <a:endParaRPr lang="en-US" sz="2400" b="1" u="sng" dirty="0">
              <a:solidFill>
                <a:srgbClr val="FFC000"/>
              </a:solidFill>
            </a:endParaRPr>
          </a:p>
        </p:txBody>
      </p:sp>
    </p:spTree>
    <p:extLst>
      <p:ext uri="{BB962C8B-B14F-4D97-AF65-F5344CB8AC3E}">
        <p14:creationId xmlns:p14="http://schemas.microsoft.com/office/powerpoint/2010/main" val="23966287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E0FC43D-987E-42B0-B2F1-F4F87B137ED4}"/>
              </a:ext>
            </a:extLst>
          </p:cNvPr>
          <p:cNvGrpSpPr/>
          <p:nvPr/>
        </p:nvGrpSpPr>
        <p:grpSpPr>
          <a:xfrm>
            <a:off x="-1244601" y="0"/>
            <a:ext cx="14295121" cy="6858000"/>
            <a:chOff x="-1244601" y="0"/>
            <a:chExt cx="14295121" cy="6858000"/>
          </a:xfrm>
        </p:grpSpPr>
        <p:pic>
          <p:nvPicPr>
            <p:cNvPr id="3" name="Picture 2" descr="A picture containing text, blackboard, night sky&#10;&#10;Description automatically generated">
              <a:extLst>
                <a:ext uri="{FF2B5EF4-FFF2-40B4-BE49-F238E27FC236}">
                  <a16:creationId xmlns:a16="http://schemas.microsoft.com/office/drawing/2014/main" id="{B5B5CACB-885B-469F-AE09-14F347C759BC}"/>
                </a:ext>
              </a:extLst>
            </p:cNvPr>
            <p:cNvPicPr>
              <a:picLocks noChangeAspect="1"/>
            </p:cNvPicPr>
            <p:nvPr/>
          </p:nvPicPr>
          <p:blipFill rotWithShape="1">
            <a:blip r:embed="rId2">
              <a:extLst>
                <a:ext uri="{28A0092B-C50C-407E-A947-70E740481C1C}">
                  <a14:useLocalDpi xmlns:a14="http://schemas.microsoft.com/office/drawing/2010/main" val="0"/>
                </a:ext>
              </a:extLst>
            </a:blip>
            <a:srcRect l="15332" r="69159" b="8657"/>
            <a:stretch/>
          </p:blipFill>
          <p:spPr>
            <a:xfrm>
              <a:off x="-1244601" y="0"/>
              <a:ext cx="2484120" cy="6858000"/>
            </a:xfrm>
            <a:prstGeom prst="rect">
              <a:avLst/>
            </a:prstGeom>
          </p:spPr>
        </p:pic>
        <p:pic>
          <p:nvPicPr>
            <p:cNvPr id="6" name="Picture 5" descr="A picture containing text, blackboard, night sky&#10;&#10;Description automatically generated">
              <a:extLst>
                <a:ext uri="{FF2B5EF4-FFF2-40B4-BE49-F238E27FC236}">
                  <a16:creationId xmlns:a16="http://schemas.microsoft.com/office/drawing/2014/main" id="{B2518C91-2C35-46EF-A699-03EEE96E03C8}"/>
                </a:ext>
              </a:extLst>
            </p:cNvPr>
            <p:cNvPicPr>
              <a:picLocks noChangeAspect="1"/>
            </p:cNvPicPr>
            <p:nvPr/>
          </p:nvPicPr>
          <p:blipFill rotWithShape="1">
            <a:blip r:embed="rId2">
              <a:extLst>
                <a:ext uri="{28A0092B-C50C-407E-A947-70E740481C1C}">
                  <a14:useLocalDpi xmlns:a14="http://schemas.microsoft.com/office/drawing/2010/main" val="0"/>
                </a:ext>
              </a:extLst>
            </a:blip>
            <a:srcRect l="69282" r="15590" b="8657"/>
            <a:stretch/>
          </p:blipFill>
          <p:spPr>
            <a:xfrm>
              <a:off x="10820398" y="0"/>
              <a:ext cx="2230122" cy="6858000"/>
            </a:xfrm>
            <a:prstGeom prst="rect">
              <a:avLst/>
            </a:prstGeom>
          </p:spPr>
        </p:pic>
        <p:pic>
          <p:nvPicPr>
            <p:cNvPr id="7" name="Picture 6" descr="A picture containing text, blackboard, night sky&#10;&#10;Description automatically generated">
              <a:extLst>
                <a:ext uri="{FF2B5EF4-FFF2-40B4-BE49-F238E27FC236}">
                  <a16:creationId xmlns:a16="http://schemas.microsoft.com/office/drawing/2014/main" id="{5E040250-8CA3-4020-9648-9B881AE8F319}"/>
                </a:ext>
              </a:extLst>
            </p:cNvPr>
            <p:cNvPicPr>
              <a:picLocks noChangeAspect="1"/>
            </p:cNvPicPr>
            <p:nvPr/>
          </p:nvPicPr>
          <p:blipFill rotWithShape="1">
            <a:blip r:embed="rId2">
              <a:extLst>
                <a:ext uri="{28A0092B-C50C-407E-A947-70E740481C1C}">
                  <a14:useLocalDpi xmlns:a14="http://schemas.microsoft.com/office/drawing/2010/main" val="0"/>
                </a:ext>
              </a:extLst>
            </a:blip>
            <a:srcRect l="30556" r="30908" b="8657"/>
            <a:stretch/>
          </p:blipFill>
          <p:spPr>
            <a:xfrm>
              <a:off x="1239519" y="0"/>
              <a:ext cx="9580879" cy="6858000"/>
            </a:xfrm>
            <a:prstGeom prst="rect">
              <a:avLst/>
            </a:prstGeom>
          </p:spPr>
        </p:pic>
      </p:grpSp>
      <p:grpSp>
        <p:nvGrpSpPr>
          <p:cNvPr id="23" name="Group 22">
            <a:extLst>
              <a:ext uri="{FF2B5EF4-FFF2-40B4-BE49-F238E27FC236}">
                <a16:creationId xmlns:a16="http://schemas.microsoft.com/office/drawing/2014/main" id="{2AD3D399-4E4A-4E75-93DA-1943F8FBA600}"/>
              </a:ext>
            </a:extLst>
          </p:cNvPr>
          <p:cNvGrpSpPr/>
          <p:nvPr/>
        </p:nvGrpSpPr>
        <p:grpSpPr>
          <a:xfrm>
            <a:off x="4493260" y="226347"/>
            <a:ext cx="3205479" cy="701040"/>
            <a:chOff x="3921760" y="277147"/>
            <a:chExt cx="3205479" cy="701040"/>
          </a:xfrm>
        </p:grpSpPr>
        <p:sp>
          <p:nvSpPr>
            <p:cNvPr id="16" name="Rectangle: Rounded Corners 15">
              <a:extLst>
                <a:ext uri="{FF2B5EF4-FFF2-40B4-BE49-F238E27FC236}">
                  <a16:creationId xmlns:a16="http://schemas.microsoft.com/office/drawing/2014/main" id="{94F013C0-CCA9-4988-B542-7F682BD55635}"/>
                </a:ext>
              </a:extLst>
            </p:cNvPr>
            <p:cNvSpPr/>
            <p:nvPr/>
          </p:nvSpPr>
          <p:spPr>
            <a:xfrm>
              <a:off x="3921760" y="277147"/>
              <a:ext cx="3205479" cy="701040"/>
            </a:xfrm>
            <a:prstGeom prst="roundRect">
              <a:avLst>
                <a:gd name="adj" fmla="val 26812"/>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D0F8383-1E50-4456-A1E1-1B5E772663F8}"/>
                </a:ext>
              </a:extLst>
            </p:cNvPr>
            <p:cNvSpPr txBox="1"/>
            <p:nvPr/>
          </p:nvSpPr>
          <p:spPr>
            <a:xfrm>
              <a:off x="5055869" y="335280"/>
              <a:ext cx="1866900" cy="584775"/>
            </a:xfrm>
            <a:prstGeom prst="rect">
              <a:avLst/>
            </a:prstGeom>
            <a:noFill/>
          </p:spPr>
          <p:txBody>
            <a:bodyPr wrap="square" rtlCol="0">
              <a:spAutoFit/>
            </a:bodyPr>
            <a:lstStyle/>
            <a:p>
              <a:r>
                <a:rPr lang="vi-VN" sz="3200" b="1">
                  <a:solidFill>
                    <a:schemeClr val="bg1"/>
                  </a:solidFill>
                </a:rPr>
                <a:t>BÀI TẬP</a:t>
              </a:r>
              <a:endParaRPr lang="en-US" sz="3200" b="1">
                <a:solidFill>
                  <a:schemeClr val="bg1"/>
                </a:solidFill>
              </a:endParaRPr>
            </a:p>
          </p:txBody>
        </p:sp>
        <p:pic>
          <p:nvPicPr>
            <p:cNvPr id="22" name="Graphic 21" descr="Open book with solid fill">
              <a:extLst>
                <a:ext uri="{FF2B5EF4-FFF2-40B4-BE49-F238E27FC236}">
                  <a16:creationId xmlns:a16="http://schemas.microsoft.com/office/drawing/2014/main" id="{71D47355-1300-40B3-B89C-28FEDBA835E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85309" y="335280"/>
              <a:ext cx="563305" cy="563305"/>
            </a:xfrm>
            <a:prstGeom prst="rect">
              <a:avLst/>
            </a:prstGeom>
          </p:spPr>
        </p:pic>
      </p:grpSp>
      <p:sp>
        <p:nvSpPr>
          <p:cNvPr id="24" name="TextBox 23">
            <a:extLst>
              <a:ext uri="{FF2B5EF4-FFF2-40B4-BE49-F238E27FC236}">
                <a16:creationId xmlns:a16="http://schemas.microsoft.com/office/drawing/2014/main" id="{8571D6D2-11EA-4CF6-96DE-2842D258B491}"/>
              </a:ext>
            </a:extLst>
          </p:cNvPr>
          <p:cNvSpPr txBox="1"/>
          <p:nvPr/>
        </p:nvSpPr>
        <p:spPr>
          <a:xfrm>
            <a:off x="1051557" y="1153734"/>
            <a:ext cx="10088883" cy="1833194"/>
          </a:xfrm>
          <a:prstGeom prst="rect">
            <a:avLst/>
          </a:prstGeom>
          <a:noFill/>
        </p:spPr>
        <p:txBody>
          <a:bodyPr wrap="square" rtlCol="0">
            <a:spAutoFit/>
          </a:bodyPr>
          <a:lstStyle/>
          <a:p>
            <a:pPr algn="just">
              <a:lnSpc>
                <a:spcPct val="120000"/>
              </a:lnSpc>
            </a:pPr>
            <a:r>
              <a:rPr lang="vi-VN" sz="2400" dirty="0">
                <a:solidFill>
                  <a:schemeClr val="bg1"/>
                </a:solidFill>
              </a:rPr>
              <a:t>Camera của thiết bị “bắn tốc độ” ghi và tính được thời gian một ô tô chạy qua giữa hai vạch mốc cách nhau 10m là 0,56s. Nếu tốc độ giới hạn trên làn đường được quy định là 60km/h thì ô tô này có vượt quá tốc độ cho phép không?</a:t>
            </a:r>
            <a:endParaRPr lang="en-US" sz="2400" dirty="0">
              <a:solidFill>
                <a:schemeClr val="bg1"/>
              </a:solidFill>
            </a:endParaRPr>
          </a:p>
        </p:txBody>
      </p:sp>
      <p:sp>
        <p:nvSpPr>
          <p:cNvPr id="25" name="TextBox 24">
            <a:extLst>
              <a:ext uri="{FF2B5EF4-FFF2-40B4-BE49-F238E27FC236}">
                <a16:creationId xmlns:a16="http://schemas.microsoft.com/office/drawing/2014/main" id="{108459F5-B3DA-4004-B236-ECAD3AA7DB33}"/>
              </a:ext>
            </a:extLst>
          </p:cNvPr>
          <p:cNvSpPr txBox="1"/>
          <p:nvPr/>
        </p:nvSpPr>
        <p:spPr>
          <a:xfrm>
            <a:off x="5430518" y="2723394"/>
            <a:ext cx="1198880" cy="461665"/>
          </a:xfrm>
          <a:prstGeom prst="rect">
            <a:avLst/>
          </a:prstGeom>
          <a:noFill/>
        </p:spPr>
        <p:txBody>
          <a:bodyPr wrap="square" rtlCol="0">
            <a:spAutoFit/>
          </a:bodyPr>
          <a:lstStyle/>
          <a:p>
            <a:r>
              <a:rPr lang="vi-VN" sz="2400" b="1" u="sng">
                <a:solidFill>
                  <a:srgbClr val="FFC000"/>
                </a:solidFill>
              </a:rPr>
              <a:t>Trả lời</a:t>
            </a:r>
            <a:endParaRPr lang="en-US" sz="2400" b="1" u="sng">
              <a:solidFill>
                <a:srgbClr val="FFC000"/>
              </a:solidFill>
            </a:endParaRPr>
          </a:p>
        </p:txBody>
      </p:sp>
    </p:spTree>
    <p:extLst>
      <p:ext uri="{BB962C8B-B14F-4D97-AF65-F5344CB8AC3E}">
        <p14:creationId xmlns:p14="http://schemas.microsoft.com/office/powerpoint/2010/main" val="125119782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9F9E85A4-907F-428E-B0DA-07D3AD8D85FF}"/>
              </a:ext>
            </a:extLst>
          </p:cNvPr>
          <p:cNvPicPr>
            <a:picLocks noChangeAspect="1"/>
          </p:cNvPicPr>
          <p:nvPr/>
        </p:nvPicPr>
        <p:blipFill rotWithShape="1">
          <a:blip r:embed="rId2">
            <a:extLst>
              <a:ext uri="{28A0092B-C50C-407E-A947-70E740481C1C}">
                <a14:useLocalDpi xmlns:a14="http://schemas.microsoft.com/office/drawing/2010/main" val="0"/>
              </a:ext>
            </a:extLst>
          </a:blip>
          <a:srcRect l="4667" t="8592" b="12296"/>
          <a:stretch/>
        </p:blipFill>
        <p:spPr>
          <a:xfrm>
            <a:off x="1711960" y="-15240"/>
            <a:ext cx="9159240" cy="7141177"/>
          </a:xfrm>
          <a:prstGeom prst="rect">
            <a:avLst/>
          </a:prstGeom>
        </p:spPr>
      </p:pic>
      <p:pic>
        <p:nvPicPr>
          <p:cNvPr id="7" name="Picture 6" descr="A picture containing flower, plant&#10;&#10;Description automatically generated">
            <a:extLst>
              <a:ext uri="{FF2B5EF4-FFF2-40B4-BE49-F238E27FC236}">
                <a16:creationId xmlns:a16="http://schemas.microsoft.com/office/drawing/2014/main" id="{68012278-C3F7-4282-BE7F-97895384D1F0}"/>
              </a:ext>
            </a:extLst>
          </p:cNvPr>
          <p:cNvPicPr>
            <a:picLocks noChangeAspect="1"/>
          </p:cNvPicPr>
          <p:nvPr/>
        </p:nvPicPr>
        <p:blipFill rotWithShape="1">
          <a:blip r:embed="rId3">
            <a:extLst>
              <a:ext uri="{28A0092B-C50C-407E-A947-70E740481C1C}">
                <a14:useLocalDpi xmlns:a14="http://schemas.microsoft.com/office/drawing/2010/main" val="0"/>
              </a:ext>
            </a:extLst>
          </a:blip>
          <a:srcRect t="2" b="4564"/>
          <a:stretch/>
        </p:blipFill>
        <p:spPr>
          <a:xfrm>
            <a:off x="-116844" y="3352797"/>
            <a:ext cx="3657607" cy="3505203"/>
          </a:xfrm>
          <a:prstGeom prst="rect">
            <a:avLst/>
          </a:prstGeom>
        </p:spPr>
      </p:pic>
      <p:pic>
        <p:nvPicPr>
          <p:cNvPr id="11" name="Picture 10" descr="A picture containing flower, plant&#10;&#10;Description automatically generated">
            <a:extLst>
              <a:ext uri="{FF2B5EF4-FFF2-40B4-BE49-F238E27FC236}">
                <a16:creationId xmlns:a16="http://schemas.microsoft.com/office/drawing/2014/main" id="{D6EAC10A-BB34-4D3B-AC2C-51CA0C2A395A}"/>
              </a:ext>
            </a:extLst>
          </p:cNvPr>
          <p:cNvPicPr>
            <a:picLocks noChangeAspect="1"/>
          </p:cNvPicPr>
          <p:nvPr/>
        </p:nvPicPr>
        <p:blipFill rotWithShape="1">
          <a:blip r:embed="rId3">
            <a:extLst>
              <a:ext uri="{28A0092B-C50C-407E-A947-70E740481C1C}">
                <a14:useLocalDpi xmlns:a14="http://schemas.microsoft.com/office/drawing/2010/main" val="0"/>
              </a:ext>
            </a:extLst>
          </a:blip>
          <a:srcRect t="2" b="4564"/>
          <a:stretch/>
        </p:blipFill>
        <p:spPr>
          <a:xfrm flipH="1" flipV="1">
            <a:off x="8670267" y="-76203"/>
            <a:ext cx="3657607" cy="3505203"/>
          </a:xfrm>
          <a:prstGeom prst="rect">
            <a:avLst/>
          </a:prstGeom>
        </p:spPr>
      </p:pic>
    </p:spTree>
    <p:extLst>
      <p:ext uri="{BB962C8B-B14F-4D97-AF65-F5344CB8AC3E}">
        <p14:creationId xmlns:p14="http://schemas.microsoft.com/office/powerpoint/2010/main" val="19109279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FABCE19-ED66-435D-B0A4-5ADA1A499B14}"/>
              </a:ext>
            </a:extLst>
          </p:cNvPr>
          <p:cNvSpPr/>
          <p:nvPr/>
        </p:nvSpPr>
        <p:spPr>
          <a:xfrm>
            <a:off x="3993509" y="0"/>
            <a:ext cx="8198490" cy="6522720"/>
          </a:xfrm>
          <a:custGeom>
            <a:avLst/>
            <a:gdLst>
              <a:gd name="connsiteX0" fmla="*/ 176552 w 8198490"/>
              <a:gd name="connsiteY0" fmla="*/ 0 h 6522720"/>
              <a:gd name="connsiteX1" fmla="*/ 8198490 w 8198490"/>
              <a:gd name="connsiteY1" fmla="*/ 0 h 6522720"/>
              <a:gd name="connsiteX2" fmla="*/ 8198490 w 8198490"/>
              <a:gd name="connsiteY2" fmla="*/ 5551675 h 6522720"/>
              <a:gd name="connsiteX3" fmla="*/ 8077166 w 8198490"/>
              <a:gd name="connsiteY3" fmla="*/ 5637950 h 6522720"/>
              <a:gd name="connsiteX4" fmla="*/ 5180628 w 8198490"/>
              <a:gd name="connsiteY4" fmla="*/ 6522720 h 6522720"/>
              <a:gd name="connsiteX5" fmla="*/ 0 w 8198490"/>
              <a:gd name="connsiteY5" fmla="*/ 1342092 h 6522720"/>
              <a:gd name="connsiteX6" fmla="*/ 163100 w 8198490"/>
              <a:gd name="connsiteY6" fmla="*/ 47372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490" h="6522720">
                <a:moveTo>
                  <a:pt x="176552" y="0"/>
                </a:moveTo>
                <a:lnTo>
                  <a:pt x="8198490" y="0"/>
                </a:lnTo>
                <a:lnTo>
                  <a:pt x="8198490" y="5551675"/>
                </a:lnTo>
                <a:lnTo>
                  <a:pt x="8077166" y="5637950"/>
                </a:lnTo>
                <a:cubicBezTo>
                  <a:pt x="7250333" y="6196548"/>
                  <a:pt x="6253571" y="6522720"/>
                  <a:pt x="5180628" y="6522720"/>
                </a:cubicBezTo>
                <a:cubicBezTo>
                  <a:pt x="2319446" y="6522720"/>
                  <a:pt x="0" y="4203274"/>
                  <a:pt x="0" y="1342092"/>
                </a:cubicBezTo>
                <a:cubicBezTo>
                  <a:pt x="0" y="895032"/>
                  <a:pt x="56627" y="461199"/>
                  <a:pt x="163100" y="4737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picture containing text, way, scene, road&#10;&#10;Description automatically generated">
            <a:extLst>
              <a:ext uri="{FF2B5EF4-FFF2-40B4-BE49-F238E27FC236}">
                <a16:creationId xmlns:a16="http://schemas.microsoft.com/office/drawing/2014/main" id="{773EFC3A-9A28-477D-96A4-1B429875E32D}"/>
              </a:ext>
            </a:extLst>
          </p:cNvPr>
          <p:cNvPicPr>
            <a:picLocks noChangeAspect="1"/>
          </p:cNvPicPr>
          <p:nvPr/>
        </p:nvPicPr>
        <p:blipFill>
          <a:blip r:embed="rId2">
            <a:extLst>
              <a:ext uri="{28A0092B-C50C-407E-A947-70E740481C1C}">
                <a14:useLocalDpi xmlns:a14="http://schemas.microsoft.com/office/drawing/2010/main" val="0"/>
              </a:ext>
            </a:extLst>
          </a:blip>
          <a:srcRect l="27924" r="5935" b="6672"/>
          <a:stretch>
            <a:fillRect/>
          </a:stretch>
        </p:blipFill>
        <p:spPr>
          <a:xfrm>
            <a:off x="4588205" y="0"/>
            <a:ext cx="7603794" cy="6400464"/>
          </a:xfrm>
          <a:custGeom>
            <a:avLst/>
            <a:gdLst>
              <a:gd name="connsiteX0" fmla="*/ 241552 w 7603794"/>
              <a:gd name="connsiteY0" fmla="*/ 0 h 6400464"/>
              <a:gd name="connsiteX1" fmla="*/ 7603794 w 7603794"/>
              <a:gd name="connsiteY1" fmla="*/ 0 h 6400464"/>
              <a:gd name="connsiteX2" fmla="*/ 7603794 w 7603794"/>
              <a:gd name="connsiteY2" fmla="*/ 5572743 h 6400464"/>
              <a:gd name="connsiteX3" fmla="*/ 7415438 w 7603794"/>
              <a:gd name="connsiteY3" fmla="*/ 5693495 h 6400464"/>
              <a:gd name="connsiteX4" fmla="*/ 4883280 w 7603794"/>
              <a:gd name="connsiteY4" fmla="*/ 6400464 h 6400464"/>
              <a:gd name="connsiteX5" fmla="*/ 0 w 7603794"/>
              <a:gd name="connsiteY5" fmla="*/ 1517184 h 6400464"/>
              <a:gd name="connsiteX6" fmla="*/ 219543 w 7603794"/>
              <a:gd name="connsiteY6" fmla="*/ 65046 h 640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3794" h="6400464">
                <a:moveTo>
                  <a:pt x="241552" y="0"/>
                </a:moveTo>
                <a:lnTo>
                  <a:pt x="7603794" y="0"/>
                </a:lnTo>
                <a:lnTo>
                  <a:pt x="7603794" y="5572743"/>
                </a:lnTo>
                <a:lnTo>
                  <a:pt x="7415438" y="5693495"/>
                </a:lnTo>
                <a:cubicBezTo>
                  <a:pt x="6677101" y="6142120"/>
                  <a:pt x="5810360" y="6400464"/>
                  <a:pt x="4883280" y="6400464"/>
                </a:cubicBezTo>
                <a:cubicBezTo>
                  <a:pt x="2186319" y="6400464"/>
                  <a:pt x="0" y="4214145"/>
                  <a:pt x="0" y="1517184"/>
                </a:cubicBezTo>
                <a:cubicBezTo>
                  <a:pt x="0" y="1011504"/>
                  <a:pt x="76863" y="523776"/>
                  <a:pt x="219543" y="65046"/>
                </a:cubicBezTo>
                <a:close/>
              </a:path>
            </a:pathLst>
          </a:custGeom>
        </p:spPr>
      </p:pic>
      <p:sp>
        <p:nvSpPr>
          <p:cNvPr id="17" name="TextBox 16">
            <a:extLst>
              <a:ext uri="{FF2B5EF4-FFF2-40B4-BE49-F238E27FC236}">
                <a16:creationId xmlns:a16="http://schemas.microsoft.com/office/drawing/2014/main" id="{7363EA1A-57B4-4C42-B9EE-F1819886D5A3}"/>
              </a:ext>
            </a:extLst>
          </p:cNvPr>
          <p:cNvSpPr txBox="1"/>
          <p:nvPr/>
        </p:nvSpPr>
        <p:spPr>
          <a:xfrm>
            <a:off x="298998" y="3429000"/>
            <a:ext cx="3991859" cy="1323439"/>
          </a:xfrm>
          <a:prstGeom prst="rect">
            <a:avLst/>
          </a:prstGeom>
          <a:noFill/>
        </p:spPr>
        <p:txBody>
          <a:bodyPr wrap="square">
            <a:spAutoFit/>
          </a:bodyPr>
          <a:lstStyle/>
          <a:p>
            <a:pPr algn="ctr"/>
            <a:r>
              <a:rPr lang="vi-VN" sz="4000" b="1">
                <a:solidFill>
                  <a:schemeClr val="bg1"/>
                </a:solidFill>
                <a:ea typeface="#9Slide02 Noi dung dai" panose="02000000000000000000" pitchFamily="2" charset="0"/>
              </a:rPr>
              <a:t>THIẾT BỊ </a:t>
            </a:r>
          </a:p>
          <a:p>
            <a:pPr algn="ctr"/>
            <a:r>
              <a:rPr lang="vi-VN" sz="4000" b="1">
                <a:solidFill>
                  <a:schemeClr val="bg1"/>
                </a:solidFill>
                <a:ea typeface="#9Slide02 Noi dung dai" panose="02000000000000000000" pitchFamily="2" charset="0"/>
              </a:rPr>
              <a:t>“BẮN TỐC ĐỘ”</a:t>
            </a:r>
            <a:endParaRPr lang="en-US" sz="4000" b="1">
              <a:solidFill>
                <a:schemeClr val="bg1"/>
              </a:solidFill>
              <a:ea typeface="#9Slide02 Noi dung dai" panose="02000000000000000000" pitchFamily="2" charset="0"/>
            </a:endParaRPr>
          </a:p>
        </p:txBody>
      </p:sp>
      <p:sp>
        <p:nvSpPr>
          <p:cNvPr id="18" name="Hexagon 17">
            <a:extLst>
              <a:ext uri="{FF2B5EF4-FFF2-40B4-BE49-F238E27FC236}">
                <a16:creationId xmlns:a16="http://schemas.microsoft.com/office/drawing/2014/main" id="{0D530393-A116-4902-90EC-6E0EDBDB5986}"/>
              </a:ext>
            </a:extLst>
          </p:cNvPr>
          <p:cNvSpPr/>
          <p:nvPr/>
        </p:nvSpPr>
        <p:spPr>
          <a:xfrm>
            <a:off x="1552073" y="1191893"/>
            <a:ext cx="1388961" cy="1197380"/>
          </a:xfrm>
          <a:prstGeom prst="hexagon">
            <a:avLst/>
          </a:prstGeom>
          <a:gradFill flip="none" rotWithShape="1">
            <a:gsLst>
              <a:gs pos="0">
                <a:srgbClr val="26BAE3"/>
              </a:gs>
              <a:gs pos="49000">
                <a:srgbClr val="8567EF"/>
              </a:gs>
              <a:gs pos="100000">
                <a:srgbClr val="D125F9"/>
              </a:gs>
            </a:gsLst>
            <a:lin ang="13500000" scaled="1"/>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t>01</a:t>
            </a:r>
            <a:endParaRPr lang="en-US" sz="4000" b="1"/>
          </a:p>
        </p:txBody>
      </p:sp>
      <p:sp>
        <p:nvSpPr>
          <p:cNvPr id="20" name="Rectangle: Rounded Corners 19">
            <a:extLst>
              <a:ext uri="{FF2B5EF4-FFF2-40B4-BE49-F238E27FC236}">
                <a16:creationId xmlns:a16="http://schemas.microsoft.com/office/drawing/2014/main" id="{75E555E9-A41B-4AD9-AFC2-E671FED2FE5F}"/>
              </a:ext>
            </a:extLst>
          </p:cNvPr>
          <p:cNvSpPr/>
          <p:nvPr/>
        </p:nvSpPr>
        <p:spPr>
          <a:xfrm>
            <a:off x="1793163" y="2630225"/>
            <a:ext cx="906780" cy="533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150090"/>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tree, road&#10;&#10;Description automatically generated">
            <a:extLst>
              <a:ext uri="{FF2B5EF4-FFF2-40B4-BE49-F238E27FC236}">
                <a16:creationId xmlns:a16="http://schemas.microsoft.com/office/drawing/2014/main" id="{4D24B3DC-1A52-42AE-8590-AA410A34623E}"/>
              </a:ext>
            </a:extLst>
          </p:cNvPr>
          <p:cNvPicPr>
            <a:picLocks noChangeAspect="1"/>
          </p:cNvPicPr>
          <p:nvPr/>
        </p:nvPicPr>
        <p:blipFill rotWithShape="1">
          <a:blip r:embed="rId2">
            <a:extLst>
              <a:ext uri="{28A0092B-C50C-407E-A947-70E740481C1C}">
                <a14:useLocalDpi xmlns:a14="http://schemas.microsoft.com/office/drawing/2010/main" val="0"/>
              </a:ext>
            </a:extLst>
          </a:blip>
          <a:srcRect l="6211" r="6211"/>
          <a:stretch/>
        </p:blipFill>
        <p:spPr>
          <a:xfrm>
            <a:off x="0" y="0"/>
            <a:ext cx="12192000" cy="6858000"/>
          </a:xfrm>
          <a:prstGeom prst="rect">
            <a:avLst/>
          </a:prstGeom>
        </p:spPr>
      </p:pic>
      <p:grpSp>
        <p:nvGrpSpPr>
          <p:cNvPr id="6" name="Group 5">
            <a:extLst>
              <a:ext uri="{FF2B5EF4-FFF2-40B4-BE49-F238E27FC236}">
                <a16:creationId xmlns:a16="http://schemas.microsoft.com/office/drawing/2014/main" id="{2E2DFD2C-34F5-4A4A-B538-DE2AAE299D2C}"/>
              </a:ext>
            </a:extLst>
          </p:cNvPr>
          <p:cNvGrpSpPr/>
          <p:nvPr/>
        </p:nvGrpSpPr>
        <p:grpSpPr>
          <a:xfrm>
            <a:off x="0" y="4949588"/>
            <a:ext cx="12192000" cy="1908412"/>
            <a:chOff x="0" y="4949588"/>
            <a:chExt cx="12192000" cy="1908412"/>
          </a:xfrm>
        </p:grpSpPr>
        <p:sp>
          <p:nvSpPr>
            <p:cNvPr id="4" name="Rectangle 3">
              <a:extLst>
                <a:ext uri="{FF2B5EF4-FFF2-40B4-BE49-F238E27FC236}">
                  <a16:creationId xmlns:a16="http://schemas.microsoft.com/office/drawing/2014/main" id="{4F0017C7-71C5-4A1B-AEA1-DA4E71ECD107}"/>
                </a:ext>
              </a:extLst>
            </p:cNvPr>
            <p:cNvSpPr/>
            <p:nvPr/>
          </p:nvSpPr>
          <p:spPr>
            <a:xfrm>
              <a:off x="0" y="4949588"/>
              <a:ext cx="12192000" cy="1908412"/>
            </a:xfrm>
            <a:custGeom>
              <a:avLst/>
              <a:gdLst>
                <a:gd name="connsiteX0" fmla="*/ 0 w 12192000"/>
                <a:gd name="connsiteY0" fmla="*/ 0 h 1696720"/>
                <a:gd name="connsiteX1" fmla="*/ 12192000 w 12192000"/>
                <a:gd name="connsiteY1" fmla="*/ 0 h 1696720"/>
                <a:gd name="connsiteX2" fmla="*/ 12192000 w 12192000"/>
                <a:gd name="connsiteY2" fmla="*/ 1696720 h 1696720"/>
                <a:gd name="connsiteX3" fmla="*/ 0 w 12192000"/>
                <a:gd name="connsiteY3" fmla="*/ 1696720 h 1696720"/>
                <a:gd name="connsiteX4" fmla="*/ 0 w 12192000"/>
                <a:gd name="connsiteY4" fmla="*/ 0 h 1696720"/>
                <a:gd name="connsiteX0" fmla="*/ 0 w 12192000"/>
                <a:gd name="connsiteY0" fmla="*/ 0 h 1696720"/>
                <a:gd name="connsiteX1" fmla="*/ 12192000 w 12192000"/>
                <a:gd name="connsiteY1" fmla="*/ 0 h 1696720"/>
                <a:gd name="connsiteX2" fmla="*/ 12192000 w 12192000"/>
                <a:gd name="connsiteY2" fmla="*/ 1696720 h 1696720"/>
                <a:gd name="connsiteX3" fmla="*/ 0 w 12192000"/>
                <a:gd name="connsiteY3" fmla="*/ 1696720 h 1696720"/>
                <a:gd name="connsiteX4" fmla="*/ 0 w 12192000"/>
                <a:gd name="connsiteY4" fmla="*/ 0 h 1696720"/>
                <a:gd name="connsiteX0" fmla="*/ 0 w 12192000"/>
                <a:gd name="connsiteY0" fmla="*/ 211692 h 1908412"/>
                <a:gd name="connsiteX1" fmla="*/ 12192000 w 12192000"/>
                <a:gd name="connsiteY1" fmla="*/ 211692 h 1908412"/>
                <a:gd name="connsiteX2" fmla="*/ 12192000 w 12192000"/>
                <a:gd name="connsiteY2" fmla="*/ 1908412 h 1908412"/>
                <a:gd name="connsiteX3" fmla="*/ 0 w 12192000"/>
                <a:gd name="connsiteY3" fmla="*/ 1908412 h 1908412"/>
                <a:gd name="connsiteX4" fmla="*/ 0 w 12192000"/>
                <a:gd name="connsiteY4" fmla="*/ 211692 h 190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908412">
                  <a:moveTo>
                    <a:pt x="0" y="211692"/>
                  </a:moveTo>
                  <a:cubicBezTo>
                    <a:pt x="4765040" y="1684892"/>
                    <a:pt x="9977120" y="-692548"/>
                    <a:pt x="12192000" y="211692"/>
                  </a:cubicBezTo>
                  <a:lnTo>
                    <a:pt x="12192000" y="1908412"/>
                  </a:lnTo>
                  <a:lnTo>
                    <a:pt x="0" y="1908412"/>
                  </a:lnTo>
                  <a:lnTo>
                    <a:pt x="0" y="2116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00ED9F2-5DE1-4259-83EC-E7AF49D29431}"/>
                </a:ext>
              </a:extLst>
            </p:cNvPr>
            <p:cNvSpPr txBox="1"/>
            <p:nvPr/>
          </p:nvSpPr>
          <p:spPr>
            <a:xfrm>
              <a:off x="660400" y="5781040"/>
              <a:ext cx="11277600" cy="954107"/>
            </a:xfrm>
            <a:prstGeom prst="rect">
              <a:avLst/>
            </a:prstGeom>
            <a:noFill/>
          </p:spPr>
          <p:txBody>
            <a:bodyPr wrap="square" rtlCol="0">
              <a:spAutoFit/>
            </a:bodyPr>
            <a:lstStyle/>
            <a:p>
              <a:r>
                <a:rPr lang="vi-VN" sz="2800">
                  <a:solidFill>
                    <a:schemeClr val="bg1"/>
                  </a:solidFill>
                </a:rPr>
                <a:t>Thiết bị “bắn tốc độ” là máy đo tốc độ từ xa, giúp kiểm tra các phương tiện giao thông</a:t>
              </a:r>
              <a:endParaRPr lang="en-US" sz="2800">
                <a:solidFill>
                  <a:schemeClr val="bg1"/>
                </a:solidFill>
              </a:endParaRPr>
            </a:p>
          </p:txBody>
        </p:sp>
      </p:grpSp>
    </p:spTree>
    <p:extLst>
      <p:ext uri="{BB962C8B-B14F-4D97-AF65-F5344CB8AC3E}">
        <p14:creationId xmlns:p14="http://schemas.microsoft.com/office/powerpoint/2010/main" val="27507865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613B4A9-1C7C-4729-A016-AB42D3979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tree, outdoor, sport&#10;&#10;Description automatically generated">
            <a:extLst>
              <a:ext uri="{FF2B5EF4-FFF2-40B4-BE49-F238E27FC236}">
                <a16:creationId xmlns:a16="http://schemas.microsoft.com/office/drawing/2014/main" id="{BF667A1D-2ADD-45C0-A3D0-2142AE4E821D}"/>
              </a:ext>
            </a:extLst>
          </p:cNvPr>
          <p:cNvPicPr>
            <a:picLocks noChangeAspect="1"/>
          </p:cNvPicPr>
          <p:nvPr/>
        </p:nvPicPr>
        <p:blipFill rotWithShape="1">
          <a:blip r:embed="rId2">
            <a:extLst>
              <a:ext uri="{28A0092B-C50C-407E-A947-70E740481C1C}">
                <a14:useLocalDpi xmlns:a14="http://schemas.microsoft.com/office/drawing/2010/main" val="0"/>
              </a:ext>
            </a:extLst>
          </a:blip>
          <a:srcRect r="270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4" name="Rectangle 3">
            <a:extLst>
              <a:ext uri="{FF2B5EF4-FFF2-40B4-BE49-F238E27FC236}">
                <a16:creationId xmlns:a16="http://schemas.microsoft.com/office/drawing/2014/main" id="{48A1C6A4-80C8-4E59-BE0B-A5BB7E0F9919}"/>
              </a:ext>
            </a:extLst>
          </p:cNvPr>
          <p:cNvSpPr/>
          <p:nvPr/>
        </p:nvSpPr>
        <p:spPr>
          <a:xfrm>
            <a:off x="3398520" y="5913120"/>
            <a:ext cx="8790432" cy="94488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77610D1-F36B-49E5-9E07-DD51FBA66CE4}"/>
              </a:ext>
            </a:extLst>
          </p:cNvPr>
          <p:cNvSpPr txBox="1"/>
          <p:nvPr/>
        </p:nvSpPr>
        <p:spPr>
          <a:xfrm>
            <a:off x="5141976" y="6126480"/>
            <a:ext cx="5303520" cy="518160"/>
          </a:xfrm>
          <a:prstGeom prst="rect">
            <a:avLst/>
          </a:prstGeom>
          <a:noFill/>
        </p:spPr>
        <p:txBody>
          <a:bodyPr wrap="square" rtlCol="0">
            <a:spAutoFit/>
          </a:bodyPr>
          <a:lstStyle/>
          <a:p>
            <a:r>
              <a:rPr lang="vi-VN" sz="2800">
                <a:solidFill>
                  <a:schemeClr val="bg1"/>
                </a:solidFill>
              </a:rPr>
              <a:t>Thiết bị bắn tốc độ gắn cố định</a:t>
            </a:r>
            <a:endParaRPr lang="en-US" sz="2800">
              <a:solidFill>
                <a:schemeClr val="bg1"/>
              </a:solidFill>
            </a:endParaRPr>
          </a:p>
        </p:txBody>
      </p:sp>
    </p:spTree>
    <p:extLst>
      <p:ext uri="{BB962C8B-B14F-4D97-AF65-F5344CB8AC3E}">
        <p14:creationId xmlns:p14="http://schemas.microsoft.com/office/powerpoint/2010/main" val="3418303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grass, sky&#10;&#10;Description automatically generated">
            <a:extLst>
              <a:ext uri="{FF2B5EF4-FFF2-40B4-BE49-F238E27FC236}">
                <a16:creationId xmlns:a16="http://schemas.microsoft.com/office/drawing/2014/main" id="{186E9810-A543-4A0D-93D8-C5FAA8D77EED}"/>
              </a:ext>
            </a:extLst>
          </p:cNvPr>
          <p:cNvPicPr>
            <a:picLocks noChangeAspect="1"/>
          </p:cNvPicPr>
          <p:nvPr/>
        </p:nvPicPr>
        <p:blipFill rotWithShape="1">
          <a:blip r:embed="rId2">
            <a:extLst>
              <a:ext uri="{28A0092B-C50C-407E-A947-70E740481C1C}">
                <a14:useLocalDpi xmlns:a14="http://schemas.microsoft.com/office/drawing/2010/main" val="0"/>
              </a:ext>
            </a:extLst>
          </a:blip>
          <a:srcRect t="3179" b="3179"/>
          <a:stretch/>
        </p:blipFill>
        <p:spPr>
          <a:xfrm>
            <a:off x="0" y="0"/>
            <a:ext cx="12192000" cy="6858000"/>
          </a:xfrm>
          <a:prstGeom prst="rect">
            <a:avLst/>
          </a:prstGeom>
        </p:spPr>
      </p:pic>
      <p:sp>
        <p:nvSpPr>
          <p:cNvPr id="6" name="Rectangle: Top Corners One Rounded and One Snipped 5">
            <a:extLst>
              <a:ext uri="{FF2B5EF4-FFF2-40B4-BE49-F238E27FC236}">
                <a16:creationId xmlns:a16="http://schemas.microsoft.com/office/drawing/2014/main" id="{0646320C-9DC7-4780-878A-833E947DB0FF}"/>
              </a:ext>
            </a:extLst>
          </p:cNvPr>
          <p:cNvSpPr/>
          <p:nvPr/>
        </p:nvSpPr>
        <p:spPr>
          <a:xfrm flipH="1">
            <a:off x="6629400" y="5562600"/>
            <a:ext cx="5562600" cy="1295400"/>
          </a:xfrm>
          <a:prstGeom prst="snipRoundRect">
            <a:avLst>
              <a:gd name="adj1" fmla="val 0"/>
              <a:gd name="adj2" fmla="val 33529"/>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99F8187-4517-40A1-8F9F-6C5D26E617BA}"/>
              </a:ext>
            </a:extLst>
          </p:cNvPr>
          <p:cNvSpPr txBox="1"/>
          <p:nvPr/>
        </p:nvSpPr>
        <p:spPr>
          <a:xfrm>
            <a:off x="7269480" y="5948690"/>
            <a:ext cx="4815840" cy="523220"/>
          </a:xfrm>
          <a:prstGeom prst="rect">
            <a:avLst/>
          </a:prstGeom>
          <a:noFill/>
        </p:spPr>
        <p:txBody>
          <a:bodyPr wrap="square" rtlCol="0">
            <a:spAutoFit/>
          </a:bodyPr>
          <a:lstStyle/>
          <a:p>
            <a:r>
              <a:rPr lang="vi-VN" sz="2800">
                <a:solidFill>
                  <a:schemeClr val="bg1"/>
                </a:solidFill>
              </a:rPr>
              <a:t>Thiết bị bắn tốc độ lưu động</a:t>
            </a:r>
            <a:endParaRPr lang="en-US" sz="2800">
              <a:solidFill>
                <a:schemeClr val="bg1"/>
              </a:solidFill>
            </a:endParaRPr>
          </a:p>
        </p:txBody>
      </p:sp>
    </p:spTree>
    <p:extLst>
      <p:ext uri="{BB962C8B-B14F-4D97-AF65-F5344CB8AC3E}">
        <p14:creationId xmlns:p14="http://schemas.microsoft.com/office/powerpoint/2010/main" val="3271542901"/>
      </p:ext>
    </p:extLst>
  </p:cSld>
  <p:clrMapOvr>
    <a:masterClrMapping/>
  </p:clrMapOvr>
  <p:transition spd="med">
    <p:pull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3" name="Picture 2" descr="A picture containing black, light&#10;&#10;Description automatically generated">
            <a:extLst>
              <a:ext uri="{FF2B5EF4-FFF2-40B4-BE49-F238E27FC236}">
                <a16:creationId xmlns:a16="http://schemas.microsoft.com/office/drawing/2014/main" id="{27FEFB5D-8CC4-41E0-88A9-BAF6D7728C3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260" b="96798" l="2500" r="96042">
                        <a14:foregroundMark x1="30625" y1="6591" x2="30625" y2="6591"/>
                        <a14:foregroundMark x1="7500" y1="10923" x2="7500" y2="10923"/>
                        <a14:foregroundMark x1="2708" y1="12429" x2="2708" y2="12429"/>
                        <a14:foregroundMark x1="38958" y1="2448" x2="38958" y2="2448"/>
                        <a14:foregroundMark x1="92917" y1="39736" x2="92917" y2="39736"/>
                        <a14:foregroundMark x1="96042" y1="37288" x2="96042" y2="37288"/>
                        <a14:foregroundMark x1="70000" y1="93974" x2="70000" y2="93974"/>
                        <a14:foregroundMark x1="67708" y1="96798" x2="67708" y2="96798"/>
                      </a14:backgroundRemoval>
                    </a14:imgEffect>
                  </a14:imgLayer>
                </a14:imgProps>
              </a:ext>
              <a:ext uri="{28A0092B-C50C-407E-A947-70E740481C1C}">
                <a14:useLocalDpi xmlns:a14="http://schemas.microsoft.com/office/drawing/2010/main" val="0"/>
              </a:ext>
            </a:extLst>
          </a:blip>
          <a:stretch>
            <a:fillRect/>
          </a:stretch>
        </p:blipFill>
        <p:spPr>
          <a:xfrm>
            <a:off x="2212656" y="1511167"/>
            <a:ext cx="4221892" cy="4670469"/>
          </a:xfrm>
          <a:prstGeom prst="rect">
            <a:avLst/>
          </a:prstGeom>
        </p:spPr>
      </p:pic>
      <p:pic>
        <p:nvPicPr>
          <p:cNvPr id="14" name="Picture 13" descr="A picture containing text, projector, van&#10;&#10;Description automatically generated">
            <a:extLst>
              <a:ext uri="{FF2B5EF4-FFF2-40B4-BE49-F238E27FC236}">
                <a16:creationId xmlns:a16="http://schemas.microsoft.com/office/drawing/2014/main" id="{A89DB98F-56E9-408F-BAF2-321BC18287E0}"/>
              </a:ext>
            </a:extLst>
          </p:cNvPr>
          <p:cNvPicPr>
            <a:picLocks noChangeAspect="1"/>
          </p:cNvPicPr>
          <p:nvPr/>
        </p:nvPicPr>
        <p:blipFill rotWithShape="1">
          <a:blip r:embed="rId4">
            <a:extLst>
              <a:ext uri="{28A0092B-C50C-407E-A947-70E740481C1C}">
                <a14:useLocalDpi xmlns:a14="http://schemas.microsoft.com/office/drawing/2010/main" val="0"/>
              </a:ext>
            </a:extLst>
          </a:blip>
          <a:srcRect l="19644" r="20213"/>
          <a:stretch/>
        </p:blipFill>
        <p:spPr>
          <a:xfrm>
            <a:off x="0" y="4765040"/>
            <a:ext cx="4282313" cy="2034384"/>
          </a:xfrm>
          <a:prstGeom prst="rect">
            <a:avLst/>
          </a:prstGeom>
        </p:spPr>
      </p:pic>
      <p:sp>
        <p:nvSpPr>
          <p:cNvPr id="4" name="Rectangle: Rounded Corners 3">
            <a:extLst>
              <a:ext uri="{FF2B5EF4-FFF2-40B4-BE49-F238E27FC236}">
                <a16:creationId xmlns:a16="http://schemas.microsoft.com/office/drawing/2014/main" id="{622EE458-45D8-401B-9DE1-76B753B99CEE}"/>
              </a:ext>
            </a:extLst>
          </p:cNvPr>
          <p:cNvSpPr/>
          <p:nvPr/>
        </p:nvSpPr>
        <p:spPr>
          <a:xfrm>
            <a:off x="-2175184" y="161156"/>
            <a:ext cx="8775681" cy="732223"/>
          </a:xfrm>
          <a:prstGeom prst="roundRect">
            <a:avLst>
              <a:gd name="adj" fmla="val 50000"/>
            </a:avLst>
          </a:prstGeom>
          <a:gradFill>
            <a:gsLst>
              <a:gs pos="0">
                <a:srgbClr val="26BAE3"/>
              </a:gs>
              <a:gs pos="47000">
                <a:srgbClr val="8964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EA8DDB5-576D-4849-BB18-AAD54FAABBD4}"/>
              </a:ext>
            </a:extLst>
          </p:cNvPr>
          <p:cNvSpPr txBox="1"/>
          <p:nvPr/>
        </p:nvSpPr>
        <p:spPr>
          <a:xfrm>
            <a:off x="720301" y="296434"/>
            <a:ext cx="5375699" cy="461665"/>
          </a:xfrm>
          <a:prstGeom prst="rect">
            <a:avLst/>
          </a:prstGeom>
          <a:noFill/>
        </p:spPr>
        <p:txBody>
          <a:bodyPr wrap="square" rtlCol="0">
            <a:spAutoFit/>
          </a:bodyPr>
          <a:lstStyle/>
          <a:p>
            <a:r>
              <a:rPr lang="vi-VN" sz="2400" b="1">
                <a:solidFill>
                  <a:schemeClr val="bg1"/>
                </a:solidFill>
              </a:rPr>
              <a:t>CẤU TẠO THIẾT BỊ “BẮN TỐC ĐỘ”</a:t>
            </a:r>
            <a:endParaRPr lang="en-US" sz="2400" b="1">
              <a:solidFill>
                <a:schemeClr val="bg1"/>
              </a:solidFill>
            </a:endParaRPr>
          </a:p>
        </p:txBody>
      </p:sp>
      <p:cxnSp>
        <p:nvCxnSpPr>
          <p:cNvPr id="7" name="Straight Arrow Connector 6">
            <a:extLst>
              <a:ext uri="{FF2B5EF4-FFF2-40B4-BE49-F238E27FC236}">
                <a16:creationId xmlns:a16="http://schemas.microsoft.com/office/drawing/2014/main" id="{393DF4D2-3A82-4CDC-9ADC-937667F842E8}"/>
              </a:ext>
            </a:extLst>
          </p:cNvPr>
          <p:cNvCxnSpPr/>
          <p:nvPr/>
        </p:nvCxnSpPr>
        <p:spPr>
          <a:xfrm>
            <a:off x="5384800" y="2113280"/>
            <a:ext cx="2926080" cy="81280"/>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A9AA7B7-BED1-4044-B6CE-C3890A0010EE}"/>
              </a:ext>
            </a:extLst>
          </p:cNvPr>
          <p:cNvSpPr txBox="1"/>
          <p:nvPr/>
        </p:nvSpPr>
        <p:spPr>
          <a:xfrm>
            <a:off x="8556944" y="1899920"/>
            <a:ext cx="3411536" cy="1384995"/>
          </a:xfrm>
          <a:prstGeom prst="rect">
            <a:avLst/>
          </a:prstGeom>
          <a:noFill/>
        </p:spPr>
        <p:txBody>
          <a:bodyPr wrap="square" rtlCol="0">
            <a:spAutoFit/>
          </a:bodyPr>
          <a:lstStyle/>
          <a:p>
            <a:r>
              <a:rPr lang="vi-VN" sz="2800" dirty="0"/>
              <a:t>Một camera để theo dõi ô</a:t>
            </a:r>
            <a:r>
              <a:rPr lang="en-US" sz="2800" dirty="0"/>
              <a:t> </a:t>
            </a:r>
            <a:r>
              <a:rPr lang="vi-VN" sz="2800" dirty="0"/>
              <a:t>t</a:t>
            </a:r>
            <a:r>
              <a:rPr lang="en-US" sz="2800" dirty="0">
                <a:latin typeface="Arial" panose="020B0604020202020204" pitchFamily="34" charset="0"/>
                <a:cs typeface="Arial" panose="020B0604020202020204" pitchFamily="34" charset="0"/>
              </a:rPr>
              <a:t>ô</a:t>
            </a:r>
            <a:r>
              <a:rPr lang="vi-VN" sz="2800" dirty="0"/>
              <a:t> chạy trên đường</a:t>
            </a:r>
            <a:endParaRPr lang="en-US" sz="2800" dirty="0"/>
          </a:p>
        </p:txBody>
      </p:sp>
      <p:cxnSp>
        <p:nvCxnSpPr>
          <p:cNvPr id="9" name="Straight Arrow Connector 8">
            <a:extLst>
              <a:ext uri="{FF2B5EF4-FFF2-40B4-BE49-F238E27FC236}">
                <a16:creationId xmlns:a16="http://schemas.microsoft.com/office/drawing/2014/main" id="{FC6531CC-C522-4D00-AAE6-1210D724869B}"/>
              </a:ext>
            </a:extLst>
          </p:cNvPr>
          <p:cNvCxnSpPr>
            <a:cxnSpLocks/>
          </p:cNvCxnSpPr>
          <p:nvPr/>
        </p:nvCxnSpPr>
        <p:spPr>
          <a:xfrm>
            <a:off x="4978400" y="3786446"/>
            <a:ext cx="3068320" cy="978594"/>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3FFB415-D807-4A0B-9568-56A8F0222981}"/>
              </a:ext>
            </a:extLst>
          </p:cNvPr>
          <p:cNvSpPr txBox="1"/>
          <p:nvPr/>
        </p:nvSpPr>
        <p:spPr>
          <a:xfrm>
            <a:off x="8161816" y="4223326"/>
            <a:ext cx="3635056" cy="1384995"/>
          </a:xfrm>
          <a:prstGeom prst="rect">
            <a:avLst/>
          </a:prstGeom>
          <a:noFill/>
        </p:spPr>
        <p:txBody>
          <a:bodyPr wrap="square" rtlCol="0">
            <a:spAutoFit/>
          </a:bodyPr>
          <a:lstStyle/>
          <a:p>
            <a:r>
              <a:rPr lang="vi-VN" sz="2800" dirty="0"/>
              <a:t>Một máy tính nhỏ để tính tốc độ của phương tiện</a:t>
            </a:r>
            <a:endParaRPr lang="en-US" sz="2800" dirty="0"/>
          </a:p>
        </p:txBody>
      </p:sp>
    </p:spTree>
    <p:extLst>
      <p:ext uri="{BB962C8B-B14F-4D97-AF65-F5344CB8AC3E}">
        <p14:creationId xmlns:p14="http://schemas.microsoft.com/office/powerpoint/2010/main" val="3526626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EDE2893-C9B2-4C87-BC68-FB71BB9ADCBB}"/>
              </a:ext>
            </a:extLst>
          </p:cNvPr>
          <p:cNvSpPr/>
          <p:nvPr/>
        </p:nvSpPr>
        <p:spPr>
          <a:xfrm>
            <a:off x="1272209" y="228119"/>
            <a:ext cx="9720469" cy="626165"/>
          </a:xfrm>
          <a:prstGeom prst="roundRect">
            <a:avLst>
              <a:gd name="adj" fmla="val 50000"/>
            </a:avLst>
          </a:prstGeom>
          <a:gradFill>
            <a:gsLst>
              <a:gs pos="0">
                <a:srgbClr val="26BAE3"/>
              </a:gs>
              <a:gs pos="43000">
                <a:srgbClr val="7B70EE"/>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02BDB8A-F4EB-4207-9CD0-D9C765FEE3FF}"/>
              </a:ext>
            </a:extLst>
          </p:cNvPr>
          <p:cNvSpPr txBox="1"/>
          <p:nvPr/>
        </p:nvSpPr>
        <p:spPr>
          <a:xfrm>
            <a:off x="1792356" y="310368"/>
            <a:ext cx="8607287" cy="461665"/>
          </a:xfrm>
          <a:prstGeom prst="rect">
            <a:avLst/>
          </a:prstGeom>
          <a:noFill/>
        </p:spPr>
        <p:txBody>
          <a:bodyPr wrap="square" rtlCol="0">
            <a:spAutoFit/>
          </a:bodyPr>
          <a:lstStyle/>
          <a:p>
            <a:r>
              <a:rPr lang="vi-VN" sz="2400" b="1">
                <a:solidFill>
                  <a:schemeClr val="bg1"/>
                </a:solidFill>
              </a:rPr>
              <a:t>MÔ TẢ CÁCH ĐO TỐC ĐỘ BẰNG THIẾT BỊ “BẮN TỐC ĐỘ”</a:t>
            </a:r>
            <a:endParaRPr lang="en-US" sz="2400" b="1">
              <a:solidFill>
                <a:schemeClr val="bg1"/>
              </a:solidFill>
            </a:endParaRPr>
          </a:p>
        </p:txBody>
      </p:sp>
      <p:pic>
        <p:nvPicPr>
          <p:cNvPr id="7" name="Picture 6" descr="A white car with a black background&#10;&#10;Description automatically generated with medium confidence">
            <a:extLst>
              <a:ext uri="{FF2B5EF4-FFF2-40B4-BE49-F238E27FC236}">
                <a16:creationId xmlns:a16="http://schemas.microsoft.com/office/drawing/2014/main" id="{0258D059-338D-4D5F-B651-0F069CC7EC44}"/>
              </a:ext>
            </a:extLst>
          </p:cNvPr>
          <p:cNvPicPr>
            <a:picLocks noChangeAspect="1"/>
          </p:cNvPicPr>
          <p:nvPr/>
        </p:nvPicPr>
        <p:blipFill rotWithShape="1">
          <a:blip r:embed="rId2">
            <a:extLst>
              <a:ext uri="{28A0092B-C50C-407E-A947-70E740481C1C}">
                <a14:useLocalDpi xmlns:a14="http://schemas.microsoft.com/office/drawing/2010/main" val="0"/>
              </a:ext>
            </a:extLst>
          </a:blip>
          <a:srcRect t="30000" b="32753"/>
          <a:stretch/>
        </p:blipFill>
        <p:spPr>
          <a:xfrm flipH="1">
            <a:off x="904461" y="4100373"/>
            <a:ext cx="2047461" cy="762605"/>
          </a:xfrm>
          <a:prstGeom prst="rect">
            <a:avLst/>
          </a:prstGeom>
        </p:spPr>
      </p:pic>
      <p:sp>
        <p:nvSpPr>
          <p:cNvPr id="8" name="Rectangle 7">
            <a:extLst>
              <a:ext uri="{FF2B5EF4-FFF2-40B4-BE49-F238E27FC236}">
                <a16:creationId xmlns:a16="http://schemas.microsoft.com/office/drawing/2014/main" id="{452B9ABB-9705-41B8-92A8-FBCAB8326A7B}"/>
              </a:ext>
            </a:extLst>
          </p:cNvPr>
          <p:cNvSpPr/>
          <p:nvPr/>
        </p:nvSpPr>
        <p:spPr>
          <a:xfrm>
            <a:off x="685800" y="4788434"/>
            <a:ext cx="10601739" cy="16125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10391C1-ABE7-4978-A112-2460FF55BE21}"/>
              </a:ext>
            </a:extLst>
          </p:cNvPr>
          <p:cNvSpPr/>
          <p:nvPr/>
        </p:nvSpPr>
        <p:spPr>
          <a:xfrm>
            <a:off x="10796315" y="1351177"/>
            <a:ext cx="1031978" cy="10319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mera on a stand&#10;&#10;Description automatically generated with medium confidence">
            <a:extLst>
              <a:ext uri="{FF2B5EF4-FFF2-40B4-BE49-F238E27FC236}">
                <a16:creationId xmlns:a16="http://schemas.microsoft.com/office/drawing/2014/main" id="{527FA0BB-8848-446A-A117-1544D2B8E98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608" b="95154" l="9908" r="89862">
                        <a14:foregroundMark x1="76037" y1="6828" x2="76037" y2="6828"/>
                        <a14:foregroundMark x1="53917" y1="89427" x2="53917" y2="89427"/>
                        <a14:foregroundMark x1="52304" y1="95154" x2="52304" y2="95154"/>
                      </a14:backgroundRemoval>
                    </a14:imgEffect>
                  </a14:imgLayer>
                </a14:imgProps>
              </a:ext>
              <a:ext uri="{28A0092B-C50C-407E-A947-70E740481C1C}">
                <a14:useLocalDpi xmlns:a14="http://schemas.microsoft.com/office/drawing/2010/main" val="0"/>
              </a:ext>
            </a:extLst>
          </a:blip>
          <a:srcRect b="2741"/>
          <a:stretch/>
        </p:blipFill>
        <p:spPr>
          <a:xfrm>
            <a:off x="10902554" y="1524822"/>
            <a:ext cx="808070" cy="822138"/>
          </a:xfrm>
          <a:prstGeom prst="rect">
            <a:avLst/>
          </a:prstGeom>
        </p:spPr>
      </p:pic>
      <p:sp>
        <p:nvSpPr>
          <p:cNvPr id="9" name="Rectangle 8">
            <a:extLst>
              <a:ext uri="{FF2B5EF4-FFF2-40B4-BE49-F238E27FC236}">
                <a16:creationId xmlns:a16="http://schemas.microsoft.com/office/drawing/2014/main" id="{AA93BF37-5C8C-4E4A-B562-A78C92E21FF4}"/>
              </a:ext>
            </a:extLst>
          </p:cNvPr>
          <p:cNvSpPr/>
          <p:nvPr/>
        </p:nvSpPr>
        <p:spPr>
          <a:xfrm>
            <a:off x="11287539" y="2325757"/>
            <a:ext cx="82826" cy="262393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4C1828B5-2ABC-4CF1-AD66-2FCFAD78A980}"/>
              </a:ext>
            </a:extLst>
          </p:cNvPr>
          <p:cNvCxnSpPr/>
          <p:nvPr/>
        </p:nvCxnSpPr>
        <p:spPr>
          <a:xfrm>
            <a:off x="2879387" y="4949687"/>
            <a:ext cx="0" cy="916092"/>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79482C-E7DE-41AD-84DE-FA50E85BA330}"/>
              </a:ext>
            </a:extLst>
          </p:cNvPr>
          <p:cNvCxnSpPr>
            <a:cxnSpLocks/>
          </p:cNvCxnSpPr>
          <p:nvPr/>
        </p:nvCxnSpPr>
        <p:spPr>
          <a:xfrm>
            <a:off x="9881936" y="1460094"/>
            <a:ext cx="887819" cy="407072"/>
          </a:xfrm>
          <a:prstGeom prst="line">
            <a:avLst/>
          </a:prstGeom>
          <a:ln w="38100">
            <a:solidFill>
              <a:srgbClr val="C0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61F0FD80-B33E-44AF-9B67-C0C647C30DD6}"/>
              </a:ext>
            </a:extLst>
          </p:cNvPr>
          <p:cNvSpPr txBox="1"/>
          <p:nvPr/>
        </p:nvSpPr>
        <p:spPr>
          <a:xfrm>
            <a:off x="3062777" y="1267164"/>
            <a:ext cx="6819159" cy="369332"/>
          </a:xfrm>
          <a:prstGeom prst="rect">
            <a:avLst/>
          </a:prstGeom>
          <a:noFill/>
        </p:spPr>
        <p:txBody>
          <a:bodyPr wrap="square" rtlCol="0">
            <a:spAutoFit/>
          </a:bodyPr>
          <a:lstStyle/>
          <a:p>
            <a:r>
              <a:rPr lang="vi-VN">
                <a:solidFill>
                  <a:schemeClr val="bg2">
                    <a:lumMod val="25000"/>
                  </a:schemeClr>
                </a:solidFill>
              </a:rPr>
              <a:t>Camera dùng để ghi và tính thời gian ô tô chạy qua hai vạch mốc</a:t>
            </a:r>
            <a:endParaRPr lang="en-US">
              <a:solidFill>
                <a:schemeClr val="bg2">
                  <a:lumMod val="25000"/>
                </a:schemeClr>
              </a:solidFill>
            </a:endParaRPr>
          </a:p>
        </p:txBody>
      </p:sp>
      <p:sp>
        <p:nvSpPr>
          <p:cNvPr id="23" name="Oval 22">
            <a:extLst>
              <a:ext uri="{FF2B5EF4-FFF2-40B4-BE49-F238E27FC236}">
                <a16:creationId xmlns:a16="http://schemas.microsoft.com/office/drawing/2014/main" id="{878AD273-3B37-4B40-92D2-7C9C5CD5606B}"/>
              </a:ext>
            </a:extLst>
          </p:cNvPr>
          <p:cNvSpPr/>
          <p:nvPr/>
        </p:nvSpPr>
        <p:spPr>
          <a:xfrm>
            <a:off x="2804936" y="4862978"/>
            <a:ext cx="161253" cy="16125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A1EA8F2D-6EA3-4583-BA99-EFD3808E8D4F}"/>
              </a:ext>
            </a:extLst>
          </p:cNvPr>
          <p:cNvGrpSpPr/>
          <p:nvPr/>
        </p:nvGrpSpPr>
        <p:grpSpPr>
          <a:xfrm>
            <a:off x="349723" y="5024232"/>
            <a:ext cx="2398557" cy="1095660"/>
            <a:chOff x="349723" y="5024232"/>
            <a:chExt cx="2398557" cy="1095660"/>
          </a:xfrm>
        </p:grpSpPr>
        <p:cxnSp>
          <p:nvCxnSpPr>
            <p:cNvPr id="25" name="Straight Arrow Connector 24">
              <a:extLst>
                <a:ext uri="{FF2B5EF4-FFF2-40B4-BE49-F238E27FC236}">
                  <a16:creationId xmlns:a16="http://schemas.microsoft.com/office/drawing/2014/main" id="{CDF096E2-FDB8-4938-90FC-AA842E83C69E}"/>
                </a:ext>
              </a:extLst>
            </p:cNvPr>
            <p:cNvCxnSpPr>
              <a:cxnSpLocks/>
            </p:cNvCxnSpPr>
            <p:nvPr/>
          </p:nvCxnSpPr>
          <p:spPr>
            <a:xfrm flipV="1">
              <a:off x="1792356" y="5024232"/>
              <a:ext cx="955924" cy="72632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D25405D-3E29-408F-8109-65C32F4DE2DA}"/>
                </a:ext>
              </a:extLst>
            </p:cNvPr>
            <p:cNvSpPr txBox="1"/>
            <p:nvPr/>
          </p:nvSpPr>
          <p:spPr>
            <a:xfrm>
              <a:off x="349723" y="5750560"/>
              <a:ext cx="1442633" cy="369332"/>
            </a:xfrm>
            <a:prstGeom prst="rect">
              <a:avLst/>
            </a:prstGeom>
            <a:noFill/>
          </p:spPr>
          <p:txBody>
            <a:bodyPr wrap="square" rtlCol="0">
              <a:spAutoFit/>
            </a:bodyPr>
            <a:lstStyle/>
            <a:p>
              <a:r>
                <a:rPr lang="vi-VN">
                  <a:solidFill>
                    <a:schemeClr val="bg2">
                      <a:lumMod val="25000"/>
                    </a:schemeClr>
                  </a:solidFill>
                </a:rPr>
                <a:t>Vạch mốc 1</a:t>
              </a:r>
              <a:endParaRPr lang="en-US">
                <a:solidFill>
                  <a:schemeClr val="bg2">
                    <a:lumMod val="25000"/>
                  </a:schemeClr>
                </a:solidFill>
              </a:endParaRPr>
            </a:p>
          </p:txBody>
        </p:sp>
      </p:grpSp>
      <p:cxnSp>
        <p:nvCxnSpPr>
          <p:cNvPr id="29" name="Straight Connector 28">
            <a:extLst>
              <a:ext uri="{FF2B5EF4-FFF2-40B4-BE49-F238E27FC236}">
                <a16:creationId xmlns:a16="http://schemas.microsoft.com/office/drawing/2014/main" id="{CBF0B42F-6F3D-40B9-A73A-B030BCFA3A64}"/>
              </a:ext>
            </a:extLst>
          </p:cNvPr>
          <p:cNvCxnSpPr/>
          <p:nvPr/>
        </p:nvCxnSpPr>
        <p:spPr>
          <a:xfrm>
            <a:off x="8985547" y="4948271"/>
            <a:ext cx="0" cy="916092"/>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a16="http://schemas.microsoft.com/office/drawing/2014/main" id="{5368915A-0DD0-4369-9C46-DF38DD958E0C}"/>
              </a:ext>
            </a:extLst>
          </p:cNvPr>
          <p:cNvSpPr/>
          <p:nvPr/>
        </p:nvSpPr>
        <p:spPr>
          <a:xfrm>
            <a:off x="8911096" y="4861562"/>
            <a:ext cx="161253" cy="16125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A42405D5-B01B-459B-89B4-FAF303D50C73}"/>
              </a:ext>
            </a:extLst>
          </p:cNvPr>
          <p:cNvGrpSpPr/>
          <p:nvPr/>
        </p:nvGrpSpPr>
        <p:grpSpPr>
          <a:xfrm>
            <a:off x="9146800" y="5097518"/>
            <a:ext cx="2417295" cy="1022374"/>
            <a:chOff x="-495040" y="5097518"/>
            <a:chExt cx="2417295" cy="1022374"/>
          </a:xfrm>
        </p:grpSpPr>
        <p:cxnSp>
          <p:nvCxnSpPr>
            <p:cNvPr id="32" name="Straight Arrow Connector 31">
              <a:extLst>
                <a:ext uri="{FF2B5EF4-FFF2-40B4-BE49-F238E27FC236}">
                  <a16:creationId xmlns:a16="http://schemas.microsoft.com/office/drawing/2014/main" id="{693A4D01-F830-4A14-BF66-DAF211DFAE32}"/>
                </a:ext>
              </a:extLst>
            </p:cNvPr>
            <p:cNvCxnSpPr>
              <a:cxnSpLocks/>
            </p:cNvCxnSpPr>
            <p:nvPr/>
          </p:nvCxnSpPr>
          <p:spPr>
            <a:xfrm flipH="1" flipV="1">
              <a:off x="-495040" y="5097518"/>
              <a:ext cx="974662" cy="65304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13636B6-BE3C-4E28-A147-DF8DFD499748}"/>
                </a:ext>
              </a:extLst>
            </p:cNvPr>
            <p:cNvSpPr txBox="1"/>
            <p:nvPr/>
          </p:nvSpPr>
          <p:spPr>
            <a:xfrm>
              <a:off x="479622" y="5750560"/>
              <a:ext cx="1442633" cy="369332"/>
            </a:xfrm>
            <a:prstGeom prst="rect">
              <a:avLst/>
            </a:prstGeom>
            <a:noFill/>
          </p:spPr>
          <p:txBody>
            <a:bodyPr wrap="square" rtlCol="0">
              <a:spAutoFit/>
            </a:bodyPr>
            <a:lstStyle/>
            <a:p>
              <a:r>
                <a:rPr lang="vi-VN">
                  <a:solidFill>
                    <a:schemeClr val="bg2">
                      <a:lumMod val="25000"/>
                    </a:schemeClr>
                  </a:solidFill>
                </a:rPr>
                <a:t>Vạch mốc 2</a:t>
              </a:r>
              <a:endParaRPr lang="en-US">
                <a:solidFill>
                  <a:schemeClr val="bg2">
                    <a:lumMod val="25000"/>
                  </a:schemeClr>
                </a:solidFill>
              </a:endParaRPr>
            </a:p>
          </p:txBody>
        </p:sp>
      </p:grpSp>
      <p:cxnSp>
        <p:nvCxnSpPr>
          <p:cNvPr id="37" name="Straight Arrow Connector 36">
            <a:extLst>
              <a:ext uri="{FF2B5EF4-FFF2-40B4-BE49-F238E27FC236}">
                <a16:creationId xmlns:a16="http://schemas.microsoft.com/office/drawing/2014/main" id="{2799A165-C72C-40C6-8939-80AA2DFE03C7}"/>
              </a:ext>
            </a:extLst>
          </p:cNvPr>
          <p:cNvCxnSpPr>
            <a:cxnSpLocks/>
          </p:cNvCxnSpPr>
          <p:nvPr/>
        </p:nvCxnSpPr>
        <p:spPr>
          <a:xfrm>
            <a:off x="6299200" y="5454866"/>
            <a:ext cx="2611896" cy="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AE523CBB-A4EB-4960-AE31-1085A233CEF6}"/>
              </a:ext>
            </a:extLst>
          </p:cNvPr>
          <p:cNvSpPr txBox="1"/>
          <p:nvPr/>
        </p:nvSpPr>
        <p:spPr>
          <a:xfrm>
            <a:off x="5790976" y="5224033"/>
            <a:ext cx="472966" cy="461665"/>
          </a:xfrm>
          <a:prstGeom prst="rect">
            <a:avLst/>
          </a:prstGeom>
          <a:noFill/>
        </p:spPr>
        <p:txBody>
          <a:bodyPr wrap="square" rtlCol="0">
            <a:spAutoFit/>
          </a:bodyPr>
          <a:lstStyle/>
          <a:p>
            <a:r>
              <a:rPr lang="vi-VN" sz="2400" b="1" i="1"/>
              <a:t>S</a:t>
            </a:r>
            <a:endParaRPr lang="en-US" sz="2400" b="1" i="1"/>
          </a:p>
        </p:txBody>
      </p:sp>
      <p:cxnSp>
        <p:nvCxnSpPr>
          <p:cNvPr id="42" name="Straight Arrow Connector 41">
            <a:extLst>
              <a:ext uri="{FF2B5EF4-FFF2-40B4-BE49-F238E27FC236}">
                <a16:creationId xmlns:a16="http://schemas.microsoft.com/office/drawing/2014/main" id="{DD94F919-B589-4050-8701-DCA91C41B5D9}"/>
              </a:ext>
            </a:extLst>
          </p:cNvPr>
          <p:cNvCxnSpPr>
            <a:cxnSpLocks/>
          </p:cNvCxnSpPr>
          <p:nvPr/>
        </p:nvCxnSpPr>
        <p:spPr>
          <a:xfrm flipH="1">
            <a:off x="2966190" y="5454867"/>
            <a:ext cx="274373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118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par>
                          <p:cTn id="8" fill="hold">
                            <p:stCondLst>
                              <p:cond delay="1000"/>
                            </p:stCondLst>
                            <p:childTnLst>
                              <p:par>
                                <p:cTn id="9" presetID="10" presetClass="entr" presetSubtype="0" repeatCount="500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4*#ppt_w"/>
                                          </p:val>
                                        </p:tav>
                                        <p:tav tm="100000">
                                          <p:val>
                                            <p:strVal val="#ppt_w"/>
                                          </p:val>
                                        </p:tav>
                                      </p:tavLst>
                                    </p:anim>
                                    <p:anim calcmode="lin" valueType="num">
                                      <p:cBhvr>
                                        <p:cTn id="26" dur="500" fill="hold"/>
                                        <p:tgtEl>
                                          <p:spTgt spid="23"/>
                                        </p:tgtEl>
                                        <p:attrNameLst>
                                          <p:attrName>ppt_h</p:attrName>
                                        </p:attrNameLst>
                                      </p:cBhvr>
                                      <p:tavLst>
                                        <p:tav tm="0">
                                          <p:val>
                                            <p:strVal val="4*#ppt_h"/>
                                          </p:val>
                                        </p:tav>
                                        <p:tav tm="100000">
                                          <p:val>
                                            <p:strVal val="#ppt_h"/>
                                          </p:val>
                                        </p:tav>
                                      </p:tavLst>
                                    </p:anim>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2.91667E-6 -2.22222E-6 L 0.50131 0.00185 " pathEditMode="relative" rAng="0" ptsTypes="AA">
                                      <p:cBhvr>
                                        <p:cTn id="39" dur="2250" fill="hold"/>
                                        <p:tgtEl>
                                          <p:spTgt spid="7"/>
                                        </p:tgtEl>
                                        <p:attrNameLst>
                                          <p:attrName>ppt_x</p:attrName>
                                          <p:attrName>ppt_y</p:attrName>
                                        </p:attrNameLst>
                                      </p:cBhvr>
                                      <p:rCtr x="25065" y="93"/>
                                    </p:animMotion>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strVal val="4*#ppt_w"/>
                                          </p:val>
                                        </p:tav>
                                        <p:tav tm="100000">
                                          <p:val>
                                            <p:strVal val="#ppt_w"/>
                                          </p:val>
                                        </p:tav>
                                      </p:tavLst>
                                    </p:anim>
                                    <p:anim calcmode="lin" valueType="num">
                                      <p:cBhvr>
                                        <p:cTn id="45" dur="500" fill="hold"/>
                                        <p:tgtEl>
                                          <p:spTgt spid="30"/>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right)">
                                      <p:cBhvr>
                                        <p:cTn id="66" dur="500"/>
                                        <p:tgtEl>
                                          <p:spTgt spid="42"/>
                                        </p:tgtEl>
                                      </p:cBhvr>
                                    </p:animEffect>
                                  </p:childTnLst>
                                </p:cTn>
                              </p:par>
                              <p:par>
                                <p:cTn id="67" presetID="22" presetClass="entr" presetSubtype="8"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left)">
                                      <p:cBhvr>
                                        <p:cTn id="6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p:bldP spid="23" grpId="0" animBg="1"/>
      <p:bldP spid="30" grpId="0" animBg="1"/>
      <p:bldP spid="4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2866</TotalTime>
  <Words>1657</Words>
  <PresentationFormat>Widescreen</PresentationFormat>
  <Paragraphs>166</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#9Slide02 Tieu de dai</vt:lpstr>
      <vt:lpstr>Arial</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2022-03-28T14:13:00Z</dcterms:created>
  <dcterms:modified xsi:type="dcterms:W3CDTF">2022-05-24T16:23:02Z</dcterms:modified>
</cp:coreProperties>
</file>