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1"/>
  </p:notesMasterIdLst>
  <p:sldIdLst>
    <p:sldId id="256" r:id="rId5"/>
    <p:sldId id="257" r:id="rId6"/>
    <p:sldId id="258" r:id="rId7"/>
    <p:sldId id="264" r:id="rId8"/>
    <p:sldId id="265" r:id="rId9"/>
    <p:sldId id="268" r:id="rId10"/>
    <p:sldId id="266" r:id="rId11"/>
    <p:sldId id="267" r:id="rId12"/>
    <p:sldId id="283" r:id="rId13"/>
    <p:sldId id="285" r:id="rId14"/>
    <p:sldId id="269" r:id="rId15"/>
    <p:sldId id="286" r:id="rId16"/>
    <p:sldId id="278" r:id="rId17"/>
    <p:sldId id="270" r:id="rId18"/>
    <p:sldId id="288" r:id="rId19"/>
    <p:sldId id="279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7FDFF"/>
    <a:srgbClr val="15142A"/>
    <a:srgbClr val="FAED3B"/>
    <a:srgbClr val="70AD47"/>
    <a:srgbClr val="3CDFE6"/>
    <a:srgbClr val="0C0D0E"/>
    <a:srgbClr val="1F4E79"/>
    <a:srgbClr val="ED7D31"/>
    <a:srgbClr val="C55A11"/>
    <a:srgbClr val="FFD3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56" autoAdjust="0"/>
    <p:restoredTop sz="84954" autoAdjust="0"/>
  </p:normalViewPr>
  <p:slideViewPr>
    <p:cSldViewPr snapToGrid="0">
      <p:cViewPr varScale="1">
        <p:scale>
          <a:sx n="54" d="100"/>
          <a:sy n="54" d="100"/>
        </p:scale>
        <p:origin x="1264" y="-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F9B0E6-B9BF-4E2D-AE08-8C7EBB196A2E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53816F-A1CF-4485-B308-1B9F14B36E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839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3485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73882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0249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62337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72913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40566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09827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70366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2012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95296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20159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80C5E7-B1A1-4648-89D2-17B0F1E7F5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140298-3E00-4E73-B947-697E692828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BB99EB-0E86-4FEA-A9C4-501D4E755A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8/2/2021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31F536-58DF-4935-AE3B-7A08C0312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995127-BE30-42B7-9BE5-B83CC6A2E6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97518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AAE108-9C7F-4CDC-AD71-B576580A19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103746-779A-435F-995A-5BF82C86C2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84E866-B322-455F-AC32-8C164B8CD9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8/2/2021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0D61E0-F80F-48E7-A817-F1CECBEE9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F34AFC-4299-43F1-A312-79EF0102CE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27462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1E1D3E-E4B6-4EAA-BFB4-25A0557A6C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7E0856-45A8-4EAD-A9D6-8A993968A1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EEBE1-2BAF-4C94-8403-6E8454F9B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8/2/2021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358F46-E931-4D79-94A5-037AFD0733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130D95-EF5F-4A0A-93BD-73AEE2C2FF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12567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BABEC0-6253-4360-B586-B9D20933DE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46E20B-8661-4C60-84FB-4892E8B486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32BE45-79E4-479B-BD2F-46CCB0BEE6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89105E-DF25-4F38-BDE2-9B00C2C44F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8/2/2021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D9C4A8-7467-4BAD-98A2-0B63CAC19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C5C5C0-08E4-4F7B-9E80-8925539D2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8407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7FF641-A5CC-4263-A394-2112D623A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4D6865-C632-473C-AEC8-8D3F71562B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FDBD19-4D33-4F6A-9938-6A04B3888E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697E46-CE4D-480E-A997-2B53B2DF55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B8B7E36-823F-4FD4-B826-E450A124800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DBB3B14-C886-4F84-9FD5-11C8320E1F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8/2/2021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F9AF591-4BBF-4BF2-9EF7-F8B114DFA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52B1A04-B244-4AE3-8997-9B075B105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044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5408F1-BB29-4C6F-91C9-653A730BEC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F54FEF9-8D09-4091-BE99-B6264EBD3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8/2/2021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B5F49AA-83D5-4063-9CDE-AA7763048B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2A2B27C-3C99-4208-B425-775413C53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40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42A62B2-A6D1-4A6F-8B20-80606F4785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8/2/2021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02E4958-7A46-4331-B2D8-2C31D8FCB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C8548B-339B-46B2-BF01-1EE3DDC72A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4661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EF408F-8083-4F07-9628-074C7AFE41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0477E0-A333-439D-A531-30B39A8134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D59501-D187-414C-AACE-F838720036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35F890-BB8A-49E1-880A-924FD6FE40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8/2/2021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CA38FE-429A-41E7-942D-ECCE639D3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01D9BC-0038-4041-AE2C-657BF99D4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75613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956CFD-7F35-482C-A50F-B3D43ACB0A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FD7F3EF-0FE9-46C4-A116-5DA6E26B0D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0B4041-0F17-42D8-AF16-AB099A39FF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BAF67FF-F8F1-4B22-A471-9317ED3A2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8/2/2021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3D6993-98F8-4234-B24A-02D4DB41CE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A34037-0E7D-4379-ACA0-98611B2F7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9197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645B175-C851-453B-B2A0-9A5CFCADC0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65F4A2-0E4F-4E49-A0BF-BEEC722033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28AA27-3F13-4BFD-B949-21CF319108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33F5E9-5DAC-4C4A-9DF5-C2B87276BCC8}" type="datetimeFigureOut">
              <a:rPr lang="en-US" smtClean="0"/>
              <a:t>8/2/2021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EE99A2-0FED-42D4-9FBD-08CC1C3F81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2468D4-5440-4CE2-BAB3-61D83F628C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 descr="Logo, company name&#10;&#10;Description automatically generated">
            <a:extLst>
              <a:ext uri="{FF2B5EF4-FFF2-40B4-BE49-F238E27FC236}">
                <a16:creationId xmlns:a16="http://schemas.microsoft.com/office/drawing/2014/main" id="{C617D0E3-7879-4E51-9843-14E11D752E40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9411307" y="5438588"/>
            <a:ext cx="2086303" cy="1656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039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7" Type="http://schemas.openxmlformats.org/officeDocument/2006/relationships/image" Target="../media/image7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notesSlide" Target="../notesSlides/notesSlide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notesSlide" Target="../notesSlides/notesSlide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3" Type="http://schemas.openxmlformats.org/officeDocument/2006/relationships/image" Target="../media/image8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wmf"/><Relationship Id="rId10" Type="http://schemas.openxmlformats.org/officeDocument/2006/relationships/image" Target="../media/image14.png"/><Relationship Id="rId4" Type="http://schemas.openxmlformats.org/officeDocument/2006/relationships/oleObject" Target="../embeddings/oleObject1.bin"/><Relationship Id="rId9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microsoft.com/office/2007/relationships/hdphoto" Target="../media/hdphoto1.wdp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!!2">
            <a:extLst>
              <a:ext uri="{FF2B5EF4-FFF2-40B4-BE49-F238E27FC236}">
                <a16:creationId xmlns:a16="http://schemas.microsoft.com/office/drawing/2014/main" id="{F4B5F415-7490-4054-85B4-10F7AE6D33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9703" y="2721937"/>
            <a:ext cx="11372592" cy="570379"/>
          </a:xfrm>
        </p:spPr>
        <p:txBody>
          <a:bodyPr>
            <a:noAutofit/>
          </a:bodyPr>
          <a:lstStyle/>
          <a:p>
            <a:r>
              <a:rPr lang="en-US" sz="38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PHÂN TÍCH MỘT SỐ RA THỪA SỐ NGUYÊN TỐ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AA65E432-C1E6-4C36-BF8E-2DA25E65DC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3579677" y="4747910"/>
            <a:ext cx="49149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ubtitle 2">
            <a:extLst>
              <a:ext uri="{FF2B5EF4-FFF2-40B4-BE49-F238E27FC236}">
                <a16:creationId xmlns:a16="http://schemas.microsoft.com/office/drawing/2014/main" id="{D05F6415-1E7C-453D-B6B7-DBF76BDA69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65127" y="5177912"/>
            <a:ext cx="9144000" cy="570377"/>
          </a:xfrm>
        </p:spPr>
        <p:txBody>
          <a:bodyPr>
            <a:normAutofit/>
          </a:bodyPr>
          <a:lstStyle/>
          <a:p>
            <a:r>
              <a:rPr lang="en-US" sz="2800" dirty="0" err="1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Giáo</a:t>
            </a: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viên</a:t>
            </a: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: Hoàng Ngọc Quang</a:t>
            </a:r>
          </a:p>
        </p:txBody>
      </p:sp>
      <p:pic>
        <p:nvPicPr>
          <p:cNvPr id="15" name="1" descr="Clipboard">
            <a:extLst>
              <a:ext uri="{FF2B5EF4-FFF2-40B4-BE49-F238E27FC236}">
                <a16:creationId xmlns:a16="http://schemas.microsoft.com/office/drawing/2014/main" id="{2A123BD8-A09C-49C0-98E8-54B55610A9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631394">
            <a:off x="-634327" y="3883012"/>
            <a:ext cx="3194131" cy="3194131"/>
          </a:xfrm>
          <a:prstGeom prst="rect">
            <a:avLst/>
          </a:prstGeom>
        </p:spPr>
      </p:pic>
      <p:pic>
        <p:nvPicPr>
          <p:cNvPr id="19" name="Graphic 18" descr="Ruler">
            <a:extLst>
              <a:ext uri="{FF2B5EF4-FFF2-40B4-BE49-F238E27FC236}">
                <a16:creationId xmlns:a16="http://schemas.microsoft.com/office/drawing/2014/main" id="{39130E3C-1E93-4315-AE76-13C55147DC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8889495">
            <a:off x="10171718" y="145767"/>
            <a:ext cx="1574403" cy="1574403"/>
          </a:xfrm>
          <a:prstGeom prst="rect">
            <a:avLst/>
          </a:prstGeom>
        </p:spPr>
      </p:pic>
      <p:pic>
        <p:nvPicPr>
          <p:cNvPr id="21" name="Graphic 20" descr="Pencil">
            <a:extLst>
              <a:ext uri="{FF2B5EF4-FFF2-40B4-BE49-F238E27FC236}">
                <a16:creationId xmlns:a16="http://schemas.microsoft.com/office/drawing/2014/main" id="{FFEC1660-205F-490E-800A-0D57D250BAE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20520790">
            <a:off x="10917677" y="783939"/>
            <a:ext cx="1488402" cy="1488402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CF2EB805-B981-47B9-9661-CF05DB551677}"/>
              </a:ext>
            </a:extLst>
          </p:cNvPr>
          <p:cNvSpPr txBox="1">
            <a:spLocks/>
          </p:cNvSpPr>
          <p:nvPr/>
        </p:nvSpPr>
        <p:spPr>
          <a:xfrm>
            <a:off x="262360" y="160893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   PHÒNG GD&amp;ĐT………..</a:t>
            </a:r>
          </a:p>
          <a:p>
            <a:pPr algn="l"/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TRƯỜNG THCS ………….……</a:t>
            </a:r>
          </a:p>
        </p:txBody>
      </p:sp>
      <p:sp>
        <p:nvSpPr>
          <p:cNvPr id="14" name="!!1">
            <a:extLst>
              <a:ext uri="{FF2B5EF4-FFF2-40B4-BE49-F238E27FC236}">
                <a16:creationId xmlns:a16="http://schemas.microsoft.com/office/drawing/2014/main" id="{0E246211-C9C9-4B3E-9DDF-914AB989AE93}"/>
              </a:ext>
            </a:extLst>
          </p:cNvPr>
          <p:cNvSpPr txBox="1"/>
          <p:nvPr/>
        </p:nvSpPr>
        <p:spPr>
          <a:xfrm>
            <a:off x="4263360" y="1696751"/>
            <a:ext cx="442344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8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B11-C1-GV1</a:t>
            </a:r>
            <a:endParaRPr 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63970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!!4">
            <a:extLst>
              <a:ext uri="{FF2B5EF4-FFF2-40B4-BE49-F238E27FC236}">
                <a16:creationId xmlns:a16="http://schemas.microsoft.com/office/drawing/2014/main" id="{8F343863-9DC9-48EE-8845-A5B504C915DF}"/>
              </a:ext>
            </a:extLst>
          </p:cNvPr>
          <p:cNvSpPr/>
          <p:nvPr/>
        </p:nvSpPr>
        <p:spPr>
          <a:xfrm rot="5400000">
            <a:off x="8507246" y="3094677"/>
            <a:ext cx="6643540" cy="653685"/>
          </a:xfrm>
          <a:prstGeom prst="roundRect">
            <a:avLst/>
          </a:prstGeom>
          <a:solidFill>
            <a:srgbClr val="70A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 ĐỘNG HÌNH THÀNH KIẾN THỨC</a:t>
            </a:r>
            <a:endParaRPr lang="en-US" sz="2400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97E81228-EC61-4337-8FCD-FEE6A5684E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04D47F80-AD84-4BC4-B02E-F977E4577B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929759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CD09346-BD30-4F98-B1BF-ED193573095F}"/>
              </a:ext>
            </a:extLst>
          </p:cNvPr>
          <p:cNvSpPr txBox="1"/>
          <p:nvPr/>
        </p:nvSpPr>
        <p:spPr>
          <a:xfrm>
            <a:off x="2653741" y="457200"/>
            <a:ext cx="87521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0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Ví</a:t>
            </a:r>
            <a:r>
              <a:rPr lang="en-US" sz="3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</a:t>
            </a:r>
            <a:r>
              <a:rPr lang="en-US" sz="3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2: </a:t>
            </a:r>
            <a:r>
              <a:rPr lang="en-US" sz="30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Phân</a:t>
            </a:r>
            <a:r>
              <a:rPr lang="en-US" sz="3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tích</a:t>
            </a:r>
            <a:r>
              <a:rPr lang="en-US" sz="3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72 ra </a:t>
            </a:r>
            <a:r>
              <a:rPr lang="en-US" sz="30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thừa</a:t>
            </a:r>
            <a:r>
              <a:rPr lang="en-US" sz="3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nguyên</a:t>
            </a:r>
            <a:r>
              <a:rPr lang="en-US" sz="3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tố</a:t>
            </a:r>
            <a:r>
              <a:rPr lang="en-US" sz="3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bằng</a:t>
            </a:r>
            <a:r>
              <a:rPr lang="en-US" sz="3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lang="en-US" sz="3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viết</a:t>
            </a:r>
            <a:r>
              <a:rPr lang="en-US" sz="3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“</a:t>
            </a:r>
            <a:r>
              <a:rPr lang="en-US" sz="30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rẽ</a:t>
            </a:r>
            <a:r>
              <a:rPr lang="en-US" sz="3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nhánh</a:t>
            </a:r>
            <a:r>
              <a:rPr lang="en-US" sz="3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 </a:t>
            </a:r>
            <a:r>
              <a:rPr lang="en-US" sz="30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“</a:t>
            </a:r>
            <a:r>
              <a:rPr lang="en-US" sz="30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lang="en-US" sz="3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cột</a:t>
            </a:r>
            <a:r>
              <a:rPr lang="en-US" sz="3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dọc</a:t>
            </a:r>
            <a:r>
              <a:rPr lang="en-US" sz="3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 </a:t>
            </a: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DDF7563A-5674-449C-8578-77A0AEABFA96}"/>
              </a:ext>
            </a:extLst>
          </p:cNvPr>
          <p:cNvGrpSpPr/>
          <p:nvPr/>
        </p:nvGrpSpPr>
        <p:grpSpPr>
          <a:xfrm>
            <a:off x="655098" y="2342634"/>
            <a:ext cx="1669099" cy="1200329"/>
            <a:chOff x="655098" y="2342634"/>
            <a:chExt cx="1669099" cy="1200329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9998B367-3CE2-409E-A7CC-86861E4CB9FB}"/>
                </a:ext>
              </a:extLst>
            </p:cNvPr>
            <p:cNvSpPr txBox="1"/>
            <p:nvPr/>
          </p:nvSpPr>
          <p:spPr>
            <a:xfrm>
              <a:off x="655098" y="2342634"/>
              <a:ext cx="166909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72</a:t>
              </a:r>
            </a:p>
            <a:p>
              <a:endParaRPr lang="en-US" sz="24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en-US" sz="2400" b="1" dirty="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2       36</a:t>
              </a:r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5C11C371-5CF7-4156-B6DC-4B084C5C891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87856" y="2790768"/>
              <a:ext cx="353354" cy="368579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5812F32C-152E-4C18-A008-7CDD7107A642}"/>
                </a:ext>
              </a:extLst>
            </p:cNvPr>
            <p:cNvCxnSpPr>
              <a:cxnSpLocks/>
            </p:cNvCxnSpPr>
            <p:nvPr/>
          </p:nvCxnSpPr>
          <p:spPr>
            <a:xfrm>
              <a:off x="1337682" y="2790768"/>
              <a:ext cx="295255" cy="36455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1ABD0FBD-74B9-488B-AFC7-A257C1FFDC45}"/>
              </a:ext>
            </a:extLst>
          </p:cNvPr>
          <p:cNvGrpSpPr/>
          <p:nvPr/>
        </p:nvGrpSpPr>
        <p:grpSpPr>
          <a:xfrm>
            <a:off x="1121158" y="3098489"/>
            <a:ext cx="1243075" cy="1200329"/>
            <a:chOff x="1161166" y="3098489"/>
            <a:chExt cx="1243075" cy="1200329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B436D40F-AF70-473F-9CDC-DBECE9D60AE3}"/>
                </a:ext>
              </a:extLst>
            </p:cNvPr>
            <p:cNvSpPr txBox="1"/>
            <p:nvPr/>
          </p:nvSpPr>
          <p:spPr>
            <a:xfrm>
              <a:off x="1161166" y="3098489"/>
              <a:ext cx="124307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</a:t>
              </a:r>
            </a:p>
            <a:p>
              <a:endParaRPr lang="en-US" sz="24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en-US" sz="2400" b="1" dirty="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2      18</a:t>
              </a:r>
            </a:p>
          </p:txBody>
        </p: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F6DD13A3-5BEC-4CC4-BC3A-3CD32A98E9D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93232" y="3520408"/>
              <a:ext cx="353354" cy="368579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74B8B1DD-F518-44AF-9CD3-F121C02A77D3}"/>
                </a:ext>
              </a:extLst>
            </p:cNvPr>
            <p:cNvCxnSpPr>
              <a:cxnSpLocks/>
            </p:cNvCxnSpPr>
            <p:nvPr/>
          </p:nvCxnSpPr>
          <p:spPr>
            <a:xfrm>
              <a:off x="1743058" y="3520408"/>
              <a:ext cx="295255" cy="36455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69351BA9-5E58-445A-9F67-6E05A42D3DCC}"/>
              </a:ext>
            </a:extLst>
          </p:cNvPr>
          <p:cNvGrpSpPr/>
          <p:nvPr/>
        </p:nvGrpSpPr>
        <p:grpSpPr>
          <a:xfrm>
            <a:off x="1485309" y="3934267"/>
            <a:ext cx="1243075" cy="1200329"/>
            <a:chOff x="1485309" y="3934267"/>
            <a:chExt cx="1243075" cy="1200329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A8F5CBFF-3D44-4C3C-B017-E908680772EC}"/>
                </a:ext>
              </a:extLst>
            </p:cNvPr>
            <p:cNvSpPr txBox="1"/>
            <p:nvPr/>
          </p:nvSpPr>
          <p:spPr>
            <a:xfrm>
              <a:off x="1485309" y="3934267"/>
              <a:ext cx="124307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</a:t>
              </a:r>
            </a:p>
            <a:p>
              <a:endParaRPr lang="en-US" sz="24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en-US" sz="2400" b="1" dirty="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2       9</a:t>
              </a:r>
            </a:p>
          </p:txBody>
        </p: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B04543CF-B306-4A55-AFB9-340AD635727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672889" y="4276263"/>
              <a:ext cx="353354" cy="368579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8508322A-6CE8-4B86-AF11-20C83573CA02}"/>
                </a:ext>
              </a:extLst>
            </p:cNvPr>
            <p:cNvCxnSpPr>
              <a:cxnSpLocks/>
            </p:cNvCxnSpPr>
            <p:nvPr/>
          </p:nvCxnSpPr>
          <p:spPr>
            <a:xfrm>
              <a:off x="2122715" y="4276263"/>
              <a:ext cx="295255" cy="36455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6DBF5185-F61C-46A6-AE0D-B9191594A06C}"/>
              </a:ext>
            </a:extLst>
          </p:cNvPr>
          <p:cNvGrpSpPr/>
          <p:nvPr/>
        </p:nvGrpSpPr>
        <p:grpSpPr>
          <a:xfrm>
            <a:off x="1813940" y="4663556"/>
            <a:ext cx="1243075" cy="1200329"/>
            <a:chOff x="6415228" y="4849518"/>
            <a:chExt cx="1243075" cy="1200329"/>
          </a:xfrm>
        </p:grpSpPr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E2816A2E-5C0F-45F9-A670-4C7229AC30A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30086" y="5267407"/>
              <a:ext cx="353354" cy="368579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34E33B0F-46D4-4422-B78C-6CC4914D861B}"/>
                </a:ext>
              </a:extLst>
            </p:cNvPr>
            <p:cNvGrpSpPr/>
            <p:nvPr/>
          </p:nvGrpSpPr>
          <p:grpSpPr>
            <a:xfrm>
              <a:off x="6415228" y="4849518"/>
              <a:ext cx="1243075" cy="1200329"/>
              <a:chOff x="1880698" y="4663215"/>
              <a:chExt cx="1243075" cy="1200329"/>
            </a:xfrm>
          </p:grpSpPr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A2ABFAC2-5CEB-4887-AD33-926F5F539CA8}"/>
                  </a:ext>
                </a:extLst>
              </p:cNvPr>
              <p:cNvSpPr txBox="1"/>
              <p:nvPr/>
            </p:nvSpPr>
            <p:spPr>
              <a:xfrm>
                <a:off x="1880698" y="4663215"/>
                <a:ext cx="1243075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>
                    <a:solidFill>
                      <a:schemeClr val="accent2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  </a:t>
                </a:r>
              </a:p>
              <a:p>
                <a:endParaRPr lang="en-US" sz="2400" b="1" dirty="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r>
                  <a:rPr lang="en-US" sz="2400" b="1" dirty="0">
                    <a:solidFill>
                      <a:schemeClr val="accent2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3        3</a:t>
                </a:r>
              </a:p>
            </p:txBody>
          </p:sp>
          <p:cxnSp>
            <p:nvCxnSpPr>
              <p:cNvPr id="44" name="Straight Connector 43">
                <a:extLst>
                  <a:ext uri="{FF2B5EF4-FFF2-40B4-BE49-F238E27FC236}">
                    <a16:creationId xmlns:a16="http://schemas.microsoft.com/office/drawing/2014/main" id="{E0671230-6DCC-4740-BCD5-0FA6CEE0133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497068" y="5081104"/>
                <a:ext cx="295255" cy="364550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0" name="TextBox 49">
            <a:extLst>
              <a:ext uri="{FF2B5EF4-FFF2-40B4-BE49-F238E27FC236}">
                <a16:creationId xmlns:a16="http://schemas.microsoft.com/office/drawing/2014/main" id="{430128AB-08A7-430C-90C7-88B92B339332}"/>
              </a:ext>
            </a:extLst>
          </p:cNvPr>
          <p:cNvSpPr txBox="1"/>
          <p:nvPr/>
        </p:nvSpPr>
        <p:spPr>
          <a:xfrm>
            <a:off x="4163481" y="2429743"/>
            <a:ext cx="11140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72     2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7E3B2B7-FEA5-491C-867F-39742652789D}"/>
              </a:ext>
            </a:extLst>
          </p:cNvPr>
          <p:cNvSpPr txBox="1"/>
          <p:nvPr/>
        </p:nvSpPr>
        <p:spPr>
          <a:xfrm>
            <a:off x="4141140" y="3034506"/>
            <a:ext cx="11140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36     2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519C126D-C64E-4840-8FBD-CE49507FC760}"/>
              </a:ext>
            </a:extLst>
          </p:cNvPr>
          <p:cNvSpPr txBox="1"/>
          <p:nvPr/>
        </p:nvSpPr>
        <p:spPr>
          <a:xfrm>
            <a:off x="4136934" y="3637407"/>
            <a:ext cx="11140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18     2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5642353A-DA5F-453E-9D86-0F79B5B8866C}"/>
              </a:ext>
            </a:extLst>
          </p:cNvPr>
          <p:cNvSpPr txBox="1"/>
          <p:nvPr/>
        </p:nvSpPr>
        <p:spPr>
          <a:xfrm>
            <a:off x="4121232" y="4206258"/>
            <a:ext cx="11140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9     3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B706523A-F288-4954-9B88-04828489F28A}"/>
              </a:ext>
            </a:extLst>
          </p:cNvPr>
          <p:cNvSpPr txBox="1"/>
          <p:nvPr/>
        </p:nvSpPr>
        <p:spPr>
          <a:xfrm>
            <a:off x="4272920" y="4778509"/>
            <a:ext cx="11140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3     3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E0F49A3E-2D26-4AE5-A2A3-743B1AA32886}"/>
              </a:ext>
            </a:extLst>
          </p:cNvPr>
          <p:cNvSpPr txBox="1"/>
          <p:nvPr/>
        </p:nvSpPr>
        <p:spPr>
          <a:xfrm>
            <a:off x="4272920" y="5350989"/>
            <a:ext cx="11140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    </a:t>
            </a:r>
          </a:p>
        </p:txBody>
      </p: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6197E050-FEFF-4A70-B8E2-14839DCDFD31}"/>
              </a:ext>
            </a:extLst>
          </p:cNvPr>
          <p:cNvCxnSpPr>
            <a:stCxn id="50" idx="0"/>
          </p:cNvCxnSpPr>
          <p:nvPr/>
        </p:nvCxnSpPr>
        <p:spPr>
          <a:xfrm flipH="1">
            <a:off x="4720503" y="2429743"/>
            <a:ext cx="1" cy="340956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>
            <a:extLst>
              <a:ext uri="{FF2B5EF4-FFF2-40B4-BE49-F238E27FC236}">
                <a16:creationId xmlns:a16="http://schemas.microsoft.com/office/drawing/2014/main" id="{FD3176F0-79CE-44F3-9334-D7994838A7B0}"/>
              </a:ext>
            </a:extLst>
          </p:cNvPr>
          <p:cNvSpPr txBox="1"/>
          <p:nvPr/>
        </p:nvSpPr>
        <p:spPr>
          <a:xfrm>
            <a:off x="867788" y="6047027"/>
            <a:ext cx="1869693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300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Rẽ</a:t>
            </a:r>
            <a:r>
              <a:rPr lang="en-US" sz="23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nhánh</a:t>
            </a:r>
            <a:endParaRPr lang="en-US" sz="23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B5E74E35-6FE7-4FFE-A640-1B55F697023C}"/>
              </a:ext>
            </a:extLst>
          </p:cNvPr>
          <p:cNvSpPr txBox="1"/>
          <p:nvPr/>
        </p:nvSpPr>
        <p:spPr>
          <a:xfrm>
            <a:off x="3584289" y="6047027"/>
            <a:ext cx="2372609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3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Theo </a:t>
            </a:r>
            <a:r>
              <a:rPr lang="en-US" sz="2300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cột</a:t>
            </a:r>
            <a:r>
              <a:rPr lang="en-US" sz="23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dọc</a:t>
            </a:r>
            <a:endParaRPr lang="en-US" sz="23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E1B36263-457E-43D5-B859-C45377D667FC}"/>
              </a:ext>
            </a:extLst>
          </p:cNvPr>
          <p:cNvSpPr txBox="1"/>
          <p:nvPr/>
        </p:nvSpPr>
        <p:spPr>
          <a:xfrm>
            <a:off x="5830342" y="2205119"/>
            <a:ext cx="5406153" cy="13917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0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Vậy</a:t>
            </a:r>
            <a:r>
              <a:rPr lang="en-US" sz="30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ta </a:t>
            </a:r>
            <a:r>
              <a:rPr lang="en-US" sz="30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phân</a:t>
            </a:r>
            <a:r>
              <a:rPr lang="en-US" sz="30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tích</a:t>
            </a:r>
            <a:r>
              <a:rPr lang="en-US" sz="30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30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algn="ctr">
              <a:lnSpc>
                <a:spcPct val="150000"/>
              </a:lnSpc>
            </a:pPr>
            <a:r>
              <a:rPr lang="en-US" sz="3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72 = 2.2.2.3.3 = 2</a:t>
            </a:r>
            <a:r>
              <a:rPr lang="en-US" sz="3000" b="1" baseline="30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3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.3</a:t>
            </a:r>
            <a:r>
              <a:rPr lang="en-US" sz="3000" b="1" baseline="30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3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33" name="!!3" descr="Chuyên đề về xác định công thức của hợp chất vô cơ và hữu cơ - Tech12h">
            <a:extLst>
              <a:ext uri="{FF2B5EF4-FFF2-40B4-BE49-F238E27FC236}">
                <a16:creationId xmlns:a16="http://schemas.microsoft.com/office/drawing/2014/main" id="{5C55BE08-1AE2-4FA3-A7B8-6A67F59E10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41" y="29482"/>
            <a:ext cx="2521284" cy="2077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62080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/>
      <p:bldP spid="52" grpId="0"/>
      <p:bldP spid="53" grpId="0"/>
      <p:bldP spid="54" grpId="0"/>
      <p:bldP spid="55" grpId="0"/>
      <p:bldP spid="58" grpId="0"/>
      <p:bldP spid="60" grpId="0"/>
      <p:bldP spid="6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!!4">
            <a:extLst>
              <a:ext uri="{FF2B5EF4-FFF2-40B4-BE49-F238E27FC236}">
                <a16:creationId xmlns:a16="http://schemas.microsoft.com/office/drawing/2014/main" id="{8F343863-9DC9-48EE-8845-A5B504C915DF}"/>
              </a:ext>
            </a:extLst>
          </p:cNvPr>
          <p:cNvSpPr/>
          <p:nvPr/>
        </p:nvSpPr>
        <p:spPr>
          <a:xfrm rot="5400000">
            <a:off x="8507246" y="3094677"/>
            <a:ext cx="6643540" cy="653685"/>
          </a:xfrm>
          <a:prstGeom prst="roundRect">
            <a:avLst/>
          </a:prstGeom>
          <a:solidFill>
            <a:srgbClr val="70A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 ĐỘNG HÌNH THÀNH KIẾN THỨC</a:t>
            </a:r>
            <a:endParaRPr lang="en-US" sz="240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97E81228-EC61-4337-8FCD-FEE6A5684E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04D47F80-AD84-4BC4-B02E-F977E4577B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929759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CD09346-BD30-4F98-B1BF-ED193573095F}"/>
              </a:ext>
            </a:extLst>
          </p:cNvPr>
          <p:cNvSpPr txBox="1"/>
          <p:nvPr/>
        </p:nvSpPr>
        <p:spPr>
          <a:xfrm>
            <a:off x="2653741" y="457200"/>
            <a:ext cx="875211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0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Ví</a:t>
            </a:r>
            <a:r>
              <a:rPr lang="en-US" sz="3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</a:t>
            </a:r>
            <a:r>
              <a:rPr lang="en-US" sz="3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3: </a:t>
            </a:r>
            <a:r>
              <a:rPr lang="en-US" sz="30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Phân</a:t>
            </a:r>
            <a:r>
              <a:rPr lang="en-US" sz="3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tích</a:t>
            </a:r>
            <a:r>
              <a:rPr lang="en-US" sz="3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120 ra </a:t>
            </a:r>
            <a:r>
              <a:rPr lang="en-US" sz="30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thừa</a:t>
            </a:r>
            <a:r>
              <a:rPr lang="en-US" sz="3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nguyên</a:t>
            </a:r>
            <a:r>
              <a:rPr lang="en-US" sz="3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tố</a:t>
            </a:r>
            <a:r>
              <a:rPr lang="en-US" sz="3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16" name="!!3" descr="Chuyên đề về xác định công thức của hợp chất vô cơ và hữu cơ - Tech12h">
            <a:extLst>
              <a:ext uri="{FF2B5EF4-FFF2-40B4-BE49-F238E27FC236}">
                <a16:creationId xmlns:a16="http://schemas.microsoft.com/office/drawing/2014/main" id="{D8AB661D-D5CE-41C7-B4D9-AAA252145F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41" y="29482"/>
            <a:ext cx="2521284" cy="2077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5" name="Group 44">
            <a:extLst>
              <a:ext uri="{FF2B5EF4-FFF2-40B4-BE49-F238E27FC236}">
                <a16:creationId xmlns:a16="http://schemas.microsoft.com/office/drawing/2014/main" id="{DDF7563A-5674-449C-8578-77A0AEABFA96}"/>
              </a:ext>
            </a:extLst>
          </p:cNvPr>
          <p:cNvGrpSpPr/>
          <p:nvPr/>
        </p:nvGrpSpPr>
        <p:grpSpPr>
          <a:xfrm>
            <a:off x="618701" y="2166615"/>
            <a:ext cx="2276787" cy="1200329"/>
            <a:chOff x="576295" y="2375695"/>
            <a:chExt cx="1669099" cy="1200329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9998B367-3CE2-409E-A7CC-86861E4CB9FB}"/>
                </a:ext>
              </a:extLst>
            </p:cNvPr>
            <p:cNvSpPr txBox="1"/>
            <p:nvPr/>
          </p:nvSpPr>
          <p:spPr>
            <a:xfrm>
              <a:off x="576295" y="2375695"/>
              <a:ext cx="166909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    120</a:t>
              </a:r>
            </a:p>
            <a:p>
              <a:endParaRPr lang="en-US" sz="24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en-US" sz="2400" b="1" dirty="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10               12</a:t>
              </a:r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5C11C371-5CF7-4156-B6DC-4B084C5C891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74940" y="2790768"/>
              <a:ext cx="353354" cy="368579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5812F32C-152E-4C18-A008-7CDD7107A642}"/>
                </a:ext>
              </a:extLst>
            </p:cNvPr>
            <p:cNvCxnSpPr>
              <a:cxnSpLocks/>
            </p:cNvCxnSpPr>
            <p:nvPr/>
          </p:nvCxnSpPr>
          <p:spPr>
            <a:xfrm>
              <a:off x="1424766" y="2790768"/>
              <a:ext cx="295255" cy="36455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1ABD0FBD-74B9-488B-AFC7-A257C1FFDC45}"/>
              </a:ext>
            </a:extLst>
          </p:cNvPr>
          <p:cNvGrpSpPr/>
          <p:nvPr/>
        </p:nvGrpSpPr>
        <p:grpSpPr>
          <a:xfrm>
            <a:off x="1574791" y="2968547"/>
            <a:ext cx="1726194" cy="1200329"/>
            <a:chOff x="1161166" y="3098489"/>
            <a:chExt cx="1243075" cy="1200329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B436D40F-AF70-473F-9CDC-DBECE9D60AE3}"/>
                </a:ext>
              </a:extLst>
            </p:cNvPr>
            <p:cNvSpPr txBox="1"/>
            <p:nvPr/>
          </p:nvSpPr>
          <p:spPr>
            <a:xfrm>
              <a:off x="1161166" y="3098489"/>
              <a:ext cx="124307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   </a:t>
              </a:r>
            </a:p>
            <a:p>
              <a:endParaRPr lang="en-US" sz="24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en-US" sz="2400" b="1" dirty="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3            4</a:t>
              </a:r>
            </a:p>
          </p:txBody>
        </p: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F6DD13A3-5BEC-4CC4-BC3A-3CD32A98E9D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409345" y="3520408"/>
              <a:ext cx="353354" cy="368579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74B8B1DD-F518-44AF-9CD3-F121C02A77D3}"/>
                </a:ext>
              </a:extLst>
            </p:cNvPr>
            <p:cNvCxnSpPr>
              <a:cxnSpLocks/>
            </p:cNvCxnSpPr>
            <p:nvPr/>
          </p:nvCxnSpPr>
          <p:spPr>
            <a:xfrm>
              <a:off x="1859171" y="3520408"/>
              <a:ext cx="295255" cy="36455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69351BA9-5E58-445A-9F67-6E05A42D3DCC}"/>
              </a:ext>
            </a:extLst>
          </p:cNvPr>
          <p:cNvGrpSpPr/>
          <p:nvPr/>
        </p:nvGrpSpPr>
        <p:grpSpPr>
          <a:xfrm>
            <a:off x="168917" y="2959407"/>
            <a:ext cx="1498791" cy="1200329"/>
            <a:chOff x="1485309" y="3858785"/>
            <a:chExt cx="1243075" cy="1200329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A8F5CBFF-3D44-4C3C-B017-E908680772EC}"/>
                </a:ext>
              </a:extLst>
            </p:cNvPr>
            <p:cNvSpPr txBox="1"/>
            <p:nvPr/>
          </p:nvSpPr>
          <p:spPr>
            <a:xfrm>
              <a:off x="1485309" y="3858785"/>
              <a:ext cx="124307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</a:t>
              </a:r>
            </a:p>
            <a:p>
              <a:endParaRPr lang="en-US" sz="24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en-US" sz="2400" b="1" dirty="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2          5</a:t>
              </a:r>
            </a:p>
          </p:txBody>
        </p: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B04543CF-B306-4A55-AFB9-340AD635727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672889" y="4276263"/>
              <a:ext cx="353354" cy="368579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8508322A-6CE8-4B86-AF11-20C83573CA02}"/>
                </a:ext>
              </a:extLst>
            </p:cNvPr>
            <p:cNvCxnSpPr>
              <a:cxnSpLocks/>
            </p:cNvCxnSpPr>
            <p:nvPr/>
          </p:nvCxnSpPr>
          <p:spPr>
            <a:xfrm>
              <a:off x="2122715" y="4276263"/>
              <a:ext cx="302042" cy="366174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E2816A2E-5C0F-45F9-A670-4C7229AC30A4}"/>
              </a:ext>
            </a:extLst>
          </p:cNvPr>
          <p:cNvCxnSpPr>
            <a:cxnSpLocks/>
          </p:cNvCxnSpPr>
          <p:nvPr/>
        </p:nvCxnSpPr>
        <p:spPr>
          <a:xfrm flipH="1">
            <a:off x="2703513" y="4144014"/>
            <a:ext cx="353354" cy="36857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Group 47">
            <a:extLst>
              <a:ext uri="{FF2B5EF4-FFF2-40B4-BE49-F238E27FC236}">
                <a16:creationId xmlns:a16="http://schemas.microsoft.com/office/drawing/2014/main" id="{34E33B0F-46D4-4422-B78C-6CC4914D861B}"/>
              </a:ext>
            </a:extLst>
          </p:cNvPr>
          <p:cNvGrpSpPr/>
          <p:nvPr/>
        </p:nvGrpSpPr>
        <p:grpSpPr>
          <a:xfrm>
            <a:off x="2428105" y="3742927"/>
            <a:ext cx="1459881" cy="1200329"/>
            <a:chOff x="1899191" y="4663214"/>
            <a:chExt cx="1243075" cy="1200329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A2ABFAC2-5CEB-4887-AD33-926F5F539CA8}"/>
                </a:ext>
              </a:extLst>
            </p:cNvPr>
            <p:cNvSpPr txBox="1"/>
            <p:nvPr/>
          </p:nvSpPr>
          <p:spPr>
            <a:xfrm>
              <a:off x="1899191" y="4663214"/>
              <a:ext cx="124307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</a:t>
              </a:r>
            </a:p>
            <a:p>
              <a:endParaRPr lang="en-US" sz="24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en-US" sz="2400" b="1" dirty="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2           2</a:t>
              </a:r>
            </a:p>
          </p:txBody>
        </p: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0671230-6DCC-4740-BCD5-0FA6CEE0133F}"/>
                </a:ext>
              </a:extLst>
            </p:cNvPr>
            <p:cNvCxnSpPr>
              <a:cxnSpLocks/>
            </p:cNvCxnSpPr>
            <p:nvPr/>
          </p:nvCxnSpPr>
          <p:spPr>
            <a:xfrm>
              <a:off x="2543279" y="5081104"/>
              <a:ext cx="295255" cy="36455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TextBox 49">
            <a:extLst>
              <a:ext uri="{FF2B5EF4-FFF2-40B4-BE49-F238E27FC236}">
                <a16:creationId xmlns:a16="http://schemas.microsoft.com/office/drawing/2014/main" id="{430128AB-08A7-430C-90C7-88B92B339332}"/>
              </a:ext>
            </a:extLst>
          </p:cNvPr>
          <p:cNvSpPr txBox="1"/>
          <p:nvPr/>
        </p:nvSpPr>
        <p:spPr>
          <a:xfrm>
            <a:off x="8921818" y="1323480"/>
            <a:ext cx="15199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120     2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7E3B2B7-FEA5-491C-867F-39742652789D}"/>
              </a:ext>
            </a:extLst>
          </p:cNvPr>
          <p:cNvSpPr txBox="1"/>
          <p:nvPr/>
        </p:nvSpPr>
        <p:spPr>
          <a:xfrm>
            <a:off x="9082346" y="1969547"/>
            <a:ext cx="11140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60     2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519C126D-C64E-4840-8FBD-CE49507FC760}"/>
              </a:ext>
            </a:extLst>
          </p:cNvPr>
          <p:cNvSpPr txBox="1"/>
          <p:nvPr/>
        </p:nvSpPr>
        <p:spPr>
          <a:xfrm>
            <a:off x="9078140" y="2572448"/>
            <a:ext cx="11140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30     2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5642353A-DA5F-453E-9D86-0F79B5B8866C}"/>
              </a:ext>
            </a:extLst>
          </p:cNvPr>
          <p:cNvSpPr txBox="1"/>
          <p:nvPr/>
        </p:nvSpPr>
        <p:spPr>
          <a:xfrm>
            <a:off x="8899788" y="3175349"/>
            <a:ext cx="14707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15     3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B706523A-F288-4954-9B88-04828489F28A}"/>
              </a:ext>
            </a:extLst>
          </p:cNvPr>
          <p:cNvSpPr txBox="1"/>
          <p:nvPr/>
        </p:nvSpPr>
        <p:spPr>
          <a:xfrm>
            <a:off x="9214126" y="3768611"/>
            <a:ext cx="11140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5     5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E0F49A3E-2D26-4AE5-A2A3-743B1AA32886}"/>
              </a:ext>
            </a:extLst>
          </p:cNvPr>
          <p:cNvSpPr txBox="1"/>
          <p:nvPr/>
        </p:nvSpPr>
        <p:spPr>
          <a:xfrm>
            <a:off x="9214126" y="4286030"/>
            <a:ext cx="11140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    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FD3176F0-79CE-44F3-9334-D7994838A7B0}"/>
              </a:ext>
            </a:extLst>
          </p:cNvPr>
          <p:cNvSpPr txBox="1"/>
          <p:nvPr/>
        </p:nvSpPr>
        <p:spPr>
          <a:xfrm>
            <a:off x="380261" y="5036744"/>
            <a:ext cx="340178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300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lang="en-US" sz="23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1:Rẽ </a:t>
            </a:r>
            <a:r>
              <a:rPr lang="en-US" sz="2300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nhánh</a:t>
            </a:r>
            <a:endParaRPr lang="en-US" sz="23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3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120 = 2.5.3.2.2 = 2</a:t>
            </a:r>
            <a:r>
              <a:rPr lang="en-US" sz="2300" baseline="300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23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.3.5</a:t>
            </a:r>
            <a:endParaRPr lang="en-US" sz="23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6" name="Group 65">
            <a:extLst>
              <a:ext uri="{FF2B5EF4-FFF2-40B4-BE49-F238E27FC236}">
                <a16:creationId xmlns:a16="http://schemas.microsoft.com/office/drawing/2014/main" id="{D0CFFFC6-756F-4ED1-82BE-47686A1CF642}"/>
              </a:ext>
            </a:extLst>
          </p:cNvPr>
          <p:cNvGrpSpPr/>
          <p:nvPr/>
        </p:nvGrpSpPr>
        <p:grpSpPr>
          <a:xfrm>
            <a:off x="4905603" y="2059401"/>
            <a:ext cx="2276787" cy="1200329"/>
            <a:chOff x="655098" y="2342634"/>
            <a:chExt cx="1669099" cy="1200329"/>
          </a:xfrm>
        </p:grpSpPr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C4219805-18D2-4AEE-8B43-5F69782DBFAB}"/>
                </a:ext>
              </a:extLst>
            </p:cNvPr>
            <p:cNvSpPr txBox="1"/>
            <p:nvPr/>
          </p:nvSpPr>
          <p:spPr>
            <a:xfrm>
              <a:off x="655098" y="2342634"/>
              <a:ext cx="166909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    120</a:t>
              </a:r>
            </a:p>
            <a:p>
              <a:endParaRPr lang="en-US" sz="24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en-US" sz="2400" b="1" dirty="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6              20</a:t>
              </a:r>
            </a:p>
          </p:txBody>
        </p: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844CB807-0D63-43D8-9E9F-615F3C4D643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74940" y="2790768"/>
              <a:ext cx="353354" cy="368579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7D78BB53-B138-4892-8B23-0D11B4A06568}"/>
                </a:ext>
              </a:extLst>
            </p:cNvPr>
            <p:cNvCxnSpPr>
              <a:cxnSpLocks/>
            </p:cNvCxnSpPr>
            <p:nvPr/>
          </p:nvCxnSpPr>
          <p:spPr>
            <a:xfrm>
              <a:off x="1424766" y="2790768"/>
              <a:ext cx="295255" cy="36455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B2CC7341-1846-40C1-9D07-EBB93994CA14}"/>
              </a:ext>
            </a:extLst>
          </p:cNvPr>
          <p:cNvGrpSpPr/>
          <p:nvPr/>
        </p:nvGrpSpPr>
        <p:grpSpPr>
          <a:xfrm>
            <a:off x="5718137" y="2841813"/>
            <a:ext cx="1772462" cy="1200329"/>
            <a:chOff x="1161166" y="3098489"/>
            <a:chExt cx="1243075" cy="1200329"/>
          </a:xfrm>
        </p:grpSpPr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DE670673-1D7F-497D-B11B-0609D1D77943}"/>
                </a:ext>
              </a:extLst>
            </p:cNvPr>
            <p:cNvSpPr txBox="1"/>
            <p:nvPr/>
          </p:nvSpPr>
          <p:spPr>
            <a:xfrm>
              <a:off x="1161166" y="3098489"/>
              <a:ext cx="124307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   </a:t>
              </a:r>
            </a:p>
            <a:p>
              <a:endParaRPr lang="en-US" sz="24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en-US" sz="2400" b="1" dirty="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5             4</a:t>
              </a:r>
            </a:p>
          </p:txBody>
        </p: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375B2F3F-AA62-4177-BCF5-D0F59D3D680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409345" y="3520408"/>
              <a:ext cx="353354" cy="368579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id="{7F5A311D-E6C2-4866-8FFA-F5DD7874CC69}"/>
                </a:ext>
              </a:extLst>
            </p:cNvPr>
            <p:cNvCxnSpPr>
              <a:cxnSpLocks/>
            </p:cNvCxnSpPr>
            <p:nvPr/>
          </p:nvCxnSpPr>
          <p:spPr>
            <a:xfrm>
              <a:off x="1859171" y="3520408"/>
              <a:ext cx="295255" cy="36455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id="{7E8B7AFC-0A29-439C-BB40-FA58DBF3FD7C}"/>
              </a:ext>
            </a:extLst>
          </p:cNvPr>
          <p:cNvGrpSpPr/>
          <p:nvPr/>
        </p:nvGrpSpPr>
        <p:grpSpPr>
          <a:xfrm>
            <a:off x="4374169" y="2826988"/>
            <a:ext cx="1524480" cy="1200329"/>
            <a:chOff x="1485309" y="3858785"/>
            <a:chExt cx="1243075" cy="1200329"/>
          </a:xfrm>
        </p:grpSpPr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9FE8AE7C-AF2E-4B97-ADB5-2693CE352030}"/>
                </a:ext>
              </a:extLst>
            </p:cNvPr>
            <p:cNvSpPr txBox="1"/>
            <p:nvPr/>
          </p:nvSpPr>
          <p:spPr>
            <a:xfrm>
              <a:off x="1485309" y="3858785"/>
              <a:ext cx="124307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</a:t>
              </a:r>
            </a:p>
            <a:p>
              <a:endParaRPr lang="en-US" sz="24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en-US" sz="2400" b="1" dirty="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2          3</a:t>
              </a:r>
            </a:p>
          </p:txBody>
        </p: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681E80CA-F423-44BD-9FE7-EED4FDCC6E3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672889" y="4276263"/>
              <a:ext cx="353354" cy="368579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>
              <a:extLst>
                <a:ext uri="{FF2B5EF4-FFF2-40B4-BE49-F238E27FC236}">
                  <a16:creationId xmlns:a16="http://schemas.microsoft.com/office/drawing/2014/main" id="{C5DE4435-F490-4E78-A9DE-088F32B68D80}"/>
                </a:ext>
              </a:extLst>
            </p:cNvPr>
            <p:cNvCxnSpPr>
              <a:cxnSpLocks/>
            </p:cNvCxnSpPr>
            <p:nvPr/>
          </p:nvCxnSpPr>
          <p:spPr>
            <a:xfrm>
              <a:off x="2122715" y="4276263"/>
              <a:ext cx="295255" cy="36455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5C4065C0-B267-4916-94F4-4CBEE834D97C}"/>
              </a:ext>
            </a:extLst>
          </p:cNvPr>
          <p:cNvCxnSpPr>
            <a:cxnSpLocks/>
          </p:cNvCxnSpPr>
          <p:nvPr/>
        </p:nvCxnSpPr>
        <p:spPr>
          <a:xfrm flipH="1">
            <a:off x="6803841" y="4050349"/>
            <a:ext cx="353354" cy="36857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9" name="Group 78">
            <a:extLst>
              <a:ext uri="{FF2B5EF4-FFF2-40B4-BE49-F238E27FC236}">
                <a16:creationId xmlns:a16="http://schemas.microsoft.com/office/drawing/2014/main" id="{89FF64B2-2F6D-4A29-B641-4F6F2A885BAE}"/>
              </a:ext>
            </a:extLst>
          </p:cNvPr>
          <p:cNvGrpSpPr/>
          <p:nvPr/>
        </p:nvGrpSpPr>
        <p:grpSpPr>
          <a:xfrm>
            <a:off x="6530159" y="3650922"/>
            <a:ext cx="1459881" cy="1200329"/>
            <a:chOff x="1880698" y="4663215"/>
            <a:chExt cx="1243075" cy="1200329"/>
          </a:xfrm>
        </p:grpSpPr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092D8B10-A861-4863-A67B-0D663983825C}"/>
                </a:ext>
              </a:extLst>
            </p:cNvPr>
            <p:cNvSpPr txBox="1"/>
            <p:nvPr/>
          </p:nvSpPr>
          <p:spPr>
            <a:xfrm>
              <a:off x="1880698" y="4663215"/>
              <a:ext cx="124307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</a:t>
              </a:r>
            </a:p>
            <a:p>
              <a:endParaRPr lang="en-US" sz="24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en-US" sz="2400" b="1" dirty="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2           2</a:t>
              </a:r>
            </a:p>
          </p:txBody>
        </p: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4E6B4656-B3FC-4DBD-A26B-8CB2AB7E29F6}"/>
                </a:ext>
              </a:extLst>
            </p:cNvPr>
            <p:cNvCxnSpPr>
              <a:cxnSpLocks/>
            </p:cNvCxnSpPr>
            <p:nvPr/>
          </p:nvCxnSpPr>
          <p:spPr>
            <a:xfrm>
              <a:off x="2543279" y="5081104"/>
              <a:ext cx="295255" cy="36455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3" name="TextBox 82">
            <a:extLst>
              <a:ext uri="{FF2B5EF4-FFF2-40B4-BE49-F238E27FC236}">
                <a16:creationId xmlns:a16="http://schemas.microsoft.com/office/drawing/2014/main" id="{8AAFA290-05AA-49EF-9AD5-F7B6759660CE}"/>
              </a:ext>
            </a:extLst>
          </p:cNvPr>
          <p:cNvSpPr txBox="1"/>
          <p:nvPr/>
        </p:nvSpPr>
        <p:spPr>
          <a:xfrm>
            <a:off x="4048491" y="5075520"/>
            <a:ext cx="3401781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300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lang="en-US" sz="23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2:Rẽ </a:t>
            </a:r>
            <a:r>
              <a:rPr lang="en-US" sz="2300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nhánh</a:t>
            </a:r>
            <a:endParaRPr lang="en-US" sz="23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3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120 = 2.3.5.2.2 = 2</a:t>
            </a:r>
            <a:r>
              <a:rPr lang="en-US" sz="2300" baseline="300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23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.3.5</a:t>
            </a:r>
            <a:endParaRPr lang="en-US" sz="23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90" name="Straight Connector 89">
            <a:extLst>
              <a:ext uri="{FF2B5EF4-FFF2-40B4-BE49-F238E27FC236}">
                <a16:creationId xmlns:a16="http://schemas.microsoft.com/office/drawing/2014/main" id="{72E4292D-67B1-495F-B8F0-22AA160DA81B}"/>
              </a:ext>
            </a:extLst>
          </p:cNvPr>
          <p:cNvCxnSpPr/>
          <p:nvPr/>
        </p:nvCxnSpPr>
        <p:spPr>
          <a:xfrm>
            <a:off x="9710374" y="1323480"/>
            <a:ext cx="0" cy="3408409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TextBox 90">
            <a:extLst>
              <a:ext uri="{FF2B5EF4-FFF2-40B4-BE49-F238E27FC236}">
                <a16:creationId xmlns:a16="http://schemas.microsoft.com/office/drawing/2014/main" id="{4E36E19C-94C2-4D2B-AC12-B990D0895AE1}"/>
              </a:ext>
            </a:extLst>
          </p:cNvPr>
          <p:cNvSpPr txBox="1"/>
          <p:nvPr/>
        </p:nvSpPr>
        <p:spPr>
          <a:xfrm>
            <a:off x="7833942" y="5051306"/>
            <a:ext cx="3401781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300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lang="en-US" sz="23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3: Theo </a:t>
            </a:r>
            <a:r>
              <a:rPr lang="en-US" sz="2300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cột</a:t>
            </a:r>
            <a:r>
              <a:rPr lang="en-US" sz="23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dọc</a:t>
            </a:r>
            <a:endParaRPr lang="en-US" sz="23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3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120 = 2.2.2.3.5 = 2</a:t>
            </a:r>
            <a:r>
              <a:rPr lang="en-US" sz="2300" baseline="300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23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.3.5</a:t>
            </a:r>
            <a:endParaRPr lang="en-US" sz="23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4863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!!4">
            <a:extLst>
              <a:ext uri="{FF2B5EF4-FFF2-40B4-BE49-F238E27FC236}">
                <a16:creationId xmlns:a16="http://schemas.microsoft.com/office/drawing/2014/main" id="{8F343863-9DC9-48EE-8845-A5B504C915DF}"/>
              </a:ext>
            </a:extLst>
          </p:cNvPr>
          <p:cNvSpPr/>
          <p:nvPr/>
        </p:nvSpPr>
        <p:spPr>
          <a:xfrm rot="5400000">
            <a:off x="8507246" y="3094677"/>
            <a:ext cx="6643540" cy="653685"/>
          </a:xfrm>
          <a:prstGeom prst="roundRect">
            <a:avLst/>
          </a:prstGeom>
          <a:solidFill>
            <a:srgbClr val="70A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 ĐỘNG HÌNH THÀNH KIẾN THỨC</a:t>
            </a:r>
            <a:endParaRPr lang="en-US" sz="240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97E81228-EC61-4337-8FCD-FEE6A5684E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04D47F80-AD84-4BC4-B02E-F977E4577B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929759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CD09346-BD30-4F98-B1BF-ED193573095F}"/>
              </a:ext>
            </a:extLst>
          </p:cNvPr>
          <p:cNvSpPr txBox="1"/>
          <p:nvPr/>
        </p:nvSpPr>
        <p:spPr>
          <a:xfrm>
            <a:off x="2369093" y="4373889"/>
            <a:ext cx="850334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0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Phân</a:t>
            </a:r>
            <a:r>
              <a:rPr lang="en-US" sz="3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tích</a:t>
            </a:r>
            <a:r>
              <a:rPr lang="en-US" sz="3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450 ra </a:t>
            </a:r>
            <a:r>
              <a:rPr lang="en-US" sz="30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thừa</a:t>
            </a:r>
            <a:r>
              <a:rPr lang="en-US" sz="3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nguyên</a:t>
            </a:r>
            <a:r>
              <a:rPr lang="en-US" sz="3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tố</a:t>
            </a:r>
            <a:r>
              <a:rPr lang="en-US" sz="3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49" name="!!3">
            <a:extLst>
              <a:ext uri="{FF2B5EF4-FFF2-40B4-BE49-F238E27FC236}">
                <a16:creationId xmlns:a16="http://schemas.microsoft.com/office/drawing/2014/main" id="{6ED510BC-4545-42A0-A374-5ED96F6FB2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162" y="0"/>
            <a:ext cx="3258005" cy="2905530"/>
          </a:xfrm>
          <a:prstGeom prst="rect">
            <a:avLst/>
          </a:prstGeom>
        </p:spPr>
      </p:pic>
      <p:sp>
        <p:nvSpPr>
          <p:cNvPr id="6" name="Thought Bubble: Cloud 5">
            <a:extLst>
              <a:ext uri="{FF2B5EF4-FFF2-40B4-BE49-F238E27FC236}">
                <a16:creationId xmlns:a16="http://schemas.microsoft.com/office/drawing/2014/main" id="{657C2195-49EB-4C57-BDA7-64C18D91CC53}"/>
              </a:ext>
            </a:extLst>
          </p:cNvPr>
          <p:cNvSpPr/>
          <p:nvPr/>
        </p:nvSpPr>
        <p:spPr>
          <a:xfrm>
            <a:off x="3665256" y="142381"/>
            <a:ext cx="7693143" cy="3940795"/>
          </a:xfrm>
          <a:prstGeom prst="cloudCallout">
            <a:avLst>
              <a:gd name="adj1" fmla="val -50435"/>
              <a:gd name="adj2" fmla="val -42163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Nhận</a:t>
            </a:r>
            <a:r>
              <a:rPr lang="en-US" sz="3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xét</a:t>
            </a:r>
            <a:r>
              <a:rPr lang="en-US" sz="3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30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Dù</a:t>
            </a:r>
            <a:r>
              <a:rPr lang="en-US" sz="3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phân</a:t>
            </a:r>
            <a:r>
              <a:rPr lang="en-US" sz="3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tích</a:t>
            </a:r>
            <a:r>
              <a:rPr lang="en-US" sz="3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3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ra </a:t>
            </a:r>
            <a:r>
              <a:rPr lang="en-US" sz="30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thừa</a:t>
            </a:r>
            <a:r>
              <a:rPr lang="en-US" sz="3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nguyên</a:t>
            </a:r>
            <a:r>
              <a:rPr lang="en-US" sz="3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tố</a:t>
            </a:r>
            <a:r>
              <a:rPr lang="en-US" sz="3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bằng</a:t>
            </a:r>
            <a:r>
              <a:rPr lang="en-US" sz="3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lang="en-US" sz="3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sz="3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thì</a:t>
            </a:r>
            <a:r>
              <a:rPr lang="en-US" sz="3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cuối</a:t>
            </a:r>
            <a:r>
              <a:rPr lang="en-US" sz="3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cùng</a:t>
            </a:r>
            <a:r>
              <a:rPr lang="en-US" sz="3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ta </a:t>
            </a:r>
            <a:r>
              <a:rPr lang="en-US" sz="30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cũng</a:t>
            </a:r>
            <a:r>
              <a:rPr lang="en-US" sz="3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3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3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3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kết</a:t>
            </a:r>
            <a:r>
              <a:rPr lang="en-US" sz="3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quả</a:t>
            </a:r>
            <a:r>
              <a:rPr lang="en-US" sz="3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ctr"/>
            <a:endParaRPr lang="en-US" sz="30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5BE33A0-F392-4D9C-9ECC-1844FF3769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0553" y="3841304"/>
            <a:ext cx="1224766" cy="106811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D7D80FE-A396-4B23-B66A-D8CAAD81B4FE}"/>
              </a:ext>
            </a:extLst>
          </p:cNvPr>
          <p:cNvSpPr txBox="1"/>
          <p:nvPr/>
        </p:nvSpPr>
        <p:spPr>
          <a:xfrm>
            <a:off x="281918" y="6250568"/>
            <a:ext cx="20871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lang="en-US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endParaRPr lang="en-US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394576B-8801-48EA-9EE7-4BD4B1049144}"/>
              </a:ext>
            </a:extLst>
          </p:cNvPr>
          <p:cNvSpPr txBox="1"/>
          <p:nvPr/>
        </p:nvSpPr>
        <p:spPr>
          <a:xfrm>
            <a:off x="2369093" y="5358016"/>
            <a:ext cx="483325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err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Kết</a:t>
            </a:r>
            <a:r>
              <a:rPr lang="en-US" sz="30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quả</a:t>
            </a:r>
            <a:r>
              <a:rPr lang="en-US" sz="30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450 = 2.3</a:t>
            </a:r>
            <a:r>
              <a:rPr lang="en-US" sz="3000" b="1" baseline="300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30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.5</a:t>
            </a:r>
            <a:r>
              <a:rPr lang="en-US" sz="3000" b="1" baseline="300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30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133795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5D60562-028E-4B92-BB2B-E55173015A53}"/>
              </a:ext>
            </a:extLst>
          </p:cNvPr>
          <p:cNvSpPr/>
          <p:nvPr/>
        </p:nvSpPr>
        <p:spPr>
          <a:xfrm>
            <a:off x="186813" y="99607"/>
            <a:ext cx="11868948" cy="6658786"/>
          </a:xfrm>
          <a:custGeom>
            <a:avLst/>
            <a:gdLst>
              <a:gd name="connsiteX0" fmla="*/ 0 w 11868948"/>
              <a:gd name="connsiteY0" fmla="*/ 0 h 6658786"/>
              <a:gd name="connsiteX1" fmla="*/ 11868948 w 11868948"/>
              <a:gd name="connsiteY1" fmla="*/ 0 h 6658786"/>
              <a:gd name="connsiteX2" fmla="*/ 11868948 w 11868948"/>
              <a:gd name="connsiteY2" fmla="*/ 6658786 h 6658786"/>
              <a:gd name="connsiteX3" fmla="*/ 0 w 11868948"/>
              <a:gd name="connsiteY3" fmla="*/ 6658786 h 6658786"/>
              <a:gd name="connsiteX4" fmla="*/ 0 w 11868948"/>
              <a:gd name="connsiteY4" fmla="*/ 0 h 6658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68948" h="6658786" extrusionOk="0">
                <a:moveTo>
                  <a:pt x="0" y="0"/>
                </a:moveTo>
                <a:cubicBezTo>
                  <a:pt x="2526283" y="118645"/>
                  <a:pt x="8306219" y="116012"/>
                  <a:pt x="11868948" y="0"/>
                </a:cubicBezTo>
                <a:cubicBezTo>
                  <a:pt x="11736066" y="1360470"/>
                  <a:pt x="11953899" y="5310941"/>
                  <a:pt x="11868948" y="6658786"/>
                </a:cubicBezTo>
                <a:cubicBezTo>
                  <a:pt x="6722493" y="6793386"/>
                  <a:pt x="5493896" y="6501590"/>
                  <a:pt x="0" y="6658786"/>
                </a:cubicBezTo>
                <a:cubicBezTo>
                  <a:pt x="-20187" y="5944707"/>
                  <a:pt x="-152480" y="740150"/>
                  <a:pt x="0" y="0"/>
                </a:cubicBezTo>
                <a:close/>
              </a:path>
            </a:pathLst>
          </a:custGeom>
          <a:noFill/>
          <a:ln w="69850">
            <a:solidFill>
              <a:srgbClr val="1F4E79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!!4">
            <a:extLst>
              <a:ext uri="{FF2B5EF4-FFF2-40B4-BE49-F238E27FC236}">
                <a16:creationId xmlns:a16="http://schemas.microsoft.com/office/drawing/2014/main" id="{58E6D429-DC53-47C4-8036-1E9D12B8E28B}"/>
              </a:ext>
            </a:extLst>
          </p:cNvPr>
          <p:cNvSpPr/>
          <p:nvPr/>
        </p:nvSpPr>
        <p:spPr>
          <a:xfrm>
            <a:off x="3237353" y="99607"/>
            <a:ext cx="5717294" cy="493723"/>
          </a:xfrm>
          <a:prstGeom prst="roundRect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latin typeface="Arial" panose="020B0604020202020204" pitchFamily="34" charset="0"/>
                <a:cs typeface="Arial" panose="020B0604020202020204" pitchFamily="34" charset="0"/>
              </a:rPr>
              <a:t>BẠN CÓ BIẾT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48FDC3A2-3906-42FD-92AD-F741DADF70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5669" y="953401"/>
            <a:ext cx="11360662" cy="193899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en-US" sz="30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Để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30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tìm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30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số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30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các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30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ước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30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của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30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một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30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số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30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tự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30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nhiên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30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ta </a:t>
            </a:r>
            <a:r>
              <a:rPr kumimoji="0" lang="en-US" altLang="en-US" sz="30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phân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30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tích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30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số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3000" b="1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  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ra </a:t>
            </a:r>
            <a:r>
              <a:rPr kumimoji="0" lang="en-US" altLang="en-US" sz="30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thừa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30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số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30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nguyên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30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tố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  <a:r>
              <a:rPr kumimoji="0" lang="en-US" altLang="en-US" sz="30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Từ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30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kết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30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quả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30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phân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30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tích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30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đó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kumimoji="0" lang="en-US" altLang="en-US" sz="30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khi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30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bỏ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30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đi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30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một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30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số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30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thừa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30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số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ta </a:t>
            </a:r>
            <a:r>
              <a:rPr kumimoji="0" lang="en-US" altLang="en-US" sz="30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được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30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một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30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ước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30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của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30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  <a:r>
              <a:rPr kumimoji="0" lang="en-US" altLang="en-US" sz="30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Chẳng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30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hạn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30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tìm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30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các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30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ước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30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của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30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số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90:</a:t>
            </a:r>
            <a:endParaRPr kumimoji="0" lang="en-US" altLang="en-US" sz="3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9FFD7B2B-6287-4B72-8FDE-230E109A70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0956" y="3041369"/>
            <a:ext cx="11360662" cy="55399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30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Bước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1: </a:t>
            </a:r>
            <a:r>
              <a:rPr kumimoji="0" lang="en-US" altLang="en-US" sz="30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Phân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30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tích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3000" b="1" u="none" strike="noStrike" cap="none" normalizeH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90=2.3</a:t>
            </a:r>
            <a:r>
              <a:rPr kumimoji="0" lang="en-US" altLang="en-US" sz="3000" b="1" u="none" strike="noStrike" cap="none" normalizeH="0" baseline="3000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</a:t>
            </a:r>
            <a:r>
              <a:rPr kumimoji="0" lang="en-US" altLang="en-US" sz="3000" b="1" u="none" strike="noStrike" cap="none" normalizeH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.5</a:t>
            </a:r>
            <a:endParaRPr kumimoji="0" lang="en-US" altLang="en-US" sz="3000" b="1" u="none" strike="noStrike" cap="none" normalizeH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C2C08A2-5BFC-49F3-9FBF-6680197A5AB0}"/>
              </a:ext>
            </a:extLst>
          </p:cNvPr>
          <p:cNvSpPr txBox="1"/>
          <p:nvPr/>
        </p:nvSpPr>
        <p:spPr>
          <a:xfrm>
            <a:off x="415669" y="3744343"/>
            <a:ext cx="11360662" cy="1477328"/>
          </a:xfrm>
          <a:prstGeom prst="rect">
            <a:avLst/>
          </a:prstGeom>
          <a:solidFill>
            <a:srgbClr val="A7FDFF"/>
          </a:solidFill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en-US" sz="30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Bước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2: </a:t>
            </a:r>
            <a:r>
              <a:rPr kumimoji="0" lang="en-US" altLang="en-US" sz="30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Các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30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ước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30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của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90 </a:t>
            </a:r>
            <a:r>
              <a:rPr kumimoji="0" lang="en-US" altLang="en-US" sz="30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có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30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dạng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3000" b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</a:t>
            </a:r>
            <a:r>
              <a:rPr kumimoji="0" lang="en-US" altLang="en-US" sz="3000" b="1" i="1" u="none" strike="noStrike" cap="none" normalizeH="0" baseline="3000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</a:t>
            </a:r>
            <a:r>
              <a:rPr kumimoji="0" lang="en-US" altLang="en-US" sz="3000" b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.3</a:t>
            </a:r>
            <a:r>
              <a:rPr kumimoji="0" lang="en-US" altLang="en-US" sz="3000" b="1" i="1" u="none" strike="noStrike" cap="none" normalizeH="0" baseline="3000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</a:t>
            </a:r>
            <a:r>
              <a:rPr kumimoji="0" lang="en-US" altLang="en-US" sz="3000" b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.5</a:t>
            </a:r>
            <a:r>
              <a:rPr kumimoji="0" lang="en-US" altLang="en-US" sz="3000" b="1" i="1" u="none" strike="noStrike" cap="none" normalizeH="0" baseline="3000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30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với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30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30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nhận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30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hai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30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giá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30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trị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30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là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0 </a:t>
            </a:r>
            <a:r>
              <a:rPr kumimoji="0" lang="en-US" altLang="en-US" sz="30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hoặc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1 ; </a:t>
            </a:r>
            <a:r>
              <a:rPr kumimoji="0" lang="en-US" altLang="en-US" sz="30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30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nhận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30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ba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30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giá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30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trị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30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là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0,1,2; </a:t>
            </a:r>
            <a:r>
              <a:rPr kumimoji="0" lang="en-US" altLang="en-US" sz="30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30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nhận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30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hai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30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giá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30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trị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30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là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0 </a:t>
            </a:r>
            <a:r>
              <a:rPr kumimoji="0" lang="en-US" altLang="en-US" sz="30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hoặc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1.</a:t>
            </a:r>
            <a:endParaRPr kumimoji="0" lang="en-US" altLang="en-US" sz="3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6B2B087-11F2-4C1B-B933-36CB59AF9941}"/>
              </a:ext>
            </a:extLst>
          </p:cNvPr>
          <p:cNvSpPr txBox="1"/>
          <p:nvPr/>
        </p:nvSpPr>
        <p:spPr>
          <a:xfrm>
            <a:off x="415669" y="5350601"/>
            <a:ext cx="11360662" cy="553998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30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Vậy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30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số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altLang="en-US" sz="3000" b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các</a:t>
            </a:r>
            <a:r>
              <a:rPr lang="en-US" altLang="en-US" sz="30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3000" b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ước</a:t>
            </a:r>
            <a:r>
              <a:rPr kumimoji="0" lang="en-US" altLang="en-US" sz="3000" b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3000" b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của</a:t>
            </a:r>
            <a:r>
              <a:rPr kumimoji="0" lang="en-US" altLang="en-US" sz="3000" b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3000" b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số</a:t>
            </a:r>
            <a:r>
              <a:rPr kumimoji="0" lang="en-US" altLang="en-US" sz="3000" b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90 </a:t>
            </a:r>
            <a:r>
              <a:rPr kumimoji="0" lang="en-US" altLang="en-US" sz="3000" b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là</a:t>
            </a:r>
            <a:r>
              <a:rPr kumimoji="0" lang="en-US" altLang="en-US" sz="3000" b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3000" b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2.3.2=12</a:t>
            </a:r>
            <a:r>
              <a:rPr kumimoji="0" lang="en-US" altLang="en-US" sz="3000" b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</a:t>
            </a:r>
            <a:r>
              <a:rPr kumimoji="0" lang="en-US" altLang="en-US" sz="30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ước</a:t>
            </a:r>
            <a:r>
              <a:rPr kumimoji="0" lang="en-US" altLang="en-US" sz="3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).</a:t>
            </a:r>
            <a:endParaRPr kumimoji="0" lang="en-US" altLang="en-US" sz="3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5473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1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!!4">
            <a:extLst>
              <a:ext uri="{FF2B5EF4-FFF2-40B4-BE49-F238E27FC236}">
                <a16:creationId xmlns:a16="http://schemas.microsoft.com/office/drawing/2014/main" id="{58E6D429-DC53-47C4-8036-1E9D12B8E28B}"/>
              </a:ext>
            </a:extLst>
          </p:cNvPr>
          <p:cNvSpPr/>
          <p:nvPr/>
        </p:nvSpPr>
        <p:spPr>
          <a:xfrm>
            <a:off x="36141" y="54868"/>
            <a:ext cx="4488562" cy="493723"/>
          </a:xfrm>
          <a:prstGeom prst="roundRect">
            <a:avLst/>
          </a:prstGeom>
          <a:solidFill>
            <a:srgbClr val="1F4E7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latin typeface="Arial" panose="020B0604020202020204" pitchFamily="34" charset="0"/>
                <a:cs typeface="Arial" panose="020B0604020202020204" pitchFamily="34" charset="0"/>
              </a:rPr>
              <a:t>HOẠT ĐỘNG CỦNG CỐ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DDDA6543-D5A7-4C32-AD3C-0592E52B9142}"/>
              </a:ext>
            </a:extLst>
          </p:cNvPr>
          <p:cNvGrpSpPr/>
          <p:nvPr/>
        </p:nvGrpSpPr>
        <p:grpSpPr>
          <a:xfrm>
            <a:off x="408857" y="1566317"/>
            <a:ext cx="11146951" cy="849260"/>
            <a:chOff x="241306" y="2452678"/>
            <a:chExt cx="11778089" cy="451310"/>
          </a:xfrm>
          <a:solidFill>
            <a:srgbClr val="327E3B"/>
          </a:solidFill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0121B2B7-2CEC-4B78-87F8-FD4EB3EB8B8F}"/>
                </a:ext>
              </a:extLst>
            </p:cNvPr>
            <p:cNvSpPr/>
            <p:nvPr/>
          </p:nvSpPr>
          <p:spPr>
            <a:xfrm>
              <a:off x="3538287" y="2452678"/>
              <a:ext cx="2468235" cy="441605"/>
            </a:xfrm>
            <a:prstGeom prst="rect">
              <a:avLst/>
            </a:prstGeom>
            <a:grpFill/>
            <a:ln w="1905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 b="1"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C3F9ACE6-0B60-476A-AAEE-2DB6745618B0}"/>
                </a:ext>
              </a:extLst>
            </p:cNvPr>
            <p:cNvSpPr/>
            <p:nvPr/>
          </p:nvSpPr>
          <p:spPr>
            <a:xfrm>
              <a:off x="3247742" y="2543650"/>
              <a:ext cx="544265" cy="259662"/>
            </a:xfrm>
            <a:prstGeom prst="ellipse">
              <a:avLst/>
            </a:prstGeom>
            <a:grpFill/>
            <a:ln w="5715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3000" b="1" dirty="0">
                  <a:latin typeface="Arial" panose="020B0604020202020204" pitchFamily="34" charset="0"/>
                  <a:ea typeface="Tahoma" pitchFamily="34" charset="0"/>
                  <a:cs typeface="Arial" panose="020B0604020202020204" pitchFamily="34" charset="0"/>
                </a:rPr>
                <a:t>B</a:t>
              </a:r>
              <a:endParaRPr lang="en-US" sz="3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F9849EA0-07FA-4ECE-9DD3-50FAAD64DA10}"/>
                </a:ext>
              </a:extLst>
            </p:cNvPr>
            <p:cNvSpPr/>
            <p:nvPr/>
          </p:nvSpPr>
          <p:spPr>
            <a:xfrm>
              <a:off x="531851" y="2464885"/>
              <a:ext cx="2468235" cy="439103"/>
            </a:xfrm>
            <a:prstGeom prst="rect">
              <a:avLst/>
            </a:prstGeom>
            <a:grpFill/>
            <a:ln w="1905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 b="1"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F065EBA5-7AE1-436B-9692-C48187F8FEBA}"/>
                </a:ext>
              </a:extLst>
            </p:cNvPr>
            <p:cNvSpPr/>
            <p:nvPr/>
          </p:nvSpPr>
          <p:spPr>
            <a:xfrm>
              <a:off x="241306" y="2543650"/>
              <a:ext cx="483220" cy="259662"/>
            </a:xfrm>
            <a:prstGeom prst="ellipse">
              <a:avLst/>
            </a:prstGeom>
            <a:grpFill/>
            <a:ln w="5715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3000" b="1" dirty="0">
                  <a:latin typeface="Arial" panose="020B0604020202020204" pitchFamily="34" charset="0"/>
                  <a:ea typeface="Tahoma" pitchFamily="34" charset="0"/>
                  <a:cs typeface="Arial" panose="020B0604020202020204" pitchFamily="34" charset="0"/>
                </a:rPr>
                <a:t>A</a:t>
              </a:r>
              <a:endParaRPr lang="en-US" sz="3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BD9748EE-2344-4089-8565-02DE90C7A687}"/>
                </a:ext>
              </a:extLst>
            </p:cNvPr>
            <p:cNvSpPr/>
            <p:nvPr/>
          </p:nvSpPr>
          <p:spPr>
            <a:xfrm>
              <a:off x="6544723" y="2452678"/>
              <a:ext cx="2468235" cy="441605"/>
            </a:xfrm>
            <a:prstGeom prst="rect">
              <a:avLst/>
            </a:prstGeom>
            <a:grpFill/>
            <a:ln w="1905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 b="1"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FC981EA5-4A18-4280-B672-6B0BB7D9E4DC}"/>
                </a:ext>
              </a:extLst>
            </p:cNvPr>
            <p:cNvSpPr/>
            <p:nvPr/>
          </p:nvSpPr>
          <p:spPr>
            <a:xfrm>
              <a:off x="6254178" y="2543650"/>
              <a:ext cx="544265" cy="259662"/>
            </a:xfrm>
            <a:prstGeom prst="ellipse">
              <a:avLst/>
            </a:prstGeom>
            <a:grpFill/>
            <a:ln w="5715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000" b="1" dirty="0">
                  <a:latin typeface="Arial" panose="020B0604020202020204" pitchFamily="34" charset="0"/>
                  <a:ea typeface="Tahoma" pitchFamily="34" charset="0"/>
                  <a:cs typeface="Arial" panose="020B0604020202020204" pitchFamily="34" charset="0"/>
                </a:rPr>
                <a:t>C</a:t>
              </a:r>
              <a:endParaRPr lang="en-US" sz="3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5E1557F4-BDCA-47FF-9684-2A8D771258E5}"/>
                </a:ext>
              </a:extLst>
            </p:cNvPr>
            <p:cNvSpPr/>
            <p:nvPr/>
          </p:nvSpPr>
          <p:spPr>
            <a:xfrm>
              <a:off x="9551160" y="2452678"/>
              <a:ext cx="2468235" cy="441605"/>
            </a:xfrm>
            <a:prstGeom prst="rect">
              <a:avLst/>
            </a:prstGeom>
            <a:grpFill/>
            <a:ln w="1905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 b="1"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BC4D0EDF-99C0-45F5-A98C-901F5839E7DC}"/>
                </a:ext>
              </a:extLst>
            </p:cNvPr>
            <p:cNvSpPr/>
            <p:nvPr/>
          </p:nvSpPr>
          <p:spPr>
            <a:xfrm>
              <a:off x="9260615" y="2558288"/>
              <a:ext cx="544265" cy="245025"/>
            </a:xfrm>
            <a:prstGeom prst="ellipse">
              <a:avLst/>
            </a:prstGeom>
            <a:grpFill/>
            <a:ln w="5715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000" b="1" dirty="0">
                  <a:latin typeface="Arial" panose="020B0604020202020204" pitchFamily="34" charset="0"/>
                  <a:ea typeface="Tahoma" pitchFamily="34" charset="0"/>
                  <a:cs typeface="Arial" panose="020B0604020202020204" pitchFamily="34" charset="0"/>
                </a:rPr>
                <a:t>D</a:t>
              </a:r>
              <a:endParaRPr lang="en-US" sz="3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5" name="Oval 24">
            <a:extLst>
              <a:ext uri="{FF2B5EF4-FFF2-40B4-BE49-F238E27FC236}">
                <a16:creationId xmlns:a16="http://schemas.microsoft.com/office/drawing/2014/main" id="{4A1832E5-0274-4A70-A73B-CEB14BC517C5}"/>
              </a:ext>
            </a:extLst>
          </p:cNvPr>
          <p:cNvSpPr/>
          <p:nvPr/>
        </p:nvSpPr>
        <p:spPr>
          <a:xfrm>
            <a:off x="369995" y="1698641"/>
            <a:ext cx="535050" cy="505674"/>
          </a:xfrm>
          <a:prstGeom prst="ellipse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426C4B2D-5C63-47DE-BC01-68F9DCB4250D}"/>
              </a:ext>
            </a:extLst>
          </p:cNvPr>
          <p:cNvSpPr/>
          <p:nvPr/>
        </p:nvSpPr>
        <p:spPr>
          <a:xfrm>
            <a:off x="965245" y="1733296"/>
            <a:ext cx="202654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000" b="1" dirty="0">
                <a:solidFill>
                  <a:schemeClr val="bg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45 = 3</a:t>
            </a:r>
            <a:r>
              <a:rPr lang="en-US" sz="3000" b="1" baseline="30000" dirty="0">
                <a:solidFill>
                  <a:schemeClr val="bg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2</a:t>
            </a:r>
            <a:r>
              <a:rPr lang="en-US" sz="3000" b="1" dirty="0">
                <a:solidFill>
                  <a:schemeClr val="bg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.5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67DE77F7-D9D3-4410-9C75-277C5AB36945}"/>
              </a:ext>
            </a:extLst>
          </p:cNvPr>
          <p:cNvGrpSpPr/>
          <p:nvPr/>
        </p:nvGrpSpPr>
        <p:grpSpPr>
          <a:xfrm>
            <a:off x="36141" y="516443"/>
            <a:ext cx="11763721" cy="913415"/>
            <a:chOff x="36141" y="727794"/>
            <a:chExt cx="11763721" cy="702064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BEDF9E8B-1A33-4DBC-8917-95E9CCC8A946}"/>
                </a:ext>
              </a:extLst>
            </p:cNvPr>
            <p:cNvGrpSpPr/>
            <p:nvPr/>
          </p:nvGrpSpPr>
          <p:grpSpPr>
            <a:xfrm>
              <a:off x="36141" y="727794"/>
              <a:ext cx="11756571" cy="659320"/>
              <a:chOff x="63654" y="1860878"/>
              <a:chExt cx="20757617" cy="1040476"/>
            </a:xfrm>
          </p:grpSpPr>
          <p:sp>
            <p:nvSpPr>
              <p:cNvPr id="10" name="Rounded Rectangle 53">
                <a:extLst>
                  <a:ext uri="{FF2B5EF4-FFF2-40B4-BE49-F238E27FC236}">
                    <a16:creationId xmlns:a16="http://schemas.microsoft.com/office/drawing/2014/main" id="{753A5DF8-4A8B-4760-BEE3-CA2487938558}"/>
                  </a:ext>
                </a:extLst>
              </p:cNvPr>
              <p:cNvSpPr/>
              <p:nvPr/>
            </p:nvSpPr>
            <p:spPr>
              <a:xfrm>
                <a:off x="143237" y="1964391"/>
                <a:ext cx="20678034" cy="936963"/>
              </a:xfrm>
              <a:prstGeom prst="roundRect">
                <a:avLst>
                  <a:gd name="adj" fmla="val 10158"/>
                </a:avLst>
              </a:prstGeom>
              <a:solidFill>
                <a:srgbClr val="FEEBB0"/>
              </a:solidFill>
              <a:ln w="12700">
                <a:solidFill>
                  <a:srgbClr val="91720D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000" b="1" dirty="0">
                  <a:latin typeface="Arial" panose="020B0604020202020204" pitchFamily="34" charset="0"/>
                  <a:ea typeface="Tahoma" pitchFamily="34" charset="0"/>
                  <a:cs typeface="Arial" panose="020B0604020202020204" pitchFamily="34" charset="0"/>
                </a:endParaRPr>
              </a:p>
            </p:txBody>
          </p:sp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A3805C44-C5D0-49DC-8F84-750614D727A1}"/>
                  </a:ext>
                </a:extLst>
              </p:cNvPr>
              <p:cNvGrpSpPr/>
              <p:nvPr/>
            </p:nvGrpSpPr>
            <p:grpSpPr>
              <a:xfrm>
                <a:off x="63654" y="1860878"/>
                <a:ext cx="4156839" cy="1040476"/>
                <a:chOff x="923003" y="3917552"/>
                <a:chExt cx="4156839" cy="1040476"/>
              </a:xfrm>
            </p:grpSpPr>
            <p:grpSp>
              <p:nvGrpSpPr>
                <p:cNvPr id="12" name="Group 11">
                  <a:extLst>
                    <a:ext uri="{FF2B5EF4-FFF2-40B4-BE49-F238E27FC236}">
                      <a16:creationId xmlns:a16="http://schemas.microsoft.com/office/drawing/2014/main" id="{DEC7163C-12E0-4217-A490-373ACBECC60E}"/>
                    </a:ext>
                  </a:extLst>
                </p:cNvPr>
                <p:cNvGrpSpPr/>
                <p:nvPr/>
              </p:nvGrpSpPr>
              <p:grpSpPr>
                <a:xfrm>
                  <a:off x="1362045" y="4056327"/>
                  <a:ext cx="3717797" cy="897986"/>
                  <a:chOff x="2028795" y="4418277"/>
                  <a:chExt cx="3717797" cy="897986"/>
                </a:xfrm>
              </p:grpSpPr>
              <p:sp>
                <p:nvSpPr>
                  <p:cNvPr id="14" name="Freeform 20">
                    <a:extLst>
                      <a:ext uri="{FF2B5EF4-FFF2-40B4-BE49-F238E27FC236}">
                        <a16:creationId xmlns:a16="http://schemas.microsoft.com/office/drawing/2014/main" id="{B197AE4C-132C-4142-830C-9A6D335D843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5400000">
                    <a:off x="3364273" y="3082799"/>
                    <a:ext cx="832104" cy="3503060"/>
                  </a:xfrm>
                  <a:prstGeom prst="round2SameRect">
                    <a:avLst>
                      <a:gd name="adj1" fmla="val 19445"/>
                      <a:gd name="adj2" fmla="val 0"/>
                    </a:avLst>
                  </a:prstGeom>
                  <a:solidFill>
                    <a:schemeClr val="bg1"/>
                  </a:solidFill>
                  <a:ln w="57150">
                    <a:solidFill>
                      <a:srgbClr val="91720D"/>
                    </a:solidFill>
                  </a:ln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sz="3000" b="1">
                      <a:latin typeface="Arial" panose="020B0604020202020204" pitchFamily="34" charset="0"/>
                      <a:ea typeface="Tahoma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5" name="TextBox 14">
                    <a:extLst>
                      <a:ext uri="{FF2B5EF4-FFF2-40B4-BE49-F238E27FC236}">
                        <a16:creationId xmlns:a16="http://schemas.microsoft.com/office/drawing/2014/main" id="{8C1911D0-400A-46A1-8835-5DD226EAE3B6}"/>
                      </a:ext>
                    </a:extLst>
                  </p:cNvPr>
                  <p:cNvSpPr txBox="1"/>
                  <p:nvPr/>
                </p:nvSpPr>
                <p:spPr>
                  <a:xfrm>
                    <a:off x="2218308" y="4441997"/>
                    <a:ext cx="3528284" cy="874266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vi-VN" sz="3000" b="1" dirty="0">
                        <a:latin typeface="Arial" panose="020B0604020202020204" pitchFamily="34" charset="0"/>
                        <a:ea typeface="Tahoma" pitchFamily="34" charset="0"/>
                        <a:cs typeface="Arial" panose="020B0604020202020204" pitchFamily="34" charset="0"/>
                      </a:rPr>
                      <a:t>CÂU </a:t>
                    </a:r>
                    <a:r>
                      <a:rPr lang="en-US" sz="3000" b="1" dirty="0">
                        <a:latin typeface="Arial" panose="020B0604020202020204" pitchFamily="34" charset="0"/>
                        <a:ea typeface="Tahoma" pitchFamily="34" charset="0"/>
                        <a:cs typeface="Arial" panose="020B0604020202020204" pitchFamily="34" charset="0"/>
                      </a:rPr>
                      <a:t>1.</a:t>
                    </a:r>
                  </a:p>
                </p:txBody>
              </p:sp>
            </p:grpSp>
            <p:pic>
              <p:nvPicPr>
                <p:cNvPr id="13" name="Picture 12">
                  <a:extLst>
                    <a:ext uri="{FF2B5EF4-FFF2-40B4-BE49-F238E27FC236}">
                      <a16:creationId xmlns:a16="http://schemas.microsoft.com/office/drawing/2014/main" id="{5F4E4863-9F80-4227-A6A4-ECB4A0B0521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5599" t="21515" r="9759" b="14519"/>
                <a:stretch/>
              </p:blipFill>
              <p:spPr>
                <a:xfrm>
                  <a:off x="923003" y="3917552"/>
                  <a:ext cx="1076356" cy="1040476"/>
                </a:xfrm>
                <a:prstGeom prst="round2DiagRect">
                  <a:avLst>
                    <a:gd name="adj1" fmla="val 30509"/>
                    <a:gd name="adj2" fmla="val 0"/>
                  </a:avLst>
                </a:prstGeom>
                <a:ln w="38100" cap="sq">
                  <a:solidFill>
                    <a:srgbClr val="91720D"/>
                  </a:solidFill>
                  <a:miter lim="800000"/>
                </a:ln>
                <a:effectLst>
                  <a:outerShdw blurRad="254000" algn="tl" rotWithShape="0">
                    <a:srgbClr val="000000">
                      <a:alpha val="43000"/>
                    </a:srgbClr>
                  </a:outerShdw>
                </a:effectLst>
              </p:spPr>
            </p:pic>
          </p:grpSp>
        </p:grp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D1A41992-5684-4221-92CF-CF40DE9555E6}"/>
                </a:ext>
              </a:extLst>
            </p:cNvPr>
            <p:cNvSpPr txBox="1"/>
            <p:nvPr/>
          </p:nvSpPr>
          <p:spPr>
            <a:xfrm>
              <a:off x="2340776" y="851815"/>
              <a:ext cx="9459086" cy="5780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629920" marR="0" indent="-629920" algn="just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tabLst>
                  <a:tab pos="629920" algn="l"/>
                </a:tabLst>
              </a:pPr>
              <a:r>
                <a:rPr lang="en-US" sz="3000" b="1" dirty="0" err="1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Chọn</a:t>
              </a:r>
              <a:r>
                <a:rPr lang="en-US" sz="3000" b="1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 </a:t>
              </a:r>
              <a:r>
                <a:rPr lang="en-US" sz="3000" b="1" dirty="0" err="1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cách</a:t>
              </a:r>
              <a:r>
                <a:rPr lang="en-US" sz="3000" b="1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 </a:t>
              </a:r>
              <a:r>
                <a:rPr lang="en-US" sz="3000" b="1" dirty="0" err="1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phân</a:t>
              </a:r>
              <a:r>
                <a:rPr lang="en-US" sz="3000" b="1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 </a:t>
              </a:r>
              <a:r>
                <a:rPr lang="en-US" sz="3000" b="1" dirty="0" err="1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tích</a:t>
              </a:r>
              <a:r>
                <a:rPr lang="en-US" sz="3000" b="1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 ra </a:t>
              </a:r>
              <a:r>
                <a:rPr lang="en-US" sz="3000" b="1" dirty="0" err="1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thừa</a:t>
              </a:r>
              <a:r>
                <a:rPr lang="en-US" sz="3000" b="1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 </a:t>
              </a:r>
              <a:r>
                <a:rPr lang="en-US" sz="3000" b="1" dirty="0" err="1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số</a:t>
              </a:r>
              <a:r>
                <a:rPr lang="en-US" sz="3000" b="1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 </a:t>
              </a:r>
              <a:r>
                <a:rPr lang="en-US" sz="3000" b="1" dirty="0" err="1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nguyên</a:t>
              </a:r>
              <a:r>
                <a:rPr lang="en-US" sz="3000" b="1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 </a:t>
              </a:r>
              <a:r>
                <a:rPr lang="en-US" sz="3000" b="1" dirty="0" err="1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tố</a:t>
              </a:r>
              <a:r>
                <a:rPr lang="en-US" sz="3000" b="1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 </a:t>
              </a:r>
              <a:r>
                <a:rPr lang="en-US" sz="3000" b="1" dirty="0" err="1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đúng</a:t>
              </a:r>
              <a:r>
                <a:rPr lang="en-US" sz="3000" b="1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?</a:t>
              </a:r>
              <a:endParaRPr lang="vi-VN" sz="3000" b="1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1" name="Rectangle 50">
            <a:extLst>
              <a:ext uri="{FF2B5EF4-FFF2-40B4-BE49-F238E27FC236}">
                <a16:creationId xmlns:a16="http://schemas.microsoft.com/office/drawing/2014/main" id="{EF80BEBF-E635-45BD-BCE7-67AB62894A1D}"/>
              </a:ext>
            </a:extLst>
          </p:cNvPr>
          <p:cNvSpPr/>
          <p:nvPr/>
        </p:nvSpPr>
        <p:spPr>
          <a:xfrm>
            <a:off x="3803944" y="1720645"/>
            <a:ext cx="202654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000" b="1" dirty="0">
                <a:solidFill>
                  <a:schemeClr val="bg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45 = 9.5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7CB6E8D6-C226-43C6-8CE6-CD705A670A0E}"/>
              </a:ext>
            </a:extLst>
          </p:cNvPr>
          <p:cNvSpPr/>
          <p:nvPr/>
        </p:nvSpPr>
        <p:spPr>
          <a:xfrm>
            <a:off x="6640724" y="1720645"/>
            <a:ext cx="202654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000" b="1" dirty="0">
                <a:solidFill>
                  <a:schemeClr val="bg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45 = 3</a:t>
            </a:r>
            <a:r>
              <a:rPr lang="en-US" sz="3000" b="1" baseline="30000" dirty="0">
                <a:solidFill>
                  <a:schemeClr val="bg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2</a:t>
            </a:r>
            <a:r>
              <a:rPr lang="en-US" sz="3000" b="1" dirty="0">
                <a:solidFill>
                  <a:schemeClr val="bg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.5</a:t>
            </a:r>
            <a:r>
              <a:rPr lang="en-US" sz="3000" b="1" baseline="30000" dirty="0">
                <a:solidFill>
                  <a:schemeClr val="bg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2</a:t>
            </a:r>
            <a:endParaRPr lang="en-US" sz="3000" b="1" dirty="0">
              <a:solidFill>
                <a:schemeClr val="bg1"/>
              </a:solidFill>
              <a:latin typeface="Arial" panose="020B0604020202020204" pitchFamily="34" charset="0"/>
              <a:ea typeface="Cambria Math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1A2F6ECD-8CB8-4472-A466-4AFE48A24359}"/>
              </a:ext>
            </a:extLst>
          </p:cNvPr>
          <p:cNvSpPr/>
          <p:nvPr/>
        </p:nvSpPr>
        <p:spPr>
          <a:xfrm>
            <a:off x="9494612" y="1756236"/>
            <a:ext cx="202654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000" b="1" dirty="0">
                <a:solidFill>
                  <a:schemeClr val="bg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45 = 3.15</a:t>
            </a:r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id="{6B019C61-FFF8-47A9-9208-1BAE609CE29B}"/>
              </a:ext>
            </a:extLst>
          </p:cNvPr>
          <p:cNvGrpSpPr/>
          <p:nvPr/>
        </p:nvGrpSpPr>
        <p:grpSpPr>
          <a:xfrm>
            <a:off x="428238" y="4769891"/>
            <a:ext cx="11146951" cy="849260"/>
            <a:chOff x="241306" y="2452678"/>
            <a:chExt cx="11778089" cy="451310"/>
          </a:xfrm>
          <a:solidFill>
            <a:srgbClr val="327E3B"/>
          </a:solidFill>
        </p:grpSpPr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054564CC-56E4-495A-944F-CBA34025D800}"/>
                </a:ext>
              </a:extLst>
            </p:cNvPr>
            <p:cNvSpPr/>
            <p:nvPr/>
          </p:nvSpPr>
          <p:spPr>
            <a:xfrm>
              <a:off x="3538287" y="2452678"/>
              <a:ext cx="2468235" cy="441605"/>
            </a:xfrm>
            <a:prstGeom prst="rect">
              <a:avLst/>
            </a:prstGeom>
            <a:grpFill/>
            <a:ln w="1905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 b="1"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77584CB2-423A-40F4-ACD3-FBA7F75FA829}"/>
                </a:ext>
              </a:extLst>
            </p:cNvPr>
            <p:cNvSpPr/>
            <p:nvPr/>
          </p:nvSpPr>
          <p:spPr>
            <a:xfrm>
              <a:off x="3247742" y="2543650"/>
              <a:ext cx="544265" cy="259662"/>
            </a:xfrm>
            <a:prstGeom prst="ellipse">
              <a:avLst/>
            </a:prstGeom>
            <a:grpFill/>
            <a:ln w="5715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3000" b="1" dirty="0">
                  <a:latin typeface="Arial" panose="020B0604020202020204" pitchFamily="34" charset="0"/>
                  <a:ea typeface="Tahoma" pitchFamily="34" charset="0"/>
                  <a:cs typeface="Arial" panose="020B0604020202020204" pitchFamily="34" charset="0"/>
                </a:rPr>
                <a:t>B</a:t>
              </a:r>
              <a:endParaRPr lang="en-US" sz="3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8214B771-5826-4FBA-8AEC-0C442D9163FF}"/>
                </a:ext>
              </a:extLst>
            </p:cNvPr>
            <p:cNvSpPr/>
            <p:nvPr/>
          </p:nvSpPr>
          <p:spPr>
            <a:xfrm>
              <a:off x="531851" y="2464885"/>
              <a:ext cx="2468235" cy="439103"/>
            </a:xfrm>
            <a:prstGeom prst="rect">
              <a:avLst/>
            </a:prstGeom>
            <a:grpFill/>
            <a:ln w="1905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 b="1"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C076B866-0EC5-4375-A87D-08519E1970F8}"/>
                </a:ext>
              </a:extLst>
            </p:cNvPr>
            <p:cNvSpPr/>
            <p:nvPr/>
          </p:nvSpPr>
          <p:spPr>
            <a:xfrm>
              <a:off x="241306" y="2543650"/>
              <a:ext cx="483220" cy="259662"/>
            </a:xfrm>
            <a:prstGeom prst="ellipse">
              <a:avLst/>
            </a:prstGeom>
            <a:grpFill/>
            <a:ln w="5715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3000" b="1" dirty="0">
                  <a:latin typeface="Arial" panose="020B0604020202020204" pitchFamily="34" charset="0"/>
                  <a:ea typeface="Tahoma" pitchFamily="34" charset="0"/>
                  <a:cs typeface="Arial" panose="020B0604020202020204" pitchFamily="34" charset="0"/>
                </a:rPr>
                <a:t>A</a:t>
              </a:r>
              <a:endParaRPr lang="en-US" sz="3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BBF5099A-59C8-42A8-8B8B-A0198E20F28F}"/>
                </a:ext>
              </a:extLst>
            </p:cNvPr>
            <p:cNvSpPr/>
            <p:nvPr/>
          </p:nvSpPr>
          <p:spPr>
            <a:xfrm>
              <a:off x="6544723" y="2452678"/>
              <a:ext cx="2468235" cy="441605"/>
            </a:xfrm>
            <a:prstGeom prst="rect">
              <a:avLst/>
            </a:prstGeom>
            <a:grpFill/>
            <a:ln w="1905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 b="1"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6B0541E4-F953-4FA9-98AB-10C8EBCFC6AC}"/>
                </a:ext>
              </a:extLst>
            </p:cNvPr>
            <p:cNvSpPr/>
            <p:nvPr/>
          </p:nvSpPr>
          <p:spPr>
            <a:xfrm>
              <a:off x="6254178" y="2543650"/>
              <a:ext cx="544265" cy="259662"/>
            </a:xfrm>
            <a:prstGeom prst="ellipse">
              <a:avLst/>
            </a:prstGeom>
            <a:grpFill/>
            <a:ln w="5715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000" b="1" dirty="0">
                  <a:latin typeface="Arial" panose="020B0604020202020204" pitchFamily="34" charset="0"/>
                  <a:ea typeface="Tahoma" pitchFamily="34" charset="0"/>
                  <a:cs typeface="Arial" panose="020B0604020202020204" pitchFamily="34" charset="0"/>
                </a:rPr>
                <a:t>C</a:t>
              </a:r>
              <a:endParaRPr lang="en-US" sz="3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C07E2EB0-FE47-4410-87B4-E0272EC27A32}"/>
                </a:ext>
              </a:extLst>
            </p:cNvPr>
            <p:cNvSpPr/>
            <p:nvPr/>
          </p:nvSpPr>
          <p:spPr>
            <a:xfrm>
              <a:off x="9551160" y="2452678"/>
              <a:ext cx="2468235" cy="441605"/>
            </a:xfrm>
            <a:prstGeom prst="rect">
              <a:avLst/>
            </a:prstGeom>
            <a:grpFill/>
            <a:ln w="1905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 b="1"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F6CAC080-6F33-476D-AF7E-D0B41BE60786}"/>
                </a:ext>
              </a:extLst>
            </p:cNvPr>
            <p:cNvSpPr/>
            <p:nvPr/>
          </p:nvSpPr>
          <p:spPr>
            <a:xfrm>
              <a:off x="9260615" y="2558288"/>
              <a:ext cx="544265" cy="245025"/>
            </a:xfrm>
            <a:prstGeom prst="ellipse">
              <a:avLst/>
            </a:prstGeom>
            <a:grpFill/>
            <a:ln w="5715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000" b="1" dirty="0">
                  <a:latin typeface="Arial" panose="020B0604020202020204" pitchFamily="34" charset="0"/>
                  <a:ea typeface="Tahoma" pitchFamily="34" charset="0"/>
                  <a:cs typeface="Arial" panose="020B0604020202020204" pitchFamily="34" charset="0"/>
                </a:rPr>
                <a:t>D</a:t>
              </a:r>
              <a:endParaRPr lang="en-US" sz="3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70" name="Oval 69">
            <a:extLst>
              <a:ext uri="{FF2B5EF4-FFF2-40B4-BE49-F238E27FC236}">
                <a16:creationId xmlns:a16="http://schemas.microsoft.com/office/drawing/2014/main" id="{C84743F8-E11D-4465-915E-1FEE54DD1E4B}"/>
              </a:ext>
            </a:extLst>
          </p:cNvPr>
          <p:cNvSpPr/>
          <p:nvPr/>
        </p:nvSpPr>
        <p:spPr>
          <a:xfrm>
            <a:off x="6123310" y="4915801"/>
            <a:ext cx="535050" cy="505674"/>
          </a:xfrm>
          <a:prstGeom prst="ellipse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27B30E89-6452-45D2-B1F8-81EB072EB9B0}"/>
              </a:ext>
            </a:extLst>
          </p:cNvPr>
          <p:cNvSpPr/>
          <p:nvPr/>
        </p:nvSpPr>
        <p:spPr>
          <a:xfrm>
            <a:off x="984626" y="4936870"/>
            <a:ext cx="2147271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000" b="1" dirty="0">
                <a:solidFill>
                  <a:schemeClr val="bg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800 = 2</a:t>
            </a:r>
            <a:r>
              <a:rPr lang="en-US" sz="3000" b="1" baseline="30000" dirty="0">
                <a:solidFill>
                  <a:schemeClr val="bg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5</a:t>
            </a:r>
            <a:r>
              <a:rPr lang="en-US" sz="3000" b="1" dirty="0">
                <a:solidFill>
                  <a:schemeClr val="bg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.5</a:t>
            </a:r>
            <a:r>
              <a:rPr lang="en-US" sz="3000" b="1" baseline="30000" dirty="0">
                <a:solidFill>
                  <a:schemeClr val="bg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3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18A4FCA0-B6B9-4CE1-8D73-3EC5A0612005}"/>
              </a:ext>
            </a:extLst>
          </p:cNvPr>
          <p:cNvGrpSpPr/>
          <p:nvPr/>
        </p:nvGrpSpPr>
        <p:grpSpPr>
          <a:xfrm>
            <a:off x="43291" y="3272370"/>
            <a:ext cx="11756571" cy="1626435"/>
            <a:chOff x="81215" y="3169305"/>
            <a:chExt cx="11756571" cy="1232979"/>
          </a:xfrm>
        </p:grpSpPr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EA40E7A1-B03B-4705-ADFD-3A7DABA16088}"/>
                </a:ext>
              </a:extLst>
            </p:cNvPr>
            <p:cNvGrpSpPr/>
            <p:nvPr/>
          </p:nvGrpSpPr>
          <p:grpSpPr>
            <a:xfrm>
              <a:off x="81215" y="3169305"/>
              <a:ext cx="11756571" cy="1035984"/>
              <a:chOff x="63654" y="1860878"/>
              <a:chExt cx="20757617" cy="1040476"/>
            </a:xfrm>
          </p:grpSpPr>
          <p:sp>
            <p:nvSpPr>
              <p:cNvPr id="55" name="Rounded Rectangle 53">
                <a:extLst>
                  <a:ext uri="{FF2B5EF4-FFF2-40B4-BE49-F238E27FC236}">
                    <a16:creationId xmlns:a16="http://schemas.microsoft.com/office/drawing/2014/main" id="{A60639FA-9692-4AB8-9D3F-C1A1F6A47697}"/>
                  </a:ext>
                </a:extLst>
              </p:cNvPr>
              <p:cNvSpPr/>
              <p:nvPr/>
            </p:nvSpPr>
            <p:spPr>
              <a:xfrm>
                <a:off x="143237" y="1964391"/>
                <a:ext cx="20678034" cy="936963"/>
              </a:xfrm>
              <a:prstGeom prst="roundRect">
                <a:avLst>
                  <a:gd name="adj" fmla="val 10158"/>
                </a:avLst>
              </a:prstGeom>
              <a:solidFill>
                <a:srgbClr val="FEEBB0"/>
              </a:solidFill>
              <a:ln w="12700">
                <a:solidFill>
                  <a:srgbClr val="91720D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000" b="1" dirty="0">
                  <a:latin typeface="Arial" panose="020B0604020202020204" pitchFamily="34" charset="0"/>
                  <a:ea typeface="Tahoma" pitchFamily="34" charset="0"/>
                  <a:cs typeface="Arial" panose="020B0604020202020204" pitchFamily="34" charset="0"/>
                </a:endParaRPr>
              </a:p>
            </p:txBody>
          </p:sp>
          <p:grpSp>
            <p:nvGrpSpPr>
              <p:cNvPr id="56" name="Group 55">
                <a:extLst>
                  <a:ext uri="{FF2B5EF4-FFF2-40B4-BE49-F238E27FC236}">
                    <a16:creationId xmlns:a16="http://schemas.microsoft.com/office/drawing/2014/main" id="{038C52CE-84C1-4216-BF2A-62BE78BB4219}"/>
                  </a:ext>
                </a:extLst>
              </p:cNvPr>
              <p:cNvGrpSpPr/>
              <p:nvPr/>
            </p:nvGrpSpPr>
            <p:grpSpPr>
              <a:xfrm>
                <a:off x="63654" y="1860878"/>
                <a:ext cx="4156839" cy="1040476"/>
                <a:chOff x="923003" y="3917552"/>
                <a:chExt cx="4156839" cy="1040476"/>
              </a:xfrm>
            </p:grpSpPr>
            <p:grpSp>
              <p:nvGrpSpPr>
                <p:cNvPr id="57" name="Group 56">
                  <a:extLst>
                    <a:ext uri="{FF2B5EF4-FFF2-40B4-BE49-F238E27FC236}">
                      <a16:creationId xmlns:a16="http://schemas.microsoft.com/office/drawing/2014/main" id="{94BC3D17-1954-4278-9886-8CA85021B0F3}"/>
                    </a:ext>
                  </a:extLst>
                </p:cNvPr>
                <p:cNvGrpSpPr/>
                <p:nvPr/>
              </p:nvGrpSpPr>
              <p:grpSpPr>
                <a:xfrm>
                  <a:off x="1362045" y="4056327"/>
                  <a:ext cx="3717797" cy="832104"/>
                  <a:chOff x="2028795" y="4418277"/>
                  <a:chExt cx="3717797" cy="832104"/>
                </a:xfrm>
              </p:grpSpPr>
              <p:sp>
                <p:nvSpPr>
                  <p:cNvPr id="59" name="Freeform 20">
                    <a:extLst>
                      <a:ext uri="{FF2B5EF4-FFF2-40B4-BE49-F238E27FC236}">
                        <a16:creationId xmlns:a16="http://schemas.microsoft.com/office/drawing/2014/main" id="{DE46C2C3-522B-47FC-87DB-0F271BB7517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5400000">
                    <a:off x="3364273" y="3082799"/>
                    <a:ext cx="832104" cy="3503060"/>
                  </a:xfrm>
                  <a:prstGeom prst="round2SameRect">
                    <a:avLst>
                      <a:gd name="adj1" fmla="val 19445"/>
                      <a:gd name="adj2" fmla="val 0"/>
                    </a:avLst>
                  </a:prstGeom>
                  <a:solidFill>
                    <a:schemeClr val="bg1"/>
                  </a:solidFill>
                  <a:ln w="57150">
                    <a:solidFill>
                      <a:srgbClr val="91720D"/>
                    </a:solidFill>
                  </a:ln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sz="3000" b="1">
                      <a:latin typeface="Arial" panose="020B0604020202020204" pitchFamily="34" charset="0"/>
                      <a:ea typeface="Tahoma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0" name="TextBox 59">
                    <a:extLst>
                      <a:ext uri="{FF2B5EF4-FFF2-40B4-BE49-F238E27FC236}">
                        <a16:creationId xmlns:a16="http://schemas.microsoft.com/office/drawing/2014/main" id="{14F04C46-1D65-4E0E-BD66-A62FF65C2FF4}"/>
                      </a:ext>
                    </a:extLst>
                  </p:cNvPr>
                  <p:cNvSpPr txBox="1"/>
                  <p:nvPr/>
                </p:nvSpPr>
                <p:spPr>
                  <a:xfrm>
                    <a:off x="2218308" y="4441997"/>
                    <a:ext cx="3528284" cy="55640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vi-VN" sz="3000" b="1" dirty="0">
                        <a:latin typeface="Arial" panose="020B0604020202020204" pitchFamily="34" charset="0"/>
                        <a:ea typeface="Tahoma" pitchFamily="34" charset="0"/>
                        <a:cs typeface="Arial" panose="020B0604020202020204" pitchFamily="34" charset="0"/>
                      </a:rPr>
                      <a:t>CÂU </a:t>
                    </a:r>
                    <a:r>
                      <a:rPr lang="en-US" sz="3000" b="1" dirty="0">
                        <a:latin typeface="Arial" panose="020B0604020202020204" pitchFamily="34" charset="0"/>
                        <a:ea typeface="Tahoma" pitchFamily="34" charset="0"/>
                        <a:cs typeface="Arial" panose="020B0604020202020204" pitchFamily="34" charset="0"/>
                      </a:rPr>
                      <a:t>2.</a:t>
                    </a:r>
                  </a:p>
                </p:txBody>
              </p:sp>
            </p:grpSp>
            <p:pic>
              <p:nvPicPr>
                <p:cNvPr id="58" name="Picture 57">
                  <a:extLst>
                    <a:ext uri="{FF2B5EF4-FFF2-40B4-BE49-F238E27FC236}">
                      <a16:creationId xmlns:a16="http://schemas.microsoft.com/office/drawing/2014/main" id="{B3DC9923-2E17-48DA-80AD-99D512A6E97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5599" t="21515" r="9759" b="14519"/>
                <a:stretch/>
              </p:blipFill>
              <p:spPr>
                <a:xfrm>
                  <a:off x="923003" y="3917552"/>
                  <a:ext cx="1076356" cy="1040476"/>
                </a:xfrm>
                <a:prstGeom prst="round2DiagRect">
                  <a:avLst>
                    <a:gd name="adj1" fmla="val 30509"/>
                    <a:gd name="adj2" fmla="val 0"/>
                  </a:avLst>
                </a:prstGeom>
                <a:ln w="38100" cap="sq">
                  <a:solidFill>
                    <a:srgbClr val="91720D"/>
                  </a:solidFill>
                  <a:miter lim="800000"/>
                </a:ln>
                <a:effectLst>
                  <a:outerShdw blurRad="254000" algn="tl" rotWithShape="0">
                    <a:srgbClr val="000000">
                      <a:alpha val="43000"/>
                    </a:srgbClr>
                  </a:outerShdw>
                </a:effectLst>
              </p:spPr>
            </p:pic>
          </p:grpSp>
        </p:grp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535470F9-FCBA-4E2F-9E2A-FDAEF6579305}"/>
                </a:ext>
              </a:extLst>
            </p:cNvPr>
            <p:cNvSpPr txBox="1"/>
            <p:nvPr/>
          </p:nvSpPr>
          <p:spPr>
            <a:xfrm>
              <a:off x="2385850" y="3293326"/>
              <a:ext cx="9368938" cy="11089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R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3000" b="1" dirty="0" err="1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Biết</a:t>
              </a:r>
              <a:r>
                <a:rPr lang="en-US" sz="3000" b="1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 400 = 2</a:t>
              </a:r>
              <a:r>
                <a:rPr lang="en-US" sz="3000" b="1" baseline="300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4</a:t>
              </a:r>
              <a:r>
                <a:rPr lang="en-US" sz="3000" b="1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.5</a:t>
              </a:r>
              <a:r>
                <a:rPr lang="en-US" sz="3000" b="1" baseline="300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2</a:t>
              </a:r>
              <a:r>
                <a:rPr lang="en-US" sz="3000" b="1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. </a:t>
              </a:r>
              <a:r>
                <a:rPr lang="en-US" sz="3000" b="1" dirty="0" err="1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Hãy</a:t>
              </a:r>
              <a:r>
                <a:rPr lang="en-US" sz="3000" b="1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 </a:t>
              </a:r>
              <a:r>
                <a:rPr lang="en-US" sz="3000" b="1" dirty="0" err="1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viết</a:t>
              </a:r>
              <a:r>
                <a:rPr lang="en-US" sz="3000" b="1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 800 </a:t>
              </a:r>
              <a:r>
                <a:rPr lang="en-US" sz="3000" b="1" dirty="0" err="1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thành</a:t>
              </a:r>
              <a:r>
                <a:rPr lang="en-US" sz="3000" b="1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 </a:t>
              </a:r>
              <a:r>
                <a:rPr lang="en-US" sz="3000" b="1" dirty="0" err="1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tích</a:t>
              </a:r>
              <a:r>
                <a:rPr lang="en-US" sz="3000" b="1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 </a:t>
              </a:r>
              <a:r>
                <a:rPr lang="en-US" sz="3000" b="1" dirty="0" err="1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các</a:t>
              </a:r>
              <a:r>
                <a:rPr lang="en-US" sz="3000" b="1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 </a:t>
              </a:r>
              <a:r>
                <a:rPr lang="en-US" sz="3000" b="1" dirty="0" err="1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thừa</a:t>
              </a:r>
              <a:r>
                <a:rPr lang="en-US" sz="3000" b="1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 </a:t>
              </a:r>
              <a:r>
                <a:rPr lang="en-US" sz="3000" b="1" dirty="0" err="1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số</a:t>
              </a:r>
              <a:r>
                <a:rPr lang="en-US" sz="3000" b="1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 </a:t>
              </a:r>
              <a:r>
                <a:rPr lang="en-US" sz="3000" b="1" dirty="0" err="1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nguyên</a:t>
              </a:r>
              <a:r>
                <a:rPr lang="en-US" sz="3000" b="1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 </a:t>
              </a:r>
              <a:r>
                <a:rPr lang="en-US" sz="3000" b="1" dirty="0" err="1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tố</a:t>
              </a:r>
              <a:r>
                <a:rPr lang="en-US" sz="3000" b="1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.</a:t>
              </a:r>
              <a:endParaRPr lang="vi-VN" sz="3000" b="1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73" name="Rectangle 72">
            <a:extLst>
              <a:ext uri="{FF2B5EF4-FFF2-40B4-BE49-F238E27FC236}">
                <a16:creationId xmlns:a16="http://schemas.microsoft.com/office/drawing/2014/main" id="{8AF4E94D-6FEB-49DD-99E8-F673742F84BA}"/>
              </a:ext>
            </a:extLst>
          </p:cNvPr>
          <p:cNvSpPr/>
          <p:nvPr/>
        </p:nvSpPr>
        <p:spPr>
          <a:xfrm>
            <a:off x="3823325" y="4924219"/>
            <a:ext cx="215390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000" b="1" dirty="0">
                <a:solidFill>
                  <a:schemeClr val="bg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800 = 2</a:t>
            </a:r>
            <a:r>
              <a:rPr lang="en-US" sz="3000" b="1" baseline="30000" dirty="0">
                <a:solidFill>
                  <a:schemeClr val="bg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4</a:t>
            </a:r>
            <a:r>
              <a:rPr lang="en-US" sz="3000" b="1" dirty="0">
                <a:solidFill>
                  <a:schemeClr val="bg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.5</a:t>
            </a:r>
            <a:r>
              <a:rPr lang="en-US" sz="3000" b="1" baseline="30000" dirty="0">
                <a:solidFill>
                  <a:schemeClr val="bg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3</a:t>
            </a:r>
            <a:endParaRPr lang="en-US" sz="3000" b="1" dirty="0">
              <a:solidFill>
                <a:schemeClr val="bg1"/>
              </a:solidFill>
              <a:latin typeface="Arial" panose="020B0604020202020204" pitchFamily="34" charset="0"/>
              <a:ea typeface="Cambria Math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2F065DB6-ED92-42DA-88BA-3A9B65A2F73C}"/>
              </a:ext>
            </a:extLst>
          </p:cNvPr>
          <p:cNvSpPr/>
          <p:nvPr/>
        </p:nvSpPr>
        <p:spPr>
          <a:xfrm>
            <a:off x="6660105" y="4924219"/>
            <a:ext cx="216246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000" b="1" dirty="0">
                <a:solidFill>
                  <a:schemeClr val="bg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800 = 2</a:t>
            </a:r>
            <a:r>
              <a:rPr lang="en-US" sz="3000" b="1" baseline="30000" dirty="0">
                <a:solidFill>
                  <a:schemeClr val="bg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5</a:t>
            </a:r>
            <a:r>
              <a:rPr lang="en-US" sz="3000" b="1" dirty="0">
                <a:solidFill>
                  <a:schemeClr val="bg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.5</a:t>
            </a:r>
            <a:r>
              <a:rPr lang="en-US" sz="3000" b="1" baseline="30000" dirty="0">
                <a:solidFill>
                  <a:schemeClr val="bg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2</a:t>
            </a:r>
            <a:endParaRPr lang="en-US" sz="3000" b="1" dirty="0">
              <a:solidFill>
                <a:schemeClr val="bg1"/>
              </a:solidFill>
              <a:latin typeface="Arial" panose="020B0604020202020204" pitchFamily="34" charset="0"/>
              <a:ea typeface="Cambria Math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338A6565-59F9-4816-8225-6ADB2E202B49}"/>
              </a:ext>
            </a:extLst>
          </p:cNvPr>
          <p:cNvSpPr/>
          <p:nvPr/>
        </p:nvSpPr>
        <p:spPr>
          <a:xfrm>
            <a:off x="9513993" y="4959810"/>
            <a:ext cx="2173921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000" b="1" dirty="0">
                <a:solidFill>
                  <a:schemeClr val="bg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800 = 2</a:t>
            </a:r>
            <a:r>
              <a:rPr lang="en-US" sz="3000" b="1" baseline="30000" dirty="0">
                <a:solidFill>
                  <a:schemeClr val="bg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3</a:t>
            </a:r>
            <a:r>
              <a:rPr lang="en-US" sz="3000" b="1" dirty="0">
                <a:solidFill>
                  <a:schemeClr val="bg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.5</a:t>
            </a:r>
            <a:r>
              <a:rPr lang="en-US" sz="3000" b="1" baseline="30000" dirty="0">
                <a:solidFill>
                  <a:schemeClr val="bg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2</a:t>
            </a:r>
          </a:p>
        </p:txBody>
      </p:sp>
      <p:pic>
        <p:nvPicPr>
          <p:cNvPr id="76" name="15s">
            <a:hlinkClick r:id="" action="ppaction://media"/>
            <a:extLst>
              <a:ext uri="{FF2B5EF4-FFF2-40B4-BE49-F238E27FC236}">
                <a16:creationId xmlns:a16="http://schemas.microsoft.com/office/drawing/2014/main" id="{5C3CFB83-214F-4F63-9F2F-A7B25F490303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4296" end="14398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407426" y="2477509"/>
            <a:ext cx="1113729" cy="714666"/>
          </a:xfrm>
          <a:prstGeom prst="snip2DiagRect">
            <a:avLst>
              <a:gd name="adj1" fmla="val 0"/>
              <a:gd name="adj2" fmla="val 6620"/>
            </a:avLst>
          </a:prstGeom>
          <a:ln w="31750" cap="flat">
            <a:gradFill>
              <a:gsLst>
                <a:gs pos="0">
                  <a:srgbClr val="7F7F7F"/>
                </a:gs>
                <a:gs pos="100000">
                  <a:srgbClr val="F2F2F2"/>
                </a:gs>
              </a:gsLst>
              <a:lin ang="2700000" scaled="1"/>
            </a:gradFill>
          </a:ln>
          <a:effectLst>
            <a:glow rad="101600">
              <a:srgbClr val="969696">
                <a:alpha val="40000"/>
              </a:srgbClr>
            </a:glow>
          </a:effectLst>
          <a:scene3d>
            <a:camera prst="orthographicFront"/>
            <a:lightRig rig="twoPt" dir="t"/>
          </a:scene3d>
          <a:sp3d contourW="25400">
            <a:contourClr>
              <a:srgbClr val="262626"/>
            </a:contourClr>
          </a:sp3d>
        </p:spPr>
      </p:pic>
      <p:pic>
        <p:nvPicPr>
          <p:cNvPr id="77" name="15s">
            <a:hlinkClick r:id="" action="ppaction://media"/>
            <a:extLst>
              <a:ext uri="{FF2B5EF4-FFF2-40B4-BE49-F238E27FC236}">
                <a16:creationId xmlns:a16="http://schemas.microsoft.com/office/drawing/2014/main" id="{EDC1529D-C4BB-4702-979A-96B20E335F51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4296" end="14398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374670" y="5703954"/>
            <a:ext cx="1113729" cy="714666"/>
          </a:xfrm>
          <a:prstGeom prst="snip2DiagRect">
            <a:avLst>
              <a:gd name="adj1" fmla="val 0"/>
              <a:gd name="adj2" fmla="val 6620"/>
            </a:avLst>
          </a:prstGeom>
          <a:ln w="31750" cap="flat">
            <a:gradFill>
              <a:gsLst>
                <a:gs pos="0">
                  <a:srgbClr val="7F7F7F"/>
                </a:gs>
                <a:gs pos="100000">
                  <a:srgbClr val="F2F2F2"/>
                </a:gs>
              </a:gsLst>
              <a:lin ang="2700000" scaled="1"/>
            </a:gradFill>
          </a:ln>
          <a:effectLst>
            <a:glow rad="101600">
              <a:srgbClr val="969696">
                <a:alpha val="40000"/>
              </a:srgbClr>
            </a:glow>
          </a:effectLst>
          <a:scene3d>
            <a:camera prst="orthographicFront"/>
            <a:lightRig rig="twoPt" dir="t"/>
          </a:scene3d>
          <a:sp3d contourW="25400">
            <a:contourClr>
              <a:srgbClr val="262626"/>
            </a:contourClr>
          </a:sp3d>
        </p:spPr>
      </p:pic>
    </p:spTree>
    <p:extLst>
      <p:ext uri="{BB962C8B-B14F-4D97-AF65-F5344CB8AC3E}">
        <p14:creationId xmlns:p14="http://schemas.microsoft.com/office/powerpoint/2010/main" val="14351903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35" fill="hold" display="0">
                  <p:stCondLst>
                    <p:cond delay="indefinite"/>
                  </p:stCondLst>
                </p:cTn>
                <p:tgtEl>
                  <p:spTgt spid="76"/>
                </p:tgtEl>
              </p:cMediaNode>
            </p:video>
            <p:video>
              <p:cMediaNode vol="80000">
                <p:cTn id="36" fill="hold" display="0">
                  <p:stCondLst>
                    <p:cond delay="indefinite"/>
                  </p:stCondLst>
                </p:cTn>
                <p:tgtEl>
                  <p:spTgt spid="77"/>
                </p:tgtEl>
              </p:cMediaNode>
            </p:video>
          </p:childTnLst>
        </p:cTn>
      </p:par>
    </p:tnLst>
    <p:bldLst>
      <p:bldP spid="25" grpId="0" animBg="1"/>
      <p:bldP spid="7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!!4">
            <a:extLst>
              <a:ext uri="{FF2B5EF4-FFF2-40B4-BE49-F238E27FC236}">
                <a16:creationId xmlns:a16="http://schemas.microsoft.com/office/drawing/2014/main" id="{58E6D429-DC53-47C4-8036-1E9D12B8E28B}"/>
              </a:ext>
            </a:extLst>
          </p:cNvPr>
          <p:cNvSpPr/>
          <p:nvPr/>
        </p:nvSpPr>
        <p:spPr>
          <a:xfrm>
            <a:off x="36141" y="54868"/>
            <a:ext cx="5717294" cy="493723"/>
          </a:xfrm>
          <a:prstGeom prst="roundRect">
            <a:avLst/>
          </a:prstGeom>
          <a:solidFill>
            <a:srgbClr val="1F4E7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HOẠT ĐỘNG CỦNG CỐ</a:t>
            </a:r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id="{6B019C61-FFF8-47A9-9208-1BAE609CE29B}"/>
              </a:ext>
            </a:extLst>
          </p:cNvPr>
          <p:cNvGrpSpPr/>
          <p:nvPr/>
        </p:nvGrpSpPr>
        <p:grpSpPr>
          <a:xfrm>
            <a:off x="421088" y="2142009"/>
            <a:ext cx="11371624" cy="849260"/>
            <a:chOff x="241306" y="2452678"/>
            <a:chExt cx="12015483" cy="451310"/>
          </a:xfrm>
          <a:solidFill>
            <a:srgbClr val="327E3B"/>
          </a:solidFill>
        </p:grpSpPr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054564CC-56E4-495A-944F-CBA34025D800}"/>
                </a:ext>
              </a:extLst>
            </p:cNvPr>
            <p:cNvSpPr/>
            <p:nvPr/>
          </p:nvSpPr>
          <p:spPr>
            <a:xfrm>
              <a:off x="3538286" y="2452678"/>
              <a:ext cx="2688314" cy="441605"/>
            </a:xfrm>
            <a:prstGeom prst="rect">
              <a:avLst/>
            </a:prstGeom>
            <a:grpFill/>
            <a:ln w="1905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b="1"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77584CB2-423A-40F4-ACD3-FBA7F75FA829}"/>
                </a:ext>
              </a:extLst>
            </p:cNvPr>
            <p:cNvSpPr/>
            <p:nvPr/>
          </p:nvSpPr>
          <p:spPr>
            <a:xfrm>
              <a:off x="3247742" y="2543650"/>
              <a:ext cx="544265" cy="259662"/>
            </a:xfrm>
            <a:prstGeom prst="ellipse">
              <a:avLst/>
            </a:prstGeom>
            <a:grpFill/>
            <a:ln w="5715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2800" b="1" dirty="0">
                  <a:latin typeface="Arial" panose="020B0604020202020204" pitchFamily="34" charset="0"/>
                  <a:ea typeface="Tahoma" pitchFamily="34" charset="0"/>
                  <a:cs typeface="Arial" panose="020B0604020202020204" pitchFamily="34" charset="0"/>
                </a:rPr>
                <a:t>B</a:t>
              </a:r>
              <a:endParaRPr 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8214B771-5826-4FBA-8AEC-0C442D9163FF}"/>
                </a:ext>
              </a:extLst>
            </p:cNvPr>
            <p:cNvSpPr/>
            <p:nvPr/>
          </p:nvSpPr>
          <p:spPr>
            <a:xfrm>
              <a:off x="531851" y="2464885"/>
              <a:ext cx="2580171" cy="439103"/>
            </a:xfrm>
            <a:prstGeom prst="rect">
              <a:avLst/>
            </a:prstGeom>
            <a:grpFill/>
            <a:ln w="1905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b="1"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C076B866-0EC5-4375-A87D-08519E1970F8}"/>
                </a:ext>
              </a:extLst>
            </p:cNvPr>
            <p:cNvSpPr/>
            <p:nvPr/>
          </p:nvSpPr>
          <p:spPr>
            <a:xfrm>
              <a:off x="241306" y="2543650"/>
              <a:ext cx="483220" cy="259662"/>
            </a:xfrm>
            <a:prstGeom prst="ellipse">
              <a:avLst/>
            </a:prstGeom>
            <a:grpFill/>
            <a:ln w="5715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2800" b="1" dirty="0">
                  <a:latin typeface="Arial" panose="020B0604020202020204" pitchFamily="34" charset="0"/>
                  <a:ea typeface="Tahoma" pitchFamily="34" charset="0"/>
                  <a:cs typeface="Arial" panose="020B0604020202020204" pitchFamily="34" charset="0"/>
                </a:rPr>
                <a:t>A</a:t>
              </a:r>
              <a:endParaRPr 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BBF5099A-59C8-42A8-8B8B-A0198E20F28F}"/>
                </a:ext>
              </a:extLst>
            </p:cNvPr>
            <p:cNvSpPr/>
            <p:nvPr/>
          </p:nvSpPr>
          <p:spPr>
            <a:xfrm>
              <a:off x="6544723" y="2452678"/>
              <a:ext cx="2688314" cy="441605"/>
            </a:xfrm>
            <a:prstGeom prst="rect">
              <a:avLst/>
            </a:prstGeom>
            <a:grpFill/>
            <a:ln w="1905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b="1"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6B0541E4-F953-4FA9-98AB-10C8EBCFC6AC}"/>
                </a:ext>
              </a:extLst>
            </p:cNvPr>
            <p:cNvSpPr/>
            <p:nvPr/>
          </p:nvSpPr>
          <p:spPr>
            <a:xfrm>
              <a:off x="6254178" y="2543650"/>
              <a:ext cx="544265" cy="259662"/>
            </a:xfrm>
            <a:prstGeom prst="ellipse">
              <a:avLst/>
            </a:prstGeom>
            <a:grpFill/>
            <a:ln w="5715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latin typeface="Arial" panose="020B0604020202020204" pitchFamily="34" charset="0"/>
                  <a:ea typeface="Tahoma" pitchFamily="34" charset="0"/>
                  <a:cs typeface="Arial" panose="020B0604020202020204" pitchFamily="34" charset="0"/>
                </a:rPr>
                <a:t>C</a:t>
              </a:r>
              <a:endParaRPr 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C07E2EB0-FE47-4410-87B4-E0272EC27A32}"/>
                </a:ext>
              </a:extLst>
            </p:cNvPr>
            <p:cNvSpPr/>
            <p:nvPr/>
          </p:nvSpPr>
          <p:spPr>
            <a:xfrm>
              <a:off x="9551160" y="2452678"/>
              <a:ext cx="2705629" cy="441605"/>
            </a:xfrm>
            <a:prstGeom prst="rect">
              <a:avLst/>
            </a:prstGeom>
            <a:grpFill/>
            <a:ln w="1905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b="1"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F6CAC080-6F33-476D-AF7E-D0B41BE60786}"/>
                </a:ext>
              </a:extLst>
            </p:cNvPr>
            <p:cNvSpPr/>
            <p:nvPr/>
          </p:nvSpPr>
          <p:spPr>
            <a:xfrm>
              <a:off x="9260615" y="2558288"/>
              <a:ext cx="544265" cy="245025"/>
            </a:xfrm>
            <a:prstGeom prst="ellipse">
              <a:avLst/>
            </a:prstGeom>
            <a:grpFill/>
            <a:ln w="5715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latin typeface="Arial" panose="020B0604020202020204" pitchFamily="34" charset="0"/>
                  <a:ea typeface="Tahoma" pitchFamily="34" charset="0"/>
                  <a:cs typeface="Arial" panose="020B0604020202020204" pitchFamily="34" charset="0"/>
                </a:rPr>
                <a:t>D</a:t>
              </a:r>
              <a:endParaRPr 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70" name="Oval 69">
            <a:extLst>
              <a:ext uri="{FF2B5EF4-FFF2-40B4-BE49-F238E27FC236}">
                <a16:creationId xmlns:a16="http://schemas.microsoft.com/office/drawing/2014/main" id="{C84743F8-E11D-4465-915E-1FEE54DD1E4B}"/>
              </a:ext>
            </a:extLst>
          </p:cNvPr>
          <p:cNvSpPr/>
          <p:nvPr/>
        </p:nvSpPr>
        <p:spPr>
          <a:xfrm>
            <a:off x="8945721" y="2355861"/>
            <a:ext cx="535050" cy="505674"/>
          </a:xfrm>
          <a:prstGeom prst="ellipse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27B30E89-6452-45D2-B1F8-81EB072EB9B0}"/>
              </a:ext>
            </a:extLst>
          </p:cNvPr>
          <p:cNvSpPr/>
          <p:nvPr/>
        </p:nvSpPr>
        <p:spPr>
          <a:xfrm>
            <a:off x="977476" y="2308988"/>
            <a:ext cx="227146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270=2.3</a:t>
            </a:r>
            <a:r>
              <a:rPr lang="en-US" sz="2800" b="1" baseline="30000" dirty="0">
                <a:solidFill>
                  <a:schemeClr val="bg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2</a:t>
            </a:r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.5</a:t>
            </a:r>
            <a:endParaRPr lang="en-US" sz="2800" b="1" baseline="30000" dirty="0">
              <a:solidFill>
                <a:schemeClr val="bg1"/>
              </a:solidFill>
              <a:latin typeface="Arial" panose="020B0604020202020204" pitchFamily="34" charset="0"/>
              <a:ea typeface="Cambria Math" panose="02040503050406030204" pitchFamily="18" charset="0"/>
              <a:cs typeface="Arial" panose="020B0604020202020204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8532AC7-6A83-41F5-BB17-65EFDF199067}"/>
              </a:ext>
            </a:extLst>
          </p:cNvPr>
          <p:cNvGrpSpPr/>
          <p:nvPr/>
        </p:nvGrpSpPr>
        <p:grpSpPr>
          <a:xfrm>
            <a:off x="36141" y="715571"/>
            <a:ext cx="11763721" cy="1520368"/>
            <a:chOff x="36141" y="701876"/>
            <a:chExt cx="11763721" cy="1232979"/>
          </a:xfrm>
        </p:grpSpPr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EA40E7A1-B03B-4705-ADFD-3A7DABA16088}"/>
                </a:ext>
              </a:extLst>
            </p:cNvPr>
            <p:cNvGrpSpPr/>
            <p:nvPr/>
          </p:nvGrpSpPr>
          <p:grpSpPr>
            <a:xfrm>
              <a:off x="36141" y="701876"/>
              <a:ext cx="11756571" cy="1035984"/>
              <a:chOff x="63654" y="1860878"/>
              <a:chExt cx="20757617" cy="1040476"/>
            </a:xfrm>
          </p:grpSpPr>
          <p:sp>
            <p:nvSpPr>
              <p:cNvPr id="55" name="Rounded Rectangle 53">
                <a:extLst>
                  <a:ext uri="{FF2B5EF4-FFF2-40B4-BE49-F238E27FC236}">
                    <a16:creationId xmlns:a16="http://schemas.microsoft.com/office/drawing/2014/main" id="{A60639FA-9692-4AB8-9D3F-C1A1F6A47697}"/>
                  </a:ext>
                </a:extLst>
              </p:cNvPr>
              <p:cNvSpPr/>
              <p:nvPr/>
            </p:nvSpPr>
            <p:spPr>
              <a:xfrm>
                <a:off x="143237" y="1964391"/>
                <a:ext cx="20678034" cy="936963"/>
              </a:xfrm>
              <a:prstGeom prst="roundRect">
                <a:avLst>
                  <a:gd name="adj" fmla="val 10158"/>
                </a:avLst>
              </a:prstGeom>
              <a:solidFill>
                <a:srgbClr val="FEEBB0"/>
              </a:solidFill>
              <a:ln w="12700">
                <a:solidFill>
                  <a:srgbClr val="91720D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800" b="1" dirty="0">
                  <a:latin typeface="Arial" panose="020B0604020202020204" pitchFamily="34" charset="0"/>
                  <a:ea typeface="Tahoma" pitchFamily="34" charset="0"/>
                  <a:cs typeface="Arial" panose="020B0604020202020204" pitchFamily="34" charset="0"/>
                </a:endParaRPr>
              </a:p>
            </p:txBody>
          </p:sp>
          <p:grpSp>
            <p:nvGrpSpPr>
              <p:cNvPr id="56" name="Group 55">
                <a:extLst>
                  <a:ext uri="{FF2B5EF4-FFF2-40B4-BE49-F238E27FC236}">
                    <a16:creationId xmlns:a16="http://schemas.microsoft.com/office/drawing/2014/main" id="{038C52CE-84C1-4216-BF2A-62BE78BB4219}"/>
                  </a:ext>
                </a:extLst>
              </p:cNvPr>
              <p:cNvGrpSpPr/>
              <p:nvPr/>
            </p:nvGrpSpPr>
            <p:grpSpPr>
              <a:xfrm>
                <a:off x="63654" y="1860878"/>
                <a:ext cx="4156839" cy="1040476"/>
                <a:chOff x="923003" y="3917552"/>
                <a:chExt cx="4156839" cy="1040476"/>
              </a:xfrm>
            </p:grpSpPr>
            <p:grpSp>
              <p:nvGrpSpPr>
                <p:cNvPr id="57" name="Group 56">
                  <a:extLst>
                    <a:ext uri="{FF2B5EF4-FFF2-40B4-BE49-F238E27FC236}">
                      <a16:creationId xmlns:a16="http://schemas.microsoft.com/office/drawing/2014/main" id="{94BC3D17-1954-4278-9886-8CA85021B0F3}"/>
                    </a:ext>
                  </a:extLst>
                </p:cNvPr>
                <p:cNvGrpSpPr/>
                <p:nvPr/>
              </p:nvGrpSpPr>
              <p:grpSpPr>
                <a:xfrm>
                  <a:off x="1362045" y="4056327"/>
                  <a:ext cx="3717797" cy="832104"/>
                  <a:chOff x="2028795" y="4418277"/>
                  <a:chExt cx="3717797" cy="832104"/>
                </a:xfrm>
              </p:grpSpPr>
              <p:sp>
                <p:nvSpPr>
                  <p:cNvPr id="59" name="Freeform 20">
                    <a:extLst>
                      <a:ext uri="{FF2B5EF4-FFF2-40B4-BE49-F238E27FC236}">
                        <a16:creationId xmlns:a16="http://schemas.microsoft.com/office/drawing/2014/main" id="{DE46C2C3-522B-47FC-87DB-0F271BB7517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5400000">
                    <a:off x="3364273" y="3082799"/>
                    <a:ext cx="832104" cy="3503060"/>
                  </a:xfrm>
                  <a:prstGeom prst="round2SameRect">
                    <a:avLst>
                      <a:gd name="adj1" fmla="val 19445"/>
                      <a:gd name="adj2" fmla="val 0"/>
                    </a:avLst>
                  </a:prstGeom>
                  <a:solidFill>
                    <a:schemeClr val="bg1"/>
                  </a:solidFill>
                  <a:ln w="57150">
                    <a:solidFill>
                      <a:srgbClr val="91720D"/>
                    </a:solidFill>
                  </a:ln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sz="2800" b="1">
                      <a:latin typeface="Arial" panose="020B0604020202020204" pitchFamily="34" charset="0"/>
                      <a:ea typeface="Tahoma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60" name="TextBox 59">
                    <a:extLst>
                      <a:ext uri="{FF2B5EF4-FFF2-40B4-BE49-F238E27FC236}">
                        <a16:creationId xmlns:a16="http://schemas.microsoft.com/office/drawing/2014/main" id="{14F04C46-1D65-4E0E-BD66-A62FF65C2FF4}"/>
                      </a:ext>
                    </a:extLst>
                  </p:cNvPr>
                  <p:cNvSpPr txBox="1"/>
                  <p:nvPr/>
                </p:nvSpPr>
                <p:spPr>
                  <a:xfrm>
                    <a:off x="2218308" y="4441997"/>
                    <a:ext cx="3528284" cy="426158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vi-VN" sz="2800" b="1" dirty="0">
                        <a:latin typeface="Arial" panose="020B0604020202020204" pitchFamily="34" charset="0"/>
                        <a:ea typeface="Tahoma" pitchFamily="34" charset="0"/>
                        <a:cs typeface="Arial" panose="020B0604020202020204" pitchFamily="34" charset="0"/>
                      </a:rPr>
                      <a:t>CÂU </a:t>
                    </a:r>
                    <a:r>
                      <a:rPr lang="en-US" sz="2800" b="1" dirty="0">
                        <a:latin typeface="Arial" panose="020B0604020202020204" pitchFamily="34" charset="0"/>
                        <a:ea typeface="Tahoma" pitchFamily="34" charset="0"/>
                        <a:cs typeface="Arial" panose="020B0604020202020204" pitchFamily="34" charset="0"/>
                      </a:rPr>
                      <a:t>3.</a:t>
                    </a:r>
                  </a:p>
                </p:txBody>
              </p:sp>
            </p:grpSp>
            <p:pic>
              <p:nvPicPr>
                <p:cNvPr id="58" name="Picture 57">
                  <a:extLst>
                    <a:ext uri="{FF2B5EF4-FFF2-40B4-BE49-F238E27FC236}">
                      <a16:creationId xmlns:a16="http://schemas.microsoft.com/office/drawing/2014/main" id="{B3DC9923-2E17-48DA-80AD-99D512A6E97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5599" t="21515" r="9759" b="14519"/>
                <a:stretch/>
              </p:blipFill>
              <p:spPr>
                <a:xfrm>
                  <a:off x="923003" y="3917552"/>
                  <a:ext cx="1076356" cy="1040476"/>
                </a:xfrm>
                <a:prstGeom prst="round2DiagRect">
                  <a:avLst>
                    <a:gd name="adj1" fmla="val 30509"/>
                    <a:gd name="adj2" fmla="val 0"/>
                  </a:avLst>
                </a:prstGeom>
                <a:ln w="38100" cap="sq">
                  <a:solidFill>
                    <a:srgbClr val="91720D"/>
                  </a:solidFill>
                  <a:miter lim="800000"/>
                </a:ln>
                <a:effectLst>
                  <a:outerShdw blurRad="254000" algn="tl" rotWithShape="0">
                    <a:srgbClr val="000000">
                      <a:alpha val="43000"/>
                    </a:srgbClr>
                  </a:outerShdw>
                </a:effectLst>
              </p:spPr>
            </p:pic>
          </p:grpSp>
        </p:grp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535470F9-FCBA-4E2F-9E2A-FDAEF6579305}"/>
                </a:ext>
              </a:extLst>
            </p:cNvPr>
            <p:cNvSpPr txBox="1"/>
            <p:nvPr/>
          </p:nvSpPr>
          <p:spPr>
            <a:xfrm>
              <a:off x="2340776" y="825897"/>
              <a:ext cx="9459086" cy="11089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R="0" algn="just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tabLst>
                  <a:tab pos="58738" algn="l"/>
                </a:tabLst>
              </a:pPr>
              <a:r>
                <a:rPr lang="en-US" sz="3000" b="1" dirty="0" err="1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Biết</a:t>
              </a:r>
              <a:r>
                <a:rPr lang="en-US" sz="3000" b="1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 2700 = 2</a:t>
              </a:r>
              <a:r>
                <a:rPr lang="en-US" sz="3000" b="1" baseline="300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2</a:t>
              </a:r>
              <a:r>
                <a:rPr lang="en-US" sz="3000" b="1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.3</a:t>
              </a:r>
              <a:r>
                <a:rPr lang="en-US" sz="3000" b="1" baseline="300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3</a:t>
              </a:r>
              <a:r>
                <a:rPr lang="en-US" sz="3000" b="1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.5</a:t>
              </a:r>
              <a:r>
                <a:rPr lang="en-US" sz="3000" b="1" baseline="300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2</a:t>
              </a:r>
              <a:r>
                <a:rPr lang="en-US" sz="3000" b="1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. </a:t>
              </a:r>
              <a:r>
                <a:rPr lang="en-US" sz="3000" b="1" dirty="0" err="1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Hãy</a:t>
              </a:r>
              <a:r>
                <a:rPr lang="en-US" sz="3000" b="1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 </a:t>
              </a:r>
              <a:r>
                <a:rPr lang="en-US" sz="3000" b="1" dirty="0" err="1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viết</a:t>
              </a:r>
              <a:r>
                <a:rPr lang="en-US" sz="3000" b="1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 270 </a:t>
              </a:r>
              <a:r>
                <a:rPr lang="en-US" sz="3000" b="1" dirty="0" err="1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thành</a:t>
              </a:r>
              <a:r>
                <a:rPr lang="en-US" sz="3000" b="1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 </a:t>
              </a:r>
              <a:r>
                <a:rPr lang="en-US" sz="3000" b="1" dirty="0" err="1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tích</a:t>
              </a:r>
              <a:r>
                <a:rPr lang="en-US" sz="3000" b="1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 </a:t>
              </a:r>
              <a:r>
                <a:rPr lang="en-US" sz="3000" b="1" dirty="0" err="1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các</a:t>
              </a:r>
              <a:r>
                <a:rPr lang="en-US" sz="3000" b="1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 </a:t>
              </a:r>
              <a:r>
                <a:rPr lang="en-US" sz="3000" b="1" dirty="0" err="1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thừa</a:t>
              </a:r>
              <a:r>
                <a:rPr lang="en-US" sz="3000" b="1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 </a:t>
              </a:r>
              <a:r>
                <a:rPr lang="en-US" sz="3000" b="1" dirty="0" err="1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số</a:t>
              </a:r>
              <a:r>
                <a:rPr lang="en-US" sz="3000" b="1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 </a:t>
              </a:r>
              <a:r>
                <a:rPr lang="en-US" sz="3000" b="1" dirty="0" err="1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nguyên</a:t>
              </a:r>
              <a:r>
                <a:rPr lang="en-US" sz="3000" b="1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 </a:t>
              </a:r>
              <a:r>
                <a:rPr lang="en-US" sz="3000" b="1" dirty="0" err="1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tố</a:t>
              </a:r>
              <a:r>
                <a:rPr lang="en-US" sz="3000" b="1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.</a:t>
              </a:r>
              <a:endParaRPr lang="vi-VN" sz="3000" b="1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73" name="Rectangle 72">
            <a:extLst>
              <a:ext uri="{FF2B5EF4-FFF2-40B4-BE49-F238E27FC236}">
                <a16:creationId xmlns:a16="http://schemas.microsoft.com/office/drawing/2014/main" id="{8AF4E94D-6FEB-49DD-99E8-F673742F84BA}"/>
              </a:ext>
            </a:extLst>
          </p:cNvPr>
          <p:cNvSpPr/>
          <p:nvPr/>
        </p:nvSpPr>
        <p:spPr>
          <a:xfrm>
            <a:off x="3816175" y="2296337"/>
            <a:ext cx="23883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270=2</a:t>
            </a:r>
            <a:r>
              <a:rPr lang="en-US" sz="2800" b="1" baseline="30000" dirty="0">
                <a:solidFill>
                  <a:schemeClr val="bg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2</a:t>
            </a:r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 .3.5</a:t>
            </a:r>
            <a:r>
              <a:rPr lang="en-US" sz="2800" b="1" baseline="30000" dirty="0">
                <a:solidFill>
                  <a:schemeClr val="bg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2F065DB6-ED92-42DA-88BA-3A9B65A2F73C}"/>
              </a:ext>
            </a:extLst>
          </p:cNvPr>
          <p:cNvSpPr/>
          <p:nvPr/>
        </p:nvSpPr>
        <p:spPr>
          <a:xfrm>
            <a:off x="6652955" y="2296337"/>
            <a:ext cx="23041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270=2</a:t>
            </a:r>
            <a:r>
              <a:rPr lang="en-US" sz="2800" b="1" baseline="30000" dirty="0">
                <a:solidFill>
                  <a:schemeClr val="bg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2</a:t>
            </a:r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.3</a:t>
            </a:r>
            <a:r>
              <a:rPr lang="en-US" sz="2800" b="1" baseline="30000" dirty="0">
                <a:solidFill>
                  <a:schemeClr val="bg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2</a:t>
            </a:r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.5</a:t>
            </a: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338A6565-59F9-4816-8225-6ADB2E202B49}"/>
              </a:ext>
            </a:extLst>
          </p:cNvPr>
          <p:cNvSpPr/>
          <p:nvPr/>
        </p:nvSpPr>
        <p:spPr>
          <a:xfrm>
            <a:off x="9506843" y="2331928"/>
            <a:ext cx="226406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270=2.3</a:t>
            </a:r>
            <a:r>
              <a:rPr lang="en-US" sz="2800" b="1" baseline="30000" dirty="0">
                <a:solidFill>
                  <a:schemeClr val="bg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3</a:t>
            </a:r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.5</a:t>
            </a:r>
            <a:endParaRPr lang="en-US" sz="2800" b="1" baseline="30000" dirty="0">
              <a:solidFill>
                <a:schemeClr val="bg1"/>
              </a:solidFill>
              <a:latin typeface="Arial" panose="020B0604020202020204" pitchFamily="34" charset="0"/>
              <a:ea typeface="Cambria Math" panose="02040503050406030204" pitchFamily="18" charset="0"/>
              <a:cs typeface="Arial" panose="020B0604020202020204" pitchFamily="34" charset="0"/>
            </a:endParaRPr>
          </a:p>
        </p:txBody>
      </p:sp>
      <p:pic>
        <p:nvPicPr>
          <p:cNvPr id="77" name="15s">
            <a:hlinkClick r:id="" action="ppaction://media"/>
            <a:extLst>
              <a:ext uri="{FF2B5EF4-FFF2-40B4-BE49-F238E27FC236}">
                <a16:creationId xmlns:a16="http://schemas.microsoft.com/office/drawing/2014/main" id="{EDC1529D-C4BB-4702-979A-96B20E335F51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4296" end="14398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367520" y="3076072"/>
            <a:ext cx="1113729" cy="714666"/>
          </a:xfrm>
          <a:prstGeom prst="snip2DiagRect">
            <a:avLst>
              <a:gd name="adj1" fmla="val 0"/>
              <a:gd name="adj2" fmla="val 6620"/>
            </a:avLst>
          </a:prstGeom>
          <a:ln w="31750" cap="flat">
            <a:gradFill>
              <a:gsLst>
                <a:gs pos="0">
                  <a:srgbClr val="7F7F7F"/>
                </a:gs>
                <a:gs pos="100000">
                  <a:srgbClr val="F2F2F2"/>
                </a:gs>
              </a:gsLst>
              <a:lin ang="2700000" scaled="1"/>
            </a:gradFill>
          </a:ln>
          <a:effectLst>
            <a:glow rad="101600">
              <a:srgbClr val="969696">
                <a:alpha val="40000"/>
              </a:srgbClr>
            </a:glow>
          </a:effectLst>
          <a:scene3d>
            <a:camera prst="orthographicFront"/>
            <a:lightRig rig="twoPt" dir="t"/>
          </a:scene3d>
          <a:sp3d contourW="25400">
            <a:contourClr>
              <a:srgbClr val="262626"/>
            </a:contourClr>
          </a:sp3d>
        </p:spPr>
      </p:pic>
      <p:grpSp>
        <p:nvGrpSpPr>
          <p:cNvPr id="84" name="Group 83">
            <a:extLst>
              <a:ext uri="{FF2B5EF4-FFF2-40B4-BE49-F238E27FC236}">
                <a16:creationId xmlns:a16="http://schemas.microsoft.com/office/drawing/2014/main" id="{C69887BF-DF83-4C6F-B742-D592F3972177}"/>
              </a:ext>
            </a:extLst>
          </p:cNvPr>
          <p:cNvGrpSpPr/>
          <p:nvPr/>
        </p:nvGrpSpPr>
        <p:grpSpPr>
          <a:xfrm>
            <a:off x="426088" y="4806113"/>
            <a:ext cx="11338130" cy="849260"/>
            <a:chOff x="241306" y="2452678"/>
            <a:chExt cx="11980092" cy="451310"/>
          </a:xfrm>
          <a:solidFill>
            <a:srgbClr val="327E3B"/>
          </a:solidFill>
        </p:grpSpPr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BC9EC969-7EF2-416B-9926-58F3BFA423EB}"/>
                </a:ext>
              </a:extLst>
            </p:cNvPr>
            <p:cNvSpPr/>
            <p:nvPr/>
          </p:nvSpPr>
          <p:spPr>
            <a:xfrm>
              <a:off x="3538287" y="2452678"/>
              <a:ext cx="2670238" cy="441605"/>
            </a:xfrm>
            <a:prstGeom prst="rect">
              <a:avLst/>
            </a:prstGeom>
            <a:grpFill/>
            <a:ln w="1905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b="1"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" name="Oval 85">
              <a:extLst>
                <a:ext uri="{FF2B5EF4-FFF2-40B4-BE49-F238E27FC236}">
                  <a16:creationId xmlns:a16="http://schemas.microsoft.com/office/drawing/2014/main" id="{F11F6875-5E6B-4A02-994F-EB036B0847B9}"/>
                </a:ext>
              </a:extLst>
            </p:cNvPr>
            <p:cNvSpPr/>
            <p:nvPr/>
          </p:nvSpPr>
          <p:spPr>
            <a:xfrm>
              <a:off x="3247742" y="2543650"/>
              <a:ext cx="544265" cy="259662"/>
            </a:xfrm>
            <a:prstGeom prst="ellipse">
              <a:avLst/>
            </a:prstGeom>
            <a:grpFill/>
            <a:ln w="5715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2800" b="1" dirty="0">
                  <a:latin typeface="Arial" panose="020B0604020202020204" pitchFamily="34" charset="0"/>
                  <a:ea typeface="Tahoma" pitchFamily="34" charset="0"/>
                  <a:cs typeface="Arial" panose="020B0604020202020204" pitchFamily="34" charset="0"/>
                </a:rPr>
                <a:t>B</a:t>
              </a:r>
              <a:endParaRPr 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id="{D367E9EE-AE40-4FAD-A942-DD1BDABA4A68}"/>
                </a:ext>
              </a:extLst>
            </p:cNvPr>
            <p:cNvSpPr/>
            <p:nvPr/>
          </p:nvSpPr>
          <p:spPr>
            <a:xfrm>
              <a:off x="531851" y="2464885"/>
              <a:ext cx="2574888" cy="439103"/>
            </a:xfrm>
            <a:prstGeom prst="rect">
              <a:avLst/>
            </a:prstGeom>
            <a:grpFill/>
            <a:ln w="1905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b="1" dirty="0"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DD9A23D9-18C3-4C88-B604-A953795FD817}"/>
                </a:ext>
              </a:extLst>
            </p:cNvPr>
            <p:cNvSpPr/>
            <p:nvPr/>
          </p:nvSpPr>
          <p:spPr>
            <a:xfrm>
              <a:off x="241306" y="2543650"/>
              <a:ext cx="483220" cy="259662"/>
            </a:xfrm>
            <a:prstGeom prst="ellipse">
              <a:avLst/>
            </a:prstGeom>
            <a:grpFill/>
            <a:ln w="5715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2800" b="1" dirty="0">
                  <a:latin typeface="Arial" panose="020B0604020202020204" pitchFamily="34" charset="0"/>
                  <a:ea typeface="Tahoma" pitchFamily="34" charset="0"/>
                  <a:cs typeface="Arial" panose="020B0604020202020204" pitchFamily="34" charset="0"/>
                </a:rPr>
                <a:t>A</a:t>
              </a:r>
              <a:endParaRPr 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70DC078C-30E8-4776-AAE3-D44B7EB2909B}"/>
                </a:ext>
              </a:extLst>
            </p:cNvPr>
            <p:cNvSpPr/>
            <p:nvPr/>
          </p:nvSpPr>
          <p:spPr>
            <a:xfrm>
              <a:off x="6544723" y="2452678"/>
              <a:ext cx="2670238" cy="441605"/>
            </a:xfrm>
            <a:prstGeom prst="rect">
              <a:avLst/>
            </a:prstGeom>
            <a:grpFill/>
            <a:ln w="1905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b="1" dirty="0"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0" name="Oval 89">
              <a:extLst>
                <a:ext uri="{FF2B5EF4-FFF2-40B4-BE49-F238E27FC236}">
                  <a16:creationId xmlns:a16="http://schemas.microsoft.com/office/drawing/2014/main" id="{34C481A0-E387-4906-9CDC-48DD5EF66F5A}"/>
                </a:ext>
              </a:extLst>
            </p:cNvPr>
            <p:cNvSpPr/>
            <p:nvPr/>
          </p:nvSpPr>
          <p:spPr>
            <a:xfrm>
              <a:off x="6254178" y="2543650"/>
              <a:ext cx="544265" cy="259662"/>
            </a:xfrm>
            <a:prstGeom prst="ellipse">
              <a:avLst/>
            </a:prstGeom>
            <a:grpFill/>
            <a:ln w="5715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latin typeface="Arial" panose="020B0604020202020204" pitchFamily="34" charset="0"/>
                  <a:ea typeface="Tahoma" pitchFamily="34" charset="0"/>
                  <a:cs typeface="Arial" panose="020B0604020202020204" pitchFamily="34" charset="0"/>
                </a:rPr>
                <a:t>C</a:t>
              </a:r>
              <a:endParaRPr 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1" name="Rectangle 90">
              <a:extLst>
                <a:ext uri="{FF2B5EF4-FFF2-40B4-BE49-F238E27FC236}">
                  <a16:creationId xmlns:a16="http://schemas.microsoft.com/office/drawing/2014/main" id="{AFE3EEC4-0754-4FED-A878-F9955740C684}"/>
                </a:ext>
              </a:extLst>
            </p:cNvPr>
            <p:cNvSpPr/>
            <p:nvPr/>
          </p:nvSpPr>
          <p:spPr>
            <a:xfrm>
              <a:off x="9551160" y="2452678"/>
              <a:ext cx="2670238" cy="441605"/>
            </a:xfrm>
            <a:prstGeom prst="rect">
              <a:avLst/>
            </a:prstGeom>
            <a:grpFill/>
            <a:ln w="1905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b="1"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2" name="Oval 91">
              <a:extLst>
                <a:ext uri="{FF2B5EF4-FFF2-40B4-BE49-F238E27FC236}">
                  <a16:creationId xmlns:a16="http://schemas.microsoft.com/office/drawing/2014/main" id="{7E53943D-274E-462A-954F-2CE3C9BB756F}"/>
                </a:ext>
              </a:extLst>
            </p:cNvPr>
            <p:cNvSpPr/>
            <p:nvPr/>
          </p:nvSpPr>
          <p:spPr>
            <a:xfrm>
              <a:off x="9260615" y="2558288"/>
              <a:ext cx="544265" cy="245025"/>
            </a:xfrm>
            <a:prstGeom prst="ellipse">
              <a:avLst/>
            </a:prstGeom>
            <a:grpFill/>
            <a:ln w="5715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latin typeface="Arial" panose="020B0604020202020204" pitchFamily="34" charset="0"/>
                  <a:ea typeface="Tahoma" pitchFamily="34" charset="0"/>
                  <a:cs typeface="Arial" panose="020B0604020202020204" pitchFamily="34" charset="0"/>
                </a:rPr>
                <a:t>D</a:t>
              </a:r>
              <a:endParaRPr 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93" name="Oval 92">
            <a:extLst>
              <a:ext uri="{FF2B5EF4-FFF2-40B4-BE49-F238E27FC236}">
                <a16:creationId xmlns:a16="http://schemas.microsoft.com/office/drawing/2014/main" id="{C38E580B-2D87-48F0-BEA0-EC2626C9E2E0}"/>
              </a:ext>
            </a:extLst>
          </p:cNvPr>
          <p:cNvSpPr/>
          <p:nvPr/>
        </p:nvSpPr>
        <p:spPr>
          <a:xfrm>
            <a:off x="3232344" y="4973092"/>
            <a:ext cx="535050" cy="505674"/>
          </a:xfrm>
          <a:prstGeom prst="ellipse">
            <a:avLst/>
          </a:prstGeom>
          <a:solidFill>
            <a:srgbClr val="FF0000"/>
          </a:solidFill>
          <a:ln w="5715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F6698299-401C-4F52-A766-2FD48D3E7B9C}"/>
              </a:ext>
            </a:extLst>
          </p:cNvPr>
          <p:cNvSpPr/>
          <p:nvPr/>
        </p:nvSpPr>
        <p:spPr>
          <a:xfrm>
            <a:off x="982476" y="4973092"/>
            <a:ext cx="202654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6.</a:t>
            </a:r>
            <a:endParaRPr lang="en-US" sz="2800" b="1" baseline="30000" dirty="0">
              <a:solidFill>
                <a:schemeClr val="bg1"/>
              </a:solidFill>
              <a:latin typeface="Arial" panose="020B0604020202020204" pitchFamily="34" charset="0"/>
              <a:ea typeface="Cambria Math" panose="02040503050406030204" pitchFamily="18" charset="0"/>
              <a:cs typeface="Arial" panose="020B0604020202020204" pitchFamily="34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3107B083-EE7E-42C1-B638-F0E5FDF7139D}"/>
              </a:ext>
            </a:extLst>
          </p:cNvPr>
          <p:cNvGrpSpPr/>
          <p:nvPr/>
        </p:nvGrpSpPr>
        <p:grpSpPr>
          <a:xfrm>
            <a:off x="36141" y="3791065"/>
            <a:ext cx="11756571" cy="830997"/>
            <a:chOff x="36141" y="3568803"/>
            <a:chExt cx="11756571" cy="675692"/>
          </a:xfrm>
        </p:grpSpPr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B25B8B52-5416-48F0-A67D-F6287C7C4B07}"/>
                </a:ext>
              </a:extLst>
            </p:cNvPr>
            <p:cNvGrpSpPr/>
            <p:nvPr/>
          </p:nvGrpSpPr>
          <p:grpSpPr>
            <a:xfrm>
              <a:off x="36141" y="3568803"/>
              <a:ext cx="11756571" cy="675692"/>
              <a:chOff x="63654" y="1860878"/>
              <a:chExt cx="20757617" cy="1040476"/>
            </a:xfrm>
          </p:grpSpPr>
          <p:sp>
            <p:nvSpPr>
              <p:cNvPr id="78" name="Rounded Rectangle 53">
                <a:extLst>
                  <a:ext uri="{FF2B5EF4-FFF2-40B4-BE49-F238E27FC236}">
                    <a16:creationId xmlns:a16="http://schemas.microsoft.com/office/drawing/2014/main" id="{A4C5AFA7-4559-41BC-974F-BB5557A390F2}"/>
                  </a:ext>
                </a:extLst>
              </p:cNvPr>
              <p:cNvSpPr/>
              <p:nvPr/>
            </p:nvSpPr>
            <p:spPr>
              <a:xfrm>
                <a:off x="143237" y="1964391"/>
                <a:ext cx="20678034" cy="936963"/>
              </a:xfrm>
              <a:prstGeom prst="roundRect">
                <a:avLst>
                  <a:gd name="adj" fmla="val 10158"/>
                </a:avLst>
              </a:prstGeom>
              <a:solidFill>
                <a:srgbClr val="FEEBB0"/>
              </a:solidFill>
              <a:ln w="12700">
                <a:solidFill>
                  <a:srgbClr val="91720D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800" b="1" dirty="0">
                  <a:latin typeface="Arial" panose="020B0604020202020204" pitchFamily="34" charset="0"/>
                  <a:ea typeface="Tahoma" pitchFamily="34" charset="0"/>
                  <a:cs typeface="Arial" panose="020B0604020202020204" pitchFamily="34" charset="0"/>
                </a:endParaRPr>
              </a:p>
            </p:txBody>
          </p:sp>
          <p:grpSp>
            <p:nvGrpSpPr>
              <p:cNvPr id="79" name="Group 78">
                <a:extLst>
                  <a:ext uri="{FF2B5EF4-FFF2-40B4-BE49-F238E27FC236}">
                    <a16:creationId xmlns:a16="http://schemas.microsoft.com/office/drawing/2014/main" id="{93865BE2-5533-4610-A1D6-EE2C8EEB1BD0}"/>
                  </a:ext>
                </a:extLst>
              </p:cNvPr>
              <p:cNvGrpSpPr/>
              <p:nvPr/>
            </p:nvGrpSpPr>
            <p:grpSpPr>
              <a:xfrm>
                <a:off x="63654" y="1860878"/>
                <a:ext cx="4156839" cy="1040476"/>
                <a:chOff x="923003" y="3917552"/>
                <a:chExt cx="4156839" cy="1040476"/>
              </a:xfrm>
            </p:grpSpPr>
            <p:grpSp>
              <p:nvGrpSpPr>
                <p:cNvPr id="80" name="Group 79">
                  <a:extLst>
                    <a:ext uri="{FF2B5EF4-FFF2-40B4-BE49-F238E27FC236}">
                      <a16:creationId xmlns:a16="http://schemas.microsoft.com/office/drawing/2014/main" id="{733E9C5F-424D-41E7-9051-44832AB5A184}"/>
                    </a:ext>
                  </a:extLst>
                </p:cNvPr>
                <p:cNvGrpSpPr/>
                <p:nvPr/>
              </p:nvGrpSpPr>
              <p:grpSpPr>
                <a:xfrm>
                  <a:off x="1362045" y="4056327"/>
                  <a:ext cx="3717797" cy="832104"/>
                  <a:chOff x="2028795" y="4418277"/>
                  <a:chExt cx="3717797" cy="832104"/>
                </a:xfrm>
              </p:grpSpPr>
              <p:sp>
                <p:nvSpPr>
                  <p:cNvPr id="82" name="Freeform 20">
                    <a:extLst>
                      <a:ext uri="{FF2B5EF4-FFF2-40B4-BE49-F238E27FC236}">
                        <a16:creationId xmlns:a16="http://schemas.microsoft.com/office/drawing/2014/main" id="{1700E361-5213-4159-8037-8F9EBB546F5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rot="5400000">
                    <a:off x="3364273" y="3082799"/>
                    <a:ext cx="832104" cy="3503060"/>
                  </a:xfrm>
                  <a:prstGeom prst="round2SameRect">
                    <a:avLst>
                      <a:gd name="adj1" fmla="val 19445"/>
                      <a:gd name="adj2" fmla="val 0"/>
                    </a:avLst>
                  </a:prstGeom>
                  <a:solidFill>
                    <a:schemeClr val="bg1"/>
                  </a:solidFill>
                  <a:ln w="57150">
                    <a:solidFill>
                      <a:srgbClr val="91720D"/>
                    </a:solidFill>
                  </a:ln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sz="2800" b="1">
                      <a:latin typeface="Arial" panose="020B0604020202020204" pitchFamily="34" charset="0"/>
                      <a:ea typeface="Tahoma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83" name="TextBox 82">
                    <a:extLst>
                      <a:ext uri="{FF2B5EF4-FFF2-40B4-BE49-F238E27FC236}">
                        <a16:creationId xmlns:a16="http://schemas.microsoft.com/office/drawing/2014/main" id="{673E46E0-7FD6-443A-A10D-2E8F258C80AF}"/>
                      </a:ext>
                    </a:extLst>
                  </p:cNvPr>
                  <p:cNvSpPr txBox="1"/>
                  <p:nvPr/>
                </p:nvSpPr>
                <p:spPr>
                  <a:xfrm>
                    <a:off x="2218308" y="4441997"/>
                    <a:ext cx="3528284" cy="80568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vi-VN" sz="2800" b="1" dirty="0">
                        <a:latin typeface="Arial" panose="020B0604020202020204" pitchFamily="34" charset="0"/>
                        <a:ea typeface="Tahoma" pitchFamily="34" charset="0"/>
                        <a:cs typeface="Arial" panose="020B0604020202020204" pitchFamily="34" charset="0"/>
                      </a:rPr>
                      <a:t>CÂU </a:t>
                    </a:r>
                    <a:r>
                      <a:rPr lang="en-US" sz="2800" b="1" dirty="0">
                        <a:latin typeface="Arial" panose="020B0604020202020204" pitchFamily="34" charset="0"/>
                        <a:ea typeface="Tahoma" pitchFamily="34" charset="0"/>
                        <a:cs typeface="Arial" panose="020B0604020202020204" pitchFamily="34" charset="0"/>
                      </a:rPr>
                      <a:t>4.</a:t>
                    </a:r>
                  </a:p>
                </p:txBody>
              </p:sp>
            </p:grpSp>
            <p:pic>
              <p:nvPicPr>
                <p:cNvPr id="81" name="Picture 80">
                  <a:extLst>
                    <a:ext uri="{FF2B5EF4-FFF2-40B4-BE49-F238E27FC236}">
                      <a16:creationId xmlns:a16="http://schemas.microsoft.com/office/drawing/2014/main" id="{922B0802-AE3A-4A3E-858D-624911B9321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5599" t="21515" r="9759" b="14519"/>
                <a:stretch/>
              </p:blipFill>
              <p:spPr>
                <a:xfrm>
                  <a:off x="923003" y="3917552"/>
                  <a:ext cx="1076356" cy="1040476"/>
                </a:xfrm>
                <a:prstGeom prst="round2DiagRect">
                  <a:avLst>
                    <a:gd name="adj1" fmla="val 30509"/>
                    <a:gd name="adj2" fmla="val 0"/>
                  </a:avLst>
                </a:prstGeom>
                <a:ln w="38100" cap="sq">
                  <a:solidFill>
                    <a:srgbClr val="91720D"/>
                  </a:solidFill>
                  <a:miter lim="800000"/>
                </a:ln>
                <a:effectLst>
                  <a:outerShdw blurRad="254000" algn="tl" rotWithShape="0">
                    <a:srgbClr val="000000">
                      <a:alpha val="43000"/>
                    </a:srgbClr>
                  </a:outerShdw>
                </a:effectLst>
              </p:spPr>
            </p:pic>
          </p:grpSp>
        </p:grp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50E64646-8DE8-4551-83E0-B5DC9FFDFEF9}"/>
                </a:ext>
              </a:extLst>
            </p:cNvPr>
            <p:cNvSpPr txBox="1"/>
            <p:nvPr/>
          </p:nvSpPr>
          <p:spPr>
            <a:xfrm>
              <a:off x="2340776" y="3692824"/>
              <a:ext cx="7687216" cy="4700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629920" marR="0" indent="-629920" algn="just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tabLst>
                  <a:tab pos="629920" algn="l"/>
                </a:tabLst>
              </a:pPr>
              <a:r>
                <a:rPr lang="en-US" sz="3000" b="1" dirty="0" err="1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Số</a:t>
              </a:r>
              <a:r>
                <a:rPr lang="en-US" sz="3000" b="1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 </a:t>
              </a:r>
              <a:r>
                <a:rPr lang="en-US" sz="3000" b="1" dirty="0" err="1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lượng</a:t>
              </a:r>
              <a:r>
                <a:rPr lang="en-US" sz="3000" b="1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 </a:t>
              </a:r>
              <a:r>
                <a:rPr lang="en-US" sz="3000" b="1" dirty="0" err="1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các</a:t>
              </a:r>
              <a:r>
                <a:rPr lang="en-US" sz="3000" b="1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 </a:t>
              </a:r>
              <a:r>
                <a:rPr lang="en-US" sz="3000" b="1" dirty="0" err="1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ước</a:t>
              </a:r>
              <a:r>
                <a:rPr lang="en-US" sz="3000" b="1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 </a:t>
              </a:r>
              <a:r>
                <a:rPr lang="en-US" sz="3000" b="1" dirty="0" err="1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số</a:t>
              </a:r>
              <a:r>
                <a:rPr lang="en-US" sz="3000" b="1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 </a:t>
              </a:r>
              <a:r>
                <a:rPr lang="en-US" sz="3000" b="1" dirty="0" err="1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của</a:t>
              </a:r>
              <a:r>
                <a:rPr lang="en-US" sz="3000" b="1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 24 </a:t>
              </a:r>
              <a:r>
                <a:rPr lang="en-US" sz="3000" b="1" dirty="0" err="1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là</a:t>
              </a:r>
              <a:endParaRPr lang="vi-VN" sz="3000" b="1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96" name="Rectangle 95">
            <a:extLst>
              <a:ext uri="{FF2B5EF4-FFF2-40B4-BE49-F238E27FC236}">
                <a16:creationId xmlns:a16="http://schemas.microsoft.com/office/drawing/2014/main" id="{0DD4AF01-D64D-4A25-A81F-DD0E09866CE8}"/>
              </a:ext>
            </a:extLst>
          </p:cNvPr>
          <p:cNvSpPr/>
          <p:nvPr/>
        </p:nvSpPr>
        <p:spPr>
          <a:xfrm>
            <a:off x="3821175" y="4960441"/>
            <a:ext cx="202654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8.</a:t>
            </a:r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4BE9C021-D25B-4C60-A25A-312B3BC7A89A}"/>
              </a:ext>
            </a:extLst>
          </p:cNvPr>
          <p:cNvSpPr/>
          <p:nvPr/>
        </p:nvSpPr>
        <p:spPr>
          <a:xfrm>
            <a:off x="6657955" y="4960441"/>
            <a:ext cx="202654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10.</a:t>
            </a:r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BA36AAFB-2760-4D08-9C82-2019DE99E2A4}"/>
              </a:ext>
            </a:extLst>
          </p:cNvPr>
          <p:cNvSpPr/>
          <p:nvPr/>
        </p:nvSpPr>
        <p:spPr>
          <a:xfrm>
            <a:off x="9511843" y="4996032"/>
            <a:ext cx="202654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12.</a:t>
            </a:r>
            <a:endParaRPr lang="en-US" sz="2800" b="1" baseline="30000" dirty="0">
              <a:solidFill>
                <a:schemeClr val="bg1"/>
              </a:solidFill>
              <a:latin typeface="Arial" panose="020B0604020202020204" pitchFamily="34" charset="0"/>
              <a:ea typeface="Cambria Math" panose="02040503050406030204" pitchFamily="18" charset="0"/>
              <a:cs typeface="Arial" panose="020B0604020202020204" pitchFamily="34" charset="0"/>
            </a:endParaRPr>
          </a:p>
        </p:txBody>
      </p:sp>
      <p:pic>
        <p:nvPicPr>
          <p:cNvPr id="99" name="15s">
            <a:hlinkClick r:id="" action="ppaction://media"/>
            <a:extLst>
              <a:ext uri="{FF2B5EF4-FFF2-40B4-BE49-F238E27FC236}">
                <a16:creationId xmlns:a16="http://schemas.microsoft.com/office/drawing/2014/main" id="{CD1C2921-977F-4E86-88D3-374534B6174A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4296" end="14398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372520" y="5740176"/>
            <a:ext cx="1113729" cy="714666"/>
          </a:xfrm>
          <a:prstGeom prst="snip2DiagRect">
            <a:avLst>
              <a:gd name="adj1" fmla="val 0"/>
              <a:gd name="adj2" fmla="val 6620"/>
            </a:avLst>
          </a:prstGeom>
          <a:ln w="31750" cap="flat">
            <a:gradFill>
              <a:gsLst>
                <a:gs pos="0">
                  <a:srgbClr val="7F7F7F"/>
                </a:gs>
                <a:gs pos="100000">
                  <a:srgbClr val="F2F2F2"/>
                </a:gs>
              </a:gsLst>
              <a:lin ang="2700000" scaled="1"/>
            </a:gradFill>
          </a:ln>
          <a:effectLst>
            <a:glow rad="101600">
              <a:srgbClr val="969696">
                <a:alpha val="40000"/>
              </a:srgbClr>
            </a:glow>
          </a:effectLst>
          <a:scene3d>
            <a:camera prst="orthographicFront"/>
            <a:lightRig rig="twoPt" dir="t"/>
          </a:scene3d>
          <a:sp3d contourW="25400">
            <a:contourClr>
              <a:srgbClr val="262626"/>
            </a:contourClr>
          </a:sp3d>
        </p:spPr>
      </p:pic>
    </p:spTree>
    <p:extLst>
      <p:ext uri="{BB962C8B-B14F-4D97-AF65-F5344CB8AC3E}">
        <p14:creationId xmlns:p14="http://schemas.microsoft.com/office/powerpoint/2010/main" val="41941558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35" fill="hold" display="0">
                  <p:stCondLst>
                    <p:cond delay="indefinite"/>
                  </p:stCondLst>
                </p:cTn>
                <p:tgtEl>
                  <p:spTgt spid="77"/>
                </p:tgtEl>
              </p:cMediaNode>
            </p:video>
            <p:video>
              <p:cMediaNode vol="80000">
                <p:cTn id="36" fill="hold" display="0">
                  <p:stCondLst>
                    <p:cond delay="indefinite"/>
                  </p:stCondLst>
                </p:cTn>
                <p:tgtEl>
                  <p:spTgt spid="99"/>
                </p:tgtEl>
              </p:cMediaNode>
            </p:video>
          </p:childTnLst>
        </p:cTn>
      </p:par>
    </p:tnLst>
    <p:bldLst>
      <p:bldP spid="70" grpId="0" animBg="1"/>
      <p:bldP spid="9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5D60562-028E-4B92-BB2B-E55173015A53}"/>
              </a:ext>
            </a:extLst>
          </p:cNvPr>
          <p:cNvSpPr/>
          <p:nvPr/>
        </p:nvSpPr>
        <p:spPr>
          <a:xfrm>
            <a:off x="112542" y="99607"/>
            <a:ext cx="11943219" cy="6658786"/>
          </a:xfrm>
          <a:custGeom>
            <a:avLst/>
            <a:gdLst>
              <a:gd name="connsiteX0" fmla="*/ 0 w 11943219"/>
              <a:gd name="connsiteY0" fmla="*/ 0 h 6658786"/>
              <a:gd name="connsiteX1" fmla="*/ 11943219 w 11943219"/>
              <a:gd name="connsiteY1" fmla="*/ 0 h 6658786"/>
              <a:gd name="connsiteX2" fmla="*/ 11943219 w 11943219"/>
              <a:gd name="connsiteY2" fmla="*/ 6658786 h 6658786"/>
              <a:gd name="connsiteX3" fmla="*/ 0 w 11943219"/>
              <a:gd name="connsiteY3" fmla="*/ 6658786 h 6658786"/>
              <a:gd name="connsiteX4" fmla="*/ 0 w 11943219"/>
              <a:gd name="connsiteY4" fmla="*/ 0 h 6658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43219" h="6658786" extrusionOk="0">
                <a:moveTo>
                  <a:pt x="0" y="0"/>
                </a:moveTo>
                <a:cubicBezTo>
                  <a:pt x="4310450" y="118645"/>
                  <a:pt x="8658619" y="116012"/>
                  <a:pt x="11943219" y="0"/>
                </a:cubicBezTo>
                <a:cubicBezTo>
                  <a:pt x="11810337" y="1360470"/>
                  <a:pt x="12028170" y="5310941"/>
                  <a:pt x="11943219" y="6658786"/>
                </a:cubicBezTo>
                <a:cubicBezTo>
                  <a:pt x="10454998" y="6793386"/>
                  <a:pt x="2886094" y="6501590"/>
                  <a:pt x="0" y="6658786"/>
                </a:cubicBezTo>
                <a:cubicBezTo>
                  <a:pt x="-20187" y="5944707"/>
                  <a:pt x="-152480" y="740150"/>
                  <a:pt x="0" y="0"/>
                </a:cubicBezTo>
                <a:close/>
              </a:path>
            </a:pathLst>
          </a:custGeom>
          <a:noFill/>
          <a:ln w="69850">
            <a:solidFill>
              <a:srgbClr val="1F4E79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!!4">
            <a:extLst>
              <a:ext uri="{FF2B5EF4-FFF2-40B4-BE49-F238E27FC236}">
                <a16:creationId xmlns:a16="http://schemas.microsoft.com/office/drawing/2014/main" id="{58E6D429-DC53-47C4-8036-1E9D12B8E28B}"/>
              </a:ext>
            </a:extLst>
          </p:cNvPr>
          <p:cNvSpPr/>
          <p:nvPr/>
        </p:nvSpPr>
        <p:spPr>
          <a:xfrm>
            <a:off x="2975059" y="339358"/>
            <a:ext cx="6241881" cy="956117"/>
          </a:xfrm>
          <a:prstGeom prst="roundRect">
            <a:avLst>
              <a:gd name="adj" fmla="val 50000"/>
            </a:avLst>
          </a:prstGeom>
          <a:solidFill>
            <a:srgbClr val="70A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HƯỚNG DẪN TỰ HỌC Ở NHÀ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E530CE9-79B6-4A34-9DE8-7F769B44A120}"/>
              </a:ext>
            </a:extLst>
          </p:cNvPr>
          <p:cNvSpPr txBox="1"/>
          <p:nvPr/>
        </p:nvSpPr>
        <p:spPr>
          <a:xfrm>
            <a:off x="706287" y="1535226"/>
            <a:ext cx="10801772" cy="3990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200"/>
              </a:spcBef>
              <a:spcAft>
                <a:spcPts val="200"/>
              </a:spcAft>
            </a:pPr>
            <a:r>
              <a:rPr lang="nl-NL" sz="3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Học bài theo SGK và vở ghi.</a:t>
            </a:r>
            <a:endParaRPr lang="en-US" sz="3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spcBef>
                <a:spcPts val="200"/>
              </a:spcBef>
              <a:spcAft>
                <a:spcPts val="200"/>
              </a:spcAft>
            </a:pPr>
            <a:r>
              <a:rPr lang="nl-NL" sz="3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Bài tập về nhà 1; 2; 3; 4; 5 trang 46/SGK.</a:t>
            </a:r>
            <a:endParaRPr lang="en-US" sz="3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spcBef>
                <a:spcPts val="200"/>
              </a:spcBef>
              <a:spcAft>
                <a:spcPts val="200"/>
              </a:spcAft>
            </a:pPr>
            <a:r>
              <a:rPr lang="nl-NL" sz="3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Bài tập về nhà:</a:t>
            </a:r>
            <a:endParaRPr lang="en-US" sz="3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spcBef>
                <a:spcPts val="200"/>
              </a:spcBef>
              <a:spcAft>
                <a:spcPts val="200"/>
              </a:spcAft>
            </a:pPr>
            <a:r>
              <a:rPr lang="en-US" sz="30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3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1:</a:t>
            </a:r>
            <a:r>
              <a:rPr lang="en-US" sz="3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Phân</a:t>
            </a:r>
            <a:r>
              <a:rPr lang="en-US" sz="3000" b="1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tích</a:t>
            </a:r>
            <a:r>
              <a:rPr lang="en-US" sz="3000" b="1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các</a:t>
            </a:r>
            <a:r>
              <a:rPr lang="en-US" sz="3000" b="1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số</a:t>
            </a:r>
            <a:r>
              <a:rPr lang="en-US" sz="3000" b="1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sau</a:t>
            </a:r>
            <a:r>
              <a:rPr lang="en-US" sz="3000" b="1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ra </a:t>
            </a:r>
            <a:r>
              <a:rPr lang="en-US" sz="3000" b="1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thừa</a:t>
            </a:r>
            <a:r>
              <a:rPr lang="en-US" sz="3000" b="1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số</a:t>
            </a:r>
            <a:r>
              <a:rPr lang="en-US" sz="3000" b="1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nguyên</a:t>
            </a:r>
            <a:r>
              <a:rPr lang="en-US" sz="3000" b="1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tố</a:t>
            </a:r>
            <a:r>
              <a:rPr lang="en-US" sz="3000" b="1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và</a:t>
            </a:r>
            <a:r>
              <a:rPr lang="en-US" sz="3000" b="1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xác</a:t>
            </a:r>
            <a:r>
              <a:rPr lang="en-US" sz="3000" b="1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định</a:t>
            </a:r>
            <a:r>
              <a:rPr lang="en-US" sz="3000" b="1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các</a:t>
            </a:r>
            <a:r>
              <a:rPr lang="en-US" sz="3000" b="1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ước</a:t>
            </a:r>
            <a:r>
              <a:rPr lang="en-US" sz="3000" b="1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của</a:t>
            </a:r>
            <a:r>
              <a:rPr lang="en-US" sz="3000" b="1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mỗi</a:t>
            </a:r>
            <a:r>
              <a:rPr lang="en-US" sz="3000" b="1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số</a:t>
            </a:r>
            <a:r>
              <a:rPr lang="en-US" sz="3000" b="1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 40; 100; 250; 10000.</a:t>
            </a:r>
          </a:p>
          <a:p>
            <a:pPr algn="just">
              <a:spcBef>
                <a:spcPts val="200"/>
              </a:spcBef>
              <a:spcAft>
                <a:spcPts val="200"/>
              </a:spcAft>
            </a:pPr>
            <a:r>
              <a:rPr lang="en-US" sz="30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3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2:</a:t>
            </a:r>
            <a:r>
              <a:rPr lang="en-US" sz="3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Bạn Tú có 20 viên bi, muốn xếp số bi đó vào các túi sao cho số bi ở các túi đều bằng nhau. Tú có thể xếp 20 viên bi đó vào mấy túi (kể cả trường hợp xếp vào một túi)</a:t>
            </a:r>
            <a:endParaRPr lang="en-US" sz="3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52759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F0B9D66F-5601-40B8-86B8-4B94AB7C2B0B}"/>
              </a:ext>
            </a:extLst>
          </p:cNvPr>
          <p:cNvSpPr/>
          <p:nvPr/>
        </p:nvSpPr>
        <p:spPr>
          <a:xfrm>
            <a:off x="83518" y="49875"/>
            <a:ext cx="4189224" cy="653685"/>
          </a:xfrm>
          <a:prstGeom prst="roundRect">
            <a:avLst/>
          </a:prstGeom>
          <a:solidFill>
            <a:srgbClr val="FFD3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DF9BD0EA-8A82-4EEC-BF24-49675928EA0D}"/>
              </a:ext>
            </a:extLst>
          </p:cNvPr>
          <p:cNvSpPr txBox="1">
            <a:spLocks/>
          </p:cNvSpPr>
          <p:nvPr/>
        </p:nvSpPr>
        <p:spPr>
          <a:xfrm>
            <a:off x="574771" y="1048585"/>
            <a:ext cx="7676825" cy="56461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000" b="1" dirty="0" err="1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Các</a:t>
            </a:r>
            <a:r>
              <a:rPr lang="en-US" sz="30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em</a:t>
            </a:r>
            <a:r>
              <a:rPr lang="en-US" sz="30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hãy</a:t>
            </a:r>
            <a:r>
              <a:rPr lang="en-US" sz="30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quan</a:t>
            </a:r>
            <a:r>
              <a:rPr lang="en-US" sz="30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sát</a:t>
            </a:r>
            <a:r>
              <a:rPr lang="en-US" sz="30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hình</a:t>
            </a:r>
            <a:r>
              <a:rPr lang="en-US" sz="30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ảnh</a:t>
            </a:r>
            <a:r>
              <a:rPr lang="en-US" sz="30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sau</a:t>
            </a:r>
            <a:r>
              <a:rPr lang="en-US" sz="30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: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B41947A2-8C4E-460E-A29C-30BD4B5DB041}"/>
              </a:ext>
            </a:extLst>
          </p:cNvPr>
          <p:cNvGrpSpPr/>
          <p:nvPr/>
        </p:nvGrpSpPr>
        <p:grpSpPr>
          <a:xfrm rot="19823548">
            <a:off x="10080243" y="-1774712"/>
            <a:ext cx="3136324" cy="8030311"/>
            <a:chOff x="9055676" y="0"/>
            <a:chExt cx="3136324" cy="6858000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EA5BD8AB-C5E3-48B8-8244-650D432A9D70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FA2DC627-8030-44BB-AF58-DA2E1D7FE52E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C7E7C356-12CC-418B-92DE-C3D776E2F383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0E126EC2-82B8-4C28-8457-E91069573314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3612BE79-8E59-4846-9676-1838738481B9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5" name="!!1">
            <a:extLst>
              <a:ext uri="{FF2B5EF4-FFF2-40B4-BE49-F238E27FC236}">
                <a16:creationId xmlns:a16="http://schemas.microsoft.com/office/drawing/2014/main" id="{4D3CFCA8-27ED-41FB-92A9-BA8CC0500364}"/>
              </a:ext>
            </a:extLst>
          </p:cNvPr>
          <p:cNvSpPr txBox="1"/>
          <p:nvPr/>
        </p:nvSpPr>
        <p:spPr>
          <a:xfrm>
            <a:off x="244204" y="107270"/>
            <a:ext cx="402853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C55A1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 ĐỘNG MỞ ĐẦU</a:t>
            </a:r>
            <a:endParaRPr lang="en-US" sz="2800" dirty="0">
              <a:solidFill>
                <a:srgbClr val="C55A1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F4639CAB-ED2B-4B8D-8948-AE42286281D7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7129" y="1905680"/>
            <a:ext cx="4114800" cy="3743325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287E6404-608B-4798-9EE4-EC140920093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2216074"/>
              </p:ext>
            </p:extLst>
          </p:nvPr>
        </p:nvGraphicFramePr>
        <p:xfrm>
          <a:off x="5612657" y="2736857"/>
          <a:ext cx="209550" cy="219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4" imgW="209520" imgH="219240" progId="Paint.Picture">
                  <p:embed/>
                </p:oleObj>
              </mc:Choice>
              <mc:Fallback>
                <p:oleObj name="Bitmap Image" r:id="rId4" imgW="209520" imgH="219240" progId="Paint.Pictur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612657" y="2736857"/>
                        <a:ext cx="209550" cy="219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Picture 10">
            <a:extLst>
              <a:ext uri="{FF2B5EF4-FFF2-40B4-BE49-F238E27FC236}">
                <a16:creationId xmlns:a16="http://schemas.microsoft.com/office/drawing/2014/main" id="{22FB0194-ECE2-4D38-B13D-6F426076498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61879" y="2650179"/>
            <a:ext cx="180975" cy="21907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BB987F1-FBBE-4D8B-9136-66ABCE1098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84013" y="3491593"/>
            <a:ext cx="161925" cy="1905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66422C5-B4DE-4B48-AE15-7CB42A7EDC0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21534" y="3926885"/>
            <a:ext cx="190500" cy="21907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0424DFB-C6BB-423C-9B2A-92F03C2466A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178193" y="4145960"/>
            <a:ext cx="247650" cy="20955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1FC4CD98-5300-4CBB-927A-726C79D9797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670453" y="4109997"/>
            <a:ext cx="238125" cy="219075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44E2ADB5-8792-4798-A06A-E9E4B5C43AF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634469" y="3826872"/>
            <a:ext cx="190500" cy="200025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E064F7DB-85B8-493C-A76D-633E9201A2C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561866" y="5242288"/>
            <a:ext cx="381000" cy="209550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727D6643-E585-4FE3-9098-EC95C538E980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482522" y="3042834"/>
            <a:ext cx="180975" cy="23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04991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!!3" descr="Wondering | Grappige gezichten, Smiley, Grappige plaatjes">
            <a:extLst>
              <a:ext uri="{FF2B5EF4-FFF2-40B4-BE49-F238E27FC236}">
                <a16:creationId xmlns:a16="http://schemas.microsoft.com/office/drawing/2014/main" id="{679F008B-6D84-4B69-B54D-201981BB38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0283" y="3219897"/>
            <a:ext cx="2707878" cy="3240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8757556">
            <a:off x="-1052601" y="4821382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1ED5D934-1005-42E7-B9E8-65E9CE12B957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E77C13A5-0834-400F-A56E-4C74E35B6AE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9512712A-CFC7-4140-8BF0-0E597115E51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 dirty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 dirty="0">
                <a:solidFill>
                  <a:srgbClr val="FFFF00"/>
                </a:solidFill>
              </a:endParaRPr>
            </a:p>
          </p:txBody>
        </p:sp>
      </p:grpSp>
      <p:sp>
        <p:nvSpPr>
          <p:cNvPr id="3" name="Thought Bubble: Cloud 2">
            <a:extLst>
              <a:ext uri="{FF2B5EF4-FFF2-40B4-BE49-F238E27FC236}">
                <a16:creationId xmlns:a16="http://schemas.microsoft.com/office/drawing/2014/main" id="{95F34E9B-398D-43E5-A71A-CCF363F9641E}"/>
              </a:ext>
            </a:extLst>
          </p:cNvPr>
          <p:cNvSpPr/>
          <p:nvPr/>
        </p:nvSpPr>
        <p:spPr>
          <a:xfrm>
            <a:off x="856343" y="397292"/>
            <a:ext cx="10004945" cy="1929562"/>
          </a:xfrm>
          <a:prstGeom prst="cloudCallout">
            <a:avLst>
              <a:gd name="adj1" fmla="val 5825"/>
              <a:gd name="adj2" fmla="val 8488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 err="1">
                <a:latin typeface="Arial" panose="020B0604020202020204" pitchFamily="34" charset="0"/>
                <a:cs typeface="Arial" panose="020B0604020202020204" pitchFamily="34" charset="0"/>
              </a:rPr>
              <a:t>Làm</a:t>
            </a:r>
            <a:r>
              <a:rPr lang="en-US" sz="3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latin typeface="Arial" panose="020B0604020202020204" pitchFamily="34" charset="0"/>
                <a:cs typeface="Arial" panose="020B0604020202020204" pitchFamily="34" charset="0"/>
              </a:rPr>
              <a:t>thế</a:t>
            </a:r>
            <a:r>
              <a:rPr lang="en-US" sz="3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sz="3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latin typeface="Arial" panose="020B0604020202020204" pitchFamily="34" charset="0"/>
                <a:cs typeface="Arial" panose="020B0604020202020204" pitchFamily="34" charset="0"/>
              </a:rPr>
              <a:t>để</a:t>
            </a:r>
            <a:r>
              <a:rPr lang="en-US" sz="3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latin typeface="Arial" panose="020B0604020202020204" pitchFamily="34" charset="0"/>
                <a:cs typeface="Arial" panose="020B0604020202020204" pitchFamily="34" charset="0"/>
              </a:rPr>
              <a:t>viết</a:t>
            </a:r>
            <a:r>
              <a:rPr lang="en-US" sz="3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000" b="1" dirty="0">
                <a:latin typeface="Arial" panose="020B0604020202020204" pitchFamily="34" charset="0"/>
                <a:cs typeface="Arial" panose="020B0604020202020204" pitchFamily="34" charset="0"/>
              </a:rPr>
              <a:t> 120 </a:t>
            </a:r>
            <a:r>
              <a:rPr lang="en-US" sz="3000" b="1" dirty="0" err="1">
                <a:latin typeface="Arial" panose="020B0604020202020204" pitchFamily="34" charset="0"/>
                <a:cs typeface="Arial" panose="020B0604020202020204" pitchFamily="34" charset="0"/>
              </a:rPr>
              <a:t>thành</a:t>
            </a:r>
            <a:r>
              <a:rPr lang="en-US" sz="3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latin typeface="Arial" panose="020B0604020202020204" pitchFamily="34" charset="0"/>
                <a:cs typeface="Arial" panose="020B0604020202020204" pitchFamily="34" charset="0"/>
              </a:rPr>
              <a:t>tích</a:t>
            </a:r>
            <a:r>
              <a:rPr lang="en-US" sz="3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3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latin typeface="Arial" panose="020B0604020202020204" pitchFamily="34" charset="0"/>
                <a:cs typeface="Arial" panose="020B0604020202020204" pitchFamily="34" charset="0"/>
              </a:rPr>
              <a:t>thừa</a:t>
            </a:r>
            <a:r>
              <a:rPr lang="en-US" sz="3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latin typeface="Arial" panose="020B0604020202020204" pitchFamily="34" charset="0"/>
                <a:cs typeface="Arial" panose="020B0604020202020204" pitchFamily="34" charset="0"/>
              </a:rPr>
              <a:t>nguyên</a:t>
            </a:r>
            <a:r>
              <a:rPr lang="en-US" sz="3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latin typeface="Arial" panose="020B0604020202020204" pitchFamily="34" charset="0"/>
                <a:cs typeface="Arial" panose="020B0604020202020204" pitchFamily="34" charset="0"/>
              </a:rPr>
              <a:t>tố</a:t>
            </a:r>
            <a:r>
              <a:rPr lang="en-US" sz="3000" b="1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2289912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!!3">
            <a:extLst>
              <a:ext uri="{FF2B5EF4-FFF2-40B4-BE49-F238E27FC236}">
                <a16:creationId xmlns:a16="http://schemas.microsoft.com/office/drawing/2014/main" id="{83F1A94D-48D5-4D73-BDAA-9118478F5E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515" y="626987"/>
            <a:ext cx="2857500" cy="2571750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8757556">
            <a:off x="-1052601" y="4821382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7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HOẠT ĐỘNG HÌNH THÀNH KIẾN THỨC</a:t>
              </a:r>
              <a:endParaRPr lang="en-US" sz="24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A3A062DA-93BF-4842-B601-4404401BCCE3}"/>
              </a:ext>
            </a:extLst>
          </p:cNvPr>
          <p:cNvSpPr txBox="1"/>
          <p:nvPr/>
        </p:nvSpPr>
        <p:spPr>
          <a:xfrm>
            <a:off x="3502015" y="1169381"/>
            <a:ext cx="7712837" cy="13917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a) </a:t>
            </a:r>
            <a:r>
              <a:rPr lang="en-US" sz="3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Hãy</a:t>
            </a:r>
            <a:r>
              <a:rPr lang="en-US" sz="3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nêu</a:t>
            </a:r>
            <a:r>
              <a:rPr lang="en-US" sz="3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3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nguyên</a:t>
            </a:r>
            <a:r>
              <a:rPr lang="en-US" sz="3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tố</a:t>
            </a:r>
            <a:r>
              <a:rPr lang="en-US" sz="3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nhỏ</a:t>
            </a:r>
            <a:r>
              <a:rPr lang="en-US" sz="3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hơn</a:t>
            </a:r>
            <a:r>
              <a:rPr lang="en-US" sz="3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30.</a:t>
            </a:r>
          </a:p>
          <a:p>
            <a:pPr>
              <a:lnSpc>
                <a:spcPct val="150000"/>
              </a:lnSpc>
            </a:pPr>
            <a:r>
              <a:rPr lang="en-US" sz="3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b) </a:t>
            </a:r>
            <a:r>
              <a:rPr lang="en-US" sz="3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3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3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ước</a:t>
            </a:r>
            <a:r>
              <a:rPr lang="en-US" sz="3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nguyên</a:t>
            </a:r>
            <a:r>
              <a:rPr lang="en-US" sz="3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tố</a:t>
            </a:r>
            <a:r>
              <a:rPr lang="en-US" sz="3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91.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FB149B9-F216-48E6-9D01-6B468EACC0A1}"/>
              </a:ext>
            </a:extLst>
          </p:cNvPr>
          <p:cNvSpPr txBox="1"/>
          <p:nvPr/>
        </p:nvSpPr>
        <p:spPr>
          <a:xfrm>
            <a:off x="837257" y="3687943"/>
            <a:ext cx="1585242" cy="6992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000" b="1" i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Trả</a:t>
            </a:r>
            <a:r>
              <a:rPr lang="en-US" sz="3000" b="1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i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lời</a:t>
            </a:r>
            <a:r>
              <a:rPr lang="en-US" sz="3000" b="1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F31FB99-AD2F-422F-817B-DE7735EAF7BE}"/>
              </a:ext>
            </a:extLst>
          </p:cNvPr>
          <p:cNvSpPr txBox="1"/>
          <p:nvPr/>
        </p:nvSpPr>
        <p:spPr>
          <a:xfrm>
            <a:off x="2671335" y="3734139"/>
            <a:ext cx="6684538" cy="6992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000" b="1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a) 2; 3; 5; 7; 11; 13; 17; 19; 23; 29.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EAA2867-148C-4C4A-8C17-1EFDB4108CAB}"/>
              </a:ext>
            </a:extLst>
          </p:cNvPr>
          <p:cNvSpPr txBox="1"/>
          <p:nvPr/>
        </p:nvSpPr>
        <p:spPr>
          <a:xfrm>
            <a:off x="2649107" y="4442637"/>
            <a:ext cx="2203487" cy="6992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000" b="1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b) 7;13.</a:t>
            </a:r>
          </a:p>
        </p:txBody>
      </p:sp>
    </p:spTree>
    <p:extLst>
      <p:ext uri="{BB962C8B-B14F-4D97-AF65-F5344CB8AC3E}">
        <p14:creationId xmlns:p14="http://schemas.microsoft.com/office/powerpoint/2010/main" val="2284150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8757556">
            <a:off x="-1052601" y="4821382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</a:endParaRPr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A3A062DA-93BF-4842-B601-4404401BCCE3}"/>
              </a:ext>
            </a:extLst>
          </p:cNvPr>
          <p:cNvSpPr txBox="1"/>
          <p:nvPr/>
        </p:nvSpPr>
        <p:spPr>
          <a:xfrm>
            <a:off x="380921" y="2326854"/>
            <a:ext cx="10784114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3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Để</a:t>
            </a:r>
            <a:r>
              <a:rPr lang="en-US" sz="3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3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3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ước</a:t>
            </a:r>
            <a:r>
              <a:rPr lang="en-US" sz="3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nguyên</a:t>
            </a:r>
            <a:r>
              <a:rPr lang="en-US" sz="3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tố</a:t>
            </a:r>
            <a:r>
              <a:rPr lang="en-US" sz="3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US" sz="3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 </a:t>
            </a:r>
            <a:r>
              <a:rPr lang="en-US" sz="3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3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thể</a:t>
            </a:r>
            <a:r>
              <a:rPr lang="en-US" sz="3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làm</a:t>
            </a:r>
            <a:r>
              <a:rPr lang="en-US" sz="3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như</a:t>
            </a:r>
            <a:r>
              <a:rPr lang="en-US" sz="3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sz="3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3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Lần</a:t>
            </a:r>
            <a:r>
              <a:rPr lang="en-US" sz="3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lượt</a:t>
            </a:r>
            <a:r>
              <a:rPr lang="en-US" sz="3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thực</a:t>
            </a:r>
            <a:r>
              <a:rPr lang="en-US" sz="3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US" sz="3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phép</a:t>
            </a:r>
            <a:r>
              <a:rPr lang="en-US" sz="3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3000" b="1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3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3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3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nguyên</a:t>
            </a:r>
            <a:r>
              <a:rPr lang="en-US" sz="3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tố</a:t>
            </a:r>
            <a:r>
              <a:rPr lang="en-US" sz="3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lang="en-US" sz="3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thứ</a:t>
            </a:r>
            <a:r>
              <a:rPr lang="en-US" sz="3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tự</a:t>
            </a:r>
            <a:r>
              <a:rPr lang="en-US" sz="3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tăng</a:t>
            </a:r>
            <a:r>
              <a:rPr lang="en-US" sz="3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dần</a:t>
            </a:r>
            <a:r>
              <a:rPr lang="en-US" sz="3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2,3, 5, 7, 11, 13,… Khi </a:t>
            </a:r>
            <a:r>
              <a:rPr lang="en-US" sz="3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đó</a:t>
            </a:r>
            <a:r>
              <a:rPr lang="en-US" sz="3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phép</a:t>
            </a:r>
            <a:r>
              <a:rPr lang="en-US" sz="3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3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3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đầu</a:t>
            </a:r>
            <a:r>
              <a:rPr lang="en-US" sz="3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tiên</a:t>
            </a:r>
            <a:r>
              <a:rPr lang="en-US" sz="3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3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ta </a:t>
            </a:r>
            <a:r>
              <a:rPr lang="en-US" sz="3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3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ước</a:t>
            </a:r>
            <a:r>
              <a:rPr lang="en-US" sz="3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nguyên</a:t>
            </a:r>
            <a:r>
              <a:rPr lang="en-US" sz="3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tố</a:t>
            </a:r>
            <a:r>
              <a:rPr lang="en-US" sz="3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3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3000" b="1" i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!!3" descr="Icon&#10;&#10;Description automatically generated with low confidence">
            <a:extLst>
              <a:ext uri="{FF2B5EF4-FFF2-40B4-BE49-F238E27FC236}">
                <a16:creationId xmlns:a16="http://schemas.microsoft.com/office/drawing/2014/main" id="{78C066BC-F584-4184-9D57-6F955DE9DB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8478" y="-614738"/>
            <a:ext cx="3429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6939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!!3" descr="Chuyên đề về xác định công thức của hợp chất vô cơ và hữu cơ - Tech12h">
            <a:extLst>
              <a:ext uri="{FF2B5EF4-FFF2-40B4-BE49-F238E27FC236}">
                <a16:creationId xmlns:a16="http://schemas.microsoft.com/office/drawing/2014/main" id="{43D80D0E-F9AC-4D0D-9116-29FEC2960A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41" y="144543"/>
            <a:ext cx="2521284" cy="2077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1" name="Group 30">
            <a:extLst>
              <a:ext uri="{FF2B5EF4-FFF2-40B4-BE49-F238E27FC236}">
                <a16:creationId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7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HOẠT ĐỘNG HÌNH THÀNH KIẾN THỨC</a:t>
              </a:r>
              <a:endParaRPr lang="en-US" sz="24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EE278ABA-7F65-4A34-9F1F-59252434AA20}"/>
              </a:ext>
            </a:extLst>
          </p:cNvPr>
          <p:cNvSpPr txBox="1"/>
          <p:nvPr/>
        </p:nvSpPr>
        <p:spPr>
          <a:xfrm>
            <a:off x="2480399" y="1002781"/>
            <a:ext cx="8865486" cy="27793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Lời</a:t>
            </a:r>
            <a:r>
              <a:rPr lang="en-US" sz="3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r>
              <a:rPr lang="en-US" sz="3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3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217 </a:t>
            </a:r>
            <a:r>
              <a:rPr lang="en-US" sz="3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3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3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3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3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3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2,3, 5. Ta </a:t>
            </a:r>
            <a:r>
              <a:rPr lang="en-US" sz="3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endParaRPr lang="en-US" sz="3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en-US" sz="3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217 = 7.31</a:t>
            </a:r>
          </a:p>
          <a:p>
            <a:pPr>
              <a:lnSpc>
                <a:spcPct val="150000"/>
              </a:lnSpc>
            </a:pPr>
            <a:r>
              <a:rPr lang="en-US" sz="3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 </a:t>
            </a:r>
            <a:r>
              <a:rPr lang="en-US" sz="3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đó</a:t>
            </a:r>
            <a:r>
              <a:rPr lang="en-US" sz="3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7 </a:t>
            </a:r>
            <a:r>
              <a:rPr lang="en-US" sz="3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3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ước</a:t>
            </a:r>
            <a:r>
              <a:rPr lang="en-US" sz="3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nguyên</a:t>
            </a:r>
            <a:r>
              <a:rPr lang="en-US" sz="3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tố</a:t>
            </a:r>
            <a:r>
              <a:rPr lang="en-US" sz="3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217. 	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EB32F49-3D44-4F28-BF72-F7004207C04D}"/>
              </a:ext>
            </a:extLst>
          </p:cNvPr>
          <p:cNvSpPr txBox="1"/>
          <p:nvPr/>
        </p:nvSpPr>
        <p:spPr>
          <a:xfrm>
            <a:off x="2847527" y="447076"/>
            <a:ext cx="7527702" cy="4616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30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Ví</a:t>
            </a:r>
            <a:r>
              <a:rPr lang="en-US" sz="3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</a:t>
            </a:r>
            <a:r>
              <a:rPr lang="en-US" sz="3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1.  </a:t>
            </a:r>
            <a:r>
              <a:rPr lang="en-US" sz="30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3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3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ước</a:t>
            </a:r>
            <a:r>
              <a:rPr lang="en-US" sz="3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nguyên</a:t>
            </a:r>
            <a:r>
              <a:rPr lang="en-US" sz="3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tố</a:t>
            </a:r>
            <a:r>
              <a:rPr lang="en-US" sz="3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217.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4FACD73-EDF1-41C3-ABBC-B0DE2ACE88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44620" y="3969826"/>
            <a:ext cx="1226662" cy="105142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638C3AA-2169-46E0-A433-6564F2D8877F}"/>
              </a:ext>
            </a:extLst>
          </p:cNvPr>
          <p:cNvSpPr txBox="1"/>
          <p:nvPr/>
        </p:nvSpPr>
        <p:spPr>
          <a:xfrm>
            <a:off x="1932773" y="4528808"/>
            <a:ext cx="5942332" cy="4616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30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3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3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ước</a:t>
            </a:r>
            <a:r>
              <a:rPr lang="en-US" sz="3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nguyên</a:t>
            </a:r>
            <a:r>
              <a:rPr lang="en-US" sz="3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tố</a:t>
            </a:r>
            <a:r>
              <a:rPr lang="en-US" sz="3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187.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AA565167-35D5-4FE2-BE43-C7E58E80F1DE}"/>
                  </a:ext>
                </a:extLst>
              </p:cNvPr>
              <p:cNvSpPr txBox="1"/>
              <p:nvPr/>
            </p:nvSpPr>
            <p:spPr>
              <a:xfrm>
                <a:off x="778980" y="5186980"/>
                <a:ext cx="9413235" cy="5780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15000"/>
                  </a:lnSpc>
                  <a:spcAft>
                    <a:spcPts val="800"/>
                  </a:spcAft>
                </a:pPr>
                <a:r>
                  <a:rPr lang="nl-NL" sz="3000" b="1" dirty="0">
                    <a:solidFill>
                      <a:srgbClr val="C00000"/>
                    </a:solidFill>
                    <a:effectLst/>
                    <a:latin typeface="Arial" panose="020B060402020202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Trả lời. </a:t>
                </a:r>
                <a14:m>
                  <m:oMath xmlns:m="http://schemas.openxmlformats.org/officeDocument/2006/math">
                    <m:r>
                      <a:rPr lang="nl-NL" sz="3000" b="1" i="1" smtClean="0">
                        <a:solidFill>
                          <a:srgbClr val="C0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𝟏𝟖𝟕</m:t>
                    </m:r>
                    <m:r>
                      <a:rPr lang="nl-NL" sz="3000" b="1" i="1" smtClean="0">
                        <a:solidFill>
                          <a:srgbClr val="C0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nl-NL" sz="3000" b="1" i="1" smtClean="0">
                        <a:solidFill>
                          <a:srgbClr val="C0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𝟏𝟏</m:t>
                    </m:r>
                    <m:r>
                      <a:rPr lang="nl-NL" sz="3000" b="1" i="1" smtClean="0">
                        <a:solidFill>
                          <a:srgbClr val="C0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.</m:t>
                    </m:r>
                    <m:r>
                      <a:rPr lang="nl-NL" sz="3000" b="1" i="1" smtClean="0">
                        <a:solidFill>
                          <a:srgbClr val="C0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𝟏𝟕</m:t>
                    </m:r>
                  </m:oMath>
                </a14:m>
                <a:r>
                  <a:rPr lang="nl-NL" sz="3000" b="1" dirty="0">
                    <a:solidFill>
                      <a:srgbClr val="C00000"/>
                    </a:solidFill>
                    <a:effectLst/>
                    <a:latin typeface="Arial" panose="020B060402020202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3000" b="1" dirty="0" err="1">
                    <a:solidFill>
                      <a:srgbClr val="C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ước</a:t>
                </a:r>
                <a:r>
                  <a:rPr lang="en-US" sz="3000" b="1" dirty="0">
                    <a:solidFill>
                      <a:srgbClr val="C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000" b="1" dirty="0" err="1">
                    <a:solidFill>
                      <a:srgbClr val="C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nguyên</a:t>
                </a:r>
                <a:r>
                  <a:rPr lang="en-US" sz="3000" b="1" dirty="0">
                    <a:solidFill>
                      <a:srgbClr val="C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000" b="1" dirty="0" err="1">
                    <a:solidFill>
                      <a:srgbClr val="C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tố</a:t>
                </a:r>
                <a:r>
                  <a:rPr lang="en-US" sz="3000" b="1" dirty="0">
                    <a:solidFill>
                      <a:srgbClr val="C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000" b="1" dirty="0" err="1">
                    <a:solidFill>
                      <a:srgbClr val="C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3000" b="1" dirty="0">
                    <a:solidFill>
                      <a:srgbClr val="C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11 </a:t>
                </a:r>
                <a:r>
                  <a:rPr lang="en-US" sz="3000" b="1" dirty="0" err="1">
                    <a:solidFill>
                      <a:srgbClr val="C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hoặc</a:t>
                </a:r>
                <a:r>
                  <a:rPr lang="en-US" sz="3000" b="1" dirty="0">
                    <a:solidFill>
                      <a:srgbClr val="C00000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 17. </a:t>
                </a: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AA565167-35D5-4FE2-BE43-C7E58E80F1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8980" y="5186980"/>
                <a:ext cx="9413235" cy="578043"/>
              </a:xfrm>
              <a:prstGeom prst="rect">
                <a:avLst/>
              </a:prstGeom>
              <a:blipFill>
                <a:blip r:embed="rId6"/>
                <a:stretch>
                  <a:fillRect l="-1554" t="-9474" b="-3157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891620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2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13369864">
            <a:off x="-2696134" y="-2064954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A3A062DA-93BF-4842-B601-4404401BCCE3}"/>
              </a:ext>
            </a:extLst>
          </p:cNvPr>
          <p:cNvSpPr txBox="1"/>
          <p:nvPr/>
        </p:nvSpPr>
        <p:spPr>
          <a:xfrm>
            <a:off x="5035134" y="370801"/>
            <a:ext cx="633613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Viết</a:t>
            </a:r>
            <a:r>
              <a:rPr lang="en-US" sz="3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12 </a:t>
            </a:r>
            <a:r>
              <a:rPr lang="en-US" sz="3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thành</a:t>
            </a:r>
            <a:r>
              <a:rPr lang="en-US" sz="3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tích</a:t>
            </a:r>
            <a:r>
              <a:rPr lang="en-US" sz="3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3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thừa</a:t>
            </a:r>
            <a:r>
              <a:rPr lang="en-US" sz="3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nguyên</a:t>
            </a:r>
            <a:r>
              <a:rPr lang="en-US" sz="3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tố</a:t>
            </a:r>
            <a:r>
              <a:rPr lang="en-US" sz="3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14" name="!!3">
            <a:extLst>
              <a:ext uri="{FF2B5EF4-FFF2-40B4-BE49-F238E27FC236}">
                <a16:creationId xmlns:a16="http://schemas.microsoft.com/office/drawing/2014/main" id="{96CA41FE-5E0E-457E-AB22-C1915F6D9E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2262" y="8042"/>
            <a:ext cx="2857500" cy="2571750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E5E2EB38-2839-4B66-829A-D61FB88356E6}"/>
              </a:ext>
            </a:extLst>
          </p:cNvPr>
          <p:cNvGrpSpPr/>
          <p:nvPr/>
        </p:nvGrpSpPr>
        <p:grpSpPr>
          <a:xfrm>
            <a:off x="383049" y="2907810"/>
            <a:ext cx="1669099" cy="1569660"/>
            <a:chOff x="684126" y="3097377"/>
            <a:chExt cx="1669099" cy="1569660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BCD9C223-A5FE-49C9-90F9-D92DB5E0DA90}"/>
                </a:ext>
              </a:extLst>
            </p:cNvPr>
            <p:cNvSpPr txBox="1"/>
            <p:nvPr/>
          </p:nvSpPr>
          <p:spPr>
            <a:xfrm>
              <a:off x="684126" y="3097377"/>
              <a:ext cx="1669099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12</a:t>
              </a:r>
            </a:p>
            <a:p>
              <a:endParaRPr lang="en-US" sz="32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en-US" sz="3200" b="1" dirty="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2         6</a:t>
              </a:r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CBCB3D62-3B01-4F2D-B837-DF6357C83432}"/>
                </a:ext>
              </a:extLst>
            </p:cNvPr>
            <p:cNvCxnSpPr/>
            <p:nvPr/>
          </p:nvCxnSpPr>
          <p:spPr>
            <a:xfrm flipH="1">
              <a:off x="1030514" y="3643086"/>
              <a:ext cx="406400" cy="493485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D71FD611-A7FF-43F8-A29D-452A9748CCEF}"/>
                </a:ext>
              </a:extLst>
            </p:cNvPr>
            <p:cNvCxnSpPr>
              <a:cxnSpLocks/>
            </p:cNvCxnSpPr>
            <p:nvPr/>
          </p:nvCxnSpPr>
          <p:spPr>
            <a:xfrm>
              <a:off x="1547408" y="3643086"/>
              <a:ext cx="339449" cy="493485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Speech Bubble: Rectangle with Corners Rounded 22">
            <a:extLst>
              <a:ext uri="{FF2B5EF4-FFF2-40B4-BE49-F238E27FC236}">
                <a16:creationId xmlns:a16="http://schemas.microsoft.com/office/drawing/2014/main" id="{A32E01F7-540E-4D0C-BF4E-4AECBC9ABC66}"/>
              </a:ext>
            </a:extLst>
          </p:cNvPr>
          <p:cNvSpPr/>
          <p:nvPr/>
        </p:nvSpPr>
        <p:spPr>
          <a:xfrm>
            <a:off x="2574486" y="3200807"/>
            <a:ext cx="4007007" cy="803086"/>
          </a:xfrm>
          <a:prstGeom prst="wedgeRoundRectCallout">
            <a:avLst>
              <a:gd name="adj1" fmla="val -74508"/>
              <a:gd name="adj2" fmla="val -756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err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Vẽ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nhánh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12 </a:t>
            </a:r>
            <a:r>
              <a:rPr lang="en-US" sz="2400" b="1" dirty="0" err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thừa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 </a:t>
            </a:r>
            <a:r>
              <a:rPr lang="en-US" sz="2400" b="1" dirty="0" err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6.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99D23243-29F9-490E-B81F-CBB308D7ED1B}"/>
              </a:ext>
            </a:extLst>
          </p:cNvPr>
          <p:cNvGrpSpPr/>
          <p:nvPr/>
        </p:nvGrpSpPr>
        <p:grpSpPr>
          <a:xfrm>
            <a:off x="905388" y="4060782"/>
            <a:ext cx="1669099" cy="1569660"/>
            <a:chOff x="1206465" y="4250349"/>
            <a:chExt cx="1669099" cy="1569660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BD689E41-1BEB-4E13-A675-6D8F915A11D0}"/>
                </a:ext>
              </a:extLst>
            </p:cNvPr>
            <p:cNvSpPr txBox="1"/>
            <p:nvPr/>
          </p:nvSpPr>
          <p:spPr>
            <a:xfrm>
              <a:off x="1206465" y="4250349"/>
              <a:ext cx="1669099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</a:t>
              </a:r>
            </a:p>
            <a:p>
              <a:endParaRPr lang="en-US" sz="32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en-US" sz="3200" b="1" dirty="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2         3</a:t>
              </a:r>
            </a:p>
          </p:txBody>
        </p: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B7A4807B-EF3A-4E1B-93A0-E9CE43690D37}"/>
                </a:ext>
              </a:extLst>
            </p:cNvPr>
            <p:cNvCxnSpPr/>
            <p:nvPr/>
          </p:nvCxnSpPr>
          <p:spPr>
            <a:xfrm flipH="1">
              <a:off x="1514338" y="4706163"/>
              <a:ext cx="406400" cy="493485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D06DF1CB-64AD-4DC3-B4AF-E7B05AA06C84}"/>
                </a:ext>
              </a:extLst>
            </p:cNvPr>
            <p:cNvCxnSpPr>
              <a:cxnSpLocks/>
            </p:cNvCxnSpPr>
            <p:nvPr/>
          </p:nvCxnSpPr>
          <p:spPr>
            <a:xfrm>
              <a:off x="2046333" y="4719261"/>
              <a:ext cx="339449" cy="493485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Speech Bubble: Rectangle with Corners Rounded 35">
            <a:extLst>
              <a:ext uri="{FF2B5EF4-FFF2-40B4-BE49-F238E27FC236}">
                <a16:creationId xmlns:a16="http://schemas.microsoft.com/office/drawing/2014/main" id="{2A272029-97CA-4F17-A5F2-90310788DEE2}"/>
              </a:ext>
            </a:extLst>
          </p:cNvPr>
          <p:cNvSpPr/>
          <p:nvPr/>
        </p:nvSpPr>
        <p:spPr>
          <a:xfrm>
            <a:off x="2523783" y="5197413"/>
            <a:ext cx="4057711" cy="803086"/>
          </a:xfrm>
          <a:prstGeom prst="wedgeRoundRectCallout">
            <a:avLst>
              <a:gd name="adj1" fmla="val -56739"/>
              <a:gd name="adj2" fmla="val -103773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err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Vẽ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tiếp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nhánh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6 </a:t>
            </a:r>
            <a:r>
              <a:rPr lang="en-US" sz="2400" b="1" dirty="0" err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thừa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 </a:t>
            </a:r>
            <a:r>
              <a:rPr lang="en-US" sz="2400" b="1" dirty="0" err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49309A6-E1D1-4833-9B4B-EF7CDA5AFBAD}"/>
              </a:ext>
            </a:extLst>
          </p:cNvPr>
          <p:cNvSpPr txBox="1"/>
          <p:nvPr/>
        </p:nvSpPr>
        <p:spPr>
          <a:xfrm>
            <a:off x="6634599" y="1678098"/>
            <a:ext cx="486757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thừa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đều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nguyên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tố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nên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ta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dừng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lại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599465A-EB09-4096-B2DB-FBCA3FDB896A}"/>
              </a:ext>
            </a:extLst>
          </p:cNvPr>
          <p:cNvSpPr txBox="1"/>
          <p:nvPr/>
        </p:nvSpPr>
        <p:spPr>
          <a:xfrm>
            <a:off x="6581494" y="3265731"/>
            <a:ext cx="492067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Lấy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tích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tất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cả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thừa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ở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cuối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cùng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mỗi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nhánh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Ta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viết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algn="ctr"/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 = 2.2.3 = 2</a:t>
            </a:r>
            <a:r>
              <a:rPr lang="en-US" sz="2800" b="1" baseline="30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.3</a:t>
            </a:r>
          </a:p>
        </p:txBody>
      </p:sp>
    </p:spTree>
    <p:extLst>
      <p:ext uri="{BB962C8B-B14F-4D97-AF65-F5344CB8AC3E}">
        <p14:creationId xmlns:p14="http://schemas.microsoft.com/office/powerpoint/2010/main" val="41161386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36" grpId="0" animBg="1"/>
      <p:bldP spid="27" grpId="0"/>
      <p:bldP spid="3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13369864">
            <a:off x="-2696134" y="-2064954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7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HOẠT ĐỘNG HÌNH THÀNH KIẾN THỨC</a:t>
              </a:r>
              <a:endParaRPr lang="en-US" sz="24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A3A062DA-93BF-4842-B601-4404401BCCE3}"/>
              </a:ext>
            </a:extLst>
          </p:cNvPr>
          <p:cNvSpPr txBox="1"/>
          <p:nvPr/>
        </p:nvSpPr>
        <p:spPr>
          <a:xfrm>
            <a:off x="583390" y="2278263"/>
            <a:ext cx="10713033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3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Khái</a:t>
            </a:r>
            <a:r>
              <a:rPr lang="en-US" sz="3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niệm</a:t>
            </a:r>
            <a:r>
              <a:rPr lang="en-US" sz="3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3000" b="1" i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Phân</a:t>
            </a:r>
            <a:r>
              <a:rPr lang="en-US" sz="3000" b="1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i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tích</a:t>
            </a:r>
            <a:r>
              <a:rPr lang="en-US" sz="3000" b="1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i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3000" b="1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i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000" b="1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i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tự</a:t>
            </a:r>
            <a:r>
              <a:rPr lang="en-US" sz="3000" b="1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i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nhiên</a:t>
            </a:r>
            <a:r>
              <a:rPr lang="en-US" sz="3000" b="1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i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lớn</a:t>
            </a:r>
            <a:r>
              <a:rPr lang="en-US" sz="3000" b="1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i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hơn</a:t>
            </a:r>
            <a:r>
              <a:rPr lang="en-US" sz="3000" b="1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ra </a:t>
            </a:r>
            <a:r>
              <a:rPr lang="en-US" sz="3000" b="1" i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thừa</a:t>
            </a:r>
            <a:r>
              <a:rPr lang="en-US" sz="3000" b="1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i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000" b="1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i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nguyên</a:t>
            </a:r>
            <a:r>
              <a:rPr lang="en-US" sz="3000" b="1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i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tố</a:t>
            </a:r>
            <a:r>
              <a:rPr lang="en-US" sz="3000" b="1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i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000" b="1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i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viết</a:t>
            </a:r>
            <a:r>
              <a:rPr lang="en-US" sz="3000" b="1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i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000" b="1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i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đó</a:t>
            </a:r>
            <a:r>
              <a:rPr lang="en-US" sz="3000" b="1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i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dưới</a:t>
            </a:r>
            <a:r>
              <a:rPr lang="en-US" sz="3000" b="1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i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dạng</a:t>
            </a:r>
            <a:r>
              <a:rPr lang="en-US" sz="3000" b="1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i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tích</a:t>
            </a:r>
            <a:r>
              <a:rPr lang="en-US" sz="3000" b="1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i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3000" b="1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i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thừa</a:t>
            </a:r>
            <a:r>
              <a:rPr lang="en-US" sz="3000" b="1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i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000" b="1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i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nguyên</a:t>
            </a:r>
            <a:r>
              <a:rPr lang="en-US" sz="3000" b="1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i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tố</a:t>
            </a:r>
            <a:r>
              <a:rPr lang="en-US" sz="3000" b="1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13" name="!!3" descr="Icon&#10;&#10;Description automatically generated with low confidence">
            <a:extLst>
              <a:ext uri="{FF2B5EF4-FFF2-40B4-BE49-F238E27FC236}">
                <a16:creationId xmlns:a16="http://schemas.microsoft.com/office/drawing/2014/main" id="{6FD194B4-275B-4D7C-9A52-03004FB6F2A2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FF000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4772721" y="0"/>
            <a:ext cx="2787571" cy="2787571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C801102C-836E-40D8-A085-E3ED3088305F}"/>
              </a:ext>
            </a:extLst>
          </p:cNvPr>
          <p:cNvSpPr txBox="1"/>
          <p:nvPr/>
        </p:nvSpPr>
        <p:spPr>
          <a:xfrm>
            <a:off x="583389" y="3892596"/>
            <a:ext cx="10713033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3000" b="1" i="1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Chú</a:t>
            </a:r>
            <a:r>
              <a:rPr lang="en-US" sz="3000" b="1" i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ý: </a:t>
            </a:r>
            <a:r>
              <a:rPr lang="en-US" sz="3000" b="1" i="1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Để</a:t>
            </a:r>
            <a:r>
              <a:rPr lang="en-US" sz="3000" b="1" i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000" b="1" i="1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phân</a:t>
            </a:r>
            <a:r>
              <a:rPr lang="en-US" sz="3000" b="1" i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000" b="1" i="1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tích</a:t>
            </a:r>
            <a:r>
              <a:rPr lang="en-US" sz="3000" b="1" i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000" b="1" i="1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một</a:t>
            </a:r>
            <a:r>
              <a:rPr lang="en-US" sz="3000" b="1" i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000" b="1" i="1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số</a:t>
            </a:r>
            <a:r>
              <a:rPr lang="en-US" sz="3000" b="1" i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000" b="1" i="1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thành</a:t>
            </a:r>
            <a:r>
              <a:rPr lang="en-US" sz="3000" b="1" i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000" b="1" i="1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tích</a:t>
            </a:r>
            <a:r>
              <a:rPr lang="en-US" sz="3000" b="1" i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000" b="1" i="1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các</a:t>
            </a:r>
            <a:r>
              <a:rPr lang="en-US" sz="3000" b="1" i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000" b="1" i="1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thừa</a:t>
            </a:r>
            <a:r>
              <a:rPr lang="en-US" sz="3000" b="1" i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000" b="1" i="1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số</a:t>
            </a:r>
            <a:r>
              <a:rPr lang="en-US" sz="3000" b="1" i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000" b="1" i="1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nguyên</a:t>
            </a:r>
            <a:r>
              <a:rPr lang="en-US" sz="3000" b="1" i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000" b="1" i="1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tố</a:t>
            </a:r>
            <a:r>
              <a:rPr lang="en-US" sz="3000" b="1" i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ta </a:t>
            </a:r>
            <a:r>
              <a:rPr lang="en-US" sz="3000" b="1" i="1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nên</a:t>
            </a:r>
            <a:r>
              <a:rPr lang="en-US" sz="3000" b="1" i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chia </a:t>
            </a:r>
            <a:r>
              <a:rPr lang="en-US" sz="3000" b="1" i="1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mỗi</a:t>
            </a:r>
            <a:r>
              <a:rPr lang="en-US" sz="3000" b="1" i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000" b="1" i="1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ước</a:t>
            </a:r>
            <a:r>
              <a:rPr lang="en-US" sz="3000" b="1" i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000" b="1" i="1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nguyên</a:t>
            </a:r>
            <a:r>
              <a:rPr lang="en-US" sz="3000" b="1" i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000" b="1" i="1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tố</a:t>
            </a:r>
            <a:r>
              <a:rPr lang="en-US" sz="3000" b="1" i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000" b="1" i="1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nhỏ</a:t>
            </a:r>
            <a:r>
              <a:rPr lang="en-US" sz="3000" b="1" i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000" b="1" i="1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nhất</a:t>
            </a:r>
            <a:r>
              <a:rPr lang="en-US" sz="3000" b="1" i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000" b="1" i="1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của</a:t>
            </a:r>
            <a:r>
              <a:rPr lang="en-US" sz="3000" b="1" i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000" b="1" i="1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nó</a:t>
            </a:r>
            <a:r>
              <a:rPr lang="en-US" sz="3000" b="1" i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</a:t>
            </a:r>
            <a:r>
              <a:rPr lang="en-US" sz="3000" b="1" i="1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Thực</a:t>
            </a:r>
            <a:r>
              <a:rPr lang="en-US" sz="3000" b="1" i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000" b="1" i="1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hiện</a:t>
            </a:r>
            <a:r>
              <a:rPr lang="en-US" sz="3000" b="1" i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000" b="1" i="1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cho</a:t>
            </a:r>
            <a:r>
              <a:rPr lang="en-US" sz="3000" b="1" i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000" b="1" i="1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đến</a:t>
            </a:r>
            <a:r>
              <a:rPr lang="en-US" sz="3000" b="1" i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000" b="1" i="1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khi</a:t>
            </a:r>
            <a:r>
              <a:rPr lang="en-US" sz="3000" b="1" i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000" b="1" i="1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được</a:t>
            </a:r>
            <a:r>
              <a:rPr lang="en-US" sz="3000" b="1" i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000" b="1" i="1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thương</a:t>
            </a:r>
            <a:r>
              <a:rPr lang="en-US" sz="3000" b="1" i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000" b="1" i="1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là</a:t>
            </a:r>
            <a:r>
              <a:rPr lang="en-US" sz="3000" b="1" i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1. </a:t>
            </a:r>
          </a:p>
        </p:txBody>
      </p:sp>
    </p:spTree>
    <p:extLst>
      <p:ext uri="{BB962C8B-B14F-4D97-AF65-F5344CB8AC3E}">
        <p14:creationId xmlns:p14="http://schemas.microsoft.com/office/powerpoint/2010/main" val="27050901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Oval 33">
            <a:extLst>
              <a:ext uri="{FF2B5EF4-FFF2-40B4-BE49-F238E27FC236}">
                <a16:creationId xmlns:a16="http://schemas.microsoft.com/office/drawing/2014/main" id="{114F3DFF-9339-4F03-9983-CA6BECAE1B05}"/>
              </a:ext>
            </a:extLst>
          </p:cNvPr>
          <p:cNvSpPr/>
          <p:nvPr/>
        </p:nvSpPr>
        <p:spPr>
          <a:xfrm>
            <a:off x="4548019" y="2926503"/>
            <a:ext cx="406400" cy="430087"/>
          </a:xfrm>
          <a:prstGeom prst="ellipse">
            <a:avLst/>
          </a:prstGeom>
          <a:ln w="28575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0B24BB71-AE78-472A-B8EE-FF663FCD7614}"/>
              </a:ext>
            </a:extLst>
          </p:cNvPr>
          <p:cNvSpPr/>
          <p:nvPr/>
        </p:nvSpPr>
        <p:spPr>
          <a:xfrm>
            <a:off x="3410233" y="2899487"/>
            <a:ext cx="406400" cy="430087"/>
          </a:xfrm>
          <a:prstGeom prst="ellipse">
            <a:avLst/>
          </a:prstGeom>
          <a:ln w="28575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07FCA61-3192-41F4-A464-D410F44E4CB3}"/>
              </a:ext>
            </a:extLst>
          </p:cNvPr>
          <p:cNvSpPr/>
          <p:nvPr/>
        </p:nvSpPr>
        <p:spPr>
          <a:xfrm>
            <a:off x="2900916" y="1745562"/>
            <a:ext cx="406400" cy="430087"/>
          </a:xfrm>
          <a:prstGeom prst="ellipse">
            <a:avLst/>
          </a:prstGeom>
          <a:ln w="28575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!!3" descr="Chuyên đề về xác định công thức của hợp chất vô cơ và hữu cơ - Tech12h">
            <a:extLst>
              <a:ext uri="{FF2B5EF4-FFF2-40B4-BE49-F238E27FC236}">
                <a16:creationId xmlns:a16="http://schemas.microsoft.com/office/drawing/2014/main" id="{43D80D0E-F9AC-4D0D-9116-29FEC2960A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41" y="144543"/>
            <a:ext cx="2521284" cy="2077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1" name="Group 30">
            <a:extLst>
              <a:ext uri="{FF2B5EF4-FFF2-40B4-BE49-F238E27FC236}">
                <a16:creationId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HOẠT ĐỘNG HÌNH THÀNH KIẾN THỨC</a:t>
              </a:r>
              <a:endParaRPr lang="en-US" sz="24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F26775EC-0968-40E7-9E4A-45E595B3FC58}"/>
              </a:ext>
            </a:extLst>
          </p:cNvPr>
          <p:cNvSpPr txBox="1"/>
          <p:nvPr/>
        </p:nvSpPr>
        <p:spPr>
          <a:xfrm>
            <a:off x="919517" y="4092220"/>
            <a:ext cx="75667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      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Lấy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12 chia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ước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nguyên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tố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8E2F3A2-EA38-4ACF-BDF5-CCEA8F1411F0}"/>
              </a:ext>
            </a:extLst>
          </p:cNvPr>
          <p:cNvSpPr txBox="1"/>
          <p:nvPr/>
        </p:nvSpPr>
        <p:spPr>
          <a:xfrm>
            <a:off x="1107876" y="4601682"/>
            <a:ext cx="89114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      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Lấy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thương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6 chia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ước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nguyên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tố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F1DF273-A7A0-4F2A-B4C7-93827F8C851A}"/>
              </a:ext>
            </a:extLst>
          </p:cNvPr>
          <p:cNvSpPr txBox="1"/>
          <p:nvPr/>
        </p:nvSpPr>
        <p:spPr>
          <a:xfrm>
            <a:off x="1120240" y="5160590"/>
            <a:ext cx="95960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     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Lấy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thương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 chia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ước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nguyên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tố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7E95D7A-C308-47B6-BA25-134327B0AA20}"/>
              </a:ext>
            </a:extLst>
          </p:cNvPr>
          <p:cNvSpPr txBox="1"/>
          <p:nvPr/>
        </p:nvSpPr>
        <p:spPr>
          <a:xfrm>
            <a:off x="1111709" y="5679712"/>
            <a:ext cx="70974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B9E798DF-B312-49DC-839F-2861A8E029F3}"/>
              </a:ext>
            </a:extLst>
          </p:cNvPr>
          <p:cNvCxnSpPr/>
          <p:nvPr/>
        </p:nvCxnSpPr>
        <p:spPr>
          <a:xfrm>
            <a:off x="1529118" y="4092220"/>
            <a:ext cx="0" cy="189941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F91C88A3-974F-44C5-A715-F1BC418081B7}"/>
              </a:ext>
            </a:extLst>
          </p:cNvPr>
          <p:cNvSpPr txBox="1"/>
          <p:nvPr/>
        </p:nvSpPr>
        <p:spPr>
          <a:xfrm>
            <a:off x="435428" y="3429000"/>
            <a:ext cx="66765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lang="en-US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2: </a:t>
            </a:r>
            <a:r>
              <a:rPr lang="en-US" sz="32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Phân</a:t>
            </a:r>
            <a:r>
              <a:rPr lang="en-US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tích</a:t>
            </a:r>
            <a:r>
              <a:rPr lang="en-US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“</a:t>
            </a:r>
            <a:r>
              <a:rPr lang="en-US" sz="32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lang="en-US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cột</a:t>
            </a:r>
            <a:r>
              <a:rPr lang="en-US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dọc</a:t>
            </a:r>
            <a:r>
              <a:rPr lang="en-US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0FDDFF6-7BF8-4BC2-9A7C-D74E516BCE55}"/>
              </a:ext>
            </a:extLst>
          </p:cNvPr>
          <p:cNvSpPr txBox="1"/>
          <p:nvPr/>
        </p:nvSpPr>
        <p:spPr>
          <a:xfrm>
            <a:off x="2290673" y="182163"/>
            <a:ext cx="842564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lang="en-US" sz="3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1: </a:t>
            </a:r>
            <a:r>
              <a:rPr lang="en-US" sz="3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Phân</a:t>
            </a:r>
            <a:r>
              <a:rPr lang="en-US" sz="3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tích</a:t>
            </a:r>
            <a:r>
              <a:rPr lang="en-US" sz="3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“</a:t>
            </a:r>
            <a:r>
              <a:rPr lang="en-US" sz="3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lang="en-US" sz="3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lang="en-US" sz="3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rẽ</a:t>
            </a:r>
            <a:r>
              <a:rPr lang="en-US" sz="3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nhánh</a:t>
            </a:r>
            <a:r>
              <a:rPr lang="en-US" sz="3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EC8F6C-B40C-485F-A755-909F952A7B5B}"/>
              </a:ext>
            </a:extLst>
          </p:cNvPr>
          <p:cNvSpPr txBox="1"/>
          <p:nvPr/>
        </p:nvSpPr>
        <p:spPr>
          <a:xfrm>
            <a:off x="5607406" y="1743024"/>
            <a:ext cx="523157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 </a:t>
            </a:r>
            <a:r>
              <a:rPr lang="en-US" sz="3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viết</a:t>
            </a:r>
            <a:r>
              <a:rPr lang="en-US" sz="3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12 = 2.2.3 = 2</a:t>
            </a:r>
            <a:r>
              <a:rPr lang="en-US" sz="3000" b="1" baseline="300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3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.3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923B65-B256-4841-947E-F9AC3D929E5B}"/>
              </a:ext>
            </a:extLst>
          </p:cNvPr>
          <p:cNvSpPr txBox="1"/>
          <p:nvPr/>
        </p:nvSpPr>
        <p:spPr>
          <a:xfrm>
            <a:off x="1730031" y="6010970"/>
            <a:ext cx="775475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Vậy</a:t>
            </a:r>
            <a:r>
              <a:rPr lang="en-US" sz="3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ta </a:t>
            </a:r>
            <a:r>
              <a:rPr lang="en-US" sz="3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phân</a:t>
            </a:r>
            <a:r>
              <a:rPr lang="en-US" sz="3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tích</a:t>
            </a:r>
            <a:r>
              <a:rPr lang="en-US" sz="3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3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12 = 2.2.3 = 2</a:t>
            </a:r>
            <a:r>
              <a:rPr lang="en-US" sz="3000" b="1" baseline="300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3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.3</a:t>
            </a:r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00180758-7C4E-4D72-8F09-5649F5FE130C}"/>
              </a:ext>
            </a:extLst>
          </p:cNvPr>
          <p:cNvGrpSpPr/>
          <p:nvPr/>
        </p:nvGrpSpPr>
        <p:grpSpPr>
          <a:xfrm>
            <a:off x="2895887" y="691667"/>
            <a:ext cx="2183445" cy="2730367"/>
            <a:chOff x="2895887" y="691667"/>
            <a:chExt cx="2183445" cy="2730367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50A4F23D-CD3B-488F-8A74-77FCEF3FAADF}"/>
                </a:ext>
              </a:extLst>
            </p:cNvPr>
            <p:cNvGrpSpPr/>
            <p:nvPr/>
          </p:nvGrpSpPr>
          <p:grpSpPr>
            <a:xfrm>
              <a:off x="2895887" y="691667"/>
              <a:ext cx="2183445" cy="2730367"/>
              <a:chOff x="2838007" y="661874"/>
              <a:chExt cx="2183445" cy="2730367"/>
            </a:xfrm>
          </p:grpSpPr>
          <p:grpSp>
            <p:nvGrpSpPr>
              <p:cNvPr id="19" name="Group 18">
                <a:extLst>
                  <a:ext uri="{FF2B5EF4-FFF2-40B4-BE49-F238E27FC236}">
                    <a16:creationId xmlns:a16="http://schemas.microsoft.com/office/drawing/2014/main" id="{767BD2F9-EC47-44E7-ABE5-43BAC71888BF}"/>
                  </a:ext>
                </a:extLst>
              </p:cNvPr>
              <p:cNvGrpSpPr/>
              <p:nvPr/>
            </p:nvGrpSpPr>
            <p:grpSpPr>
              <a:xfrm>
                <a:off x="2838007" y="661874"/>
                <a:ext cx="1669099" cy="1569660"/>
                <a:chOff x="621217" y="3052883"/>
                <a:chExt cx="1669099" cy="1569660"/>
              </a:xfrm>
            </p:grpSpPr>
            <p:sp>
              <p:nvSpPr>
                <p:cNvPr id="20" name="TextBox 19">
                  <a:extLst>
                    <a:ext uri="{FF2B5EF4-FFF2-40B4-BE49-F238E27FC236}">
                      <a16:creationId xmlns:a16="http://schemas.microsoft.com/office/drawing/2014/main" id="{18B8EA95-F706-4377-9B2A-760326F18187}"/>
                    </a:ext>
                  </a:extLst>
                </p:cNvPr>
                <p:cNvSpPr txBox="1"/>
                <p:nvPr/>
              </p:nvSpPr>
              <p:spPr>
                <a:xfrm>
                  <a:off x="621217" y="3052883"/>
                  <a:ext cx="1669099" cy="156966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3200" b="1" dirty="0">
                      <a:solidFill>
                        <a:schemeClr val="accent2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    12</a:t>
                  </a:r>
                </a:p>
                <a:p>
                  <a:endParaRPr lang="en-US" sz="3200" b="1" dirty="0">
                    <a:solidFill>
                      <a:schemeClr val="accent2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r>
                    <a:rPr lang="en-US" sz="3200" b="1" dirty="0">
                      <a:solidFill>
                        <a:schemeClr val="accent2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2        6</a:t>
                  </a:r>
                </a:p>
              </p:txBody>
            </p:sp>
            <p:cxnSp>
              <p:nvCxnSpPr>
                <p:cNvPr id="21" name="Straight Connector 20">
                  <a:extLst>
                    <a:ext uri="{FF2B5EF4-FFF2-40B4-BE49-F238E27FC236}">
                      <a16:creationId xmlns:a16="http://schemas.microsoft.com/office/drawing/2014/main" id="{FD21F50C-04A0-47A8-BE4A-946F75178814}"/>
                    </a:ext>
                  </a:extLst>
                </p:cNvPr>
                <p:cNvCxnSpPr/>
                <p:nvPr/>
              </p:nvCxnSpPr>
              <p:spPr>
                <a:xfrm flipH="1">
                  <a:off x="1030514" y="3643086"/>
                  <a:ext cx="406400" cy="493485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Straight Connector 21">
                  <a:extLst>
                    <a:ext uri="{FF2B5EF4-FFF2-40B4-BE49-F238E27FC236}">
                      <a16:creationId xmlns:a16="http://schemas.microsoft.com/office/drawing/2014/main" id="{7483843D-DB9B-4EFD-9190-1C5BDC627B7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547408" y="3643086"/>
                  <a:ext cx="339449" cy="493485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4" name="Group 23">
                <a:extLst>
                  <a:ext uri="{FF2B5EF4-FFF2-40B4-BE49-F238E27FC236}">
                    <a16:creationId xmlns:a16="http://schemas.microsoft.com/office/drawing/2014/main" id="{5DE718DF-8628-47AA-89D7-2C7A15DF5F4E}"/>
                  </a:ext>
                </a:extLst>
              </p:cNvPr>
              <p:cNvGrpSpPr/>
              <p:nvPr/>
            </p:nvGrpSpPr>
            <p:grpSpPr>
              <a:xfrm>
                <a:off x="3352353" y="1822581"/>
                <a:ext cx="1669099" cy="1569660"/>
                <a:chOff x="1135563" y="4213590"/>
                <a:chExt cx="1669099" cy="1569660"/>
              </a:xfrm>
            </p:grpSpPr>
            <p:sp>
              <p:nvSpPr>
                <p:cNvPr id="25" name="TextBox 24">
                  <a:extLst>
                    <a:ext uri="{FF2B5EF4-FFF2-40B4-BE49-F238E27FC236}">
                      <a16:creationId xmlns:a16="http://schemas.microsoft.com/office/drawing/2014/main" id="{BFDBE3F2-D7A8-43DC-A9FD-03C21FD650F7}"/>
                    </a:ext>
                  </a:extLst>
                </p:cNvPr>
                <p:cNvSpPr txBox="1"/>
                <p:nvPr/>
              </p:nvSpPr>
              <p:spPr>
                <a:xfrm>
                  <a:off x="1135563" y="4213590"/>
                  <a:ext cx="1669099" cy="156966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3200" b="1" dirty="0">
                      <a:solidFill>
                        <a:schemeClr val="accent2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    </a:t>
                  </a:r>
                </a:p>
                <a:p>
                  <a:endParaRPr lang="en-US" sz="3200" b="1" dirty="0">
                    <a:solidFill>
                      <a:schemeClr val="accent2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r>
                    <a:rPr lang="en-US" sz="3200" b="1" dirty="0">
                      <a:solidFill>
                        <a:schemeClr val="accent2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2        3</a:t>
                  </a:r>
                </a:p>
              </p:txBody>
            </p:sp>
            <p:cxnSp>
              <p:nvCxnSpPr>
                <p:cNvPr id="26" name="Straight Connector 25">
                  <a:extLst>
                    <a:ext uri="{FF2B5EF4-FFF2-40B4-BE49-F238E27FC236}">
                      <a16:creationId xmlns:a16="http://schemas.microsoft.com/office/drawing/2014/main" id="{71B509F7-5EE8-4172-8A89-FDE271C7D3F0}"/>
                    </a:ext>
                  </a:extLst>
                </p:cNvPr>
                <p:cNvCxnSpPr/>
                <p:nvPr/>
              </p:nvCxnSpPr>
              <p:spPr>
                <a:xfrm flipH="1">
                  <a:off x="1514338" y="4706163"/>
                  <a:ext cx="406400" cy="493485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Straight Connector 26">
                  <a:extLst>
                    <a:ext uri="{FF2B5EF4-FFF2-40B4-BE49-F238E27FC236}">
                      <a16:creationId xmlns:a16="http://schemas.microsoft.com/office/drawing/2014/main" id="{26E7C03E-E1B1-4BD4-8C6D-D6FE436D823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046333" y="4719261"/>
                  <a:ext cx="339449" cy="493485"/>
                </a:xfrm>
                <a:prstGeom prst="line">
                  <a:avLst/>
                </a:prstGeom>
                <a:ln w="381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173B50E2-574B-4EDC-B32A-F468104E5C3C}"/>
                </a:ext>
              </a:extLst>
            </p:cNvPr>
            <p:cNvSpPr/>
            <p:nvPr/>
          </p:nvSpPr>
          <p:spPr>
            <a:xfrm>
              <a:off x="4035900" y="1773642"/>
              <a:ext cx="423747" cy="375680"/>
            </a:xfrm>
            <a:prstGeom prst="ellipse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7155810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3" grpId="0"/>
      <p:bldP spid="14" grpId="0"/>
      <p:bldP spid="7" grpId="0"/>
      <p:bldP spid="28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33787325_Lab safety_AAS_v3" id="{898BC5E2-691B-4B41-A97D-F35AD4FFF20D}" vid="{295F60D3-032D-43CA-A300-E4752067AD5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291512c1ee715ab617f4c07df79fc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8256c27c40ca5c40ce1cf6c44f0205df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19E59094-1E6F-42D5-A62B-D0344AFFFAC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04BA817-A03C-4EA3-86C4-6E42BD37F52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0096A91-93C8-4C7A-BF68-944591874A6D}">
  <ds:schemaRefs>
    <ds:schemaRef ds:uri="http://schemas.microsoft.com/office/2006/metadata/properties"/>
    <ds:schemaRef ds:uri="http://www.w3.org/XML/1998/namespace"/>
    <ds:schemaRef ds:uri="http://purl.org/dc/terms/"/>
    <ds:schemaRef ds:uri="http://purl.org/dc/elements/1.1/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16c05727-aa75-4e4a-9b5f-8a80a1165891"/>
    <ds:schemaRef ds:uri="71af3243-3dd4-4a8d-8c0d-dd76da1f02a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Lab safety</Template>
  <TotalTime>874</TotalTime>
  <Words>1111</Words>
  <Application>Microsoft Office PowerPoint</Application>
  <PresentationFormat>Widescreen</PresentationFormat>
  <Paragraphs>192</Paragraphs>
  <Slides>16</Slides>
  <Notes>11</Notes>
  <HiddenSlides>0</HiddenSlides>
  <MMClips>4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4" baseType="lpstr">
      <vt:lpstr>Arial</vt:lpstr>
      <vt:lpstr>Calibri</vt:lpstr>
      <vt:lpstr>Calibri Light</vt:lpstr>
      <vt:lpstr>Cambria Math</vt:lpstr>
      <vt:lpstr>Times New Roman</vt:lpstr>
      <vt:lpstr>Wingdings</vt:lpstr>
      <vt:lpstr>Office Theme</vt:lpstr>
      <vt:lpstr>Bitmap Image</vt:lpstr>
      <vt:lpstr>PHÂN TÍCH MỘT SỐ RA THỪA SỐ NGUYÊN TỐ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Lab Safety</dc:title>
  <dc:creator>Lê Hải</dc:creator>
  <cp:lastModifiedBy>FPTSHOPKM4</cp:lastModifiedBy>
  <cp:revision>26</cp:revision>
  <dcterms:created xsi:type="dcterms:W3CDTF">2021-06-07T13:44:30Z</dcterms:created>
  <dcterms:modified xsi:type="dcterms:W3CDTF">2021-08-02T08:09:31Z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