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6"/>
  </p:notesMasterIdLst>
  <p:sldIdLst>
    <p:sldId id="300" r:id="rId2"/>
    <p:sldId id="260" r:id="rId3"/>
    <p:sldId id="303" r:id="rId4"/>
    <p:sldId id="306" r:id="rId5"/>
    <p:sldId id="307" r:id="rId6"/>
    <p:sldId id="308" r:id="rId7"/>
    <p:sldId id="309" r:id="rId8"/>
    <p:sldId id="265" r:id="rId9"/>
    <p:sldId id="310" r:id="rId10"/>
    <p:sldId id="311" r:id="rId11"/>
    <p:sldId id="316" r:id="rId12"/>
    <p:sldId id="319" r:id="rId13"/>
    <p:sldId id="322" r:id="rId14"/>
    <p:sldId id="323"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B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29" autoAdjust="0"/>
    <p:restoredTop sz="93457" autoAdjust="0"/>
  </p:normalViewPr>
  <p:slideViewPr>
    <p:cSldViewPr snapToGrid="0">
      <p:cViewPr varScale="1">
        <p:scale>
          <a:sx n="48" d="100"/>
          <a:sy n="48" d="100"/>
        </p:scale>
        <p:origin x="-50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33DE7C4-F262-4D16-950E-14E92197ED7A}" type="datetimeFigureOut">
              <a:rPr lang="en-US"/>
              <a:pPr>
                <a:defRPr/>
              </a:pPr>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3CF67C6-3A8C-4E6D-922C-0FCDEE9E88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F38E04-1677-4C87-A130-73C2B8DC55F8}"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EEA4B6-103B-4C5E-83E2-7088334CE4E1}"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066FE85-0ABD-4FE0-BFA7-B60B2258804E}"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8A4E1F-95B4-4615-90D3-BCA32BEFF9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5DEDF9-31BC-4AA1-8C7D-A6E4EFD5B415}"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AC823C-E4CF-4EB6-A5B8-7E5F0BD47B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D5119A-168D-4BD5-9096-952C71B079B0}"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353F3-BB39-4AEA-83BC-9EF300A15C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15DC8F-DA4C-41AC-9F32-09593EE8347B}"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DFA9A-F39F-4011-BEE7-BCD8804352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75FACAB-A93C-463B-A8D1-1B98DA763697}"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F6A19-2C33-4F64-ACF5-30622467ED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7CAD08-1C41-4C55-BF91-97AD20C99A38}"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ED94B1-1ACF-4650-9438-91DED918B8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7FA2868-82DD-4710-AC88-C753C317ED9C}" type="datetimeFigureOut">
              <a:rPr lang="en-US"/>
              <a:pPr>
                <a:defRPr/>
              </a:pPr>
              <a:t>7/8/2022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4955E0-0BD3-47CC-ACC3-3D9B4C1CD2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06C2798-B496-49C3-8CA9-4485F8DE3F78}" type="datetimeFigureOut">
              <a:rPr lang="en-US"/>
              <a:pPr>
                <a:defRPr/>
              </a:pPr>
              <a:t>7/8/2022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5E289D-3D5C-4A94-8286-C23B624401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2EAA28-40A0-4AAE-9840-D1B6716781D8}" type="datetimeFigureOut">
              <a:rPr lang="en-US"/>
              <a:pPr>
                <a:defRPr/>
              </a:pPr>
              <a:t>7/8/2022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92521A-226A-4C76-AB04-31595FDA43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084-56B8-468D-BF5A-E369D69830CA}"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66F214-176B-43D9-95E5-8910B3867A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2373FE-5951-49AA-96ED-49903D51842E}"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BFACC-8106-46F9-8C5D-C16C9EC680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C3E06B-FF75-455D-B67F-9F25BA27F793}" type="datetimeFigureOut">
              <a:rPr lang="en-US"/>
              <a:pPr>
                <a:defRPr/>
              </a:pPr>
              <a:t>7/8/2022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B61CB4-1747-48F3-90B3-C0204C99A2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7" r:id="rId2"/>
    <p:sldLayoutId id="2147483846" r:id="rId3"/>
    <p:sldLayoutId id="2147483845" r:id="rId4"/>
    <p:sldLayoutId id="2147483844" r:id="rId5"/>
    <p:sldLayoutId id="2147483843" r:id="rId6"/>
    <p:sldLayoutId id="2147483842" r:id="rId7"/>
    <p:sldLayoutId id="2147483841" r:id="rId8"/>
    <p:sldLayoutId id="2147483840" r:id="rId9"/>
    <p:sldLayoutId id="2147483839" r:id="rId10"/>
    <p:sldLayoutId id="214748383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Top 9 Bài văn phân tích văn bản &amp;quot;Thông tin về ngày Trái đất năm 2000&amp;quot; hay  nhất - Toplist.vn"/>
          <p:cNvPicPr>
            <a:picLocks noChangeAspect="1" noChangeArrowheads="1"/>
          </p:cNvPicPr>
          <p:nvPr/>
        </p:nvPicPr>
        <p:blipFill>
          <a:blip r:embed="rId2"/>
          <a:srcRect/>
          <a:stretch>
            <a:fillRect/>
          </a:stretch>
        </p:blipFill>
        <p:spPr bwMode="auto">
          <a:xfrm>
            <a:off x="79375" y="0"/>
            <a:ext cx="12112625" cy="6891338"/>
          </a:xfrm>
          <a:prstGeom prst="rect">
            <a:avLst/>
          </a:prstGeom>
          <a:noFill/>
          <a:ln w="9525">
            <a:noFill/>
            <a:miter lim="800000"/>
            <a:headEnd/>
            <a:tailEnd/>
          </a:ln>
        </p:spPr>
      </p:pic>
      <p:sp>
        <p:nvSpPr>
          <p:cNvPr id="2" name="TextBox 1"/>
          <p:cNvSpPr txBox="1">
            <a:spLocks noChangeArrowheads="1"/>
          </p:cNvSpPr>
          <p:nvPr/>
        </p:nvSpPr>
        <p:spPr bwMode="auto">
          <a:xfrm>
            <a:off x="685800" y="300038"/>
            <a:ext cx="10396538" cy="1600200"/>
          </a:xfrm>
          <a:prstGeom prst="rect">
            <a:avLst/>
          </a:prstGeom>
          <a:noFill/>
          <a:ln w="9525">
            <a:noFill/>
            <a:miter lim="800000"/>
            <a:headEnd/>
            <a:tailEnd/>
          </a:ln>
        </p:spPr>
        <p:txBody>
          <a:bodyPr>
            <a:spAutoFit/>
          </a:bodyPr>
          <a:lstStyle/>
          <a:p>
            <a:r>
              <a:rPr lang="en-US" sz="4000" b="1">
                <a:solidFill>
                  <a:srgbClr val="FFFF00"/>
                </a:solidFill>
                <a:latin typeface="Times New Roman" pitchFamily="18" charset="0"/>
                <a:cs typeface="Times New Roman" pitchFamily="18" charset="0"/>
              </a:rPr>
              <a:t>BÀI 9: TRÁI ĐẤT NGÔI NHÀ CHUNG </a:t>
            </a:r>
          </a:p>
          <a:p>
            <a:pPr algn="ctr"/>
            <a:r>
              <a:rPr lang="en-US" sz="4000" b="1">
                <a:solidFill>
                  <a:srgbClr val="FFFF00"/>
                </a:solidFill>
                <a:latin typeface="Times New Roman" pitchFamily="18" charset="0"/>
                <a:cs typeface="Times New Roman" pitchFamily="18" charset="0"/>
              </a:rPr>
              <a:t>(13 TIẾT) </a:t>
            </a:r>
          </a:p>
          <a:p>
            <a:endParaRPr lang="en-US">
              <a:latin typeface="Calibri" pitchFamily="34" charset="0"/>
            </a:endParaRPr>
          </a:p>
        </p:txBody>
      </p:sp>
      <p:pic>
        <p:nvPicPr>
          <p:cNvPr id="14339" name="Picture 2" descr="Top 9 Bài văn phân tích văn bản &amp;quot;Thông tin về ngày Trái đất năm 2000&amp;quot; hay  nhất - Toplist.vn"/>
          <p:cNvPicPr>
            <a:picLocks noChangeAspect="1" noChangeArrowheads="1"/>
          </p:cNvPicPr>
          <p:nvPr/>
        </p:nvPicPr>
        <p:blipFill>
          <a:blip r:embed="rId2"/>
          <a:srcRect/>
          <a:stretch>
            <a:fillRect/>
          </a:stretch>
        </p:blipFill>
        <p:spPr bwMode="auto">
          <a:xfrm>
            <a:off x="79375" y="300038"/>
            <a:ext cx="12112625" cy="6889750"/>
          </a:xfrm>
          <a:prstGeom prst="rect">
            <a:avLst/>
          </a:prstGeom>
          <a:noFill/>
          <a:ln w="9525">
            <a:noFill/>
            <a:miter lim="800000"/>
            <a:headEnd/>
            <a:tailEnd/>
          </a:ln>
        </p:spPr>
      </p:pic>
      <p:sp>
        <p:nvSpPr>
          <p:cNvPr id="3" name="TextBox 2"/>
          <p:cNvSpPr txBox="1"/>
          <p:nvPr/>
        </p:nvSpPr>
        <p:spPr>
          <a:xfrm>
            <a:off x="460375" y="581025"/>
            <a:ext cx="12063413" cy="1676400"/>
          </a:xfrm>
          <a:prstGeom prst="rect">
            <a:avLst/>
          </a:prstGeom>
          <a:noFill/>
        </p:spPr>
        <p:txBody>
          <a:bodyPr>
            <a:spAutoFit/>
          </a:bodyPr>
          <a:lstStyle/>
          <a:p>
            <a:r>
              <a:rPr lang="en-US" sz="6000" b="1">
                <a:solidFill>
                  <a:srgbClr val="FF0000"/>
                </a:solidFill>
                <a:latin typeface="Times New Roman" pitchFamily="18" charset="0"/>
                <a:cs typeface="Times New Roman" pitchFamily="18" charset="0"/>
              </a:rPr>
              <a:t>BÀI 9:</a:t>
            </a:r>
            <a:r>
              <a:rPr lang="en-US" sz="6000">
                <a:solidFill>
                  <a:srgbClr val="FF0000"/>
                </a:solidFill>
                <a:latin typeface="Times New Roman" pitchFamily="18" charset="0"/>
                <a:cs typeface="Times New Roman" pitchFamily="18" charset="0"/>
              </a:rPr>
              <a:t> </a:t>
            </a:r>
            <a:r>
              <a:rPr lang="vi-VN" sz="6000" b="1">
                <a:solidFill>
                  <a:srgbClr val="FF0000"/>
                </a:solidFill>
                <a:latin typeface="Times New Roman" pitchFamily="18" charset="0"/>
                <a:cs typeface="Times New Roman" pitchFamily="18" charset="0"/>
              </a:rPr>
              <a:t>HÒA ĐIỆU VỚI TỰ NHIÊN</a:t>
            </a:r>
          </a:p>
          <a:p>
            <a:r>
              <a:rPr lang="vi-VN" sz="4400" b="1">
                <a:solidFill>
                  <a:srgbClr val="FF0000"/>
                </a:solidFill>
                <a:latin typeface="Times New Roman" pitchFamily="18" charset="0"/>
                <a:cs typeface="Times New Roman" pitchFamily="18" charset="0"/>
              </a:rPr>
              <a:t>Văn bản:</a:t>
            </a:r>
            <a:r>
              <a:rPr lang="en-US" sz="4400" b="1">
                <a:solidFill>
                  <a:srgbClr val="FF0000"/>
                </a:solidFill>
                <a:latin typeface="Times New Roman" pitchFamily="18" charset="0"/>
                <a:cs typeface="Times New Roman" pitchFamily="18" charset="0"/>
              </a:rPr>
              <a:t> BẢN TIN VỀ HOA ANH ĐÀO</a:t>
            </a:r>
            <a:endParaRPr lang="en-US" sz="4400">
              <a:solidFill>
                <a:srgbClr val="FF0000"/>
              </a:solidFill>
              <a:latin typeface="Calibri" pitchFamily="34"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53988"/>
            <a:ext cx="10804525" cy="70167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2</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Ý kiến của tác giả về bản tin hoa anh đào</a:t>
            </a:r>
            <a:endParaRPr lang="en-US">
              <a:latin typeface="Calibri" pitchFamily="34" charset="0"/>
            </a:endParaRPr>
          </a:p>
        </p:txBody>
      </p:sp>
      <p:sp>
        <p:nvSpPr>
          <p:cNvPr id="5" name="TextBox 4"/>
          <p:cNvSpPr txBox="1"/>
          <p:nvPr/>
        </p:nvSpPr>
        <p:spPr>
          <a:xfrm>
            <a:off x="34925" y="1136650"/>
            <a:ext cx="10734675" cy="4965700"/>
          </a:xfrm>
          <a:prstGeom prst="rect">
            <a:avLst/>
          </a:prstGeom>
          <a:noFill/>
        </p:spPr>
        <p:txBody>
          <a:bodyPr>
            <a:spAutoFit/>
          </a:bodyPr>
          <a:lstStyle/>
          <a:p>
            <a:r>
              <a:rPr lang="vi-VN" sz="3200">
                <a:latin typeface="Times New Roman" pitchFamily="18" charset="0"/>
              </a:rPr>
              <a:t>- Suy nghĩ của tác giả về bản tin</a:t>
            </a:r>
          </a:p>
          <a:p>
            <a:r>
              <a:rPr lang="vi-VN" sz="3200">
                <a:latin typeface="Times New Roman" pitchFamily="18" charset="0"/>
              </a:rPr>
              <a:t>+ Việc bản tin mỗi năm xuất hiện một lần theo tác giả vô cùng ý nghĩa</a:t>
            </a:r>
          </a:p>
          <a:p>
            <a:r>
              <a:rPr lang="vi-VN" sz="3200">
                <a:latin typeface="Times New Roman" pitchFamily="18" charset="0"/>
              </a:rPr>
              <a:t>+ Ý nghĩa tư duy trong nghề làm báo</a:t>
            </a:r>
          </a:p>
          <a:p>
            <a:r>
              <a:rPr lang="vi-VN" sz="3200">
                <a:latin typeface="Times New Roman" pitchFamily="18" charset="0"/>
              </a:rPr>
              <a:t>+ Bản tin mang đến  sức lan tỏa lớn đến mọi người</a:t>
            </a:r>
          </a:p>
          <a:p>
            <a:r>
              <a:rPr lang="vi-VN" sz="3200">
                <a:latin typeface="Times New Roman" pitchFamily="18" charset="0"/>
              </a:rPr>
              <a:t>+ Tác giả muốn trong tương lai có nhiều bản tin về hoa tiếp theo</a:t>
            </a:r>
          </a:p>
          <a:p>
            <a:r>
              <a:rPr lang="vi-VN" sz="3200">
                <a:latin typeface="Times New Roman" pitchFamily="18" charset="0"/>
              </a:rPr>
              <a:t>+ Mong muốn những bản tin rối rắm của xã hội bằng các bản tin về các loài hoa</a:t>
            </a:r>
          </a:p>
          <a:p>
            <a:r>
              <a:rPr lang="vi-VN" sz="3200">
                <a:latin typeface="Times New Roman" pitchFamily="18" charset="0"/>
              </a:rPr>
              <a:t>- Tâm hồn của con người sẽ được thanh lọc, thoải mái hơn</a:t>
            </a:r>
            <a:r>
              <a:rPr lang="en-US" sz="32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11113" y="2265363"/>
            <a:ext cx="4826000" cy="3433762"/>
          </a:xfrm>
          <a:prstGeom prst="rect">
            <a:avLst/>
          </a:prstGeom>
          <a:noFill/>
          <a:ln w="9525">
            <a:noFill/>
            <a:miter lim="800000"/>
            <a:headEnd/>
            <a:tailEnd/>
          </a:ln>
        </p:spPr>
      </p:pic>
      <p:pic>
        <p:nvPicPr>
          <p:cNvPr id="15" name="Picture 14"/>
          <p:cNvPicPr>
            <a:picLocks noChangeAspect="1"/>
          </p:cNvPicPr>
          <p:nvPr/>
        </p:nvPicPr>
        <p:blipFill>
          <a:blip r:embed="rId4"/>
          <a:srcRect/>
          <a:stretch>
            <a:fillRect/>
          </a:stretch>
        </p:blipFill>
        <p:spPr bwMode="auto">
          <a:xfrm>
            <a:off x="461963" y="82550"/>
            <a:ext cx="1155700" cy="882650"/>
          </a:xfrm>
          <a:prstGeom prst="rect">
            <a:avLst/>
          </a:prstGeom>
          <a:noFill/>
          <a:ln w="9525">
            <a:noFill/>
            <a:miter lim="800000"/>
            <a:headEnd/>
            <a:tailEnd/>
          </a:ln>
        </p:spPr>
      </p:pic>
      <p:sp>
        <p:nvSpPr>
          <p:cNvPr id="16" name="Rectangle 15">
            <a:extLst>
              <a:ext uri="{FF2B5EF4-FFF2-40B4-BE49-F238E27FC236}"/>
            </a:extLst>
          </p:cNvPr>
          <p:cNvSpPr/>
          <p:nvPr/>
        </p:nvSpPr>
        <p:spPr>
          <a:xfrm>
            <a:off x="993775" y="2428875"/>
            <a:ext cx="3576638" cy="2308225"/>
          </a:xfrm>
          <a:prstGeom prst="rect">
            <a:avLst/>
          </a:prstGeom>
        </p:spPr>
        <p:txBody>
          <a:bodyPr>
            <a:spAutoFit/>
          </a:bodyPr>
          <a:lstStyle/>
          <a:p>
            <a:pPr fontAlgn="auto">
              <a:spcBef>
                <a:spcPts val="0"/>
              </a:spcBef>
              <a:spcAft>
                <a:spcPts val="0"/>
              </a:spcAft>
              <a:defRPr/>
            </a:pPr>
            <a:r>
              <a:rPr lang="vi-VN" sz="3600" i="1" dirty="0">
                <a:latin typeface="+mj-lt"/>
                <a:cs typeface="+mn-cs"/>
              </a:rPr>
              <a:t>? Nêu những biện pháp nghệ thuật được sử dụng trong văn bản?</a:t>
            </a:r>
            <a:endParaRPr lang="en-US" sz="3600" dirty="0">
              <a:latin typeface="+mj-lt"/>
              <a:cs typeface="+mn-cs"/>
            </a:endParaRPr>
          </a:p>
        </p:txBody>
      </p:sp>
      <p:pic>
        <p:nvPicPr>
          <p:cNvPr id="34821" name="Picture 16"/>
          <p:cNvPicPr>
            <a:picLocks noChangeAspect="1"/>
          </p:cNvPicPr>
          <p:nvPr/>
        </p:nvPicPr>
        <p:blipFill>
          <a:blip r:embed="rId5"/>
          <a:srcRect/>
          <a:stretch>
            <a:fillRect/>
          </a:stretch>
        </p:blipFill>
        <p:spPr bwMode="auto">
          <a:xfrm>
            <a:off x="10436225" y="-261938"/>
            <a:ext cx="1982788" cy="1936751"/>
          </a:xfrm>
          <a:prstGeom prst="rect">
            <a:avLst/>
          </a:prstGeom>
          <a:noFill/>
          <a:ln w="9525">
            <a:noFill/>
            <a:miter lim="800000"/>
            <a:headEnd/>
            <a:tailEnd/>
          </a:ln>
        </p:spPr>
      </p:pic>
      <p:pic>
        <p:nvPicPr>
          <p:cNvPr id="34822" name="Picture 17"/>
          <p:cNvPicPr>
            <a:picLocks noChangeAspect="1"/>
          </p:cNvPicPr>
          <p:nvPr/>
        </p:nvPicPr>
        <p:blipFill>
          <a:blip r:embed="rId6"/>
          <a:srcRect/>
          <a:stretch>
            <a:fillRect/>
          </a:stretch>
        </p:blipFill>
        <p:spPr bwMode="auto">
          <a:xfrm>
            <a:off x="4613275" y="3128963"/>
            <a:ext cx="3271838" cy="3090862"/>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1039813" y="-163513"/>
            <a:ext cx="1155700" cy="882651"/>
          </a:xfrm>
          <a:prstGeom prst="rect">
            <a:avLst/>
          </a:prstGeom>
          <a:noFill/>
          <a:ln w="9525">
            <a:noFill/>
            <a:miter lim="800000"/>
            <a:headEnd/>
            <a:tailEnd/>
          </a:ln>
        </p:spPr>
      </p:pic>
      <p:pic>
        <p:nvPicPr>
          <p:cNvPr id="12" name="Picture 11"/>
          <p:cNvPicPr>
            <a:picLocks noChangeAspect="1"/>
          </p:cNvPicPr>
          <p:nvPr/>
        </p:nvPicPr>
        <p:blipFill>
          <a:blip r:embed="rId3"/>
          <a:srcRect/>
          <a:stretch>
            <a:fillRect/>
          </a:stretch>
        </p:blipFill>
        <p:spPr bwMode="auto">
          <a:xfrm>
            <a:off x="4216400" y="723900"/>
            <a:ext cx="4611688" cy="3136900"/>
          </a:xfrm>
          <a:prstGeom prst="rect">
            <a:avLst/>
          </a:prstGeom>
          <a:noFill/>
          <a:ln w="9525">
            <a:noFill/>
            <a:miter lim="800000"/>
            <a:headEnd/>
            <a:tailEnd/>
          </a:ln>
        </p:spPr>
      </p:pic>
      <p:sp>
        <p:nvSpPr>
          <p:cNvPr id="13" name="Rectangle 12">
            <a:extLst>
              <a:ext uri="{FF2B5EF4-FFF2-40B4-BE49-F238E27FC236}"/>
            </a:extLst>
          </p:cNvPr>
          <p:cNvSpPr/>
          <p:nvPr/>
        </p:nvSpPr>
        <p:spPr>
          <a:xfrm>
            <a:off x="4913313" y="647700"/>
            <a:ext cx="4065587" cy="2289175"/>
          </a:xfrm>
          <a:prstGeom prst="rect">
            <a:avLst/>
          </a:prstGeom>
        </p:spPr>
        <p:txBody>
          <a:bodyPr>
            <a:spAutoFit/>
          </a:bodyPr>
          <a:lstStyle/>
          <a:p>
            <a:r>
              <a:rPr lang="vi-VN" sz="3600" i="1">
                <a:latin typeface="Times New Roman" pitchFamily="18" charset="0"/>
              </a:rPr>
              <a:t>? </a:t>
            </a:r>
            <a:r>
              <a:rPr lang="en-US" sz="3600" i="1">
                <a:latin typeface="Times New Roman" pitchFamily="18" charset="0"/>
              </a:rPr>
              <a:t>Nêu nội dung chính của văn bản ‘Bản tin hoa anh đào”</a:t>
            </a:r>
            <a:endParaRPr lang="en-US" sz="3600">
              <a:latin typeface="Calibri" pitchFamily="34" charset="0"/>
            </a:endParaRPr>
          </a:p>
        </p:txBody>
      </p:sp>
      <p:pic>
        <p:nvPicPr>
          <p:cNvPr id="14" name="Picture 13"/>
          <p:cNvPicPr>
            <a:picLocks noChangeAspect="1"/>
          </p:cNvPicPr>
          <p:nvPr/>
        </p:nvPicPr>
        <p:blipFill>
          <a:blip r:embed="rId3"/>
          <a:srcRect/>
          <a:stretch>
            <a:fillRect/>
          </a:stretch>
        </p:blipFill>
        <p:spPr bwMode="auto">
          <a:xfrm>
            <a:off x="7700963" y="2906713"/>
            <a:ext cx="3778250" cy="2547937"/>
          </a:xfrm>
          <a:prstGeom prst="rect">
            <a:avLst/>
          </a:prstGeom>
          <a:noFill/>
          <a:ln w="9525">
            <a:noFill/>
            <a:miter lim="800000"/>
            <a:headEnd/>
            <a:tailEnd/>
          </a:ln>
        </p:spPr>
      </p:pic>
      <p:sp>
        <p:nvSpPr>
          <p:cNvPr id="19" name="Rectangle 18">
            <a:extLst>
              <a:ext uri="{FF2B5EF4-FFF2-40B4-BE49-F238E27FC236}"/>
            </a:extLst>
          </p:cNvPr>
          <p:cNvSpPr/>
          <p:nvPr/>
        </p:nvSpPr>
        <p:spPr>
          <a:xfrm>
            <a:off x="8301038" y="3032125"/>
            <a:ext cx="2746375" cy="1754188"/>
          </a:xfrm>
          <a:prstGeom prst="rect">
            <a:avLst/>
          </a:prstGeom>
        </p:spPr>
        <p:txBody>
          <a:bodyPr>
            <a:spAutoFit/>
          </a:bodyPr>
          <a:lstStyle/>
          <a:p>
            <a:pPr fontAlgn="auto">
              <a:spcBef>
                <a:spcPts val="0"/>
              </a:spcBef>
              <a:spcAft>
                <a:spcPts val="0"/>
              </a:spcAft>
              <a:defRPr/>
            </a:pPr>
            <a:r>
              <a:rPr lang="vi-VN" sz="3600" i="1" dirty="0">
                <a:latin typeface="+mj-lt"/>
                <a:cs typeface="+mn-cs"/>
              </a:rPr>
              <a:t>? Ý nghĩa nhan đề  của văn bản.</a:t>
            </a:r>
            <a:endParaRPr lang="en-US" sz="3600" dirty="0">
              <a:latin typeface="+mj-lt"/>
              <a:cs typeface="+mn-cs"/>
            </a:endParaRPr>
          </a:p>
        </p:txBody>
      </p:sp>
      <p:pic>
        <p:nvPicPr>
          <p:cNvPr id="34828" name="Picture 4"/>
          <p:cNvPicPr>
            <a:picLocks noChangeAspect="1"/>
          </p:cNvPicPr>
          <p:nvPr/>
        </p:nvPicPr>
        <p:blipFill>
          <a:blip r:embed="rId7"/>
          <a:srcRect/>
          <a:stretch>
            <a:fillRect/>
          </a:stretch>
        </p:blipFill>
        <p:spPr bwMode="auto">
          <a:xfrm>
            <a:off x="2973388" y="685800"/>
            <a:ext cx="1328737" cy="1150938"/>
          </a:xfrm>
          <a:prstGeom prst="rect">
            <a:avLst/>
          </a:prstGeom>
          <a:noFill/>
          <a:ln w="9525">
            <a:noFill/>
            <a:miter lim="800000"/>
            <a:headEnd/>
            <a:tailEnd/>
          </a:ln>
        </p:spPr>
      </p:pic>
      <p:pic>
        <p:nvPicPr>
          <p:cNvPr id="34829" name="Picture 19"/>
          <p:cNvPicPr>
            <a:picLocks noChangeAspect="1"/>
          </p:cNvPicPr>
          <p:nvPr/>
        </p:nvPicPr>
        <p:blipFill>
          <a:blip r:embed="rId7"/>
          <a:srcRect/>
          <a:stretch>
            <a:fillRect/>
          </a:stretch>
        </p:blipFill>
        <p:spPr bwMode="auto">
          <a:xfrm>
            <a:off x="9055100" y="261938"/>
            <a:ext cx="1330325" cy="1150937"/>
          </a:xfrm>
          <a:prstGeom prst="rect">
            <a:avLst/>
          </a:prstGeom>
          <a:noFill/>
          <a:ln w="9525">
            <a:noFill/>
            <a:miter lim="800000"/>
            <a:headEnd/>
            <a:tailEnd/>
          </a:ln>
        </p:spPr>
      </p:pic>
      <p:sp>
        <p:nvSpPr>
          <p:cNvPr id="2" name="Rectangle 1"/>
          <p:cNvSpPr/>
          <p:nvPr/>
        </p:nvSpPr>
        <p:spPr>
          <a:xfrm>
            <a:off x="3702050" y="198438"/>
            <a:ext cx="4559300" cy="46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000" b="1" dirty="0">
                <a:solidFill>
                  <a:srgbClr val="FF0000"/>
                </a:solidFill>
                <a:latin typeface="+mj-lt"/>
              </a:rPr>
              <a:t>III. TỔNG KẾT</a:t>
            </a:r>
            <a:endParaRPr lang="en-US" sz="4000" b="1" dirty="0">
              <a:solidFill>
                <a:srgbClr val="FF0000"/>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3813"/>
            <a:ext cx="9709150" cy="708026"/>
          </a:xfrm>
          <a:prstGeom prst="rect">
            <a:avLst/>
          </a:prstGeom>
          <a:noFill/>
          <a:ln w="9525">
            <a:noFill/>
            <a:miter lim="800000"/>
            <a:headEnd/>
            <a:tailEnd/>
          </a:ln>
        </p:spPr>
        <p:txBody>
          <a:bodyPr>
            <a:spAutoFit/>
          </a:bodyPr>
          <a:lstStyle/>
          <a:p>
            <a:r>
              <a:rPr lang="vi-VN" sz="4000" b="1" i="1">
                <a:latin typeface="Times New Roman" pitchFamily="18" charset="0"/>
                <a:cs typeface="Times New Roman" pitchFamily="18" charset="0"/>
              </a:rPr>
              <a:t>III. Tổng kết</a:t>
            </a:r>
            <a:endParaRPr lang="en-US" sz="4000" b="1" i="1">
              <a:latin typeface="Times New Roman" pitchFamily="18" charset="0"/>
              <a:cs typeface="Times New Roman" pitchFamily="18" charset="0"/>
            </a:endParaRPr>
          </a:p>
        </p:txBody>
      </p:sp>
      <p:sp>
        <p:nvSpPr>
          <p:cNvPr id="5" name="TextBox 4"/>
          <p:cNvSpPr txBox="1">
            <a:spLocks noChangeArrowheads="1"/>
          </p:cNvSpPr>
          <p:nvPr/>
        </p:nvSpPr>
        <p:spPr bwMode="auto">
          <a:xfrm>
            <a:off x="0" y="684213"/>
            <a:ext cx="12192000" cy="4911725"/>
          </a:xfrm>
          <a:prstGeom prst="rect">
            <a:avLst/>
          </a:prstGeom>
          <a:noFill/>
          <a:ln w="9525">
            <a:noFill/>
            <a:miter lim="800000"/>
            <a:headEnd/>
            <a:tailEnd/>
          </a:ln>
        </p:spPr>
        <p:txBody>
          <a:bodyPr>
            <a:spAutoFit/>
          </a:bodyPr>
          <a:lstStyle/>
          <a:p>
            <a:r>
              <a:rPr lang="fr-FR" sz="3600" b="1">
                <a:latin typeface="Times New Roman" pitchFamily="18" charset="0"/>
                <a:cs typeface="Times New Roman" pitchFamily="18" charset="0"/>
              </a:rPr>
              <a:t>1. Nghệ thuật</a:t>
            </a:r>
            <a:r>
              <a:rPr lang="fr-FR" sz="3600">
                <a:latin typeface="Times New Roman" pitchFamily="18" charset="0"/>
                <a:cs typeface="Times New Roman" pitchFamily="18" charset="0"/>
              </a:rPr>
              <a:t> </a:t>
            </a:r>
          </a:p>
          <a:p>
            <a:r>
              <a:rPr lang="en-US" sz="3200">
                <a:latin typeface="Times New Roman" pitchFamily="18" charset="0"/>
              </a:rPr>
              <a:t>- Kết hợp tự sự, miêu tả, bình luận</a:t>
            </a:r>
          </a:p>
          <a:p>
            <a:r>
              <a:rPr lang="en-US" sz="3200">
                <a:latin typeface="Times New Roman" pitchFamily="18" charset="0"/>
              </a:rPr>
              <a:t>- Lời văn tha thiết thể hiện rõ tình yêu của tác giả với Đà Lạt.</a:t>
            </a:r>
            <a:endParaRPr lang="en-US" sz="3200">
              <a:latin typeface="Times New Roman" pitchFamily="18" charset="0"/>
              <a:cs typeface="Times New Roman" pitchFamily="18" charset="0"/>
            </a:endParaRPr>
          </a:p>
          <a:p>
            <a:r>
              <a:rPr lang="fr-FR" sz="3600" b="1">
                <a:latin typeface="Times New Roman" pitchFamily="18" charset="0"/>
                <a:cs typeface="Times New Roman" pitchFamily="18" charset="0"/>
              </a:rPr>
              <a:t>2. Nội dung</a:t>
            </a:r>
          </a:p>
          <a:p>
            <a:r>
              <a:rPr lang="en-US" sz="3600">
                <a:latin typeface="Times New Roman" pitchFamily="18" charset="0"/>
              </a:rPr>
              <a:t>Tác phẩm đã cho người đọc thấy được tình yêu lớn lao của tác giả đối với hoa đào Đà Lạt. Qua bài viết, người đọc cảm nhận được vẻ đẹp, hồn cốt của hoa đào mà nâng niu, trân trọng sắc đẹp của tự nhiên hơn. </a:t>
            </a:r>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extBox 4"/>
          <p:cNvSpPr txBox="1">
            <a:spLocks noChangeArrowheads="1"/>
          </p:cNvSpPr>
          <p:nvPr/>
        </p:nvSpPr>
        <p:spPr bwMode="auto">
          <a:xfrm>
            <a:off x="4473575" y="398463"/>
            <a:ext cx="5299075" cy="1016000"/>
          </a:xfrm>
          <a:prstGeom prst="rect">
            <a:avLst/>
          </a:prstGeom>
          <a:noFill/>
          <a:ln w="9525">
            <a:noFill/>
            <a:miter lim="800000"/>
            <a:headEnd/>
            <a:tailEnd/>
          </a:ln>
        </p:spPr>
        <p:txBody>
          <a:bodyPr>
            <a:spAutoFit/>
          </a:bodyPr>
          <a:lstStyle/>
          <a:p>
            <a:pPr algn="ctr"/>
            <a:r>
              <a:rPr lang="vi-VN" sz="6000" b="1">
                <a:solidFill>
                  <a:srgbClr val="FF0000"/>
                </a:solidFill>
                <a:latin typeface="Times New Roman" pitchFamily="18" charset="0"/>
                <a:cs typeface="Times New Roman" pitchFamily="18" charset="0"/>
              </a:rPr>
              <a:t>LUYỆN TẬP</a:t>
            </a:r>
            <a:endParaRPr lang="en-US" sz="6000" b="1">
              <a:solidFill>
                <a:srgbClr val="FF0000"/>
              </a:solidFill>
              <a:latin typeface="Times New Roman" pitchFamily="18" charset="0"/>
              <a:cs typeface="Times New Roman" pitchFamily="18" charset="0"/>
            </a:endParaRPr>
          </a:p>
        </p:txBody>
      </p:sp>
      <p:pic>
        <p:nvPicPr>
          <p:cNvPr id="37891" name="Picture 5"/>
          <p:cNvPicPr>
            <a:picLocks noChangeAspect="1"/>
          </p:cNvPicPr>
          <p:nvPr/>
        </p:nvPicPr>
        <p:blipFill>
          <a:blip r:embed="rId3"/>
          <a:srcRect/>
          <a:stretch>
            <a:fillRect/>
          </a:stretch>
        </p:blipFill>
        <p:spPr bwMode="auto">
          <a:xfrm>
            <a:off x="2943225" y="3487738"/>
            <a:ext cx="4179888" cy="3768725"/>
          </a:xfrm>
          <a:prstGeom prst="rect">
            <a:avLst/>
          </a:prstGeom>
          <a:noFill/>
          <a:ln w="9525">
            <a:noFill/>
            <a:miter lim="800000"/>
            <a:headEnd/>
            <a:tailEnd/>
          </a:ln>
        </p:spPr>
      </p:pic>
      <p:sp>
        <p:nvSpPr>
          <p:cNvPr id="7" name="TextBox 6"/>
          <p:cNvSpPr txBox="1">
            <a:spLocks noChangeArrowheads="1"/>
          </p:cNvSpPr>
          <p:nvPr/>
        </p:nvSpPr>
        <p:spPr bwMode="auto">
          <a:xfrm>
            <a:off x="2709863" y="1373188"/>
            <a:ext cx="8826500" cy="1311275"/>
          </a:xfrm>
          <a:prstGeom prst="rect">
            <a:avLst/>
          </a:prstGeom>
          <a:noFill/>
          <a:ln w="9525">
            <a:noFill/>
            <a:miter lim="800000"/>
            <a:headEnd/>
            <a:tailEnd/>
          </a:ln>
        </p:spPr>
        <p:txBody>
          <a:bodyPr>
            <a:spAutoFit/>
          </a:bodyPr>
          <a:lstStyle/>
          <a:p>
            <a:pPr algn="ct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Em quan sát ở địa phương em có loài hoa anh đào không </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0" y="12700"/>
            <a:ext cx="12192000" cy="6858000"/>
          </a:xfrm>
          <a:prstGeom prst="rect">
            <a:avLst/>
          </a:prstGeom>
          <a:noFill/>
          <a:ln w="9525">
            <a:noFill/>
            <a:miter lim="800000"/>
            <a:headEnd/>
            <a:tailEnd/>
          </a:ln>
        </p:spPr>
      </p:pic>
      <p:sp>
        <p:nvSpPr>
          <p:cNvPr id="39938" name="TextBox 4"/>
          <p:cNvSpPr txBox="1">
            <a:spLocks noChangeArrowheads="1"/>
          </p:cNvSpPr>
          <p:nvPr/>
        </p:nvSpPr>
        <p:spPr bwMode="auto">
          <a:xfrm>
            <a:off x="4246563" y="831850"/>
            <a:ext cx="5297487" cy="1016000"/>
          </a:xfrm>
          <a:prstGeom prst="rect">
            <a:avLst/>
          </a:prstGeom>
          <a:noFill/>
          <a:ln w="9525">
            <a:noFill/>
            <a:miter lim="800000"/>
            <a:headEnd/>
            <a:tailEnd/>
          </a:ln>
        </p:spPr>
        <p:txBody>
          <a:bodyPr>
            <a:spAutoFit/>
          </a:bodyPr>
          <a:lstStyle/>
          <a:p>
            <a:pPr algn="ctr"/>
            <a:r>
              <a:rPr lang="en-US" sz="6000" b="1">
                <a:solidFill>
                  <a:srgbClr val="FF0000"/>
                </a:solidFill>
                <a:latin typeface="Times New Roman" pitchFamily="18" charset="0"/>
                <a:cs typeface="Times New Roman" pitchFamily="18" charset="0"/>
              </a:rPr>
              <a:t>VẬN DỤNG</a:t>
            </a:r>
          </a:p>
        </p:txBody>
      </p:sp>
      <p:pic>
        <p:nvPicPr>
          <p:cNvPr id="39939" name="Picture 5"/>
          <p:cNvPicPr>
            <a:picLocks noChangeAspect="1"/>
          </p:cNvPicPr>
          <p:nvPr/>
        </p:nvPicPr>
        <p:blipFill>
          <a:blip r:embed="rId3"/>
          <a:srcRect/>
          <a:stretch>
            <a:fillRect/>
          </a:stretch>
        </p:blipFill>
        <p:spPr bwMode="auto">
          <a:xfrm>
            <a:off x="1722438" y="2803525"/>
            <a:ext cx="4179887" cy="3768725"/>
          </a:xfrm>
          <a:prstGeom prst="rect">
            <a:avLst/>
          </a:prstGeom>
          <a:noFill/>
          <a:ln w="9525">
            <a:noFill/>
            <a:miter lim="800000"/>
            <a:headEnd/>
            <a:tailEnd/>
          </a:ln>
        </p:spPr>
      </p:pic>
      <p:sp>
        <p:nvSpPr>
          <p:cNvPr id="7" name="TextBox 6">
            <a:extLst>
              <a:ext uri="{FF2B5EF4-FFF2-40B4-BE49-F238E27FC236}"/>
            </a:extLst>
          </p:cNvPr>
          <p:cNvSpPr txBox="1"/>
          <p:nvPr/>
        </p:nvSpPr>
        <p:spPr>
          <a:xfrm>
            <a:off x="2647950" y="1847850"/>
            <a:ext cx="9075738" cy="1431925"/>
          </a:xfrm>
          <a:prstGeom prst="rect">
            <a:avLst/>
          </a:prstGeom>
          <a:noFill/>
        </p:spPr>
        <p:txBody>
          <a:bodyPr>
            <a:spAutoFit/>
          </a:bodyPr>
          <a:lstStyle/>
          <a:p>
            <a:pPr algn="ctr"/>
            <a:r>
              <a:rPr lang="vi-VN" sz="4400" i="1">
                <a:latin typeface="Times New Roman" pitchFamily="18" charset="0"/>
              </a:rPr>
              <a:t>Em hãy trình bày </a:t>
            </a:r>
            <a:r>
              <a:rPr lang="en-US" sz="4400" i="1">
                <a:latin typeface="Times New Roman" pitchFamily="18" charset="0"/>
              </a:rPr>
              <a:t>cảm nhận của em về loài hoa anh đào qua bài em vừa học</a:t>
            </a:r>
            <a:r>
              <a:rPr lang="vi-VN" sz="4400" i="1">
                <a:latin typeface="Times New Roman" pitchFamily="18" charset="0"/>
              </a:rPr>
              <a:t>?</a:t>
            </a:r>
            <a:endParaRPr lang="en-US" sz="4400" b="1">
              <a:solidFill>
                <a:srgbClr val="FF0000"/>
              </a:solidFill>
              <a:latin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5" name="AutoShape 49">
            <a:extLst>
              <a:ext uri="{FF2B5EF4-FFF2-40B4-BE49-F238E27FC236}"/>
            </a:extLst>
          </p:cNvPr>
          <p:cNvSpPr>
            <a:spLocks noChangeArrowheads="1"/>
          </p:cNvSpPr>
          <p:nvPr/>
        </p:nvSpPr>
        <p:spPr bwMode="auto">
          <a:xfrm>
            <a:off x="1236663" y="-374650"/>
            <a:ext cx="11512550" cy="5400675"/>
          </a:xfrm>
          <a:prstGeom prst="cloudCallout">
            <a:avLst>
              <a:gd name="adj1" fmla="val 23250"/>
              <a:gd name="adj2" fmla="val 82380"/>
            </a:avLst>
          </a:prstGeom>
          <a:solidFill>
            <a:srgbClr val="92D05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FontTx/>
              <a:buNone/>
              <a:defRPr/>
            </a:pPr>
            <a:endParaRPr lang="en-US" altLang="en-US" sz="4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801938" y="1160463"/>
            <a:ext cx="8461375" cy="2586037"/>
          </a:xfrm>
          <a:prstGeom prst="rect">
            <a:avLst/>
          </a:prstGeom>
          <a:noFill/>
          <a:ln w="9525">
            <a:noFill/>
            <a:miter lim="800000"/>
            <a:headEnd/>
            <a:tailEnd/>
          </a:ln>
        </p:spPr>
        <p:txBody>
          <a:bodyPr>
            <a:spAutoFit/>
          </a:bodyPr>
          <a:lstStyle/>
          <a:p>
            <a:r>
              <a:rPr lang="en-US" sz="4800" i="1">
                <a:latin typeface="Times New Roman" pitchFamily="18" charset="0"/>
                <a:cs typeface="Times New Roman" pitchFamily="18" charset="0"/>
              </a:rPr>
              <a:t>Em hãy cho biết video đề cập nội dung gì ? </a:t>
            </a:r>
            <a:r>
              <a:rPr lang="vi-VN" sz="4800" i="1">
                <a:latin typeface="Times New Roman" pitchFamily="18" charset="0"/>
                <a:cs typeface="Times New Roman" pitchFamily="18" charset="0"/>
              </a:rPr>
              <a:t>Những thông tin từ video </a:t>
            </a:r>
            <a:r>
              <a:rPr lang="en-US" sz="4800" i="1">
                <a:latin typeface="Times New Roman" pitchFamily="18" charset="0"/>
                <a:cs typeface="Times New Roman" pitchFamily="18" charset="0"/>
              </a:rPr>
              <a:t>gợi cho em suy nghĩ gì?</a:t>
            </a:r>
            <a:endParaRPr lang="en-US" sz="4800">
              <a:latin typeface="Times New Roman" pitchFamily="18" charset="0"/>
              <a:cs typeface="Times New Roman" pitchFamily="18" charset="0"/>
            </a:endParaRPr>
          </a:p>
          <a:p>
            <a:endParaRPr 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98425"/>
            <a:ext cx="6380163"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TÌM HIỂU CHUNG</a:t>
            </a:r>
            <a:endParaRPr lang="en-US" sz="4000" b="1">
              <a:latin typeface="Times New Roman" pitchFamily="18" charset="0"/>
              <a:cs typeface="Times New Roman" pitchFamily="18" charset="0"/>
            </a:endParaRPr>
          </a:p>
        </p:txBody>
      </p:sp>
      <p:sp>
        <p:nvSpPr>
          <p:cNvPr id="5" name="TextBox 4"/>
          <p:cNvSpPr txBox="1">
            <a:spLocks noChangeArrowheads="1"/>
          </p:cNvSpPr>
          <p:nvPr/>
        </p:nvSpPr>
        <p:spPr bwMode="auto">
          <a:xfrm>
            <a:off x="0" y="781050"/>
            <a:ext cx="9699625" cy="1046163"/>
          </a:xfrm>
          <a:prstGeom prst="rect">
            <a:avLst/>
          </a:prstGeom>
          <a:noFill/>
          <a:ln w="9525">
            <a:noFill/>
            <a:miter lim="800000"/>
            <a:headEnd/>
            <a:tailEnd/>
          </a:ln>
        </p:spPr>
        <p:txBody>
          <a:bodyPr>
            <a:spAutoFit/>
          </a:bodyPr>
          <a:lstStyle/>
          <a:p>
            <a:r>
              <a:rPr lang="vi-VN" sz="4400" b="1">
                <a:latin typeface="Times New Roman" pitchFamily="18" charset="0"/>
                <a:cs typeface="Times New Roman" pitchFamily="18" charset="0"/>
              </a:rPr>
              <a:t>1. Tác giả</a:t>
            </a:r>
            <a:endParaRPr lang="en-US" sz="4400">
              <a:latin typeface="Times New Roman" pitchFamily="18" charset="0"/>
              <a:cs typeface="Times New Roman" pitchFamily="18" charset="0"/>
            </a:endParaRPr>
          </a:p>
          <a:p>
            <a:endParaRPr lang="en-US" sz="1600">
              <a:latin typeface="Calibri" pitchFamily="34" charset="0"/>
            </a:endParaRPr>
          </a:p>
        </p:txBody>
      </p:sp>
      <p:sp>
        <p:nvSpPr>
          <p:cNvPr id="8" name="TextBox 7"/>
          <p:cNvSpPr txBox="1">
            <a:spLocks noChangeArrowheads="1"/>
          </p:cNvSpPr>
          <p:nvPr/>
        </p:nvSpPr>
        <p:spPr bwMode="auto">
          <a:xfrm>
            <a:off x="98425" y="1665288"/>
            <a:ext cx="8369300" cy="5035550"/>
          </a:xfrm>
          <a:prstGeom prst="rect">
            <a:avLst/>
          </a:prstGeom>
          <a:noFill/>
          <a:ln w="9525">
            <a:noFill/>
            <a:miter lim="800000"/>
            <a:headEnd/>
            <a:tailEnd/>
          </a:ln>
        </p:spPr>
        <p:txBody>
          <a:bodyPr>
            <a:spAutoFit/>
          </a:bodyPr>
          <a:lstStyle/>
          <a:p>
            <a:r>
              <a:rPr lang="vi-VN" sz="3600">
                <a:latin typeface="Times New Roman" pitchFamily="18" charset="0"/>
              </a:rPr>
              <a:t>- Nguyễn Vĩnh Nguyên sinh nãm 1979, quê ở Ninh Thuận</a:t>
            </a:r>
          </a:p>
          <a:p>
            <a:r>
              <a:rPr lang="vi-VN" sz="3600">
                <a:latin typeface="Times New Roman" pitchFamily="18" charset="0"/>
              </a:rPr>
              <a:t>- Ông là nhà thõ, nhà vãn, nhà báo, tác giả nhiều cuốn sách về Ðà Lạt.</a:t>
            </a:r>
          </a:p>
          <a:p>
            <a:r>
              <a:rPr lang="vi-VN" sz="3600">
                <a:latin typeface="Times New Roman" pitchFamily="18" charset="0"/>
              </a:rPr>
              <a:t>- Một số tác phẩm nổi tiếng: Tản vãn </a:t>
            </a:r>
            <a:r>
              <a:rPr lang="vi-VN" sz="3600" i="1">
                <a:latin typeface="Times New Roman" pitchFamily="18" charset="0"/>
              </a:rPr>
              <a:t>Với Ðà Lạt, ai cũng là lữ khách</a:t>
            </a:r>
            <a:r>
              <a:rPr lang="vi-VN" sz="3600">
                <a:latin typeface="Times New Roman" pitchFamily="18" charset="0"/>
              </a:rPr>
              <a:t>, du khảo Ðà Lạt, một thời hýõng xa. Mới nhất là </a:t>
            </a:r>
            <a:r>
              <a:rPr lang="vi-VN" sz="3600" i="1">
                <a:latin typeface="Times New Roman" pitchFamily="18" charset="0"/>
              </a:rPr>
              <a:t>Ðà Lạt, bên dýới sýõng mù</a:t>
            </a:r>
            <a:r>
              <a:rPr lang="vi-VN" sz="3600">
                <a:latin typeface="Times New Roman" pitchFamily="18" charset="0"/>
              </a:rPr>
              <a:t> (biên khảo). </a:t>
            </a:r>
            <a:endParaRPr lang="en-US" sz="3600">
              <a:latin typeface="Times New Roman" pitchFamily="18" charset="0"/>
              <a:cs typeface="Times New Roman" pitchFamily="18" charset="0"/>
            </a:endParaRPr>
          </a:p>
          <a:p>
            <a:endParaRPr lang="en-US" sz="36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0" y="98425"/>
            <a:ext cx="6380163"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TÌM HIỂU CHUNG</a:t>
            </a:r>
            <a:endParaRPr lang="en-US" sz="4000" b="1">
              <a:latin typeface="Times New Roman" pitchFamily="18" charset="0"/>
              <a:cs typeface="Times New Roman" pitchFamily="18" charset="0"/>
            </a:endParaRPr>
          </a:p>
        </p:txBody>
      </p:sp>
      <p:sp>
        <p:nvSpPr>
          <p:cNvPr id="19458" name="TextBox 4"/>
          <p:cNvSpPr txBox="1">
            <a:spLocks noChangeArrowheads="1"/>
          </p:cNvSpPr>
          <p:nvPr/>
        </p:nvSpPr>
        <p:spPr bwMode="auto">
          <a:xfrm>
            <a:off x="0" y="663575"/>
            <a:ext cx="9699625" cy="954088"/>
          </a:xfrm>
          <a:prstGeom prst="rect">
            <a:avLst/>
          </a:prstGeom>
          <a:noFill/>
          <a:ln w="9525">
            <a:noFill/>
            <a:miter lim="800000"/>
            <a:headEnd/>
            <a:tailEnd/>
          </a:ln>
        </p:spPr>
        <p:txBody>
          <a:bodyPr>
            <a:spAutoFit/>
          </a:bodyPr>
          <a:lstStyle/>
          <a:p>
            <a:r>
              <a:rPr lang="vi-VN" sz="4000" b="1">
                <a:latin typeface="Times New Roman" pitchFamily="18" charset="0"/>
                <a:cs typeface="Times New Roman" pitchFamily="18" charset="0"/>
              </a:rPr>
              <a:t>1. Tác giả</a:t>
            </a:r>
            <a:endParaRPr lang="en-US" sz="4000">
              <a:latin typeface="Times New Roman" pitchFamily="18" charset="0"/>
              <a:cs typeface="Times New Roman" pitchFamily="18" charset="0"/>
            </a:endParaRPr>
          </a:p>
          <a:p>
            <a:endParaRPr lang="en-US" sz="1600">
              <a:latin typeface="Calibri" pitchFamily="34" charset="0"/>
            </a:endParaRPr>
          </a:p>
        </p:txBody>
      </p:sp>
      <p:sp>
        <p:nvSpPr>
          <p:cNvPr id="6" name="TextBox 5"/>
          <p:cNvSpPr txBox="1">
            <a:spLocks noChangeArrowheads="1"/>
          </p:cNvSpPr>
          <p:nvPr/>
        </p:nvSpPr>
        <p:spPr bwMode="auto">
          <a:xfrm>
            <a:off x="0" y="1381125"/>
            <a:ext cx="2897188" cy="985838"/>
          </a:xfrm>
          <a:prstGeom prst="rect">
            <a:avLst/>
          </a:prstGeom>
          <a:noFill/>
          <a:ln w="9525">
            <a:noFill/>
            <a:miter lim="800000"/>
            <a:headEnd/>
            <a:tailEnd/>
          </a:ln>
        </p:spPr>
        <p:txBody>
          <a:bodyPr wrap="none">
            <a:spAutoFit/>
          </a:bodyPr>
          <a:lstStyle/>
          <a:p>
            <a:r>
              <a:rPr lang="vi-VN" sz="4000" b="1">
                <a:latin typeface="Times New Roman" pitchFamily="18" charset="0"/>
                <a:cs typeface="Times New Roman" pitchFamily="18" charset="0"/>
              </a:rPr>
              <a:t>2. Tác phẩm</a:t>
            </a:r>
            <a:endParaRPr lang="en-US" sz="4000">
              <a:latin typeface="Times New Roman" pitchFamily="18" charset="0"/>
              <a:cs typeface="Times New Roman" pitchFamily="18" charset="0"/>
            </a:endParaRPr>
          </a:p>
          <a:p>
            <a:endParaRPr lang="en-US">
              <a:latin typeface="Calibri" pitchFamily="34" charset="0"/>
            </a:endParaRPr>
          </a:p>
        </p:txBody>
      </p:sp>
      <p:sp>
        <p:nvSpPr>
          <p:cNvPr id="7" name="TextBox 6"/>
          <p:cNvSpPr txBox="1">
            <a:spLocks noChangeArrowheads="1"/>
          </p:cNvSpPr>
          <p:nvPr/>
        </p:nvSpPr>
        <p:spPr bwMode="auto">
          <a:xfrm>
            <a:off x="0" y="1873250"/>
            <a:ext cx="10082213" cy="701675"/>
          </a:xfrm>
          <a:prstGeom prst="rect">
            <a:avLst/>
          </a:prstGeom>
          <a:noFill/>
          <a:ln w="9525">
            <a:noFill/>
            <a:miter lim="800000"/>
            <a:headEnd/>
            <a:tailEnd/>
          </a:ln>
        </p:spPr>
        <p:txBody>
          <a:bodyPr>
            <a:spAutoFit/>
          </a:bodyPr>
          <a:lstStyle/>
          <a:p>
            <a:pPr algn="just"/>
            <a:r>
              <a:rPr lang="en-US" sz="4000">
                <a:latin typeface="Times New Roman" pitchFamily="18" charset="0"/>
                <a:cs typeface="Times New Roman" pitchFamily="18" charset="0"/>
              </a:rPr>
              <a:t>- Thể loại: Tản văn</a:t>
            </a:r>
          </a:p>
        </p:txBody>
      </p:sp>
      <p:sp>
        <p:nvSpPr>
          <p:cNvPr id="10" name="TextBox 9">
            <a:extLst>
              <a:ext uri="{FF2B5EF4-FFF2-40B4-BE49-F238E27FC236}"/>
            </a:extLst>
          </p:cNvPr>
          <p:cNvSpPr txBox="1"/>
          <p:nvPr/>
        </p:nvSpPr>
        <p:spPr>
          <a:xfrm>
            <a:off x="0" y="2401888"/>
            <a:ext cx="12041188" cy="3387725"/>
          </a:xfrm>
          <a:prstGeom prst="rect">
            <a:avLst/>
          </a:prstGeom>
          <a:noFill/>
        </p:spPr>
        <p:txBody>
          <a:bodyPr>
            <a:spAutoFit/>
          </a:bodyPr>
          <a:lstStyle/>
          <a:p>
            <a:pPr marL="571500" indent="-571500" algn="just">
              <a:buFontTx/>
              <a:buChar char="-"/>
            </a:pPr>
            <a:r>
              <a:rPr lang="vi-VN" sz="3600">
                <a:latin typeface="Times New Roman" pitchFamily="18" charset="0"/>
                <a:cs typeface="Times New Roman" pitchFamily="18" charset="0"/>
              </a:rPr>
              <a:t>Xuất xứ</a:t>
            </a:r>
            <a:r>
              <a:rPr lang="en-US" sz="3600">
                <a:latin typeface="Calibri" pitchFamily="34" charset="0"/>
                <a:cs typeface="Times New Roman" pitchFamily="18" charset="0"/>
              </a:rPr>
              <a:t>:</a:t>
            </a:r>
            <a:endParaRPr lang="vi-VN" sz="3600">
              <a:latin typeface="Times New Roman" pitchFamily="18" charset="0"/>
              <a:cs typeface="Times New Roman" pitchFamily="18" charset="0"/>
            </a:endParaRPr>
          </a:p>
          <a:p>
            <a:pPr marL="571500" indent="-571500" algn="just"/>
            <a:r>
              <a:rPr lang="vi-VN" sz="3600">
                <a:latin typeface="Times New Roman" pitchFamily="18" charset="0"/>
              </a:rPr>
              <a:t>+ Trích ra từ cuốn sách </a:t>
            </a:r>
            <a:r>
              <a:rPr lang="vi-VN" sz="3600" i="1">
                <a:latin typeface="Times New Roman" pitchFamily="18" charset="0"/>
              </a:rPr>
              <a:t>với Đà Lạt ai cũng là lữ khách</a:t>
            </a:r>
            <a:r>
              <a:rPr lang="vi-VN" sz="3600">
                <a:latin typeface="Times New Roman" pitchFamily="18" charset="0"/>
              </a:rPr>
              <a:t>. Đưa ra những cảm nhận, hoài niệm của tác giả về xứ sở sương mù Đà Lạt, những kiếp người lặng lẽ sống , nhưng vẫn có khát vọng mãnh liệt</a:t>
            </a:r>
            <a:endParaRPr lang="en-US" sz="3600">
              <a:latin typeface="Times New Roman" pitchFamily="18" charset="0"/>
            </a:endParaRPr>
          </a:p>
          <a:p>
            <a:pPr marL="571500" indent="-571500" algn="just"/>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0" y="98425"/>
            <a:ext cx="6380163"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TÌM HIỂU CHUNG</a:t>
            </a:r>
            <a:endParaRPr lang="en-US" sz="4000" b="1">
              <a:latin typeface="Times New Roman" pitchFamily="18" charset="0"/>
              <a:cs typeface="Times New Roman" pitchFamily="18" charset="0"/>
            </a:endParaRPr>
          </a:p>
        </p:txBody>
      </p:sp>
      <p:sp>
        <p:nvSpPr>
          <p:cNvPr id="20482" name="TextBox 4"/>
          <p:cNvSpPr txBox="1">
            <a:spLocks noChangeArrowheads="1"/>
          </p:cNvSpPr>
          <p:nvPr/>
        </p:nvSpPr>
        <p:spPr bwMode="auto">
          <a:xfrm>
            <a:off x="0" y="663575"/>
            <a:ext cx="9699625" cy="954088"/>
          </a:xfrm>
          <a:prstGeom prst="rect">
            <a:avLst/>
          </a:prstGeom>
          <a:noFill/>
          <a:ln w="9525">
            <a:noFill/>
            <a:miter lim="800000"/>
            <a:headEnd/>
            <a:tailEnd/>
          </a:ln>
        </p:spPr>
        <p:txBody>
          <a:bodyPr>
            <a:spAutoFit/>
          </a:bodyPr>
          <a:lstStyle/>
          <a:p>
            <a:r>
              <a:rPr lang="vi-VN" sz="4000" b="1">
                <a:latin typeface="Times New Roman" pitchFamily="18" charset="0"/>
                <a:cs typeface="Times New Roman" pitchFamily="18" charset="0"/>
              </a:rPr>
              <a:t>1. Tác giả</a:t>
            </a:r>
            <a:endParaRPr lang="en-US" sz="4000">
              <a:latin typeface="Times New Roman" pitchFamily="18" charset="0"/>
              <a:cs typeface="Times New Roman" pitchFamily="18" charset="0"/>
            </a:endParaRPr>
          </a:p>
          <a:p>
            <a:endParaRPr lang="en-US" sz="1600">
              <a:latin typeface="Calibri" pitchFamily="34" charset="0"/>
            </a:endParaRPr>
          </a:p>
        </p:txBody>
      </p:sp>
      <p:sp>
        <p:nvSpPr>
          <p:cNvPr id="20483" name="TextBox 5"/>
          <p:cNvSpPr txBox="1">
            <a:spLocks noChangeArrowheads="1"/>
          </p:cNvSpPr>
          <p:nvPr/>
        </p:nvSpPr>
        <p:spPr bwMode="auto">
          <a:xfrm>
            <a:off x="0" y="1381125"/>
            <a:ext cx="2897188" cy="985838"/>
          </a:xfrm>
          <a:prstGeom prst="rect">
            <a:avLst/>
          </a:prstGeom>
          <a:noFill/>
          <a:ln w="9525">
            <a:noFill/>
            <a:miter lim="800000"/>
            <a:headEnd/>
            <a:tailEnd/>
          </a:ln>
        </p:spPr>
        <p:txBody>
          <a:bodyPr wrap="none">
            <a:spAutoFit/>
          </a:bodyPr>
          <a:lstStyle/>
          <a:p>
            <a:r>
              <a:rPr lang="vi-VN" sz="4000" b="1">
                <a:latin typeface="Times New Roman" pitchFamily="18" charset="0"/>
                <a:cs typeface="Times New Roman" pitchFamily="18" charset="0"/>
              </a:rPr>
              <a:t>2. Tác phẩm</a:t>
            </a:r>
            <a:endParaRPr lang="en-US" sz="4000">
              <a:latin typeface="Times New Roman" pitchFamily="18" charset="0"/>
              <a:cs typeface="Times New Roman" pitchFamily="18" charset="0"/>
            </a:endParaRPr>
          </a:p>
          <a:p>
            <a:endParaRPr lang="en-US">
              <a:latin typeface="Calibri" pitchFamily="34" charset="0"/>
            </a:endParaRPr>
          </a:p>
        </p:txBody>
      </p:sp>
      <p:sp>
        <p:nvSpPr>
          <p:cNvPr id="7" name="TextBox 6"/>
          <p:cNvSpPr txBox="1">
            <a:spLocks noChangeArrowheads="1"/>
          </p:cNvSpPr>
          <p:nvPr/>
        </p:nvSpPr>
        <p:spPr bwMode="auto">
          <a:xfrm>
            <a:off x="134938" y="2089150"/>
            <a:ext cx="10082212" cy="708025"/>
          </a:xfrm>
          <a:prstGeom prst="rect">
            <a:avLst/>
          </a:prstGeom>
          <a:noFill/>
          <a:ln w="9525">
            <a:noFill/>
            <a:miter lim="800000"/>
            <a:headEnd/>
            <a:tailEnd/>
          </a:ln>
        </p:spPr>
        <p:txBody>
          <a:bodyPr>
            <a:spAutoFit/>
          </a:bodyPr>
          <a:lstStyle/>
          <a:p>
            <a:pPr algn="just"/>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Bố cục: 3 phần</a:t>
            </a:r>
            <a:endParaRPr lang="en-US" sz="4000">
              <a:latin typeface="Times New Roman" pitchFamily="18" charset="0"/>
              <a:cs typeface="Times New Roman" pitchFamily="18" charset="0"/>
            </a:endParaRPr>
          </a:p>
        </p:txBody>
      </p:sp>
      <p:sp>
        <p:nvSpPr>
          <p:cNvPr id="10" name="TextBox 9">
            <a:extLst>
              <a:ext uri="{FF2B5EF4-FFF2-40B4-BE49-F238E27FC236}"/>
            </a:extLst>
          </p:cNvPr>
          <p:cNvSpPr txBox="1"/>
          <p:nvPr/>
        </p:nvSpPr>
        <p:spPr>
          <a:xfrm>
            <a:off x="150813" y="2838450"/>
            <a:ext cx="12041187" cy="3387725"/>
          </a:xfrm>
          <a:prstGeom prst="rect">
            <a:avLst/>
          </a:prstGeom>
          <a:noFill/>
        </p:spPr>
        <p:txBody>
          <a:bodyPr>
            <a:spAutoFit/>
          </a:bodyPr>
          <a:lstStyle/>
          <a:p>
            <a:r>
              <a:rPr lang="vi-VN" sz="3600">
                <a:latin typeface="Times New Roman" pitchFamily="18" charset="0"/>
              </a:rPr>
              <a:t>+ Phần 1 Từ đầu…</a:t>
            </a:r>
            <a:r>
              <a:rPr lang="vi-VN" sz="3600" i="1">
                <a:latin typeface="Times New Roman" pitchFamily="18" charset="0"/>
              </a:rPr>
              <a:t>khi Đà Lạt giao mùa Đông-Xuân</a:t>
            </a:r>
            <a:r>
              <a:rPr lang="vi-VN" sz="3600">
                <a:latin typeface="Times New Roman" pitchFamily="18" charset="0"/>
              </a:rPr>
              <a:t> : Giới thiệu về người bạn kí giả của tác giả</a:t>
            </a:r>
          </a:p>
          <a:p>
            <a:r>
              <a:rPr lang="vi-VN" sz="3600">
                <a:latin typeface="Times New Roman" pitchFamily="18" charset="0"/>
              </a:rPr>
              <a:t>+ Phần 2 Tiếp theo…</a:t>
            </a:r>
            <a:r>
              <a:rPr lang="vi-VN" sz="3600" i="1">
                <a:latin typeface="Times New Roman" pitchFamily="18" charset="0"/>
              </a:rPr>
              <a:t>cuộc vận động rộn ràng nhất thời:</a:t>
            </a:r>
            <a:r>
              <a:rPr lang="vi-VN" sz="3600">
                <a:latin typeface="Times New Roman" pitchFamily="18" charset="0"/>
              </a:rPr>
              <a:t> nói về bản tin hoa anh đào</a:t>
            </a:r>
          </a:p>
          <a:p>
            <a:r>
              <a:rPr lang="vi-VN" sz="3600">
                <a:latin typeface="Times New Roman" pitchFamily="18" charset="0"/>
              </a:rPr>
              <a:t>+ Phần 3 Còn lại : tác giả mong ước trong tương lai có nhiều bản tin về loài hoa hơn</a:t>
            </a:r>
            <a:endParaRPr lang="en-US" sz="36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111125" y="71438"/>
            <a:ext cx="9613900" cy="708025"/>
          </a:xfrm>
          <a:prstGeom prst="rect">
            <a:avLst/>
          </a:prstGeom>
          <a:noFill/>
          <a:ln w="9525">
            <a:noFill/>
            <a:miter lim="800000"/>
            <a:headEnd/>
            <a:tailEnd/>
          </a:ln>
        </p:spPr>
        <p:txBody>
          <a:bodyPr>
            <a:spAutoFit/>
          </a:bodyPr>
          <a:lstStyle/>
          <a:p>
            <a:r>
              <a:rPr lang="vi-VN" sz="4000" b="1">
                <a:latin typeface="Times New Roman" pitchFamily="18" charset="0"/>
                <a:cs typeface="Times New Roman" pitchFamily="18" charset="0"/>
              </a:rPr>
              <a:t>II. </a:t>
            </a:r>
            <a:r>
              <a:rPr lang="en-US" sz="4000" b="1">
                <a:latin typeface="Times New Roman" pitchFamily="18" charset="0"/>
                <a:cs typeface="Times New Roman" pitchFamily="18" charset="0"/>
              </a:rPr>
              <a:t>KHÁM PHÁ VĂN BẢN</a:t>
            </a:r>
            <a:endParaRPr lang="en-US" sz="4000">
              <a:latin typeface="Times New Roman" pitchFamily="18" charset="0"/>
              <a:cs typeface="Times New Roman" pitchFamily="18" charset="0"/>
            </a:endParaRPr>
          </a:p>
        </p:txBody>
      </p:sp>
      <p:sp>
        <p:nvSpPr>
          <p:cNvPr id="21506" name="TextBox 4"/>
          <p:cNvSpPr txBox="1">
            <a:spLocks noChangeArrowheads="1"/>
          </p:cNvSpPr>
          <p:nvPr/>
        </p:nvSpPr>
        <p:spPr bwMode="auto">
          <a:xfrm>
            <a:off x="111125" y="779463"/>
            <a:ext cx="6335713" cy="655637"/>
          </a:xfrm>
          <a:prstGeom prst="rect">
            <a:avLst/>
          </a:prstGeom>
          <a:noFill/>
          <a:ln w="9525">
            <a:noFill/>
            <a:miter lim="800000"/>
            <a:headEnd/>
            <a:tailEnd/>
          </a:ln>
        </p:spPr>
        <p:txBody>
          <a:bodyPr>
            <a:spAutoFit/>
          </a:bodyPr>
          <a:lstStyle/>
          <a:p>
            <a:r>
              <a:rPr lang="en-US" sz="3700" b="1" i="1">
                <a:latin typeface="Times New Roman" pitchFamily="18" charset="0"/>
                <a:cs typeface="Times New Roman" pitchFamily="18" charset="0"/>
              </a:rPr>
              <a:t>1</a:t>
            </a:r>
            <a:r>
              <a:rPr lang="vi-VN" sz="3700" b="1" i="1">
                <a:latin typeface="Times New Roman" pitchFamily="18" charset="0"/>
                <a:cs typeface="Times New Roman" pitchFamily="18" charset="0"/>
              </a:rPr>
              <a:t>.</a:t>
            </a:r>
            <a:r>
              <a:rPr lang="en-US" sz="3700" b="1" i="1">
                <a:latin typeface="Times New Roman" pitchFamily="18" charset="0"/>
                <a:cs typeface="Times New Roman" pitchFamily="18" charset="0"/>
              </a:rPr>
              <a:t> Bản tin hoa anh đào</a:t>
            </a:r>
          </a:p>
        </p:txBody>
      </p:sp>
      <p:sp>
        <p:nvSpPr>
          <p:cNvPr id="7" name="AutoShape 61">
            <a:extLst>
              <a:ext uri="{FF2B5EF4-FFF2-40B4-BE49-F238E27FC236}"/>
            </a:extLst>
          </p:cNvPr>
          <p:cNvSpPr>
            <a:spLocks noChangeArrowheads="1"/>
          </p:cNvSpPr>
          <p:nvPr/>
        </p:nvSpPr>
        <p:spPr bwMode="auto">
          <a:xfrm>
            <a:off x="111125" y="1592263"/>
            <a:ext cx="9653588" cy="2522537"/>
          </a:xfrm>
          <a:prstGeom prst="star16">
            <a:avLst>
              <a:gd name="adj" fmla="val 37500"/>
            </a:avLst>
          </a:prstGeom>
          <a:solidFill>
            <a:srgbClr val="FF99CC"/>
          </a:solidFill>
          <a:ln w="12700" algn="ctr">
            <a:solidFill>
              <a:srgbClr val="FFCC99"/>
            </a:solidFill>
            <a:miter lim="800000"/>
            <a:headEnd/>
            <a:tailEnd/>
          </a:ln>
          <a:effectLst>
            <a:outerShdw dist="35921" dir="2700000" sy="50000" kx="2115830" algn="bl" rotWithShape="0">
              <a:srgbClr val="C0C0C0">
                <a:alpha val="79999"/>
              </a:srgbClr>
            </a:outerShdw>
          </a:effectLst>
        </p:spPr>
        <p:txBody>
          <a:bodyPr wrap="none" anchor="ctr"/>
          <a:lstStyle/>
          <a:p>
            <a:pPr algn="ctr"/>
            <a:endParaRPr lang="en-US" altLang="en-US" sz="2800" b="1" i="1">
              <a:latin typeface="Times New Roman" pitchFamily="18" charset="0"/>
            </a:endParaRPr>
          </a:p>
          <a:p>
            <a:pPr algn="ctr"/>
            <a:endParaRPr lang="en-US" altLang="en-US" sz="2800" b="1" i="1">
              <a:latin typeface="Times New Roman" pitchFamily="18" charset="0"/>
            </a:endParaRPr>
          </a:p>
          <a:p>
            <a:pPr algn="ctr"/>
            <a:r>
              <a:rPr lang="en-US" sz="3600" i="1">
                <a:latin typeface="Times New Roman" pitchFamily="18" charset="0"/>
                <a:cs typeface="Times New Roman" pitchFamily="18" charset="0"/>
              </a:rPr>
              <a:t>? </a:t>
            </a:r>
            <a:r>
              <a:rPr lang="vi-VN" sz="3600" i="1">
                <a:latin typeface="Times New Roman" pitchFamily="18" charset="0"/>
                <a:cs typeface="Times New Roman" pitchFamily="18" charset="0"/>
              </a:rPr>
              <a:t>Tìm trong đoạn 1 một cụm từ khái quát nội </a:t>
            </a:r>
          </a:p>
          <a:p>
            <a:pPr algn="ctr"/>
            <a:r>
              <a:rPr lang="vi-VN" sz="3600" i="1">
                <a:latin typeface="Times New Roman" pitchFamily="18" charset="0"/>
                <a:cs typeface="Times New Roman" pitchFamily="18" charset="0"/>
              </a:rPr>
              <a:t>dung vấn  đề</a:t>
            </a:r>
            <a:r>
              <a:rPr lang="en-US" sz="3600" i="1">
                <a:latin typeface="Times New Roman" pitchFamily="18" charset="0"/>
                <a:cs typeface="Times New Roman" pitchFamily="18" charset="0"/>
              </a:rPr>
              <a:t>?</a:t>
            </a:r>
            <a:endParaRPr lang="vi-VN" sz="3600" i="1">
              <a:latin typeface="Times New Roman" pitchFamily="18" charset="0"/>
              <a:cs typeface="Times New Roman" pitchFamily="18" charset="0"/>
            </a:endParaRPr>
          </a:p>
          <a:p>
            <a:pPr algn="ctr"/>
            <a:r>
              <a:rPr lang="vi-VN" sz="3200" i="1">
                <a:latin typeface="Times New Roman" pitchFamily="18" charset="0"/>
              </a:rPr>
              <a:t>Những cách gọi khác nhau của vấn đề?</a:t>
            </a:r>
            <a:endParaRPr lang="en-US" sz="3600">
              <a:latin typeface="Calibri" pitchFamily="34" charset="0"/>
              <a:cs typeface="Times New Roman" pitchFamily="18" charset="0"/>
            </a:endParaRPr>
          </a:p>
          <a:p>
            <a:pPr algn="ctr"/>
            <a:endParaRPr lang="en-US" altLang="en-US" sz="4800" i="1">
              <a:latin typeface="Times New Roman" pitchFamily="18" charset="0"/>
            </a:endParaRPr>
          </a:p>
          <a:p>
            <a:pPr algn="ctr"/>
            <a:endParaRPr lang="en-US" altLang="en-US" sz="2800">
              <a:latin typeface="Times New Roman" pitchFamily="18" charset="0"/>
            </a:endParaRPr>
          </a:p>
        </p:txBody>
      </p:sp>
      <p:sp>
        <p:nvSpPr>
          <p:cNvPr id="9" name="AutoShape 40">
            <a:extLst>
              <a:ext uri="{FF2B5EF4-FFF2-40B4-BE49-F238E27FC236}"/>
            </a:extLst>
          </p:cNvPr>
          <p:cNvSpPr>
            <a:spLocks noChangeArrowheads="1"/>
          </p:cNvSpPr>
          <p:nvPr/>
        </p:nvSpPr>
        <p:spPr bwMode="auto">
          <a:xfrm>
            <a:off x="4224338" y="3976688"/>
            <a:ext cx="7967662" cy="2644775"/>
          </a:xfrm>
          <a:prstGeom prst="cloudCallout">
            <a:avLst>
              <a:gd name="adj1" fmla="val -43931"/>
              <a:gd name="adj2" fmla="val 87833"/>
            </a:avLst>
          </a:prstGeom>
          <a:gradFill rotWithShape="1">
            <a:gsLst>
              <a:gs pos="0">
                <a:srgbClr val="FFFFFF"/>
              </a:gs>
              <a:gs pos="100000">
                <a:srgbClr val="FF99FF"/>
              </a:gs>
            </a:gsLst>
            <a:lin ang="18900000" scaled="1"/>
          </a:gra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FontTx/>
              <a:buNone/>
              <a:defRPr/>
            </a:pPr>
            <a:r>
              <a:rPr lang="vi-VN" sz="3600" i="1" dirty="0">
                <a:latin typeface="+mj-lt"/>
                <a:cs typeface="+mn-cs"/>
              </a:rPr>
              <a:t>Nhận xét về cách nêu vấn đề của tác giả?</a:t>
            </a:r>
            <a:endParaRPr lang="en-US" altLang="en-US" sz="3600" b="1" i="1"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4250" y="773113"/>
            <a:ext cx="10902950" cy="6070600"/>
          </a:xfrm>
          <a:prstGeom prst="rect">
            <a:avLst/>
          </a:prstGeom>
          <a:noFill/>
        </p:spPr>
        <p:txBody>
          <a:bodyPr>
            <a:spAutoFit/>
          </a:bodyPr>
          <a:lstStyle/>
          <a:p>
            <a:r>
              <a:rPr lang="fi-FI" sz="2800" b="1">
                <a:latin typeface="Times New Roman" pitchFamily="18" charset="0"/>
              </a:rPr>
              <a:t>1. Bản tin hoa anh đào.</a:t>
            </a:r>
            <a:endParaRPr lang="fi-FI" sz="2800">
              <a:latin typeface="Times New Roman" pitchFamily="18" charset="0"/>
            </a:endParaRPr>
          </a:p>
          <a:p>
            <a:r>
              <a:rPr lang="fi-FI" sz="2800">
                <a:latin typeface="Times New Roman" pitchFamily="18" charset="0"/>
              </a:rPr>
              <a:t>- Thời gian xuất hiện</a:t>
            </a:r>
          </a:p>
          <a:p>
            <a:r>
              <a:rPr lang="fi-FI" sz="2800">
                <a:latin typeface="Times New Roman" pitchFamily="18" charset="0"/>
              </a:rPr>
              <a:t>+ mỗi năm một lần, vào tháng Chạp</a:t>
            </a:r>
          </a:p>
          <a:p>
            <a:r>
              <a:rPr lang="fi-FI" sz="2800">
                <a:latin typeface="Times New Roman" pitchFamily="18" charset="0"/>
              </a:rPr>
              <a:t>- Nội dung của bản tin thay đổi theo từng năm</a:t>
            </a:r>
            <a:endParaRPr lang="fi-FI" sz="2800" i="1">
              <a:latin typeface="Times New Roman" pitchFamily="18" charset="0"/>
            </a:endParaRPr>
          </a:p>
          <a:p>
            <a:r>
              <a:rPr lang="fi-FI" sz="2800" i="1">
                <a:latin typeface="Times New Roman" pitchFamily="18" charset="0"/>
              </a:rPr>
              <a:t>+ Viết như một bài thơ với niềm hưng khởi, hân hoan, loan báo rằng hoa sẽ nở rộ vào tháng tới</a:t>
            </a:r>
          </a:p>
          <a:p>
            <a:r>
              <a:rPr lang="fi-FI" sz="2800" i="1">
                <a:latin typeface="Times New Roman" pitchFamily="18" charset="0"/>
              </a:rPr>
              <a:t>+ Bản tin dự báo hoa nở muộn, chóng tàn vì thời tiết bất lợi</a:t>
            </a:r>
          </a:p>
          <a:p>
            <a:r>
              <a:rPr lang="fi-FI" sz="2800" i="1">
                <a:latin typeface="Times New Roman" pitchFamily="18" charset="0"/>
              </a:rPr>
              <a:t>+ Có năm kể lể về gốc anh đào cổ thụ đứng ở góc đường nào đó trong thành phố vừa bị đốn hạ</a:t>
            </a:r>
            <a:endParaRPr lang="fi-FI" sz="2800">
              <a:latin typeface="Times New Roman" pitchFamily="18" charset="0"/>
            </a:endParaRPr>
          </a:p>
          <a:p>
            <a:r>
              <a:rPr lang="fi-FI" sz="2800">
                <a:latin typeface="Times New Roman" pitchFamily="18" charset="0"/>
              </a:rPr>
              <a:t>- Những khó khăn đầu tiên của người bạn tác giả khi mới viết một bản tin lạ</a:t>
            </a:r>
          </a:p>
          <a:p>
            <a:r>
              <a:rPr lang="fi-FI" sz="2800">
                <a:latin typeface="Times New Roman" pitchFamily="18" charset="0"/>
              </a:rPr>
              <a:t>+ Người viết tin không biết nên bắt đầu từ đâu</a:t>
            </a:r>
          </a:p>
          <a:p>
            <a:r>
              <a:rPr lang="fi-FI" sz="2800">
                <a:latin typeface="Times New Roman" pitchFamily="18" charset="0"/>
              </a:rPr>
              <a:t>+ Anh vẫn đưa ra quyết định: </a:t>
            </a:r>
            <a:r>
              <a:rPr lang="fi-FI" sz="2800" i="1">
                <a:latin typeface="Times New Roman" pitchFamily="18" charset="0"/>
              </a:rPr>
              <a:t>phải làm cho hoa anh đào bình đẳng với các bản tin khác trên đời.</a:t>
            </a:r>
            <a:r>
              <a:rPr lang="en-US" sz="28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849438" y="2782888"/>
            <a:ext cx="9031287" cy="830262"/>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HỌC SINH THẢO LUẬN NHÓM  </a:t>
            </a:r>
          </a:p>
        </p:txBody>
      </p:sp>
      <p:pic>
        <p:nvPicPr>
          <p:cNvPr id="24579"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extBox 1"/>
          <p:cNvSpPr txBox="1">
            <a:spLocks noChangeArrowheads="1"/>
          </p:cNvSpPr>
          <p:nvPr/>
        </p:nvSpPr>
        <p:spPr bwMode="auto">
          <a:xfrm>
            <a:off x="3159125" y="2187575"/>
            <a:ext cx="5868988" cy="830263"/>
          </a:xfrm>
          <a:prstGeom prst="rect">
            <a:avLst/>
          </a:prstGeom>
          <a:noFill/>
          <a:ln w="9525">
            <a:noFill/>
            <a:miter lim="800000"/>
            <a:headEnd/>
            <a:tailEnd/>
          </a:ln>
        </p:spPr>
        <p:txBody>
          <a:bodyPr>
            <a:spAutoFit/>
          </a:bodyPr>
          <a:lstStyle/>
          <a:p>
            <a:r>
              <a:rPr lang="en-US" sz="3200">
                <a:latin typeface="Calibri" pitchFamily="34" charset="0"/>
              </a:rPr>
              <a:t> </a:t>
            </a:r>
            <a:r>
              <a:rPr lang="en-US" sz="4800">
                <a:solidFill>
                  <a:srgbClr val="FF0000"/>
                </a:solidFill>
                <a:latin typeface="Times New Roman" pitchFamily="18" charset="0"/>
                <a:cs typeface="Times New Roman" pitchFamily="18" charset="0"/>
              </a:rPr>
              <a:t>THẢO LUẬN NHÓM</a:t>
            </a:r>
            <a:endParaRPr lang="en-US" sz="320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5059363" y="2844800"/>
            <a:ext cx="2381250" cy="768350"/>
          </a:xfrm>
          <a:prstGeom prst="rect">
            <a:avLst/>
          </a:prstGeom>
          <a:noFill/>
          <a:ln w="9525">
            <a:noFill/>
            <a:miter lim="800000"/>
            <a:headEnd/>
            <a:tailEnd/>
          </a:ln>
        </p:spPr>
        <p:txBody>
          <a:bodyPr>
            <a:spAutoFit/>
          </a:bodyPr>
          <a:lstStyle/>
          <a:p>
            <a:r>
              <a:rPr lang="vi-VN" sz="4400">
                <a:solidFill>
                  <a:srgbClr val="FF0000"/>
                </a:solidFill>
                <a:latin typeface="Times New Roman" pitchFamily="18" charset="0"/>
                <a:cs typeface="Times New Roman" pitchFamily="18" charset="0"/>
              </a:rPr>
              <a:t>7</a:t>
            </a:r>
            <a:r>
              <a:rPr lang="en-US" sz="4400">
                <a:solidFill>
                  <a:srgbClr val="FF0000"/>
                </a:solidFill>
                <a:latin typeface="Times New Roman" pitchFamily="18" charset="0"/>
                <a:cs typeface="Times New Roman" pitchFamily="18" charset="0"/>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vi-VN" b="1" smtClean="0"/>
              <a:t>Hoạt động nhóm (7P)</a:t>
            </a:r>
            <a:endParaRPr lang="en-US" b="1" smtClean="0"/>
          </a:p>
        </p:txBody>
      </p:sp>
      <p:sp>
        <p:nvSpPr>
          <p:cNvPr id="3" name="Content Placeholder 2"/>
          <p:cNvSpPr>
            <a:spLocks noGrp="1"/>
          </p:cNvSpPr>
          <p:nvPr>
            <p:ph idx="1"/>
          </p:nvPr>
        </p:nvSpPr>
        <p:spPr/>
        <p:txBody>
          <a:bodyPr>
            <a:normAutofit/>
          </a:bodyPr>
          <a:lstStyle/>
          <a:p>
            <a:pPr marL="0" indent="0">
              <a:buFont typeface="Arial" charset="0"/>
              <a:buNone/>
            </a:pPr>
            <a:r>
              <a:rPr lang="en-US" sz="3600" smtClean="0">
                <a:latin typeface="Times New Roman" pitchFamily="18" charset="0"/>
              </a:rPr>
              <a:t>? Trình bày những hiểu biết của em về loài hoa anh đào?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691</Words>
  <Application>Microsoft Office PowerPoint</Application>
  <PresentationFormat>Custom</PresentationFormat>
  <Paragraphs>70</Paragraphs>
  <Slides>14</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14</vt:i4>
      </vt:variant>
    </vt:vector>
  </HeadingPairs>
  <TitlesOfParts>
    <vt:vector size="18" baseType="lpstr">
      <vt:lpstr>Calibri</vt:lpstr>
      <vt:lpstr>Arial</vt:lpstr>
      <vt:lpstr>Times New Roman</vt:lpstr>
      <vt:lpstr>Office Theme</vt:lpstr>
      <vt:lpstr>Slide 1</vt:lpstr>
      <vt:lpstr>Slide 2</vt:lpstr>
      <vt:lpstr>Slide 3</vt:lpstr>
      <vt:lpstr>Slide 4</vt:lpstr>
      <vt:lpstr>Slide 5</vt:lpstr>
      <vt:lpstr>Slide 6</vt:lpstr>
      <vt:lpstr>Slide 7</vt:lpstr>
      <vt:lpstr>Slide 8</vt:lpstr>
      <vt:lpstr>Hoạt động nhóm (7P)</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LNV</dc:creator>
  <cp:lastModifiedBy>Welcome</cp:lastModifiedBy>
  <cp:revision>103</cp:revision>
  <dcterms:created xsi:type="dcterms:W3CDTF">2021-06-18T07:35:22Z</dcterms:created>
  <dcterms:modified xsi:type="dcterms:W3CDTF">2022-08-07T09:57:07Z</dcterms:modified>
</cp:coreProperties>
</file>