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1" r:id="rId2"/>
    <p:sldId id="271" r:id="rId3"/>
    <p:sldId id="256" r:id="rId4"/>
    <p:sldId id="263" r:id="rId5"/>
    <p:sldId id="267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2" r:id="rId15"/>
    <p:sldId id="283" r:id="rId16"/>
    <p:sldId id="284" r:id="rId17"/>
    <p:sldId id="286" r:id="rId18"/>
    <p:sldId id="285" r:id="rId19"/>
    <p:sldId id="287" r:id="rId20"/>
    <p:sldId id="280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.VnTime" panose="020B7200000000000000" pitchFamily="3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4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oleObject" Target="../embeddings/oleObject28.bin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png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58.png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52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slide" Target="slide17.xml"/><Relationship Id="rId2" Type="http://schemas.openxmlformats.org/officeDocument/2006/relationships/audio" Target="../media/audio5.wav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5" Type="http://schemas.openxmlformats.org/officeDocument/2006/relationships/slide" Target="slide18.xml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slide" Target="slide16.xml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3.wmf"/><Relationship Id="rId18" Type="http://schemas.openxmlformats.org/officeDocument/2006/relationships/oleObject" Target="../embeddings/oleObject34.bin"/><Relationship Id="rId3" Type="http://schemas.openxmlformats.org/officeDocument/2006/relationships/audio" Target="../media/audio5.wav"/><Relationship Id="rId7" Type="http://schemas.openxmlformats.org/officeDocument/2006/relationships/image" Target="../media/image77.png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11.vml"/><Relationship Id="rId6" Type="http://schemas.openxmlformats.org/officeDocument/2006/relationships/slide" Target="slide17.xml"/><Relationship Id="rId11" Type="http://schemas.openxmlformats.org/officeDocument/2006/relationships/image" Target="../media/image72.wmf"/><Relationship Id="rId5" Type="http://schemas.openxmlformats.org/officeDocument/2006/relationships/audio" Target="../media/audio2.wav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76.wmf"/><Relationship Id="rId4" Type="http://schemas.openxmlformats.org/officeDocument/2006/relationships/audio" Target="../media/audio7.wav"/><Relationship Id="rId9" Type="http://schemas.openxmlformats.org/officeDocument/2006/relationships/slide" Target="slide14.xml"/><Relationship Id="rId14" Type="http://schemas.openxmlformats.org/officeDocument/2006/relationships/oleObject" Target="../embeddings/oleObject3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slide" Target="slide17.xml"/><Relationship Id="rId11" Type="http://schemas.openxmlformats.org/officeDocument/2006/relationships/image" Target="../media/image79.wmf"/><Relationship Id="rId5" Type="http://schemas.openxmlformats.org/officeDocument/2006/relationships/audio" Target="../media/audio2.wav"/><Relationship Id="rId10" Type="http://schemas.openxmlformats.org/officeDocument/2006/relationships/oleObject" Target="../embeddings/oleObject35.bin"/><Relationship Id="rId4" Type="http://schemas.openxmlformats.org/officeDocument/2006/relationships/audio" Target="../media/audio7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40.bin"/><Relationship Id="rId3" Type="http://schemas.openxmlformats.org/officeDocument/2006/relationships/audio" Target="../media/audio5.wav"/><Relationship Id="rId7" Type="http://schemas.openxmlformats.org/officeDocument/2006/relationships/image" Target="../media/image78.png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9.bin"/><Relationship Id="rId1" Type="http://schemas.openxmlformats.org/officeDocument/2006/relationships/vmlDrawing" Target="../drawings/vmlDrawing13.vml"/><Relationship Id="rId6" Type="http://schemas.openxmlformats.org/officeDocument/2006/relationships/slide" Target="slide17.xml"/><Relationship Id="rId11" Type="http://schemas.openxmlformats.org/officeDocument/2006/relationships/image" Target="../media/image80.wmf"/><Relationship Id="rId5" Type="http://schemas.openxmlformats.org/officeDocument/2006/relationships/audio" Target="../media/audio2.wav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84.wmf"/><Relationship Id="rId4" Type="http://schemas.openxmlformats.org/officeDocument/2006/relationships/audio" Target="../media/audio7.wav"/><Relationship Id="rId9" Type="http://schemas.openxmlformats.org/officeDocument/2006/relationships/slide" Target="slide14.xml"/><Relationship Id="rId14" Type="http://schemas.openxmlformats.org/officeDocument/2006/relationships/oleObject" Target="../embeddings/oleObject3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7.wav"/><Relationship Id="rId7" Type="http://schemas.openxmlformats.org/officeDocument/2006/relationships/image" Target="../media/image7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slide" Target="slide17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5.jpg"/><Relationship Id="rId7" Type="http://schemas.openxmlformats.org/officeDocument/2006/relationships/image" Target="../media/image6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jpeg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jpe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23" Type="http://schemas.openxmlformats.org/officeDocument/2006/relationships/slide" Target="slide6.xml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g"/><Relationship Id="rId11" Type="http://schemas.openxmlformats.org/officeDocument/2006/relationships/image" Target="../media/image23.wmf"/><Relationship Id="rId5" Type="http://schemas.openxmlformats.org/officeDocument/2006/relationships/audio" Target="../media/audio2.wav"/><Relationship Id="rId10" Type="http://schemas.openxmlformats.org/officeDocument/2006/relationships/oleObject" Target="../embeddings/oleObject1.bin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jpg"/><Relationship Id="rId11" Type="http://schemas.openxmlformats.org/officeDocument/2006/relationships/image" Target="../media/image27.wmf"/><Relationship Id="rId5" Type="http://schemas.openxmlformats.org/officeDocument/2006/relationships/audio" Target="../media/audio2.wav"/><Relationship Id="rId10" Type="http://schemas.openxmlformats.org/officeDocument/2006/relationships/oleObject" Target="../embeddings/oleObject2.bin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279651" y="4510088"/>
            <a:ext cx="2067983" cy="1452562"/>
            <a:chOff x="2844800" y="1422399"/>
            <a:chExt cx="2235200" cy="2235200"/>
          </a:xfrm>
        </p:grpSpPr>
        <p:sp>
          <p:nvSpPr>
            <p:cNvPr id="3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 4"/>
            <p:cNvSpPr/>
            <p:nvPr/>
          </p:nvSpPr>
          <p:spPr>
            <a:xfrm>
              <a:off x="3295500" y="1945167"/>
              <a:ext cx="1333800" cy="11505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3200"/>
            </a:p>
          </p:txBody>
        </p:sp>
      </p:grpSp>
      <p:pic>
        <p:nvPicPr>
          <p:cNvPr id="2" name="Group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753">
            <a:off x="3920067" y="5114926"/>
            <a:ext cx="21336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3"/>
          <p:cNvGrpSpPr>
            <a:grpSpLocks/>
          </p:cNvGrpSpPr>
          <p:nvPr/>
        </p:nvGrpSpPr>
        <p:grpSpPr bwMode="auto">
          <a:xfrm rot="722986">
            <a:off x="5765801" y="4740275"/>
            <a:ext cx="2087033" cy="1600200"/>
            <a:chOff x="2844800" y="1422399"/>
            <a:chExt cx="2235200" cy="2235200"/>
          </a:xfrm>
        </p:grpSpPr>
        <p:sp>
          <p:nvSpPr>
            <p:cNvPr id="25" name=" 3"/>
            <p:cNvSpPr/>
            <p:nvPr/>
          </p:nvSpPr>
          <p:spPr>
            <a:xfrm>
              <a:off x="2844800" y="1422399"/>
              <a:ext cx="2235200" cy="2235200"/>
            </a:xfrm>
            <a:prstGeom prst="gear9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 4"/>
            <p:cNvSpPr/>
            <p:nvPr/>
          </p:nvSpPr>
          <p:spPr>
            <a:xfrm>
              <a:off x="3249838" y="1913605"/>
              <a:ext cx="1337493" cy="1148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0640" tIns="40640" rIns="40640" bIns="4064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200">
                <a:solidFill>
                  <a:srgbClr val="FF3300"/>
                </a:solidFill>
                <a:latin typeface="Verdana" pitchFamily="34" charset="0"/>
              </a:endParaRPr>
            </a:p>
          </p:txBody>
        </p:sp>
      </p:grpSp>
      <p:pic>
        <p:nvPicPr>
          <p:cNvPr id="5" name="Group 2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67" y="4767263"/>
            <a:ext cx="2055284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oup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476">
            <a:off x="9417051" y="4649788"/>
            <a:ext cx="2063749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9721851" y="4975226"/>
            <a:ext cx="1373716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/>
              <a:t>8</a:t>
            </a:r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6278034" y="5127626"/>
            <a:ext cx="106256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 smtClean="0"/>
              <a:t>S</a:t>
            </a:r>
            <a:endParaRPr lang="en-US" altLang="en-US" sz="4400"/>
          </a:p>
        </p:txBody>
      </p:sp>
      <p:pic>
        <p:nvPicPr>
          <p:cNvPr id="17" name="Group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753">
            <a:off x="442384" y="4438651"/>
            <a:ext cx="21336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2"/>
          <p:cNvSpPr>
            <a:spLocks noChangeArrowheads="1"/>
          </p:cNvSpPr>
          <p:nvPr/>
        </p:nvSpPr>
        <p:spPr bwMode="auto">
          <a:xfrm>
            <a:off x="4347633" y="5356225"/>
            <a:ext cx="132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/>
              <a:t>I</a:t>
            </a:r>
          </a:p>
        </p:txBody>
      </p:sp>
      <p:sp>
        <p:nvSpPr>
          <p:cNvPr id="21" name="Rectangle 52"/>
          <p:cNvSpPr>
            <a:spLocks noChangeArrowheads="1"/>
          </p:cNvSpPr>
          <p:nvPr/>
        </p:nvSpPr>
        <p:spPr bwMode="auto">
          <a:xfrm>
            <a:off x="2620433" y="4822825"/>
            <a:ext cx="132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/>
              <a:t>Ạ</a:t>
            </a:r>
          </a:p>
        </p:txBody>
      </p:sp>
      <p:sp>
        <p:nvSpPr>
          <p:cNvPr id="23" name="Rectangle 52"/>
          <p:cNvSpPr>
            <a:spLocks noChangeArrowheads="1"/>
          </p:cNvSpPr>
          <p:nvPr/>
        </p:nvSpPr>
        <p:spPr bwMode="auto">
          <a:xfrm>
            <a:off x="893233" y="4670425"/>
            <a:ext cx="132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/>
              <a:t>Đ</a:t>
            </a:r>
          </a:p>
        </p:txBody>
      </p:sp>
      <p:sp>
        <p:nvSpPr>
          <p:cNvPr id="24" name="Rectangle 52"/>
          <p:cNvSpPr>
            <a:spLocks noChangeArrowheads="1"/>
          </p:cNvSpPr>
          <p:nvPr/>
        </p:nvSpPr>
        <p:spPr bwMode="auto">
          <a:xfrm>
            <a:off x="8051800" y="5030788"/>
            <a:ext cx="132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/>
              <a:t>Ố</a:t>
            </a:r>
          </a:p>
        </p:txBody>
      </p:sp>
      <p:pic>
        <p:nvPicPr>
          <p:cNvPr id="2062" name="Picture 16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33" y="1011933"/>
            <a:ext cx="3987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8"/>
          <p:cNvSpPr>
            <a:spLocks noChangeArrowheads="1"/>
          </p:cNvSpPr>
          <p:nvPr/>
        </p:nvSpPr>
        <p:spPr bwMode="auto">
          <a:xfrm>
            <a:off x="1934634" y="152401"/>
            <a:ext cx="822536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PHÒNG  GIÁO DỤC ĐÀO TẠO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ĐẠI TỪ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TH&amp;THCS CÁT NÊ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893233" y="2275022"/>
            <a:ext cx="10668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QUÝ THẦY CÔ </a:t>
            </a:r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 GIỜ LỚP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8A 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GV: TRẦN THỊ HƯƠNG LY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un 8"/>
          <p:cNvSpPr/>
          <p:nvPr/>
        </p:nvSpPr>
        <p:spPr>
          <a:xfrm>
            <a:off x="10448925" y="487555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5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1.11111E-6 L 2.70833E-6 -0.07222 " pathEditMode="relative" rAng="0" ptsTypes="AA">
                                      <p:cBhvr>
                                        <p:cTn id="6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530498" y="402431"/>
            <a:ext cx="94726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oạt động nhóm 4 phút </a:t>
            </a:r>
            <a:r>
              <a:rPr lang="en-US" altLang="en-US" sz="2800" smtClean="0">
                <a:latin typeface="Times New Roman" panose="02020603050405020304" pitchFamily="18" charset="0"/>
              </a:rPr>
              <a:t>:Làm </a:t>
            </a:r>
            <a:r>
              <a:rPr lang="en-US" altLang="en-US" sz="2800">
                <a:latin typeface="Times New Roman" panose="02020603050405020304" pitchFamily="18" charset="0"/>
              </a:rPr>
              <a:t>tính nhân phân </a:t>
            </a:r>
            <a:r>
              <a:rPr lang="en-US" altLang="en-US" sz="2800" smtClean="0">
                <a:latin typeface="Times New Roman" panose="02020603050405020304" pitchFamily="18" charset="0"/>
              </a:rPr>
              <a:t>thức</a:t>
            </a:r>
            <a:r>
              <a:rPr lang="en-US" altLang="en-US" sz="2800" b="0" smtClean="0">
                <a:latin typeface="Times New Roman" panose="02020603050405020304" pitchFamily="18" charset="0"/>
              </a:rPr>
              <a:t> </a:t>
            </a:r>
            <a:endParaRPr lang="en-US" altLang="en-US" sz="2800" b="0">
              <a:latin typeface="Times New Roman" panose="02020603050405020304" pitchFamily="18" charset="0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1828800" y="452438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graphicFrame>
        <p:nvGraphicFramePr>
          <p:cNvPr id="513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49321"/>
              </p:ext>
            </p:extLst>
          </p:nvPr>
        </p:nvGraphicFramePr>
        <p:xfrm>
          <a:off x="5468938" y="969963"/>
          <a:ext cx="264477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" name="Equation" r:id="rId3" imgW="1231560" imgH="482400" progId="Equation.DSMT4">
                  <p:embed/>
                </p:oleObj>
              </mc:Choice>
              <mc:Fallback>
                <p:oleObj name="Equation" r:id="rId3" imgW="12315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38" y="969963"/>
                        <a:ext cx="2644775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286000" y="3963988"/>
            <a:ext cx="480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Làm tính nhân phân thức:</a:t>
            </a:r>
            <a:r>
              <a:rPr lang="en-US" altLang="en-US" sz="2800" b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1700213" y="3925888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/>
              <a:t>?3</a:t>
            </a:r>
          </a:p>
        </p:txBody>
      </p:sp>
      <p:sp>
        <p:nvSpPr>
          <p:cNvPr id="8200" name="Rectangle 22"/>
          <p:cNvSpPr>
            <a:spLocks noChangeArrowheads="1"/>
          </p:cNvSpPr>
          <p:nvPr/>
        </p:nvSpPr>
        <p:spPr bwMode="auto">
          <a:xfrm>
            <a:off x="1524001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4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89045"/>
              </p:ext>
            </p:extLst>
          </p:nvPr>
        </p:nvGraphicFramePr>
        <p:xfrm>
          <a:off x="6521450" y="3719513"/>
          <a:ext cx="3132138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3" name="Equation" r:id="rId5" imgW="1422360" imgH="457200" progId="Equation.DSMT4">
                  <p:embed/>
                </p:oleObj>
              </mc:Choice>
              <mc:Fallback>
                <p:oleObj name="Equation" r:id="rId5" imgW="1422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1450" y="3719513"/>
                        <a:ext cx="3132138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24"/>
          <p:cNvSpPr>
            <a:spLocks noChangeArrowheads="1"/>
          </p:cNvSpPr>
          <p:nvPr/>
        </p:nvSpPr>
        <p:spPr bwMode="auto">
          <a:xfrm>
            <a:off x="1524001" y="30014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4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888405"/>
              </p:ext>
            </p:extLst>
          </p:nvPr>
        </p:nvGraphicFramePr>
        <p:xfrm>
          <a:off x="2715094" y="2203450"/>
          <a:ext cx="8152461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" name="Equation" r:id="rId7" imgW="3644640" imgH="482400" progId="Equation.DSMT4">
                  <p:embed/>
                </p:oleObj>
              </mc:Choice>
              <mc:Fallback>
                <p:oleObj name="Equation" r:id="rId7" imgW="36446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5094" y="2203450"/>
                        <a:ext cx="8152461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2286000" y="1600201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Giải:</a:t>
            </a:r>
            <a:r>
              <a:rPr lang="en-US" altLang="en-US" sz="28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2286000" y="4419601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Giải:</a:t>
            </a:r>
            <a:r>
              <a:rPr lang="en-US" altLang="en-US" sz="28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206" name="Rectangle 30"/>
          <p:cNvSpPr>
            <a:spLocks noChangeArrowheads="1"/>
          </p:cNvSpPr>
          <p:nvPr/>
        </p:nvSpPr>
        <p:spPr bwMode="auto">
          <a:xfrm>
            <a:off x="1524001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4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193139"/>
              </p:ext>
            </p:extLst>
          </p:nvPr>
        </p:nvGraphicFramePr>
        <p:xfrm>
          <a:off x="2362201" y="5098068"/>
          <a:ext cx="8056807" cy="1229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5" name="Equation" r:id="rId9" imgW="3301920" imgH="457200" progId="Equation.DSMT4">
                  <p:embed/>
                </p:oleObj>
              </mc:Choice>
              <mc:Fallback>
                <p:oleObj name="Equation" r:id="rId9" imgW="3301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5098068"/>
                        <a:ext cx="8056807" cy="1229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05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36" grpId="0" animBg="1"/>
      <p:bldP spid="5139" grpId="0"/>
      <p:bldP spid="5140" grpId="0" animBg="1"/>
      <p:bldP spid="5147" grpId="0"/>
      <p:bldP spid="5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81200" y="1009651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*Chú ý</a:t>
            </a:r>
            <a:r>
              <a:rPr lang="en-US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0">
                <a:latin typeface="Times New Roman" panose="02020603050405020304" pitchFamily="18" charset="0"/>
              </a:rPr>
              <a:t>Phép nhân các </a:t>
            </a:r>
            <a:r>
              <a:rPr lang="en-US" altLang="en-US" sz="2400" u="sng">
                <a:solidFill>
                  <a:srgbClr val="FF0000"/>
                </a:solidFill>
                <a:latin typeface="Times New Roman" panose="02020603050405020304" pitchFamily="18" charset="0"/>
              </a:rPr>
              <a:t>phân thức</a:t>
            </a:r>
            <a:r>
              <a:rPr lang="en-US" altLang="en-US" sz="2400" b="0">
                <a:latin typeface="Times New Roman" panose="02020603050405020304" pitchFamily="18" charset="0"/>
              </a:rPr>
              <a:t> có các tính chất:</a:t>
            </a:r>
          </a:p>
        </p:txBody>
      </p:sp>
      <p:sp>
        <p:nvSpPr>
          <p:cNvPr id="9219" name="Line 6"/>
          <p:cNvSpPr>
            <a:spLocks noChangeShapeType="1"/>
          </p:cNvSpPr>
          <p:nvPr/>
        </p:nvSpPr>
        <p:spPr bwMode="auto">
          <a:xfrm>
            <a:off x="6172200" y="11430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400800" y="1054101"/>
            <a:ext cx="426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>
                <a:latin typeface="Times New Roman" panose="02020603050405020304" pitchFamily="18" charset="0"/>
              </a:rPr>
              <a:t>*Tính chất cơ bản của phép nhân </a:t>
            </a:r>
            <a:r>
              <a:rPr lang="en-US" altLang="en-US" sz="2400" u="sng">
                <a:solidFill>
                  <a:srgbClr val="FF0000"/>
                </a:solidFill>
                <a:latin typeface="Times New Roman" panose="02020603050405020304" pitchFamily="18" charset="0"/>
              </a:rPr>
              <a:t>phân số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324600" y="1914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a)  Tính giao hoán:  </a:t>
            </a:r>
          </a:p>
        </p:txBody>
      </p:sp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6884988" y="2346325"/>
          <a:ext cx="16240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0" name="Equation" r:id="rId3" imgW="825500" imgH="393700" progId="Equation.DSMT4">
                  <p:embed/>
                </p:oleObj>
              </mc:Choice>
              <mc:Fallback>
                <p:oleObj name="Equation" r:id="rId3" imgW="825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4988" y="2346325"/>
                        <a:ext cx="1624012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343650" y="3108325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b)  Tính chất kết hợp: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384926" y="4514851"/>
            <a:ext cx="4283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c)  Tính chất phân phối đối với phép cộng:</a:t>
            </a:r>
          </a:p>
        </p:txBody>
      </p:sp>
      <p:graphicFrame>
        <p:nvGraphicFramePr>
          <p:cNvPr id="6156" name="Object 12"/>
          <p:cNvGraphicFramePr>
            <a:graphicFrameLocks noChangeAspect="1"/>
          </p:cNvGraphicFramePr>
          <p:nvPr/>
        </p:nvGraphicFramePr>
        <p:xfrm>
          <a:off x="6696075" y="3552826"/>
          <a:ext cx="2998788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1" name="Equation" r:id="rId5" imgW="1485900" imgH="457200" progId="Equation.DSMT4">
                  <p:embed/>
                </p:oleObj>
              </mc:Choice>
              <mc:Fallback>
                <p:oleObj name="Equation" r:id="rId5" imgW="1485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075" y="3552826"/>
                        <a:ext cx="2998788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6670675" y="5410200"/>
          <a:ext cx="311943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2" name="Equation" r:id="rId7" imgW="1663700" imgH="457200" progId="Equation.DSMT4">
                  <p:embed/>
                </p:oleObj>
              </mc:Choice>
              <mc:Fallback>
                <p:oleObj name="Equation" r:id="rId7" imgW="16637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5410200"/>
                        <a:ext cx="3119438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1905000" y="191135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a)  Giao hoán: </a:t>
            </a:r>
          </a:p>
        </p:txBody>
      </p:sp>
      <p:graphicFrame>
        <p:nvGraphicFramePr>
          <p:cNvPr id="6159" name="Object 15"/>
          <p:cNvGraphicFramePr>
            <a:graphicFrameLocks noChangeAspect="1"/>
          </p:cNvGraphicFramePr>
          <p:nvPr/>
        </p:nvGraphicFramePr>
        <p:xfrm>
          <a:off x="2238375" y="2390775"/>
          <a:ext cx="169545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3" name="Equation" r:id="rId9" imgW="914400" imgH="393700" progId="Equation.DSMT4">
                  <p:embed/>
                </p:oleObj>
              </mc:Choice>
              <mc:Fallback>
                <p:oleObj name="Equation" r:id="rId9" imgW="9144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75" y="2390775"/>
                        <a:ext cx="1695450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905000" y="30861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b)  Kết hợp:</a:t>
            </a:r>
          </a:p>
        </p:txBody>
      </p:sp>
      <p:graphicFrame>
        <p:nvGraphicFramePr>
          <p:cNvPr id="6161" name="Object 17"/>
          <p:cNvGraphicFramePr>
            <a:graphicFrameLocks noChangeAspect="1"/>
          </p:cNvGraphicFramePr>
          <p:nvPr/>
        </p:nvGraphicFramePr>
        <p:xfrm>
          <a:off x="2163764" y="3581401"/>
          <a:ext cx="29114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4" name="Equation" r:id="rId11" imgW="1612900" imgH="431800" progId="Equation.DSMT4">
                  <p:embed/>
                </p:oleObj>
              </mc:Choice>
              <mc:Fallback>
                <p:oleObj name="Equation" r:id="rId11" imgW="1612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4" y="3581401"/>
                        <a:ext cx="291147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1905000" y="4495801"/>
            <a:ext cx="403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c)  Phân phối đối với phép cộng:</a:t>
            </a:r>
          </a:p>
        </p:txBody>
      </p:sp>
      <p:graphicFrame>
        <p:nvGraphicFramePr>
          <p:cNvPr id="6163" name="Object 19"/>
          <p:cNvGraphicFramePr>
            <a:graphicFrameLocks noChangeAspect="1"/>
          </p:cNvGraphicFramePr>
          <p:nvPr/>
        </p:nvGraphicFramePr>
        <p:xfrm>
          <a:off x="2011364" y="5486401"/>
          <a:ext cx="352107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5" name="Equation" r:id="rId13" imgW="1803400" imgH="431800" progId="Equation.DSMT4">
                  <p:embed/>
                </p:oleObj>
              </mc:Choice>
              <mc:Fallback>
                <p:oleObj name="Equation" r:id="rId13" imgW="1803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364" y="5486401"/>
                        <a:ext cx="3521075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7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1" grpId="0"/>
      <p:bldP spid="6152" grpId="0"/>
      <p:bldP spid="6154" grpId="0"/>
      <p:bldP spid="6155" grpId="0"/>
      <p:bldP spid="6158" grpId="0"/>
      <p:bldP spid="6160" grpId="0"/>
      <p:bldP spid="61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08732" y="887024"/>
            <a:ext cx="55420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smtClean="0">
                <a:latin typeface="Times New Roman" panose="02020603050405020304" pitchFamily="18" charset="0"/>
              </a:rPr>
              <a:t>(Hoạt động cặp đôi 2 phút)Tính nhanh</a:t>
            </a:r>
            <a:r>
              <a:rPr lang="en-US" altLang="en-US" sz="240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743234" y="154305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u="sng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082966" y="821011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?4</a:t>
            </a:r>
          </a:p>
        </p:txBody>
      </p:sp>
      <p:sp>
        <p:nvSpPr>
          <p:cNvPr id="10246" name="Rectangle 13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830622"/>
              </p:ext>
            </p:extLst>
          </p:nvPr>
        </p:nvGraphicFramePr>
        <p:xfrm>
          <a:off x="7070502" y="668255"/>
          <a:ext cx="4211392" cy="93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3" name="Equation" r:id="rId3" imgW="2298600" imgH="419040" progId="Equation.DSMT4">
                  <p:embed/>
                </p:oleObj>
              </mc:Choice>
              <mc:Fallback>
                <p:oleObj name="Equation" r:id="rId3" imgW="2298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0502" y="668255"/>
                        <a:ext cx="4211392" cy="933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086025"/>
              </p:ext>
            </p:extLst>
          </p:nvPr>
        </p:nvGraphicFramePr>
        <p:xfrm>
          <a:off x="2203450" y="2362200"/>
          <a:ext cx="59563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4" name="Equation" r:id="rId5" imgW="2298600" imgH="419040" progId="Equation.DSMT4">
                  <p:embed/>
                </p:oleObj>
              </mc:Choice>
              <mc:Fallback>
                <p:oleObj name="Equation" r:id="rId5" imgW="2298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450" y="2362200"/>
                        <a:ext cx="595630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16"/>
          <p:cNvSpPr>
            <a:spLocks noChangeArrowheads="1"/>
          </p:cNvSpPr>
          <p:nvPr/>
        </p:nvSpPr>
        <p:spPr bwMode="auto">
          <a:xfrm>
            <a:off x="1524001" y="30014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0" name="Rectangle 18"/>
          <p:cNvSpPr>
            <a:spLocks noChangeArrowheads="1"/>
          </p:cNvSpPr>
          <p:nvPr/>
        </p:nvSpPr>
        <p:spPr bwMode="auto">
          <a:xfrm>
            <a:off x="1524001" y="30014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1" name="Rectangle 20"/>
          <p:cNvSpPr>
            <a:spLocks noChangeArrowheads="1"/>
          </p:cNvSpPr>
          <p:nvPr/>
        </p:nvSpPr>
        <p:spPr bwMode="auto">
          <a:xfrm>
            <a:off x="1524001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8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362209"/>
              </p:ext>
            </p:extLst>
          </p:nvPr>
        </p:nvGraphicFramePr>
        <p:xfrm>
          <a:off x="2114550" y="4545013"/>
          <a:ext cx="621188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5" name="Equation" r:id="rId7" imgW="2463480" imgH="457200" progId="Equation.DSMT4">
                  <p:embed/>
                </p:oleObj>
              </mc:Choice>
              <mc:Fallback>
                <p:oleObj name="Equation" r:id="rId7" imgW="24634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4545013"/>
                        <a:ext cx="6211888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Rectangle 22"/>
          <p:cNvSpPr>
            <a:spLocks noChangeArrowheads="1"/>
          </p:cNvSpPr>
          <p:nvPr/>
        </p:nvSpPr>
        <p:spPr bwMode="auto">
          <a:xfrm>
            <a:off x="1524001" y="30014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8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809111"/>
              </p:ext>
            </p:extLst>
          </p:nvPr>
        </p:nvGraphicFramePr>
        <p:xfrm>
          <a:off x="2132013" y="3433763"/>
          <a:ext cx="63277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6" name="Equation" r:id="rId9" imgW="2577960" imgH="482400" progId="Equation.DSMT4">
                  <p:embed/>
                </p:oleObj>
              </mc:Choice>
              <mc:Fallback>
                <p:oleObj name="Equation" r:id="rId9" imgW="25779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3433763"/>
                        <a:ext cx="632777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Rectangle 24"/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9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91713"/>
              </p:ext>
            </p:extLst>
          </p:nvPr>
        </p:nvGraphicFramePr>
        <p:xfrm>
          <a:off x="2192338" y="5483225"/>
          <a:ext cx="1635125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7" name="Equation" r:id="rId11" imgW="596880" imgH="393480" progId="Equation.DSMT4">
                  <p:embed/>
                </p:oleObj>
              </mc:Choice>
              <mc:Fallback>
                <p:oleObj name="Equation" r:id="rId11" imgW="596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5483225"/>
                        <a:ext cx="1635125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38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6" grpId="0"/>
      <p:bldP spid="71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574800"/>
            <a:ext cx="33655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048001"/>
            <a:ext cx="3271838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4" y="2879726"/>
            <a:ext cx="16351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image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609975"/>
            <a:ext cx="197008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 descr="image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4" y="3863975"/>
            <a:ext cx="252253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 descr="imag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514600"/>
            <a:ext cx="2238375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4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973615"/>
              </p:ext>
            </p:extLst>
          </p:nvPr>
        </p:nvGraphicFramePr>
        <p:xfrm>
          <a:off x="5949950" y="1295400"/>
          <a:ext cx="1462088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Equation" r:id="rId9" imgW="838080" imgH="406080" progId="Equation.DSMT4">
                  <p:embed/>
                </p:oleObj>
              </mc:Choice>
              <mc:Fallback>
                <p:oleObj name="Equation" r:id="rId9" imgW="8380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950" y="1295400"/>
                        <a:ext cx="1462088" cy="706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191085"/>
              </p:ext>
            </p:extLst>
          </p:nvPr>
        </p:nvGraphicFramePr>
        <p:xfrm>
          <a:off x="6884988" y="2514600"/>
          <a:ext cx="157321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Equation" r:id="rId11" imgW="901440" imgH="406080" progId="Equation.DSMT4">
                  <p:embed/>
                </p:oleObj>
              </mc:Choice>
              <mc:Fallback>
                <p:oleObj name="Equation" r:id="rId11" imgW="90144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4988" y="2514600"/>
                        <a:ext cx="1573212" cy="706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235821"/>
              </p:ext>
            </p:extLst>
          </p:nvPr>
        </p:nvGraphicFramePr>
        <p:xfrm>
          <a:off x="7126288" y="3429000"/>
          <a:ext cx="281463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Equation" r:id="rId13" imgW="1612800" imgH="444240" progId="Equation.DSMT4">
                  <p:embed/>
                </p:oleObj>
              </mc:Choice>
              <mc:Fallback>
                <p:oleObj name="Equation" r:id="rId13" imgW="16128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6288" y="3429000"/>
                        <a:ext cx="2814637" cy="771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896532"/>
              </p:ext>
            </p:extLst>
          </p:nvPr>
        </p:nvGraphicFramePr>
        <p:xfrm>
          <a:off x="7521575" y="4648200"/>
          <a:ext cx="31686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Equation" r:id="rId15" imgW="1815840" imgH="444240" progId="Equation.DSMT4">
                  <p:embed/>
                </p:oleObj>
              </mc:Choice>
              <mc:Fallback>
                <p:oleObj name="Equation" r:id="rId15" imgW="18158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1575" y="4648200"/>
                        <a:ext cx="3168650" cy="771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16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11" y="1028353"/>
            <a:ext cx="6711161" cy="5243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730" y="718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 BÌNH TRÂN TRỌNG CẢM ƠN </a:t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BÀO CẢ NƯỚC!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216" y="9428106"/>
            <a:ext cx="1219414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45" y="1207"/>
            <a:ext cx="12191995" cy="6856793"/>
          </a:xfrm>
          <a:prstGeom prst="rect">
            <a:avLst/>
          </a:prstGeom>
        </p:spPr>
      </p:pic>
      <p:pic>
        <p:nvPicPr>
          <p:cNvPr id="7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85" y="1021507"/>
            <a:ext cx="3218967" cy="2243522"/>
          </a:xfrm>
          <a:prstGeom prst="rect">
            <a:avLst/>
          </a:prstGeom>
        </p:spPr>
      </p:pic>
      <p:pic>
        <p:nvPicPr>
          <p:cNvPr id="8" name="1a">
            <a:hlinkClick r:id="rId6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47" y="1018519"/>
            <a:ext cx="3212870" cy="2312293"/>
          </a:xfrm>
          <a:prstGeom prst="rect">
            <a:avLst/>
          </a:prstGeom>
        </p:spPr>
      </p:pic>
      <p:pic>
        <p:nvPicPr>
          <p:cNvPr id="9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4" y="1075096"/>
            <a:ext cx="3212870" cy="2255716"/>
          </a:xfrm>
          <a:prstGeom prst="rect">
            <a:avLst/>
          </a:prstGeom>
        </p:spPr>
      </p:pic>
      <p:pic>
        <p:nvPicPr>
          <p:cNvPr id="10" name="2a">
            <a:hlinkClick r:id="rId9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37" y="1047306"/>
            <a:ext cx="3205203" cy="2305071"/>
          </a:xfrm>
          <a:prstGeom prst="rect">
            <a:avLst/>
          </a:prstGeom>
        </p:spPr>
      </p:pic>
      <p:pic>
        <p:nvPicPr>
          <p:cNvPr id="11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49" y="3396157"/>
            <a:ext cx="3194581" cy="2225233"/>
          </a:xfrm>
          <a:prstGeom prst="rect">
            <a:avLst/>
          </a:prstGeom>
        </p:spPr>
      </p:pic>
      <p:pic>
        <p:nvPicPr>
          <p:cNvPr id="12" name="3a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25" y="3389372"/>
            <a:ext cx="3176291" cy="2291294"/>
          </a:xfrm>
          <a:prstGeom prst="rect">
            <a:avLst/>
          </a:prstGeom>
        </p:spPr>
      </p:pic>
      <p:pic>
        <p:nvPicPr>
          <p:cNvPr id="13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4" y="3373943"/>
            <a:ext cx="3176291" cy="2225233"/>
          </a:xfrm>
          <a:prstGeom prst="rect">
            <a:avLst/>
          </a:prstGeom>
        </p:spPr>
      </p:pic>
      <p:pic>
        <p:nvPicPr>
          <p:cNvPr id="14" name="4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02" y="3389372"/>
            <a:ext cx="3173458" cy="2308524"/>
          </a:xfrm>
          <a:prstGeom prst="rect">
            <a:avLst/>
          </a:prstGeom>
        </p:spPr>
      </p:pic>
      <p:sp>
        <p:nvSpPr>
          <p:cNvPr id="3" name="Cloud 2">
            <a:hlinkClick r:id="" action="ppaction://noaction"/>
          </p:cNvPr>
          <p:cNvSpPr/>
          <p:nvPr/>
        </p:nvSpPr>
        <p:spPr>
          <a:xfrm>
            <a:off x="11178895" y="0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7" y="2559918"/>
            <a:ext cx="675788" cy="59387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86674" y="2559918"/>
            <a:ext cx="623435" cy="593874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7" y="3779763"/>
            <a:ext cx="675788" cy="59387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98" y="3779763"/>
            <a:ext cx="675789" cy="59387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ight Arrow 1">
            <a:hlinkClick r:id="rId9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52779" y="447872"/>
            <a:ext cx="9622533" cy="1362080"/>
            <a:chOff x="1067750" y="481455"/>
            <a:chExt cx="9622533" cy="1362080"/>
          </a:xfrm>
        </p:grpSpPr>
        <p:sp>
          <p:nvSpPr>
            <p:cNvPr id="9" name="Snip Diagonal Corner Rectangle 8"/>
            <p:cNvSpPr/>
            <p:nvPr/>
          </p:nvSpPr>
          <p:spPr>
            <a:xfrm>
              <a:off x="1067750" y="481455"/>
              <a:ext cx="9622533" cy="1362080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9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>
                  <a:solidFill>
                    <a:schemeClr val="tx1"/>
                  </a:solidFill>
                  <a:latin typeface="Times New Roman" panose="02020603050405020304" pitchFamily="18" charset="0"/>
                </a:rPr>
                <a:t>Kết quả của phép </a:t>
              </a:r>
              <a:r>
                <a:rPr lang="en-US" altLang="en-US" sz="3200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tính                  là</a:t>
              </a:r>
              <a:r>
                <a:rPr lang="en-US" altLang="en-US" sz="3200">
                  <a:solidFill>
                    <a:schemeClr val="tx1"/>
                  </a:solidFill>
                  <a:latin typeface="Times New Roman" panose="02020603050405020304" pitchFamily="18" charset="0"/>
                </a:rPr>
                <a:t>: </a:t>
              </a:r>
              <a:endParaRPr lang="en-US" altLang="en-US" sz="3200" dirty="0">
                <a:solidFill>
                  <a:schemeClr val="tx1"/>
                </a:solidFill>
                <a:latin typeface=".VnTime" panose="020B7200000000000000" pitchFamily="34" charset="0"/>
              </a:endParaRPr>
            </a:p>
          </p:txBody>
        </p:sp>
        <p:graphicFrame>
          <p:nvGraphicFramePr>
            <p:cNvPr id="1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8067418"/>
                </p:ext>
              </p:extLst>
            </p:nvPr>
          </p:nvGraphicFramePr>
          <p:xfrm>
            <a:off x="6317346" y="689221"/>
            <a:ext cx="1355725" cy="1039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1" name="Equation" r:id="rId10" imgW="545760" imgH="419040" progId="Equation.DSMT4">
                    <p:embed/>
                  </p:oleObj>
                </mc:Choice>
                <mc:Fallback>
                  <p:oleObj name="Equation" r:id="rId10" imgW="5457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7346" y="689221"/>
                          <a:ext cx="1355725" cy="1039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314615"/>
              </p:ext>
            </p:extLst>
          </p:nvPr>
        </p:nvGraphicFramePr>
        <p:xfrm>
          <a:off x="3438525" y="2738438"/>
          <a:ext cx="1238250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Equation" r:id="rId12" imgW="469800" imgH="190440" progId="Equation.DSMT4">
                  <p:embed/>
                </p:oleObj>
              </mc:Choice>
              <mc:Fallback>
                <p:oleObj name="Equation" r:id="rId12" imgW="4698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38525" y="2738438"/>
                        <a:ext cx="1238250" cy="322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51634"/>
              </p:ext>
            </p:extLst>
          </p:nvPr>
        </p:nvGraphicFramePr>
        <p:xfrm>
          <a:off x="7256463" y="2717800"/>
          <a:ext cx="76993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Equation" r:id="rId14" imgW="291960" imgH="190440" progId="Equation.DSMT4">
                  <p:embed/>
                </p:oleObj>
              </mc:Choice>
              <mc:Fallback>
                <p:oleObj name="Equation" r:id="rId14" imgW="291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56463" y="2717800"/>
                        <a:ext cx="769937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843791"/>
              </p:ext>
            </p:extLst>
          </p:nvPr>
        </p:nvGraphicFramePr>
        <p:xfrm>
          <a:off x="3582988" y="3914775"/>
          <a:ext cx="7683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4" name="Equation" r:id="rId16" imgW="291960" imgH="190440" progId="Equation.DSMT4">
                  <p:embed/>
                </p:oleObj>
              </mc:Choice>
              <mc:Fallback>
                <p:oleObj name="Equation" r:id="rId16" imgW="291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82988" y="3914775"/>
                        <a:ext cx="76835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210819"/>
              </p:ext>
            </p:extLst>
          </p:nvPr>
        </p:nvGraphicFramePr>
        <p:xfrm>
          <a:off x="7256463" y="3914775"/>
          <a:ext cx="8032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5" name="Equation" r:id="rId18" imgW="304560" imgH="190440" progId="Equation.DSMT4">
                  <p:embed/>
                </p:oleObj>
              </mc:Choice>
              <mc:Fallback>
                <p:oleObj name="Equation" r:id="rId18" imgW="304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256463" y="3914775"/>
                        <a:ext cx="803275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80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/>
          <p:nvPr/>
        </p:nvSpPr>
        <p:spPr>
          <a:xfrm>
            <a:off x="3795498" y="2215273"/>
            <a:ext cx="4079257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2x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3795499" y="3002822"/>
            <a:ext cx="4079257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42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3795499" y="3812587"/>
            <a:ext cx="4094532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12x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" name="Text Box 5"/>
          <p:cNvSpPr txBox="1"/>
          <p:nvPr/>
        </p:nvSpPr>
        <p:spPr>
          <a:xfrm>
            <a:off x="3795499" y="4638163"/>
            <a:ext cx="4094532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81" y="2998290"/>
            <a:ext cx="675788" cy="53228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072557" y="2219867"/>
            <a:ext cx="623435" cy="510966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81" y="3768505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81" y="4638163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895601" y="690563"/>
            <a:ext cx="8153400" cy="1036637"/>
            <a:chOff x="474373" y="1527156"/>
            <a:chExt cx="8153400" cy="1036637"/>
          </a:xfrm>
        </p:grpSpPr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474373" y="1738973"/>
              <a:ext cx="8153400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Câu 2: </a:t>
              </a:r>
              <a:r>
                <a:rPr lang="en-US" altLang="en-US" sz="2800" smtClean="0">
                  <a:latin typeface="Times New Roman" panose="02020603050405020304" pitchFamily="18" charset="0"/>
                </a:rPr>
                <a:t>Kết </a:t>
              </a:r>
              <a:r>
                <a:rPr lang="en-US" altLang="en-US" sz="2800">
                  <a:latin typeface="Times New Roman" panose="02020603050405020304" pitchFamily="18" charset="0"/>
                </a:rPr>
                <a:t>quả của phép tính                 </a:t>
              </a:r>
              <a:r>
                <a:rPr lang="en-US" altLang="en-US" sz="2800" smtClean="0">
                  <a:latin typeface="Times New Roman" panose="02020603050405020304" pitchFamily="18" charset="0"/>
                </a:rPr>
                <a:t>  là</a:t>
              </a:r>
              <a:r>
                <a:rPr lang="en-US" altLang="en-US" sz="2800">
                  <a:latin typeface="Times New Roman" panose="02020603050405020304" pitchFamily="18" charset="0"/>
                </a:rPr>
                <a:t>:   </a:t>
              </a:r>
              <a:endParaRPr lang="en-US" altLang="en-US" sz="2800" b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2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6467744"/>
                </p:ext>
              </p:extLst>
            </p:nvPr>
          </p:nvGraphicFramePr>
          <p:xfrm>
            <a:off x="4944772" y="1527156"/>
            <a:ext cx="1371600" cy="103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3" name="Equation" r:id="rId10" imgW="609480" imgH="457200" progId="Equation.DSMT4">
                    <p:embed/>
                  </p:oleObj>
                </mc:Choice>
                <mc:Fallback>
                  <p:oleObj name="Equation" r:id="rId10" imgW="60948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772" y="1527156"/>
                          <a:ext cx="1371600" cy="1036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621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19803" y="5412845"/>
            <a:ext cx="661633" cy="649731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48" y="4406543"/>
            <a:ext cx="675788" cy="53228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03" y="3450797"/>
            <a:ext cx="661633" cy="52322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7" y="2342017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142327" y="896024"/>
            <a:ext cx="8153400" cy="904875"/>
            <a:chOff x="-38755" y="2775632"/>
            <a:chExt cx="8153400" cy="904875"/>
          </a:xfrm>
        </p:grpSpPr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-38755" y="2968514"/>
              <a:ext cx="81534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Câu 3. </a:t>
              </a:r>
              <a:r>
                <a:rPr lang="en-US" altLang="en-US" sz="2800">
                  <a:latin typeface="Times New Roman" panose="02020603050405020304" pitchFamily="18" charset="0"/>
                </a:rPr>
                <a:t>Kết quả của phép tính                            </a:t>
              </a:r>
              <a:r>
                <a:rPr lang="en-US" altLang="en-US" sz="2800" smtClean="0">
                  <a:latin typeface="Times New Roman" panose="02020603050405020304" pitchFamily="18" charset="0"/>
                </a:rPr>
                <a:t>  là</a:t>
              </a:r>
              <a:r>
                <a:rPr lang="en-US" altLang="en-US" sz="2800">
                  <a:latin typeface="Times New Roman" panose="02020603050405020304" pitchFamily="18" charset="0"/>
                </a:rPr>
                <a:t>:   </a:t>
              </a:r>
              <a:endParaRPr lang="en-US" altLang="en-US" sz="2800" b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8421476"/>
                </p:ext>
              </p:extLst>
            </p:nvPr>
          </p:nvGraphicFramePr>
          <p:xfrm>
            <a:off x="4341539" y="2775632"/>
            <a:ext cx="2362200" cy="904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5" name="Equation" r:id="rId10" imgW="1016000" imgH="393700" progId="Equation.DSMT4">
                    <p:embed/>
                  </p:oleObj>
                </mc:Choice>
                <mc:Fallback>
                  <p:oleObj name="Equation" r:id="rId10" imgW="1016000" imgH="393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1539" y="2775632"/>
                          <a:ext cx="2362200" cy="904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4686394" y="2103438"/>
            <a:ext cx="2583583" cy="1000125"/>
            <a:chOff x="4635444" y="1975142"/>
            <a:chExt cx="2583583" cy="1000125"/>
          </a:xfrm>
        </p:grpSpPr>
        <p:sp>
          <p:nvSpPr>
            <p:cNvPr id="9" name="Text Box 4"/>
            <p:cNvSpPr txBox="1"/>
            <p:nvPr/>
          </p:nvSpPr>
          <p:spPr>
            <a:xfrm>
              <a:off x="4635444" y="2242918"/>
              <a:ext cx="258358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2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6830993"/>
                </p:ext>
              </p:extLst>
            </p:nvPr>
          </p:nvGraphicFramePr>
          <p:xfrm>
            <a:off x="5279875" y="1975142"/>
            <a:ext cx="909638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6" name="Equation" r:id="rId12" imgW="355320" imgH="393480" progId="Equation.DSMT4">
                    <p:embed/>
                  </p:oleObj>
                </mc:Choice>
                <mc:Fallback>
                  <p:oleObj name="Equation" r:id="rId12" imgW="35532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9875" y="1975142"/>
                          <a:ext cx="909638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4706075" y="3129542"/>
            <a:ext cx="2563902" cy="1000125"/>
            <a:chOff x="4706075" y="3129542"/>
            <a:chExt cx="2563902" cy="1000125"/>
          </a:xfrm>
        </p:grpSpPr>
        <p:sp>
          <p:nvSpPr>
            <p:cNvPr id="10" name="Text Box 4"/>
            <p:cNvSpPr txBox="1"/>
            <p:nvPr/>
          </p:nvSpPr>
          <p:spPr>
            <a:xfrm>
              <a:off x="4706075" y="3450797"/>
              <a:ext cx="2563902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770306"/>
                </p:ext>
              </p:extLst>
            </p:nvPr>
          </p:nvGraphicFramePr>
          <p:xfrm>
            <a:off x="5345911" y="3129542"/>
            <a:ext cx="876300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7" name="Equation" r:id="rId14" imgW="342751" imgH="393529" progId="Equation.DSMT4">
                    <p:embed/>
                  </p:oleObj>
                </mc:Choice>
                <mc:Fallback>
                  <p:oleObj name="Equation" r:id="rId14" imgW="342751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5911" y="3129542"/>
                          <a:ext cx="876300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4672108" y="4136033"/>
            <a:ext cx="2597869" cy="1000125"/>
            <a:chOff x="4672108" y="4136033"/>
            <a:chExt cx="2597869" cy="1000125"/>
          </a:xfrm>
        </p:grpSpPr>
        <p:sp>
          <p:nvSpPr>
            <p:cNvPr id="12" name="Text Box 4"/>
            <p:cNvSpPr txBox="1"/>
            <p:nvPr/>
          </p:nvSpPr>
          <p:spPr>
            <a:xfrm>
              <a:off x="4672108" y="4374486"/>
              <a:ext cx="259786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4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9639147"/>
                </p:ext>
              </p:extLst>
            </p:nvPr>
          </p:nvGraphicFramePr>
          <p:xfrm>
            <a:off x="5345911" y="4136033"/>
            <a:ext cx="854075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8" name="Equation" r:id="rId16" imgW="330057" imgH="393529" progId="Equation.DSMT4">
                    <p:embed/>
                  </p:oleObj>
                </mc:Choice>
                <mc:Fallback>
                  <p:oleObj name="Equation" r:id="rId16" imgW="330057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5911" y="4136033"/>
                          <a:ext cx="854075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672108" y="5298175"/>
            <a:ext cx="2597869" cy="1000125"/>
            <a:chOff x="4672108" y="5298175"/>
            <a:chExt cx="2597869" cy="1000125"/>
          </a:xfrm>
        </p:grpSpPr>
        <p:sp>
          <p:nvSpPr>
            <p:cNvPr id="13" name="Text Box 4"/>
            <p:cNvSpPr txBox="1"/>
            <p:nvPr/>
          </p:nvSpPr>
          <p:spPr>
            <a:xfrm>
              <a:off x="4672108" y="5560607"/>
              <a:ext cx="259786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5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0254258"/>
                </p:ext>
              </p:extLst>
            </p:nvPr>
          </p:nvGraphicFramePr>
          <p:xfrm>
            <a:off x="5258675" y="5298175"/>
            <a:ext cx="877888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9" name="Equation" r:id="rId18" imgW="342751" imgH="393529" progId="Equation.DSMT4">
                    <p:embed/>
                  </p:oleObj>
                </mc:Choice>
                <mc:Fallback>
                  <p:oleObj name="Equation" r:id="rId18" imgW="342751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8675" y="5298175"/>
                          <a:ext cx="877888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431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287888" y="865625"/>
            <a:ext cx="5161991" cy="6340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đúng nhất:</a:t>
            </a:r>
            <a:endParaRPr lang="en-US" altLang="en-US" sz="3200" b="1" dirty="0">
              <a:latin typeface=".VnTime" panose="020B7200000000000000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/>
          <p:cNvSpPr txBox="1"/>
          <p:nvPr/>
        </p:nvSpPr>
        <p:spPr>
          <a:xfrm>
            <a:off x="1386249" y="1977927"/>
            <a:ext cx="10522039" cy="11695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lphaUcPeriod"/>
            </a:pPr>
            <a:r>
              <a:rPr lang="en-US" altLang="en-US" sz="2800" smtClean="0">
                <a:latin typeface="Times New Roman" panose="02020603050405020304" pitchFamily="18" charset="0"/>
              </a:rPr>
              <a:t>Muốn </a:t>
            </a:r>
            <a:r>
              <a:rPr lang="en-US" altLang="en-US" sz="2800">
                <a:latin typeface="Times New Roman" panose="02020603050405020304" pitchFamily="18" charset="0"/>
              </a:rPr>
              <a:t>nhân hai phân thức, ta nhân các tử thức với nhau, </a:t>
            </a:r>
            <a:endParaRPr lang="en-US" altLang="en-US" sz="280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smtClean="0">
                <a:latin typeface="Times New Roman" panose="02020603050405020304" pitchFamily="18" charset="0"/>
              </a:rPr>
              <a:t>giữ nguyên mẫu thức.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1386249" y="3600520"/>
            <a:ext cx="9924777" cy="11695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smtClean="0">
                <a:latin typeface="Times New Roman" panose="02020603050405020304" pitchFamily="18" charset="0"/>
              </a:rPr>
              <a:t>B. Muốn </a:t>
            </a:r>
            <a:r>
              <a:rPr lang="en-US" altLang="en-US" sz="2800">
                <a:latin typeface="Times New Roman" panose="02020603050405020304" pitchFamily="18" charset="0"/>
              </a:rPr>
              <a:t>nhân hai phân thức, ta nhân các tử thức với nhau, </a:t>
            </a:r>
          </a:p>
          <a:p>
            <a:pPr>
              <a:spcBef>
                <a:spcPct val="50000"/>
              </a:spcBef>
            </a:pPr>
            <a:r>
              <a:rPr lang="en-US" altLang="en-US" sz="2800" smtClean="0">
                <a:latin typeface="Times New Roman" panose="02020603050405020304" pitchFamily="18" charset="0"/>
              </a:rPr>
              <a:t>nhân các mẫu thức với nhau.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924" y="2049596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999308" y="3739061"/>
            <a:ext cx="623435" cy="51096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5" name="Right Arrow 14">
            <a:hlinkClick r:id="rId8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09" y="986218"/>
            <a:ext cx="8750082" cy="5504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43" y="1060627"/>
            <a:ext cx="7712766" cy="5243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589" y="147619"/>
            <a:ext cx="6612836" cy="852179"/>
          </a:xfrm>
        </p:spPr>
        <p:txBody>
          <a:bodyPr>
            <a:norm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LÀ SỨC MẠNH !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216" y="9428106"/>
            <a:ext cx="1219414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07"/>
            <a:ext cx="12191995" cy="6856793"/>
          </a:xfrm>
          <a:prstGeom prst="rect">
            <a:avLst/>
          </a:prstGeom>
        </p:spPr>
      </p:pic>
      <p:pic>
        <p:nvPicPr>
          <p:cNvPr id="7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59" y="999798"/>
            <a:ext cx="3218967" cy="2243522"/>
          </a:xfrm>
          <a:prstGeom prst="rect">
            <a:avLst/>
          </a:prstGeom>
        </p:spPr>
      </p:pic>
      <p:pic>
        <p:nvPicPr>
          <p:cNvPr id="9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73" y="1060627"/>
            <a:ext cx="3212870" cy="2255716"/>
          </a:xfrm>
          <a:prstGeom prst="rect">
            <a:avLst/>
          </a:prstGeom>
        </p:spPr>
      </p:pic>
      <p:pic>
        <p:nvPicPr>
          <p:cNvPr id="11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45" y="3425065"/>
            <a:ext cx="3194581" cy="2225233"/>
          </a:xfrm>
          <a:prstGeom prst="rect">
            <a:avLst/>
          </a:prstGeom>
        </p:spPr>
      </p:pic>
      <p:pic>
        <p:nvPicPr>
          <p:cNvPr id="13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68" y="3329682"/>
            <a:ext cx="3176291" cy="2225233"/>
          </a:xfrm>
          <a:prstGeom prst="rect">
            <a:avLst/>
          </a:prstGeom>
        </p:spPr>
      </p:pic>
      <p:sp>
        <p:nvSpPr>
          <p:cNvPr id="3" name="Cloud 2">
            <a:hlinkClick r:id="" action="ppaction://noaction"/>
          </p:cNvPr>
          <p:cNvSpPr/>
          <p:nvPr/>
        </p:nvSpPr>
        <p:spPr>
          <a:xfrm>
            <a:off x="11178895" y="0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581400" y="334964"/>
            <a:ext cx="464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HƯỚNG DẪN VỀ NHÀ 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676400" y="1095376"/>
            <a:ext cx="899160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>
                <a:latin typeface="Times New Roman" panose="02020603050405020304" pitchFamily="18" charset="0"/>
              </a:rPr>
              <a:t>Học thuộc quy tắc, tính chất phép nhân các phân thức đại số.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</a:rPr>
              <a:t>- Xem lại các bài tập đã giải.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0">
                <a:latin typeface="Times New Roman" panose="02020603050405020304" pitchFamily="18" charset="0"/>
              </a:rPr>
              <a:t> Bài tập về nhà: 38, 39, 40 (SGK Tr52); bài 29, 30, 31, 32 (SBT Tr32-33).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0">
                <a:latin typeface="Times New Roman" panose="02020603050405020304" pitchFamily="18" charset="0"/>
              </a:rPr>
              <a:t> Tiết sau học bài mới </a:t>
            </a:r>
            <a:r>
              <a:rPr lang="en-US" altLang="en-US" sz="2800" b="0" i="1">
                <a:latin typeface="Times New Roman" panose="02020603050405020304" pitchFamily="18" charset="0"/>
              </a:rPr>
              <a:t>“Bài 8. Phép chia các phân thức đại số”.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0" i="1">
                <a:latin typeface="Times New Roman" panose="02020603050405020304" pitchFamily="18" charset="0"/>
              </a:rPr>
              <a:t>* Chuẩn bị: Ôn tập kiến thức phân số đối, quy tắc chia phân số (lớp 6). tìm hiểu ?1, ?2 (SGK Tr53).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</a:rPr>
              <a:t>------o0o------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524001" y="311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8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" action="ppaction://noaction"/>
            <a:extLst>
              <a:ext uri="{FF2B5EF4-FFF2-40B4-BE49-F238E27FC236}">
                <a16:creationId xmlns=""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" action="ppaction://noaction"/>
            <a:extLst>
              <a:ext uri="{FF2B5EF4-FFF2-40B4-BE49-F238E27FC236}">
                <a16:creationId xmlns=""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" action="ppaction://noaction"/>
            <a:extLst>
              <a:ext uri="{FF2B5EF4-FFF2-40B4-BE49-F238E27FC236}">
                <a16:creationId xmlns=""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8" action="ppaction://hlinksldjump"/>
            <a:extLst>
              <a:ext uri="{FF2B5EF4-FFF2-40B4-BE49-F238E27FC236}">
                <a16:creationId xmlns=""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549056" y="95387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8" action="ppaction://hlinksldjump"/>
            <a:extLst>
              <a:ext uri="{FF2B5EF4-FFF2-40B4-BE49-F238E27FC236}">
                <a16:creationId xmlns=""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" action="ppaction://noaction"/>
            <a:extLst>
              <a:ext uri="{FF2B5EF4-FFF2-40B4-BE49-F238E27FC236}">
                <a16:creationId xmlns=""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8" action="ppaction://hlinksldjump"/>
            <a:extLst>
              <a:ext uri="{FF2B5EF4-FFF2-40B4-BE49-F238E27FC236}">
                <a16:creationId xmlns=""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39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0031104" y="588218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49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25758">
                <p:cTn id="3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0398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52329" y="4336099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8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263549" y="4336099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6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C.10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D.15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499BDEE1-934A-4620-8521-F006D3E68E6C}"/>
                </a:ext>
              </a:extLst>
            </p:cNvPr>
            <p:cNvGrpSpPr/>
            <p:nvPr/>
          </p:nvGrpSpPr>
          <p:grpSpPr>
            <a:xfrm>
              <a:off x="1930400" y="663984"/>
              <a:ext cx="9143085" cy="2017486"/>
              <a:chOff x="1930400" y="663984"/>
              <a:chExt cx="9143085" cy="20174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8061FC1E-45D0-44EE-8E6E-FAF1E5314FA3}"/>
                  </a:ext>
                </a:extLst>
              </p:cNvPr>
              <p:cNvSpPr/>
              <p:nvPr/>
            </p:nvSpPr>
            <p:spPr>
              <a:xfrm>
                <a:off x="1930400" y="663984"/>
                <a:ext cx="9143085" cy="2017486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B7B73DD2-DA58-47B7-9EA1-FAFC5DD88A0B}"/>
                  </a:ext>
                </a:extLst>
              </p:cNvPr>
              <p:cNvSpPr/>
              <p:nvPr/>
            </p:nvSpPr>
            <p:spPr>
              <a:xfrm>
                <a:off x="2089599" y="794613"/>
                <a:ext cx="8824686" cy="175622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 quả của phép nhân hai phân số            là:</a:t>
                </a:r>
                <a:endPara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0881386"/>
                </p:ext>
              </p:extLst>
            </p:nvPr>
          </p:nvGraphicFramePr>
          <p:xfrm>
            <a:off x="8950325" y="1131888"/>
            <a:ext cx="876300" cy="97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6" name="Equation" r:id="rId10" imgW="355320" imgH="393480" progId="Equation.DSMT4">
                    <p:embed/>
                  </p:oleObj>
                </mc:Choice>
                <mc:Fallback>
                  <p:oleObj name="Equation" r:id="rId10" imgW="35532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50325" y="1131888"/>
                          <a:ext cx="876300" cy="971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10455452" y="58084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12254" y="4336099"/>
              <a:ext cx="9717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B.20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D.10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180326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A.12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.14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499BDEE1-934A-4620-8521-F006D3E68E6C}"/>
                </a:ext>
              </a:extLst>
            </p:cNvPr>
            <p:cNvGrpSpPr/>
            <p:nvPr/>
          </p:nvGrpSpPr>
          <p:grpSpPr>
            <a:xfrm>
              <a:off x="1930400" y="663984"/>
              <a:ext cx="9143085" cy="2017486"/>
              <a:chOff x="1930400" y="663984"/>
              <a:chExt cx="9143085" cy="20174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8061FC1E-45D0-44EE-8E6E-FAF1E5314FA3}"/>
                  </a:ext>
                </a:extLst>
              </p:cNvPr>
              <p:cNvSpPr/>
              <p:nvPr/>
            </p:nvSpPr>
            <p:spPr>
              <a:xfrm>
                <a:off x="1930400" y="663984"/>
                <a:ext cx="9143085" cy="2017486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B7B73DD2-DA58-47B7-9EA1-FAFC5DD88A0B}"/>
                  </a:ext>
                </a:extLst>
              </p:cNvPr>
              <p:cNvSpPr/>
              <p:nvPr/>
            </p:nvSpPr>
            <p:spPr>
              <a:xfrm>
                <a:off x="2089599" y="794613"/>
                <a:ext cx="8824686" cy="175622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 quả của phép nhân hai phân </a:t>
                </a:r>
                <a:r>
                  <a:rPr lang="en-US" sz="3200" b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           là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0625437"/>
                </p:ext>
              </p:extLst>
            </p:nvPr>
          </p:nvGraphicFramePr>
          <p:xfrm>
            <a:off x="8775700" y="1150938"/>
            <a:ext cx="1039813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8" name="Equation" r:id="rId10" imgW="419040" imgH="393480" progId="Equation.DSMT4">
                    <p:embed/>
                  </p:oleObj>
                </mc:Choice>
                <mc:Fallback>
                  <p:oleObj name="Equation" r:id="rId10" imgW="4190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75700" y="1150938"/>
                          <a:ext cx="1039813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ight Arrow 25">
            <a:hlinkClick r:id="rId8" action="ppaction://hlinksldjump"/>
          </p:cNvPr>
          <p:cNvSpPr/>
          <p:nvPr/>
        </p:nvSpPr>
        <p:spPr>
          <a:xfrm>
            <a:off x="10455452" y="58084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930400" y="838201"/>
            <a:ext cx="713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Quy tắc nhân </a:t>
            </a:r>
            <a:r>
              <a:rPr lang="en-US" altLang="en-US" sz="3200" b="0">
                <a:solidFill>
                  <a:srgbClr val="FF0000"/>
                </a:solidFill>
                <a:latin typeface="Times New Roman" panose="02020603050405020304" pitchFamily="18" charset="0"/>
              </a:rPr>
              <a:t>hai phân </a:t>
            </a:r>
            <a:r>
              <a:rPr lang="en-US" altLang="en-US" sz="3200" b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số:</a:t>
            </a:r>
            <a:endParaRPr lang="en-US" altLang="en-US" sz="32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930400" y="1588135"/>
            <a:ext cx="99310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solidFill>
                  <a:srgbClr val="CC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3200" b="0">
                <a:latin typeface="Times New Roman" panose="02020603050405020304" pitchFamily="18" charset="0"/>
              </a:rPr>
              <a:t>Muốn nhân hai phân số, ta nhân các tử với nhau và nhân các mẫu với nhau .</a:t>
            </a:r>
          </a:p>
        </p:txBody>
      </p:sp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748411"/>
              </p:ext>
            </p:extLst>
          </p:nvPr>
        </p:nvGraphicFramePr>
        <p:xfrm>
          <a:off x="4806950" y="2830513"/>
          <a:ext cx="2335213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3" imgW="685800" imgH="393480" progId="Equation.DSMT4">
                  <p:embed/>
                </p:oleObj>
              </mc:Choice>
              <mc:Fallback>
                <p:oleObj name="Equation" r:id="rId3" imgW="68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950" y="2830513"/>
                        <a:ext cx="2335213" cy="130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6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2912269" y="3871443"/>
            <a:ext cx="5867400" cy="8382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CC0000"/>
                </a:solidFill>
                <a:latin typeface="Times New Roman" panose="02020603050405020304" pitchFamily="18" charset="0"/>
              </a:rPr>
              <a:t>Cũng giống quy tắc nhân các phân số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08250" y="1479551"/>
            <a:ext cx="3054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</a:rPr>
              <a:t>Cho hai phân thức:</a:t>
            </a: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5410200" y="1230313"/>
          <a:ext cx="871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Equation" r:id="rId4" imgW="368300" imgH="419100" progId="Equation.DSMT4">
                  <p:embed/>
                </p:oleObj>
              </mc:Choice>
              <mc:Fallback>
                <p:oleObj name="Equation" r:id="rId4" imgW="368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230313"/>
                        <a:ext cx="871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276975" y="14239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</a:rPr>
              <a:t>và</a:t>
            </a:r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858000" y="1190626"/>
          <a:ext cx="1384300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tion" r:id="rId6" imgW="558800" imgH="419100" progId="Equation.DSMT4">
                  <p:embed/>
                </p:oleObj>
              </mc:Choice>
              <mc:Fallback>
                <p:oleObj name="Equation" r:id="rId6" imgW="558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190626"/>
                        <a:ext cx="1384300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828800" y="22098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i="1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0" i="1">
                <a:latin typeface="Times New Roman" panose="02020603050405020304" pitchFamily="18" charset="0"/>
              </a:rPr>
              <a:t>Hãy nhân tử với tử và mẫu với mẫu của hai phân thức này để được một phân thức.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1952625" y="1504950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</p:spTree>
    <p:extLst>
      <p:ext uri="{BB962C8B-B14F-4D97-AF65-F5344CB8AC3E}">
        <p14:creationId xmlns:p14="http://schemas.microsoft.com/office/powerpoint/2010/main" val="372743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7" grpId="0"/>
      <p:bldP spid="13319" grpId="0"/>
      <p:bldP spid="13323" grpId="0"/>
      <p:bldP spid="133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6465966" y="2430072"/>
            <a:ext cx="3657600" cy="1447800"/>
          </a:xfrm>
          <a:prstGeom prst="wedgeRoundRectCallout">
            <a:avLst>
              <a:gd name="adj1" fmla="val -50606"/>
              <a:gd name="adj2" fmla="val -9813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0" i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0" i="1">
                <a:latin typeface="Times New Roman" panose="02020603050405020304" pitchFamily="18" charset="0"/>
              </a:rPr>
              <a:t>Việc các em vừa làm chính là nhân hai phân </a:t>
            </a:r>
            <a:r>
              <a:rPr lang="en-US" altLang="en-US" sz="2800" b="0" i="1" smtClean="0">
                <a:latin typeface="Times New Roman" panose="02020603050405020304" pitchFamily="18" charset="0"/>
              </a:rPr>
              <a:t>thức.</a:t>
            </a:r>
            <a:endParaRPr lang="en-US" altLang="en-US" sz="2800" b="0" i="1">
              <a:latin typeface="Times New Roman" panose="02020603050405020304" pitchFamily="18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524000" y="3720419"/>
            <a:ext cx="4941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u="sng">
                <a:solidFill>
                  <a:srgbClr val="FF0000"/>
                </a:solidFill>
                <a:latin typeface="Times New Roman" panose="02020603050405020304" pitchFamily="18" charset="0"/>
              </a:rPr>
              <a:t>*Quy </a:t>
            </a:r>
            <a:r>
              <a:rPr lang="en-US" altLang="en-US" sz="2800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tắc nhân hai phân thức :</a:t>
            </a:r>
            <a:endParaRPr lang="en-US" altLang="en-US" sz="2800" i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989853" y="4288436"/>
            <a:ext cx="8229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Muốn nhân hai phân thức, ta nhân các tử thức với nhau, các mẫu thức với nhau:</a:t>
            </a:r>
          </a:p>
        </p:txBody>
      </p:sp>
      <p:sp>
        <p:nvSpPr>
          <p:cNvPr id="6150" name="Rectangle 22"/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Rectangle 24"/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9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796084"/>
              </p:ext>
            </p:extLst>
          </p:nvPr>
        </p:nvGraphicFramePr>
        <p:xfrm>
          <a:off x="4538731" y="528349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Equation" r:id="rId3" imgW="838080" imgH="393480" progId="Equation.DSMT4">
                  <p:embed/>
                </p:oleObj>
              </mc:Choice>
              <mc:Fallback>
                <p:oleObj name="Equation" r:id="rId3" imgW="838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731" y="528349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Rectangle 26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9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861728"/>
              </p:ext>
            </p:extLst>
          </p:nvPr>
        </p:nvGraphicFramePr>
        <p:xfrm>
          <a:off x="2503566" y="1072213"/>
          <a:ext cx="762000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Equation" r:id="rId5" imgW="3390840" imgH="444240" progId="Equation.DSMT4">
                  <p:embed/>
                </p:oleObj>
              </mc:Choice>
              <mc:Fallback>
                <p:oleObj name="Equation" r:id="rId5" imgW="33908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566" y="1072213"/>
                        <a:ext cx="7620000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1687971" y="615013"/>
            <a:ext cx="603764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u="sng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</p:spTree>
    <p:extLst>
      <p:ext uri="{BB962C8B-B14F-4D97-AF65-F5344CB8AC3E}">
        <p14:creationId xmlns:p14="http://schemas.microsoft.com/office/powerpoint/2010/main" val="18775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9" grpId="0"/>
      <p:bldP spid="3090" grpId="0"/>
      <p:bldP spid="31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828800" y="822326"/>
            <a:ext cx="723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*</a:t>
            </a:r>
            <a:r>
              <a:rPr lang="en-US" altLang="en-US" sz="2800" u="sng">
                <a:latin typeface="Times New Roman" panose="02020603050405020304" pitchFamily="18" charset="0"/>
              </a:rPr>
              <a:t>Ví dụ</a:t>
            </a:r>
            <a:r>
              <a:rPr lang="en-US" altLang="en-US" sz="2800">
                <a:latin typeface="Times New Roman" panose="02020603050405020304" pitchFamily="18" charset="0"/>
              </a:rPr>
              <a:t>.</a:t>
            </a:r>
            <a:r>
              <a:rPr lang="en-US" altLang="en-US" sz="2800" b="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Thực hiện phép nhân phân thức: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70075" y="2070101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*</a:t>
            </a:r>
            <a:r>
              <a:rPr lang="en-US" altLang="en-US" sz="2800" u="sng">
                <a:latin typeface="Times New Roman" panose="02020603050405020304" pitchFamily="18" charset="0"/>
              </a:rPr>
              <a:t>Giải</a:t>
            </a:r>
            <a:r>
              <a:rPr lang="en-US" altLang="en-US" sz="280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173" name="Rectangle 13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1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04898"/>
              </p:ext>
            </p:extLst>
          </p:nvPr>
        </p:nvGraphicFramePr>
        <p:xfrm>
          <a:off x="4619625" y="1174750"/>
          <a:ext cx="27432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Equation" r:id="rId3" imgW="1358640" imgH="419040" progId="Equation.DSMT4">
                  <p:embed/>
                </p:oleObj>
              </mc:Choice>
              <mc:Fallback>
                <p:oleObj name="Equation" r:id="rId3" imgW="13586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1174750"/>
                        <a:ext cx="2743200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15"/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03836"/>
              </p:ext>
            </p:extLst>
          </p:nvPr>
        </p:nvGraphicFramePr>
        <p:xfrm>
          <a:off x="2798763" y="2024063"/>
          <a:ext cx="6059487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name="Equation" r:id="rId5" imgW="2755800" imgH="838080" progId="Equation.DSMT4">
                  <p:embed/>
                </p:oleObj>
              </mc:Choice>
              <mc:Fallback>
                <p:oleObj name="Equation" r:id="rId5" imgW="275580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763" y="2024063"/>
                        <a:ext cx="6059487" cy="196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1524001" y="3020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11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180537"/>
              </p:ext>
            </p:extLst>
          </p:nvPr>
        </p:nvGraphicFramePr>
        <p:xfrm>
          <a:off x="2798763" y="4035426"/>
          <a:ext cx="2127250" cy="230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Equation" r:id="rId7" imgW="850680" imgH="914400" progId="Equation.DSMT4">
                  <p:embed/>
                </p:oleObj>
              </mc:Choice>
              <mc:Fallback>
                <p:oleObj name="Equation" r:id="rId7" imgW="8506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763" y="4035426"/>
                        <a:ext cx="2127250" cy="230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80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4" grpId="0"/>
      <p:bldP spid="41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2172&quot;&gt;&lt;object type=&quot;3&quot; unique_id=&quot;12173&quot;&gt;&lt;property id=&quot;20148&quot; value=&quot;5&quot;/&gt;&lt;property id=&quot;20300&quot; value=&quot;Slide 2&quot;/&gt;&lt;property id=&quot;20307&quot; value=&quot;271&quot;/&gt;&lt;/object&gt;&lt;object type=&quot;3&quot; unique_id=&quot;12174&quot;&gt;&lt;property id=&quot;20148&quot; value=&quot;5&quot;/&gt;&lt;property id=&quot;20300&quot; value=&quot;Slide 3&quot;/&gt;&lt;property id=&quot;20307&quot; value=&quot;256&quot;/&gt;&lt;/object&gt;&lt;object type=&quot;3&quot; unique_id=&quot;12179&quot;&gt;&lt;property id=&quot;20148&quot; value=&quot;5&quot;/&gt;&lt;property id=&quot;20300&quot; value=&quot;Slide 4&quot;/&gt;&lt;property id=&quot;20307&quot; value=&quot;263&quot;/&gt;&lt;/object&gt;&lt;object type=&quot;3&quot; unique_id=&quot;12183&quot;&gt;&lt;property id=&quot;20148&quot; value=&quot;5&quot;/&gt;&lt;property id=&quot;20300&quot; value=&quot;Slide 5&quot;/&gt;&lt;property id=&quot;20307&quot; value=&quot;267&quot;/&gt;&lt;/object&gt;&lt;object type=&quot;3&quot; unique_id=&quot;12229&quot;&gt;&lt;property id=&quot;20148&quot; value=&quot;5&quot;/&gt;&lt;property id=&quot;20300&quot; value=&quot;Slide 6&quot;/&gt;&lt;property id=&quot;20307&quot; value=&quot;272&quot;/&gt;&lt;/object&gt;&lt;object type=&quot;3&quot; unique_id=&quot;12230&quot;&gt;&lt;property id=&quot;20148&quot; value=&quot;5&quot;/&gt;&lt;property id=&quot;20300&quot; value=&quot;Slide 7&quot;/&gt;&lt;property id=&quot;20307&quot; value=&quot;273&quot;/&gt;&lt;/object&gt;&lt;object type=&quot;3&quot; unique_id=&quot;12380&quot;&gt;&lt;property id=&quot;20148&quot; value=&quot;5&quot;/&gt;&lt;property id=&quot;20300&quot; value=&quot;Slide 8&quot;/&gt;&lt;property id=&quot;20307&quot; value=&quot;274&quot;/&gt;&lt;/object&gt;&lt;object type=&quot;3&quot; unique_id=&quot;12489&quot;&gt;&lt;property id=&quot;20148&quot; value=&quot;5&quot;/&gt;&lt;property id=&quot;20300&quot; value=&quot;Slide 9&quot;/&gt;&lt;property id=&quot;20307&quot; value=&quot;275&quot;/&gt;&lt;/object&gt;&lt;object type=&quot;3&quot; unique_id=&quot;12560&quot;&gt;&lt;property id=&quot;20148&quot; value=&quot;5&quot;/&gt;&lt;property id=&quot;20300&quot; value=&quot;Slide 10&quot;/&gt;&lt;property id=&quot;20307&quot; value=&quot;276&quot;/&gt;&lt;/object&gt;&lt;object type=&quot;3&quot; unique_id=&quot;12648&quot;&gt;&lt;property id=&quot;20148&quot; value=&quot;5&quot;/&gt;&lt;property id=&quot;20300&quot; value=&quot;Slide 11&quot;/&gt;&lt;property id=&quot;20307&quot; value=&quot;277&quot;/&gt;&lt;/object&gt;&lt;object type=&quot;3&quot; unique_id=&quot;12721&quot;&gt;&lt;property id=&quot;20148&quot; value=&quot;5&quot;/&gt;&lt;property id=&quot;20300&quot; value=&quot;Slide 12&quot;/&gt;&lt;property id=&quot;20307&quot; value=&quot;278&quot;/&gt;&lt;/object&gt;&lt;object type=&quot;3&quot; unique_id=&quot;12761&quot;&gt;&lt;property id=&quot;20148&quot; value=&quot;5&quot;/&gt;&lt;property id=&quot;20300&quot; value=&quot;Slide 13&quot;/&gt;&lt;property id=&quot;20307&quot; value=&quot;279&quot;/&gt;&lt;/object&gt;&lt;object type=&quot;3&quot; unique_id=&quot;12804&quot;&gt;&lt;property id=&quot;20148&quot; value=&quot;5&quot;/&gt;&lt;property id=&quot;20300&quot; value=&quot;Slide 20&quot;/&gt;&lt;property id=&quot;20307&quot; value=&quot;280&quot;/&gt;&lt;/object&gt;&lt;object type=&quot;3&quot; unique_id=&quot;27945&quot;&gt;&lt;property id=&quot;20148&quot; value=&quot;5&quot;/&gt;&lt;property id=&quot;20300&quot; value=&quot;Slide 1&quot;/&gt;&lt;property id=&quot;20307&quot; value=&quot;281&quot;/&gt;&lt;/object&gt;&lt;object type=&quot;3&quot; unique_id=&quot;28367&quot;&gt;&lt;property id=&quot;20148&quot; value=&quot;5&quot;/&gt;&lt;property id=&quot;20300&quot; value=&quot;Slide 14 - &amp;quot;QUẢNG BÌNH TRÂN TRỌNG CẢM ƠN  ĐỒNG BÀO CẢ NƯỚC!&amp;quot;&quot;/&gt;&lt;property id=&quot;20307&quot; value=&quot;282&quot;/&gt;&lt;/object&gt;&lt;object type=&quot;3&quot; unique_id=&quot;28368&quot;&gt;&lt;property id=&quot;20148&quot; value=&quot;5&quot;/&gt;&lt;property id=&quot;20300&quot; value=&quot;Slide 15&quot;/&gt;&lt;property id=&quot;20307&quot; value=&quot;283&quot;/&gt;&lt;/object&gt;&lt;object type=&quot;3&quot; unique_id=&quot;28369&quot;&gt;&lt;property id=&quot;20148&quot; value=&quot;5&quot;/&gt;&lt;property id=&quot;20300&quot; value=&quot;Slide 16&quot;/&gt;&lt;property id=&quot;20307&quot; value=&quot;284&quot;/&gt;&lt;/object&gt;&lt;object type=&quot;3&quot; unique_id=&quot;28370&quot;&gt;&lt;property id=&quot;20148&quot; value=&quot;5&quot;/&gt;&lt;property id=&quot;20300&quot; value=&quot;Slide 17&quot;/&gt;&lt;property id=&quot;20307&quot; value=&quot;286&quot;/&gt;&lt;/object&gt;&lt;object type=&quot;3&quot; unique_id=&quot;28371&quot;&gt;&lt;property id=&quot;20148&quot; value=&quot;5&quot;/&gt;&lt;property id=&quot;20300&quot; value=&quot;Slide 18&quot;/&gt;&lt;property id=&quot;20307&quot; value=&quot;285&quot;/&gt;&lt;/object&gt;&lt;object type=&quot;3&quot; unique_id=&quot;28477&quot;&gt;&lt;property id=&quot;20148&quot; value=&quot;5&quot;/&gt;&lt;property id=&quot;20300&quot; value=&quot;Slide 19 - &amp;quot;ĐOÀN KẾT LÀ SỨC MẠNH !&amp;quot;&quot;/&gt;&lt;property id=&quot;20307&quot; value=&quot;287&quot;/&gt;&lt;/object&gt;&lt;/object&gt;&lt;object type=&quot;8&quot; unique_id=&quot;1220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519</Words>
  <Application>Microsoft Office PowerPoint</Application>
  <PresentationFormat>Widescreen</PresentationFormat>
  <Paragraphs>77</Paragraphs>
  <Slides>20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Symbol</vt:lpstr>
      <vt:lpstr>Arial</vt:lpstr>
      <vt:lpstr>.VnTime</vt:lpstr>
      <vt:lpstr>Verdana</vt:lpstr>
      <vt:lpstr>Times New Roman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QUẢNG BÌNH TRÂN TRỌNG CẢM ƠN  ĐỒNG BÀO CẢ NƯỚC!</vt:lpstr>
      <vt:lpstr>PowerPoint Presentation</vt:lpstr>
      <vt:lpstr>PowerPoint Presentation</vt:lpstr>
      <vt:lpstr>PowerPoint Presentation</vt:lpstr>
      <vt:lpstr>PowerPoint Presentation</vt:lpstr>
      <vt:lpstr>ĐOÀN KẾT LÀ SỨC MẠNH 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152</cp:revision>
  <dcterms:created xsi:type="dcterms:W3CDTF">2018-01-28T07:11:08Z</dcterms:created>
  <dcterms:modified xsi:type="dcterms:W3CDTF">2021-02-27T15:03:23Z</dcterms:modified>
</cp:coreProperties>
</file>