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0" r:id="rId2"/>
    <p:sldId id="374" r:id="rId3"/>
    <p:sldId id="302" r:id="rId4"/>
    <p:sldId id="292" r:id="rId5"/>
    <p:sldId id="360" r:id="rId6"/>
    <p:sldId id="334" r:id="rId7"/>
    <p:sldId id="377" r:id="rId8"/>
    <p:sldId id="388" r:id="rId9"/>
    <p:sldId id="389" r:id="rId10"/>
    <p:sldId id="385" r:id="rId11"/>
    <p:sldId id="315" r:id="rId12"/>
    <p:sldId id="387" r:id="rId13"/>
    <p:sldId id="331" r:id="rId14"/>
    <p:sldId id="295" r:id="rId15"/>
    <p:sldId id="329" r:id="rId16"/>
    <p:sldId id="330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eu Phan Van" initials="RPV" lastIdx="2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25"/>
    <p:restoredTop sz="94657"/>
  </p:normalViewPr>
  <p:slideViewPr>
    <p:cSldViewPr snapToGrid="0">
      <p:cViewPr varScale="1">
        <p:scale>
          <a:sx n="60" d="100"/>
          <a:sy n="60" d="100"/>
        </p:scale>
        <p:origin x="112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D8EC19-9B1F-4A43-BDEE-01757F74D72E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9748B3-BECC-47F1-9F92-5D8739464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22225" y="0"/>
            <a:ext cx="12214225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830888" y="6337300"/>
            <a:ext cx="530225" cy="5286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72225" y="6597650"/>
            <a:ext cx="127000" cy="1920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692775" y="6597650"/>
            <a:ext cx="1270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sp>
        <p:nvSpPr>
          <p:cNvPr id="6" name="TextBox 13"/>
          <p:cNvSpPr txBox="1"/>
          <p:nvPr userDrawn="1"/>
        </p:nvSpPr>
        <p:spPr>
          <a:xfrm>
            <a:off x="39688" y="6503988"/>
            <a:ext cx="1817687" cy="307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/>
                </a:solidFill>
                <a:latin typeface="+mn-lt"/>
                <a:cs typeface="+mn-cs"/>
              </a:rPr>
              <a:t>Tiếng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Anh 7 Right On! </a:t>
            </a:r>
          </a:p>
        </p:txBody>
      </p:sp>
      <p:pic>
        <p:nvPicPr>
          <p:cNvPr id="7" name="Picture 1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77613" y="6473825"/>
            <a:ext cx="663575" cy="338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2"/>
          <p:cNvSpPr/>
          <p:nvPr userDrawn="1"/>
        </p:nvSpPr>
        <p:spPr>
          <a:xfrm>
            <a:off x="-22225" y="0"/>
            <a:ext cx="12214225" cy="387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16"/>
          <p:cNvSpPr txBox="1"/>
          <p:nvPr userDrawn="1"/>
        </p:nvSpPr>
        <p:spPr>
          <a:xfrm>
            <a:off x="10860088" y="12700"/>
            <a:ext cx="225425" cy="3063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732285-6E32-BEC3-BC60-7A1C50FDAC00}"/>
              </a:ext>
            </a:extLst>
          </p:cNvPr>
          <p:cNvSpPr txBox="1"/>
          <p:nvPr userDrawn="1"/>
        </p:nvSpPr>
        <p:spPr>
          <a:xfrm>
            <a:off x="39688" y="11311"/>
            <a:ext cx="63671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Unit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2A222F-06FB-7BE5-D8EA-11BD8226C668}"/>
              </a:ext>
            </a:extLst>
          </p:cNvPr>
          <p:cNvSpPr txBox="1"/>
          <p:nvPr userDrawn="1"/>
        </p:nvSpPr>
        <p:spPr>
          <a:xfrm>
            <a:off x="10737819" y="11310"/>
            <a:ext cx="1454181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Lesson: Right on!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-22225" y="0"/>
            <a:ext cx="12214225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5830888" y="6337300"/>
            <a:ext cx="530225" cy="5286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72225" y="6597650"/>
            <a:ext cx="127000" cy="1920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5692775" y="6597650"/>
            <a:ext cx="1270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sp>
        <p:nvSpPr>
          <p:cNvPr id="14" name="TextBox 13"/>
          <p:cNvSpPr txBox="1"/>
          <p:nvPr userDrawn="1"/>
        </p:nvSpPr>
        <p:spPr>
          <a:xfrm>
            <a:off x="39688" y="6503988"/>
            <a:ext cx="1817687" cy="307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/>
                </a:solidFill>
                <a:latin typeface="+mn-lt"/>
                <a:cs typeface="+mn-cs"/>
              </a:rPr>
              <a:t>Tiếng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Anh 7 Right On!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377613" y="6473825"/>
            <a:ext cx="663575" cy="338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 userDrawn="1"/>
        </p:nvSpPr>
        <p:spPr>
          <a:xfrm>
            <a:off x="-22225" y="0"/>
            <a:ext cx="12214225" cy="387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9688" y="11311"/>
            <a:ext cx="63671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Unit 2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860088" y="12700"/>
            <a:ext cx="225425" cy="3063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737819" y="11310"/>
            <a:ext cx="1454181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Lesson: Right on!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0" r:id="rId3"/>
    <p:sldLayoutId id="214748365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5172075" y="2092325"/>
            <a:ext cx="634365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libri" pitchFamily="34" charset="0"/>
              </a:rPr>
              <a:t>Unit 2: Fit for life </a:t>
            </a:r>
          </a:p>
          <a:p>
            <a:pPr algn="ctr"/>
            <a:r>
              <a:rPr lang="en-US" sz="5400" b="1" dirty="0">
                <a:solidFill>
                  <a:srgbClr val="00B050"/>
                </a:solidFill>
                <a:latin typeface="Calibri" pitchFamily="34" charset="0"/>
              </a:rPr>
              <a:t>Lesson: Right on!</a:t>
            </a:r>
          </a:p>
          <a:p>
            <a:pPr algn="ctr"/>
            <a:r>
              <a:rPr lang="en-US" sz="5400" b="1" dirty="0">
                <a:solidFill>
                  <a:srgbClr val="0070C0"/>
                </a:solidFill>
                <a:latin typeface="Calibri" pitchFamily="34" charset="0"/>
              </a:rPr>
              <a:t>Page 41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25"/>
            <a:ext cx="1158875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1662545" y="700485"/>
            <a:ext cx="9296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latin typeface="+mj-lt"/>
              </a:rPr>
              <a:t>4. Why should people play a sport? Tell the class. </a:t>
            </a:r>
            <a:endParaRPr lang="en-US" sz="34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2782" y="2715541"/>
            <a:ext cx="109312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  <a:latin typeface="+mj-lt"/>
              </a:rPr>
              <a:t>I think that people should play a sport because it helps keep you fit. It’s important to play a sport to get moving and stay healthy.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2782" y="1692624"/>
            <a:ext cx="369755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i="1" dirty="0">
                <a:latin typeface="+mj-lt"/>
              </a:rPr>
              <a:t>Suggested Answer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229725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989763" y="881063"/>
            <a:ext cx="5154612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813918" y="2047929"/>
            <a:ext cx="108061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i="1" dirty="0">
                <a:solidFill>
                  <a:schemeClr val="hlink"/>
                </a:solidFill>
                <a:latin typeface="Calibri" pitchFamily="34" charset="0"/>
              </a:rPr>
              <a:t>Write a paragraph (60-80 words) about the benefits of playing sports.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5527" y="389816"/>
            <a:ext cx="8816109" cy="601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989763" y="881063"/>
            <a:ext cx="5154612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33375" y="693738"/>
            <a:ext cx="42751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763" y="1814513"/>
            <a:ext cx="4344987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sz="3600" i="1" dirty="0">
                <a:solidFill>
                  <a:schemeClr val="hlink"/>
                </a:solidFill>
                <a:latin typeface="Calibri" pitchFamily="34" charset="0"/>
              </a:rPr>
              <a:t>Benefits of playing sports</a:t>
            </a:r>
            <a:endParaRPr lang="en-US" sz="3600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088" y="1817688"/>
            <a:ext cx="6224587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Project</a:t>
            </a:r>
          </a:p>
          <a:p>
            <a:endParaRPr lang="en-US" sz="3600" i="1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sz="3600" i="1" dirty="0">
                <a:solidFill>
                  <a:schemeClr val="hlink"/>
                </a:solidFill>
                <a:latin typeface="Calibri" pitchFamily="34" charset="0"/>
              </a:rPr>
              <a:t>Famous sports in Vietnam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388793" y="596034"/>
            <a:ext cx="33623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sz="5400" b="1" dirty="0">
                <a:solidFill>
                  <a:srgbClr val="FF0000"/>
                </a:solidFill>
                <a:latin typeface="Calibri" pitchFamily="34" charset="0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888" y="1785793"/>
            <a:ext cx="11871325" cy="19082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571500" indent="-571500">
              <a:spcBef>
                <a:spcPts val="600"/>
              </a:spcBef>
              <a:buFontTx/>
              <a:buChar char="-"/>
            </a:pPr>
            <a:r>
              <a:rPr lang="en-US" sz="3600" i="1" dirty="0" err="1">
                <a:solidFill>
                  <a:srgbClr val="0033CC"/>
                </a:solidFill>
                <a:latin typeface="+mn-lt"/>
              </a:rPr>
              <a:t>Practise</a:t>
            </a:r>
            <a:r>
              <a:rPr lang="en-US" sz="3600" i="1" dirty="0">
                <a:solidFill>
                  <a:srgbClr val="0033CC"/>
                </a:solidFill>
                <a:latin typeface="+mn-lt"/>
              </a:rPr>
              <a:t> the vocabularies and make sentences using them. </a:t>
            </a:r>
          </a:p>
          <a:p>
            <a:pPr marL="571500" indent="-571500">
              <a:spcBef>
                <a:spcPts val="600"/>
              </a:spcBef>
              <a:buFontTx/>
              <a:buChar char="-"/>
            </a:pPr>
            <a:r>
              <a:rPr lang="en-US" sz="3600" i="1" dirty="0">
                <a:solidFill>
                  <a:srgbClr val="0033CC"/>
                </a:solidFill>
                <a:latin typeface="+mn-lt"/>
                <a:ea typeface="Times New Roman" panose="02020603050405020304" pitchFamily="18" charset="0"/>
              </a:rPr>
              <a:t>Do exercises in workbook on pages 22 &amp; 23.</a:t>
            </a:r>
            <a:endParaRPr lang="en-US" sz="3600" i="1" dirty="0">
              <a:solidFill>
                <a:srgbClr val="0033CC"/>
              </a:solidFill>
              <a:latin typeface="+mn-lt"/>
            </a:endParaRPr>
          </a:p>
          <a:p>
            <a:pPr marL="571500" indent="-571500">
              <a:spcBef>
                <a:spcPts val="600"/>
              </a:spcBef>
              <a:buFontTx/>
              <a:buChar char="-"/>
            </a:pPr>
            <a:r>
              <a:rPr lang="en-US" sz="3600" i="1" dirty="0">
                <a:solidFill>
                  <a:srgbClr val="0033CC"/>
                </a:solidFill>
                <a:latin typeface="+mn-lt"/>
              </a:rPr>
              <a:t>Prepare the next lesson (page 42 SB)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/>
          <p:nvPr/>
        </p:nvSpPr>
        <p:spPr>
          <a:xfrm>
            <a:off x="11126788" y="-52388"/>
            <a:ext cx="996950" cy="3683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41986" name="Picture 1"/>
          <p:cNvPicPr>
            <a:picLocks noChangeAspect="1"/>
          </p:cNvPicPr>
          <p:nvPr/>
        </p:nvPicPr>
        <p:blipFill>
          <a:blip r:embed="rId2"/>
          <a:srcRect t="6805" b="7188"/>
          <a:stretch>
            <a:fillRect/>
          </a:stretch>
        </p:blipFill>
        <p:spPr bwMode="auto">
          <a:xfrm>
            <a:off x="0" y="-52388"/>
            <a:ext cx="12382500" cy="709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Box 5"/>
          <p:cNvSpPr txBox="1">
            <a:spLocks noChangeArrowheads="1"/>
          </p:cNvSpPr>
          <p:nvPr/>
        </p:nvSpPr>
        <p:spPr bwMode="auto">
          <a:xfrm>
            <a:off x="3111500" y="5575300"/>
            <a:ext cx="645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Calibri" pitchFamily="34" charset="0"/>
              </a:rPr>
              <a:t>Stay positive and have a nice day!</a:t>
            </a:r>
            <a:endParaRPr lang="en-US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7938" y="1614488"/>
            <a:ext cx="3255962" cy="66198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113" y="2979738"/>
            <a:ext cx="3255962" cy="661987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Project  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288" y="4289425"/>
            <a:ext cx="3255962" cy="66198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88" y="5599113"/>
            <a:ext cx="3255962" cy="66198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163" y="496888"/>
            <a:ext cx="3255962" cy="66357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18" y="475483"/>
            <a:ext cx="422777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250" y="411163"/>
            <a:ext cx="3181350" cy="66198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914399" y="1547379"/>
            <a:ext cx="11042073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By the end of this lesson, students will be able to…</a:t>
            </a:r>
            <a:endParaRPr lang="en-US" sz="3600" b="1" dirty="0">
              <a:solidFill>
                <a:srgbClr val="0033CC"/>
              </a:solidFill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 i="1" dirty="0">
                <a:solidFill>
                  <a:srgbClr val="0033CC"/>
                </a:solidFill>
                <a:latin typeface="+mn-lt"/>
              </a:rPr>
              <a:t>- </a:t>
            </a:r>
            <a:r>
              <a:rPr lang="en-US" sz="3600" i="1" dirty="0">
                <a:solidFill>
                  <a:srgbClr val="0033CC"/>
                </a:solidFill>
                <a:latin typeface="+mn-lt"/>
              </a:rPr>
              <a:t>review some words and phrases about sports in Vietnam.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i="1" dirty="0">
                <a:solidFill>
                  <a:srgbClr val="0033CC"/>
                </a:solidFill>
                <a:latin typeface="+mn-lt"/>
              </a:rPr>
              <a:t>- create a poster about popular sports in Vietnam.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3600" i="1" dirty="0">
                <a:solidFill>
                  <a:srgbClr val="0033CC"/>
                </a:solidFill>
                <a:latin typeface="+mn-lt"/>
              </a:rPr>
              <a:t>- </a:t>
            </a:r>
            <a:r>
              <a:rPr lang="en-US" sz="3600" i="1" dirty="0">
                <a:solidFill>
                  <a:srgbClr val="0033CC"/>
                </a:solidFill>
                <a:latin typeface="+mn-lt"/>
              </a:rPr>
              <a:t>improve public speaking skill.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i="1" dirty="0">
                <a:solidFill>
                  <a:srgbClr val="0033CC"/>
                </a:solidFill>
                <a:latin typeface="+mn-lt"/>
              </a:rPr>
              <a:t>- develop presentation skill.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143875" y="552450"/>
            <a:ext cx="4025900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150938" y="1790700"/>
            <a:ext cx="9753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hlink"/>
                </a:solidFill>
                <a:latin typeface="Calibri" pitchFamily="34" charset="0"/>
              </a:rPr>
              <a:t>What is the most popular sport in Vietnam? Give some reasons.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/>
          </p:cNvPicPr>
          <p:nvPr/>
        </p:nvPicPr>
        <p:blipFill>
          <a:blip r:embed="rId2"/>
          <a:srcRect b="2901"/>
          <a:stretch>
            <a:fillRect/>
          </a:stretch>
        </p:blipFill>
        <p:spPr bwMode="auto">
          <a:xfrm>
            <a:off x="1560513" y="1265238"/>
            <a:ext cx="870585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peech Bubble: Rectangle with Corners Rounded 8"/>
          <p:cNvSpPr/>
          <p:nvPr/>
        </p:nvSpPr>
        <p:spPr>
          <a:xfrm>
            <a:off x="5303838" y="725488"/>
            <a:ext cx="3756025" cy="739775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46822" y="513629"/>
            <a:ext cx="3255962" cy="661987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Project  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546822" y="1765931"/>
            <a:ext cx="1103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+mn-lt"/>
              </a:rPr>
              <a:t>1. Collect information about one of the following popular sports in your country. Create a poster, using the following headings to help you. </a:t>
            </a:r>
            <a:endParaRPr lang="en-US" sz="32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349" y="402849"/>
            <a:ext cx="2646218" cy="11677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15" y="3925907"/>
            <a:ext cx="11898385" cy="162900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7310" y="2162239"/>
            <a:ext cx="113053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+mn-lt"/>
              </a:rPr>
              <a:t>2. Use the poster in Exercise 1 to give a presentation to the class. </a:t>
            </a:r>
            <a:endParaRPr lang="en-US" sz="32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690" y="513400"/>
            <a:ext cx="5821965" cy="9450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9441" y="513400"/>
            <a:ext cx="5275063" cy="93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99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5" y="638283"/>
            <a:ext cx="117209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+mn-lt"/>
              </a:rPr>
              <a:t>3. Read the list. Which statements are true for you? Can you think of  any other benefits? </a:t>
            </a:r>
            <a:endParaRPr lang="en-US" sz="32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6074" y="1982357"/>
            <a:ext cx="9421090" cy="3559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US" sz="3200" dirty="0">
                <a:solidFill>
                  <a:srgbClr val="0033CC"/>
                </a:solidFill>
                <a:latin typeface="+mn-lt"/>
              </a:rPr>
              <a:t>My </a:t>
            </a:r>
            <a:r>
              <a:rPr lang="en-US" sz="3200" dirty="0" err="1">
                <a:solidFill>
                  <a:srgbClr val="0033CC"/>
                </a:solidFill>
                <a:latin typeface="+mn-lt"/>
              </a:rPr>
              <a:t>favourite</a:t>
            </a:r>
            <a:r>
              <a:rPr lang="en-US" sz="3200" dirty="0">
                <a:solidFill>
                  <a:srgbClr val="0033CC"/>
                </a:solidFill>
                <a:latin typeface="+mn-lt"/>
              </a:rPr>
              <a:t> sport is … . It … </a:t>
            </a:r>
          </a:p>
          <a:p>
            <a:pPr algn="just">
              <a:spcBef>
                <a:spcPts val="800"/>
              </a:spcBef>
            </a:pPr>
            <a:r>
              <a:rPr lang="en-US" sz="3200" dirty="0">
                <a:solidFill>
                  <a:srgbClr val="0033CC"/>
                </a:solidFill>
                <a:latin typeface="+mn-lt"/>
              </a:rPr>
              <a:t>• helps me feel good. </a:t>
            </a:r>
          </a:p>
          <a:p>
            <a:pPr algn="just">
              <a:spcBef>
                <a:spcPts val="800"/>
              </a:spcBef>
            </a:pPr>
            <a:r>
              <a:rPr lang="en-US" sz="3200" dirty="0">
                <a:solidFill>
                  <a:srgbClr val="0033CC"/>
                </a:solidFill>
                <a:latin typeface="+mn-lt"/>
              </a:rPr>
              <a:t>• helps me meet new people. </a:t>
            </a:r>
          </a:p>
          <a:p>
            <a:pPr algn="just">
              <a:spcBef>
                <a:spcPts val="800"/>
              </a:spcBef>
            </a:pPr>
            <a:r>
              <a:rPr lang="en-US" sz="3200" dirty="0">
                <a:solidFill>
                  <a:srgbClr val="0033CC"/>
                </a:solidFill>
                <a:latin typeface="+mn-lt"/>
              </a:rPr>
              <a:t>• keeps me fit. </a:t>
            </a:r>
          </a:p>
          <a:p>
            <a:pPr algn="just">
              <a:spcBef>
                <a:spcPts val="800"/>
              </a:spcBef>
            </a:pPr>
            <a:r>
              <a:rPr lang="en-US" sz="3200" dirty="0">
                <a:solidFill>
                  <a:srgbClr val="0033CC"/>
                </a:solidFill>
                <a:latin typeface="+mn-lt"/>
              </a:rPr>
              <a:t>• helps me forget about my worries. </a:t>
            </a:r>
          </a:p>
          <a:p>
            <a:pPr algn="just">
              <a:spcBef>
                <a:spcPts val="800"/>
              </a:spcBef>
            </a:pPr>
            <a:r>
              <a:rPr lang="en-US" sz="3200" dirty="0">
                <a:solidFill>
                  <a:srgbClr val="0033CC"/>
                </a:solidFill>
                <a:latin typeface="+mn-lt"/>
              </a:rPr>
              <a:t>• teaches me to respect others. </a:t>
            </a:r>
          </a:p>
        </p:txBody>
      </p:sp>
    </p:spTree>
    <p:extLst>
      <p:ext uri="{BB962C8B-B14F-4D97-AF65-F5344CB8AC3E}">
        <p14:creationId xmlns:p14="http://schemas.microsoft.com/office/powerpoint/2010/main" val="1403023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9233</TotalTime>
  <Words>300</Words>
  <Application>Microsoft Office PowerPoint</Application>
  <PresentationFormat>Widescreen</PresentationFormat>
  <Paragraphs>46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 Nguyen Thanh</cp:lastModifiedBy>
  <cp:revision>155</cp:revision>
  <dcterms:created xsi:type="dcterms:W3CDTF">2020-12-08T03:17:05Z</dcterms:created>
  <dcterms:modified xsi:type="dcterms:W3CDTF">2022-12-18T15:22:01Z</dcterms:modified>
</cp:coreProperties>
</file>