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24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custom-properties+xml" PartName="/docProps/custom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5"/>
    <p:sldMasterId id="2147483660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</p:sldIdLst>
  <p:sldSz cy="6858000" cx="9144000"/>
  <p:notesSz cx="6858000" cy="9144000"/>
  <p:embeddedFontLst>
    <p:embeddedFont>
      <p:font typeface="Corsiva"/>
      <p:regular r:id="rId32"/>
      <p:bold r:id="rId33"/>
      <p:italic r:id="rId34"/>
      <p:boldItalic r:id="rId3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36" roundtripDataSignature="AMtx7mgjseAO2aAAj8QWNL2FwGoAx2dhO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75838E37-FA4E-4129-B4E4-35DD0B2D5174}">
  <a:tblStyle styleId="{75838E37-FA4E-4129-B4E4-35DD0B2D5174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3.xml"/><Relationship Id="rId22" Type="http://schemas.openxmlformats.org/officeDocument/2006/relationships/slide" Target="slides/slide15.xml"/><Relationship Id="rId21" Type="http://schemas.openxmlformats.org/officeDocument/2006/relationships/slide" Target="slides/slide14.xml"/><Relationship Id="rId24" Type="http://schemas.openxmlformats.org/officeDocument/2006/relationships/slide" Target="slides/slide17.xml"/><Relationship Id="rId23" Type="http://schemas.openxmlformats.org/officeDocument/2006/relationships/slide" Target="slides/slide1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26" Type="http://schemas.openxmlformats.org/officeDocument/2006/relationships/slide" Target="slides/slide19.xml"/><Relationship Id="rId25" Type="http://schemas.openxmlformats.org/officeDocument/2006/relationships/slide" Target="slides/slide18.xml"/><Relationship Id="rId28" Type="http://schemas.openxmlformats.org/officeDocument/2006/relationships/slide" Target="slides/slide21.xml"/><Relationship Id="rId27" Type="http://schemas.openxmlformats.org/officeDocument/2006/relationships/slide" Target="slides/slide20.xml"/><Relationship Id="rId5" Type="http://schemas.openxmlformats.org/officeDocument/2006/relationships/slideMaster" Target="slideMasters/slideMaster1.xml"/><Relationship Id="rId6" Type="http://schemas.openxmlformats.org/officeDocument/2006/relationships/slideMaster" Target="slideMasters/slideMaster2.xml"/><Relationship Id="rId29" Type="http://schemas.openxmlformats.org/officeDocument/2006/relationships/slide" Target="slides/slide22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31" Type="http://schemas.openxmlformats.org/officeDocument/2006/relationships/slide" Target="slides/slide24.xml"/><Relationship Id="rId30" Type="http://schemas.openxmlformats.org/officeDocument/2006/relationships/slide" Target="slides/slide23.xml"/><Relationship Id="rId11" Type="http://schemas.openxmlformats.org/officeDocument/2006/relationships/slide" Target="slides/slide4.xml"/><Relationship Id="rId33" Type="http://schemas.openxmlformats.org/officeDocument/2006/relationships/font" Target="fonts/Corsiva-bold.fntdata"/><Relationship Id="rId10" Type="http://schemas.openxmlformats.org/officeDocument/2006/relationships/slide" Target="slides/slide3.xml"/><Relationship Id="rId32" Type="http://schemas.openxmlformats.org/officeDocument/2006/relationships/font" Target="fonts/Corsiva-regular.fntdata"/><Relationship Id="rId13" Type="http://schemas.openxmlformats.org/officeDocument/2006/relationships/slide" Target="slides/slide6.xml"/><Relationship Id="rId35" Type="http://schemas.openxmlformats.org/officeDocument/2006/relationships/font" Target="fonts/Corsiva-boldItalic.fntdata"/><Relationship Id="rId12" Type="http://schemas.openxmlformats.org/officeDocument/2006/relationships/slide" Target="slides/slide5.xml"/><Relationship Id="rId34" Type="http://schemas.openxmlformats.org/officeDocument/2006/relationships/font" Target="fonts/Corsiva-italic.fntdata"/><Relationship Id="rId15" Type="http://schemas.openxmlformats.org/officeDocument/2006/relationships/slide" Target="slides/slide8.xml"/><Relationship Id="rId14" Type="http://schemas.openxmlformats.org/officeDocument/2006/relationships/slide" Target="slides/slide7.xml"/><Relationship Id="rId36" Type="http://customschemas.google.com/relationships/presentationmetadata" Target="metadata"/><Relationship Id="rId17" Type="http://schemas.openxmlformats.org/officeDocument/2006/relationships/slide" Target="slides/slide10.xml"/><Relationship Id="rId16" Type="http://schemas.openxmlformats.org/officeDocument/2006/relationships/slide" Target="slides/slide9.xml"/><Relationship Id="rId19" Type="http://schemas.openxmlformats.org/officeDocument/2006/relationships/slide" Target="slides/slide12.xml"/><Relationship Id="rId18" Type="http://schemas.openxmlformats.org/officeDocument/2006/relationships/slide" Target="slides/slide1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1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b61756381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gb617563810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p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p1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3" name="Google Shape;203;p1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7" name="Google Shape;227;p1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4" name="Google Shape;234;p1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1" name="Google Shape;241;p1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7" name="Google Shape;247;p2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3" name="Google Shape;253;p2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8" name="Google Shape;258;p2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4" name="Google Shape;264;p2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1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1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1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1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1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1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1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1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1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3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36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74" name="Google Shape;74;p36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75" name="Google Shape;75;p3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3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3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1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1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1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1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1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1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1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1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1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7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37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81" name="Google Shape;81;p3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3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3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1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1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1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1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1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1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1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1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1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wheel spokes="8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able" type="tbl">
  <p:cSld name="TABLE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9"/>
          <p:cNvSpPr txBox="1"/>
          <p:nvPr>
            <p:ph type="title"/>
          </p:nvPr>
        </p:nvSpPr>
        <p:spPr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29"/>
          <p:cNvSpPr txBox="1"/>
          <p:nvPr>
            <p:ph idx="10" type="dt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29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29"/>
          <p:cNvSpPr txBox="1"/>
          <p:nvPr>
            <p:ph idx="12"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1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1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1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1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1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1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1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1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1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2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6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" name="Google Shape;22;p2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2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2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1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1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1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1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1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1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1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1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1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7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27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8" name="Google Shape;28;p2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2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2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1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1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1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1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1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1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1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1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1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30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30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" name="Google Shape;34;p3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3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3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1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1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1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1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1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1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1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1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1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31"/>
          <p:cNvSpPr txBox="1"/>
          <p:nvPr>
            <p:ph idx="1" type="body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3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3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3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1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1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1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1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1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1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1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1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1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32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32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Google Shape;46;p32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47" name="Google Shape;47;p3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3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3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1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1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1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1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1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1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1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1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1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33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33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3" name="Google Shape;53;p33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4" name="Google Shape;54;p3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3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3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1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1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1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1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1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1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1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1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1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3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3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3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3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1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1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1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1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1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1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1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1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1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3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35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65" name="Google Shape;65;p35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66" name="Google Shape;66;p35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67" name="Google Shape;67;p35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68" name="Google Shape;68;p3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3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3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1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1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1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1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1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1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1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1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1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wheel spokes="8"/>
  </p:transition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24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2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2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1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1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1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1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1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1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1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1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1" i="0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b="0"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heel spokes="8"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6" name="Google Shape;86;p28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7" name="Google Shape;87;p28"/>
          <p:cNvSpPr txBox="1"/>
          <p:nvPr>
            <p:ph idx="10" type="dt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8" name="Google Shape;88;p28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9" name="Google Shape;89;p28"/>
          <p:cNvSpPr txBox="1"/>
          <p:nvPr>
            <p:ph idx="12"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1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1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1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1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1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1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1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1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b="1" i="0" sz="12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b="0"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1"/>
  </p:sldLayoutIdLst>
  <p:transition spd="slow">
    <p:wheel spokes="8"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5.jp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7.png"/><Relationship Id="rId4" Type="http://schemas.openxmlformats.org/officeDocument/2006/relationships/image" Target="../media/image9.png"/><Relationship Id="rId9" Type="http://schemas.openxmlformats.org/officeDocument/2006/relationships/image" Target="../media/image3.png"/><Relationship Id="rId5" Type="http://schemas.openxmlformats.org/officeDocument/2006/relationships/image" Target="../media/image10.png"/><Relationship Id="rId6" Type="http://schemas.openxmlformats.org/officeDocument/2006/relationships/image" Target="../media/image4.png"/><Relationship Id="rId7" Type="http://schemas.openxmlformats.org/officeDocument/2006/relationships/image" Target="../media/image6.png"/><Relationship Id="rId8" Type="http://schemas.openxmlformats.org/officeDocument/2006/relationships/image" Target="../media/image8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butterflies_flowers_md_wht" id="99" name="Google Shape;99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5867400"/>
            <a:ext cx="1728787" cy="9906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utterflies_flowers_md_wht" id="100" name="Google Shape;100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66912" y="5834062"/>
            <a:ext cx="1727200" cy="9906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utterflies_flowers_md_wht" id="101" name="Google Shape;101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632450" y="5848350"/>
            <a:ext cx="1728787" cy="9906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utterflies_flowers_md_wht" id="102" name="Google Shape;102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15212" y="5867400"/>
            <a:ext cx="1728787" cy="990600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1"/>
          <p:cNvSpPr txBox="1"/>
          <p:nvPr/>
        </p:nvSpPr>
        <p:spPr>
          <a:xfrm>
            <a:off x="609600" y="1247775"/>
            <a:ext cx="8229600" cy="1724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4000"/>
              <a:buFont typeface="Arial"/>
              <a:buNone/>
            </a:pPr>
            <a:r>
              <a:rPr b="1" i="0" lang="en-US" sz="4000" u="none" cap="none" strike="noStrik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NhiÖt liÖt chµo mõng</a:t>
            </a:r>
            <a:r>
              <a:rPr b="1" i="0" lang="en-US" sz="4000" u="none" cap="none" strike="noStrik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4F47F7"/>
              </a:buClr>
              <a:buSzPts val="4400"/>
              <a:buFont typeface="Corsiva"/>
              <a:buNone/>
            </a:pPr>
            <a:r>
              <a:rPr b="1" i="0" lang="en-US" sz="4400" u="none" cap="none" strike="noStrike">
                <a:solidFill>
                  <a:srgbClr val="4F47F7"/>
                </a:solidFill>
                <a:latin typeface="Corsiva"/>
                <a:ea typeface="Corsiva"/>
                <a:cs typeface="Corsiva"/>
                <a:sym typeface="Corsiva"/>
              </a:rPr>
              <a:t>quý thÇy , c« gi¸o vÒ dù giê</a:t>
            </a:r>
            <a:endParaRPr/>
          </a:p>
        </p:txBody>
      </p:sp>
      <p:pic>
        <p:nvPicPr>
          <p:cNvPr descr="butterflies_flowers_md_wht" id="104" name="Google Shape;10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86200" y="5867400"/>
            <a:ext cx="1727200" cy="990600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1"/>
          <p:cNvSpPr/>
          <p:nvPr/>
        </p:nvSpPr>
        <p:spPr>
          <a:xfrm>
            <a:off x="7239000" y="6096000"/>
            <a:ext cx="381000" cy="484187"/>
          </a:xfrm>
          <a:prstGeom prst="rightArrow">
            <a:avLst>
              <a:gd fmla="val 10800" name="adj1"/>
              <a:gd fmla="val 50000" name="adj2"/>
            </a:avLst>
          </a:prstGeom>
          <a:solidFill>
            <a:schemeClr val="accent1"/>
          </a:solid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6" name="Google Shape;166;gb617563810_0_0"/>
          <p:cNvGraphicFramePr/>
          <p:nvPr/>
        </p:nvGraphicFramePr>
        <p:xfrm>
          <a:off x="457200" y="5334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{75838E37-FA4E-4129-B4E4-35DD0B2D5174}</a:tableStyleId>
              </a:tblPr>
              <a:tblGrid>
                <a:gridCol w="4114800"/>
                <a:gridCol w="4114800"/>
              </a:tblGrid>
              <a:tr h="533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Times New Roman"/>
                        <a:buNone/>
                      </a:pPr>
                      <a:r>
                        <a:rPr b="1" i="0" lang="en-US" sz="24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Tên nghĩa sự việc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Times New Roman"/>
                        <a:buNone/>
                      </a:pPr>
                      <a:r>
                        <a:rPr b="1" i="0" lang="en-US" sz="24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Dấu hiệu nhận biết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2400"/>
                        <a:buFont typeface="Times New Roman"/>
                        <a:buNone/>
                      </a:pPr>
                      <a:r>
                        <a:rPr b="0" i="0" lang="en-US" sz="2400" u="none" cap="none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Câu biểu hiện hành động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Times New Roman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Có các động từ chỉ hoạt động.(</a:t>
                      </a:r>
                      <a:r>
                        <a:rPr b="0" i="1" lang="en-US" sz="24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chạy, nhảy, bơi,...)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2400"/>
                        <a:buFont typeface="Times New Roman"/>
                        <a:buNone/>
                      </a:pPr>
                      <a:r>
                        <a:rPr b="0" i="0" lang="en-US" sz="2400" u="none" cap="none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Câu biểu hiện trạng thái, tính chất, đặc điểm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Times New Roman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Có các tính từ chỉ trạng thái, tính chất, đặc điểm.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2400"/>
                        <a:buFont typeface="Times New Roman"/>
                        <a:buNone/>
                      </a:pPr>
                      <a:r>
                        <a:rPr b="0" i="0" lang="en-US" sz="2400" u="none" cap="none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Câu biểu hiện quá trình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Times New Roman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Có các từ chỉ diễn biến trong không gian, thời gian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189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2400"/>
                        <a:buFont typeface="Times New Roman"/>
                        <a:buNone/>
                      </a:pPr>
                      <a:r>
                        <a:rPr b="0" i="0" lang="en-US" sz="2400" u="none" cap="none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Câu biểu hiện tư thế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Times New Roman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Có các từ miêu tả tư thế</a:t>
                      </a:r>
                      <a:r>
                        <a:rPr b="0" i="1" lang="en-US" sz="24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: ngất ngưởng, chênh vênh, lom khom,...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2400"/>
                        <a:buFont typeface="Times New Roman"/>
                        <a:buNone/>
                      </a:pPr>
                      <a:r>
                        <a:rPr b="0" i="0" lang="en-US" sz="2400" u="none" cap="none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Câu biểu hiện sự tồn tại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Times New Roman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Có các  từ chỉ tồn tại (</a:t>
                      </a:r>
                      <a:r>
                        <a:rPr b="0" i="1" lang="en-US" sz="24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có, còn, mất,...)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189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2400"/>
                        <a:buFont typeface="Times New Roman"/>
                        <a:buNone/>
                      </a:pPr>
                      <a:r>
                        <a:rPr b="0" i="0" lang="en-US" sz="2400" u="none" cap="none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Câu biểu hiện quan hệ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Times New Roman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Có các từ chỉ sự đồng nhất, sở hữu, so sánh, nguyên nhân, mục đích,…..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0"/>
          <p:cNvSpPr txBox="1"/>
          <p:nvPr>
            <p:ph type="title"/>
          </p:nvPr>
        </p:nvSpPr>
        <p:spPr>
          <a:xfrm>
            <a:off x="304800" y="762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200"/>
              <a:buFont typeface="Times New Roman"/>
              <a:buNone/>
            </a:pPr>
            <a:r>
              <a:rPr b="1" i="0" lang="en-US" sz="3200" u="none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II.NGHĨA SỰ VIỆC.</a:t>
            </a:r>
            <a:endParaRPr/>
          </a:p>
        </p:txBody>
      </p:sp>
      <p:sp>
        <p:nvSpPr>
          <p:cNvPr id="172" name="Google Shape;172;p10"/>
          <p:cNvSpPr/>
          <p:nvPr>
            <p:ph idx="1" type="body"/>
          </p:nvPr>
        </p:nvSpPr>
        <p:spPr>
          <a:xfrm>
            <a:off x="685800" y="1143000"/>
            <a:ext cx="8001000" cy="3657600"/>
          </a:xfrm>
          <a:prstGeom prst="cloudCallout">
            <a:avLst>
              <a:gd fmla="val 3690" name="adj1"/>
              <a:gd fmla="val 30085" name="adj2"/>
            </a:avLst>
          </a:prstGeom>
          <a:solidFill>
            <a:srgbClr val="8EB4E3"/>
          </a:solid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342900" lvl="0" marL="342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Em hãy phân biệt một số nghĩa sự việc và câu biểu hiện nghĩa sự việc trong các ví dụ sau?  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1"/>
          <p:cNvSpPr txBox="1"/>
          <p:nvPr>
            <p:ph idx="1" type="body"/>
          </p:nvPr>
        </p:nvSpPr>
        <p:spPr>
          <a:xfrm>
            <a:off x="304800" y="304800"/>
            <a:ext cx="8839200" cy="685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r>
              <a:rPr b="1" i="0" lang="en-US" sz="2400" u="none" cap="none" strike="noStrike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Tầng  mây lơ lửng trời xanh ngắt. </a:t>
            </a:r>
            <a:r>
              <a:rPr b="1" i="1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 </a:t>
            </a: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Nguyễn Khuyến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</a:t>
            </a:r>
            <a:r>
              <a:rPr b="1" i="0" lang="en-US" sz="2400" u="none" cap="none" strike="noStrike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Đạc ngựa bò vàng đeo ngất ngưởng. </a:t>
            </a:r>
            <a:r>
              <a:rPr b="1" i="1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 </a:t>
            </a: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Nguyễn Công Trứ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r>
              <a:rPr b="0" i="0" lang="en-US" sz="2400" u="none" cap="none" strike="noStrike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r>
              <a:rPr b="1" i="0" lang="en-US" sz="2400" u="none" cap="none" strike="noStrike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Lan là bạn thân của tôi.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  <a:r>
              <a:rPr b="0" i="0" lang="en-US" sz="2400" u="none" cap="none" strike="noStrike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 </a:t>
            </a:r>
            <a:r>
              <a:rPr b="1" i="0" lang="en-US" sz="2400" u="none" cap="none" strike="noStrike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Liên thấy lòng buồn man mác trước cái thời khắc của ngày tàn.</a:t>
            </a:r>
            <a:r>
              <a:rPr b="1" i="1" lang="en-US" sz="2400" u="none" cap="none" strike="noStrike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i="1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 </a:t>
            </a: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Thạch Lam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5. </a:t>
            </a:r>
            <a:r>
              <a:rPr b="1" i="0" lang="en-US" sz="2400" u="none" cap="none" strike="noStrike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Vì trời mưa, chúng tôi không đi chơi được.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6.</a:t>
            </a:r>
            <a:r>
              <a:rPr b="0" i="1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i="0" lang="en-US" sz="2400" u="none" cap="none" strike="noStrike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Xưa nay, hắn chỉ sống bằng giật cướp và doạ nạt. </a:t>
            </a: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 </a:t>
            </a: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Nam Cao 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7. </a:t>
            </a:r>
            <a:r>
              <a:rPr b="1" i="0" lang="en-US" sz="2400" u="none" cap="none" strike="noStrike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Nhà bà ấy có năm người con.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8. </a:t>
            </a:r>
            <a:r>
              <a:rPr b="1" i="0" lang="en-US" sz="2400" u="none" cap="none" strike="noStrike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Ung dung buồng lái ta ngồi. </a:t>
            </a: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Phạm Tiến Duật. 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9. </a:t>
            </a:r>
            <a:r>
              <a:rPr b="1" i="0" lang="en-US" sz="2400" u="none" cap="none" strike="noStrike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Sóng biếc theo làn hơi gợn tí.</a:t>
            </a: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– Nguyễn Khuyến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10.</a:t>
            </a:r>
            <a:r>
              <a:rPr b="1" i="0" lang="en-US" sz="2400" u="none" cap="none" strike="noStrike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Bữa thấy bòng bong che trắng lốp muốn tới ăn gan, ngày xem ống khói chạy đen sì muốn ra cắn cổ</a:t>
            </a:r>
            <a:r>
              <a:rPr b="1" i="1" lang="en-US" sz="2400" u="none" cap="none" strike="noStrike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r>
              <a:rPr b="1" i="1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- </a:t>
            </a: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Nguyễn Đình Chiểu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509BF"/>
              </a:buClr>
              <a:buSzPts val="4400"/>
              <a:buFont typeface="Times New Roman"/>
              <a:buNone/>
            </a:pPr>
            <a:r>
              <a:rPr b="1" i="0" lang="en-US" sz="4400" u="none">
                <a:solidFill>
                  <a:srgbClr val="0509B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THẢO LUẬN NHÓM</a:t>
            </a:r>
            <a:endParaRPr/>
          </a:p>
        </p:txBody>
      </p:sp>
      <p:sp>
        <p:nvSpPr>
          <p:cNvPr id="183" name="Google Shape;183;p12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Thời gian: 5 phút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Nội dung: phân biệt các nghĩa sự việc của câu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Cách thức: các nhóm thảo luận, cử thư kí ghi chép, sau đó nhóm trưởng các nhóm kiểm tra, đánh giá chéo.</a:t>
            </a:r>
            <a:endParaRPr/>
          </a:p>
          <a:p>
            <a: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8" name="Google Shape;188;p13"/>
          <p:cNvGraphicFramePr/>
          <p:nvPr/>
        </p:nvGraphicFramePr>
        <p:xfrm>
          <a:off x="1274400" y="5334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{75838E37-FA4E-4129-B4E4-35DD0B2D5174}</a:tableStyleId>
              </a:tblPr>
              <a:tblGrid>
                <a:gridCol w="4297725"/>
                <a:gridCol w="2809875"/>
              </a:tblGrid>
              <a:tr h="9207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509BF"/>
                        </a:buClr>
                        <a:buSzPts val="2800"/>
                        <a:buFont typeface="Times New Roman"/>
                        <a:buNone/>
                      </a:pPr>
                      <a:r>
                        <a:rPr b="1" i="0" lang="en-US" sz="2800" u="none" cap="none" strike="noStrike">
                          <a:solidFill>
                            <a:srgbClr val="0509B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Câu biểu hiện hành động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b="1" i="0" lang="en-US" sz="28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Câu 6, 10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0350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509BF"/>
                        </a:buClr>
                        <a:buSzPts val="2800"/>
                        <a:buFont typeface="Times New Roman"/>
                        <a:buNone/>
                      </a:pPr>
                      <a:r>
                        <a:rPr b="1" i="0" lang="en-US" sz="2800" u="none" cap="none" strike="noStrike">
                          <a:solidFill>
                            <a:srgbClr val="0509B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Câu biểu hiện trạng thái, tính chất, đặc điểm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b="1" i="0" lang="en-US" sz="28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Câu 1, 4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9207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509BF"/>
                        </a:buClr>
                        <a:buSzPts val="2800"/>
                        <a:buFont typeface="Times New Roman"/>
                        <a:buNone/>
                      </a:pPr>
                      <a:r>
                        <a:rPr b="1" i="0" lang="en-US" sz="2800" u="none" cap="none" strike="noStrike">
                          <a:solidFill>
                            <a:srgbClr val="0509B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Câu biểu hiện quá trình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b="1" i="0" lang="en-US" sz="28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Câu 9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9207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509BF"/>
                        </a:buClr>
                        <a:buSzPts val="2800"/>
                        <a:buFont typeface="Times New Roman"/>
                        <a:buNone/>
                      </a:pPr>
                      <a:r>
                        <a:rPr b="1" i="0" lang="en-US" sz="2800" u="none" cap="none" strike="noStrike">
                          <a:solidFill>
                            <a:srgbClr val="0509B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Câu biểu hiện tư thế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b="1" i="0" lang="en-US" sz="28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Câu 2, 8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9207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509BF"/>
                        </a:buClr>
                        <a:buSzPts val="2800"/>
                        <a:buFont typeface="Times New Roman"/>
                        <a:buNone/>
                      </a:pPr>
                      <a:r>
                        <a:rPr b="1" i="0" lang="en-US" sz="2800" u="none" cap="none" strike="noStrike">
                          <a:solidFill>
                            <a:srgbClr val="0509B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Câu biểu hiện sự tồn tại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imes New Roman"/>
                        <a:buNone/>
                      </a:pPr>
                      <a:r>
                        <a:rPr b="1" i="0" lang="en-US" sz="28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Câu 7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9207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509BF"/>
                        </a:buClr>
                        <a:buSzPts val="2800"/>
                        <a:buFont typeface="Times New Roman"/>
                        <a:buNone/>
                      </a:pPr>
                      <a:r>
                        <a:rPr b="1" i="0" lang="en-US" sz="2800" u="none" cap="none" strike="noStrike">
                          <a:solidFill>
                            <a:srgbClr val="0509B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Câu biểu hiện quan hệ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Times New Roman"/>
                        <a:buNone/>
                      </a:pPr>
                      <a:r>
                        <a:rPr b="1" i="0" lang="en-US" sz="28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Câu 3, 5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4"/>
          <p:cNvSpPr txBox="1"/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200"/>
              <a:buFont typeface="Times New Roman"/>
              <a:buNone/>
            </a:pPr>
            <a:r>
              <a:rPr b="1" i="0" lang="en-US" sz="3200" u="none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II. NGHĨA SỰ VIỆC</a:t>
            </a:r>
            <a:endParaRPr/>
          </a:p>
        </p:txBody>
      </p:sp>
      <p:sp>
        <p:nvSpPr>
          <p:cNvPr id="194" name="Google Shape;194;p14"/>
          <p:cNvSpPr/>
          <p:nvPr>
            <p:ph idx="1" type="body"/>
          </p:nvPr>
        </p:nvSpPr>
        <p:spPr>
          <a:xfrm>
            <a:off x="381000" y="1066800"/>
            <a:ext cx="8382000" cy="3535362"/>
          </a:xfrm>
          <a:prstGeom prst="cloudCallout">
            <a:avLst>
              <a:gd fmla="val 3850" name="adj1"/>
              <a:gd fmla="val 33243" name="adj2"/>
            </a:avLst>
          </a:prstGeom>
          <a:solidFill>
            <a:srgbClr val="8EB4E3"/>
          </a:solid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1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Em hãy cho biết nghĩa sự việc của câu thường được biểu hiện nhờ những thành phần ngữ pháp nào trong câu?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5"/>
          <p:cNvSpPr txBox="1"/>
          <p:nvPr>
            <p:ph type="title"/>
          </p:nvPr>
        </p:nvSpPr>
        <p:spPr>
          <a:xfrm>
            <a:off x="304800" y="-762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200"/>
              <a:buFont typeface="Times New Roman"/>
              <a:buNone/>
            </a:pPr>
            <a:r>
              <a:rPr b="1" i="0" lang="en-US" sz="3200" u="none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II. NGHĨA SỰ VIỆC</a:t>
            </a:r>
            <a:endParaRPr/>
          </a:p>
        </p:txBody>
      </p:sp>
      <p:sp>
        <p:nvSpPr>
          <p:cNvPr id="200" name="Google Shape;200;p15"/>
          <p:cNvSpPr txBox="1"/>
          <p:nvPr>
            <p:ph idx="1" type="body"/>
          </p:nvPr>
        </p:nvSpPr>
        <p:spPr>
          <a:xfrm>
            <a:off x="152400" y="1066800"/>
            <a:ext cx="87630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ctr">
              <a:lnSpc>
                <a:spcPct val="1041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b="1" i="0" lang="en-US" sz="480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Lưu ý</a:t>
            </a:r>
            <a:endParaRPr/>
          </a:p>
          <a:p>
            <a:pPr indent="-342900" lvl="0" marL="342900" marR="0" rtl="0" algn="l">
              <a:lnSpc>
                <a:spcPct val="156250"/>
              </a:lnSpc>
              <a:spcBef>
                <a:spcPts val="640"/>
              </a:spcBef>
              <a:spcAft>
                <a:spcPts val="0"/>
              </a:spcAft>
              <a:buClr>
                <a:srgbClr val="C00000"/>
              </a:buClr>
              <a:buSzPts val="3200"/>
              <a:buFont typeface="Arial"/>
              <a:buNone/>
            </a:pPr>
            <a:r>
              <a:rPr b="1" i="1" lang="en-US" sz="3200" u="none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Nghĩa sự việc </a:t>
            </a: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thường được biểu hiện nhờ các thành phần ngữ pháp như: </a:t>
            </a:r>
            <a:r>
              <a:rPr b="0" i="0" lang="en-US" sz="3200" u="none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i="1" lang="en-US" sz="3200" u="none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chủ ngữ, vị ngữ, trạng ngữ, khởi ngữ </a:t>
            </a: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và một </a:t>
            </a:r>
            <a:r>
              <a:rPr b="1" i="1" lang="en-US" sz="3200" u="none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số thành phần phụ </a:t>
            </a: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khác.</a:t>
            </a:r>
            <a:r>
              <a:rPr b="0" i="0" lang="en-US" sz="320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  <a:p>
            <a:pPr indent="-342900" lvl="0" marL="342900" marR="0" rtl="0" algn="l">
              <a:lnSpc>
                <a:spcPct val="15625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 Một câu có thể biểu hiện </a:t>
            </a:r>
            <a:r>
              <a:rPr b="1" i="1" lang="en-US" sz="3200" u="none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một</a:t>
            </a: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sự việc, hoặc </a:t>
            </a:r>
            <a:r>
              <a:rPr b="1" i="1" lang="en-US" sz="3200" u="none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một số </a:t>
            </a: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sự việc.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" name="Google Shape;205;p16"/>
          <p:cNvGraphicFramePr/>
          <p:nvPr/>
        </p:nvGraphicFramePr>
        <p:xfrm>
          <a:off x="381000" y="36576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{75838E37-FA4E-4129-B4E4-35DD0B2D5174}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14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6" name="Google Shape;206;p16"/>
          <p:cNvGraphicFramePr/>
          <p:nvPr/>
        </p:nvGraphicFramePr>
        <p:xfrm>
          <a:off x="304800" y="28956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{75838E37-FA4E-4129-B4E4-35DD0B2D5174}</a:tableStyleId>
              </a:tblPr>
              <a:tblGrid>
                <a:gridCol w="884225"/>
                <a:gridCol w="1497000"/>
                <a:gridCol w="815975"/>
                <a:gridCol w="612775"/>
                <a:gridCol w="681025"/>
                <a:gridCol w="1223950"/>
              </a:tblGrid>
              <a:tr h="15541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alibri"/>
                        <a:buNone/>
                      </a:pPr>
                      <a:r>
                        <a:rPr b="1" i="0" lang="en-US" sz="24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Hành động</a:t>
                      </a:r>
                      <a:endParaRPr/>
                    </a:p>
                  </a:txBody>
                  <a:tcPr marT="45725" marB="45725" marR="91450" marL="91450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alibri"/>
                        <a:buNone/>
                      </a:pPr>
                      <a:r>
                        <a:rPr b="1" i="0" lang="en-US" sz="24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Trạng thái, tính chất, đặc điểm</a:t>
                      </a:r>
                      <a:endParaRPr/>
                    </a:p>
                  </a:txBody>
                  <a:tcPr marT="45725" marB="45725" marR="91450" marL="91450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alibri"/>
                        <a:buNone/>
                      </a:pPr>
                      <a:r>
                        <a:rPr b="1" i="0" lang="en-US" sz="24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Quá  trình</a:t>
                      </a:r>
                      <a:endParaRPr/>
                    </a:p>
                  </a:txBody>
                  <a:tcPr marT="45725" marB="45725" marR="91450" marL="91450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alibri"/>
                        <a:buNone/>
                      </a:pPr>
                      <a:r>
                        <a:rPr b="1" i="0" lang="en-US" sz="24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Tư thế</a:t>
                      </a:r>
                      <a:endParaRPr/>
                    </a:p>
                  </a:txBody>
                  <a:tcPr marT="45725" marB="45725" marR="91450" marL="91450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alibri"/>
                        <a:buNone/>
                      </a:pPr>
                      <a:r>
                        <a:rPr b="1" i="0" lang="en-US" sz="24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Tồn tại</a:t>
                      </a:r>
                      <a:endParaRPr/>
                    </a:p>
                  </a:txBody>
                  <a:tcPr marT="45725" marB="45725" marR="91450" marL="91450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alibri"/>
                        <a:buNone/>
                      </a:pPr>
                      <a:r>
                        <a:rPr b="1" i="0" lang="en-US" sz="24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Quan hệ</a:t>
                      </a:r>
                      <a:endParaRPr/>
                    </a:p>
                  </a:txBody>
                  <a:tcPr marT="45725" marB="45725" marR="91450" marL="91450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sp>
        <p:nvSpPr>
          <p:cNvPr id="207" name="Google Shape;207;p16"/>
          <p:cNvSpPr txBox="1"/>
          <p:nvPr/>
        </p:nvSpPr>
        <p:spPr>
          <a:xfrm>
            <a:off x="2743200" y="152400"/>
            <a:ext cx="2819400" cy="609600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b="1" i="0" lang="en-US" sz="2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Nghĩa của câu</a:t>
            </a:r>
            <a:endParaRPr/>
          </a:p>
        </p:txBody>
      </p:sp>
      <p:sp>
        <p:nvSpPr>
          <p:cNvPr id="208" name="Google Shape;208;p16"/>
          <p:cNvSpPr txBox="1"/>
          <p:nvPr/>
        </p:nvSpPr>
        <p:spPr>
          <a:xfrm>
            <a:off x="685800" y="1447800"/>
            <a:ext cx="3505200" cy="762000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b="1" i="0" lang="en-US" sz="2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Nghĩa sự việc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b="1" i="0" lang="en-US" sz="2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(một hoặc một vài sự việc)</a:t>
            </a:r>
            <a:endParaRPr/>
          </a:p>
        </p:txBody>
      </p:sp>
      <p:sp>
        <p:nvSpPr>
          <p:cNvPr id="209" name="Google Shape;209;p16"/>
          <p:cNvSpPr txBox="1"/>
          <p:nvPr/>
        </p:nvSpPr>
        <p:spPr>
          <a:xfrm>
            <a:off x="6096000" y="1524000"/>
            <a:ext cx="2819400" cy="609600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b="1" i="0" lang="en-US" sz="2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Nghĩa tình thái</a:t>
            </a:r>
            <a:endParaRPr/>
          </a:p>
        </p:txBody>
      </p:sp>
      <p:sp>
        <p:nvSpPr>
          <p:cNvPr id="210" name="Google Shape;210;p16"/>
          <p:cNvSpPr txBox="1"/>
          <p:nvPr/>
        </p:nvSpPr>
        <p:spPr>
          <a:xfrm>
            <a:off x="304800" y="5334000"/>
            <a:ext cx="5181600" cy="609600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b="1" i="0" lang="en-US" sz="2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Chủ ngữ, vị ngữ, trạng ngữ,.....</a:t>
            </a:r>
            <a:endParaRPr/>
          </a:p>
        </p:txBody>
      </p:sp>
      <p:cxnSp>
        <p:nvCxnSpPr>
          <p:cNvPr id="211" name="Google Shape;211;p16"/>
          <p:cNvCxnSpPr/>
          <p:nvPr/>
        </p:nvCxnSpPr>
        <p:spPr>
          <a:xfrm flipH="1">
            <a:off x="2438400" y="762000"/>
            <a:ext cx="1676400" cy="685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stealth"/>
          </a:ln>
        </p:spPr>
      </p:cxnSp>
      <p:cxnSp>
        <p:nvCxnSpPr>
          <p:cNvPr id="212" name="Google Shape;212;p16"/>
          <p:cNvCxnSpPr/>
          <p:nvPr/>
        </p:nvCxnSpPr>
        <p:spPr>
          <a:xfrm flipH="1" rot="-5400000">
            <a:off x="5124450" y="-209550"/>
            <a:ext cx="685800" cy="26289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stealth"/>
          </a:ln>
        </p:spPr>
      </p:cxnSp>
      <p:cxnSp>
        <p:nvCxnSpPr>
          <p:cNvPr id="213" name="Google Shape;213;p16"/>
          <p:cNvCxnSpPr/>
          <p:nvPr/>
        </p:nvCxnSpPr>
        <p:spPr>
          <a:xfrm>
            <a:off x="2133600" y="2209800"/>
            <a:ext cx="914400" cy="685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214" name="Google Shape;214;p16"/>
          <p:cNvCxnSpPr/>
          <p:nvPr/>
        </p:nvCxnSpPr>
        <p:spPr>
          <a:xfrm>
            <a:off x="2133600" y="2209800"/>
            <a:ext cx="1600200" cy="685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215" name="Google Shape;215;p16"/>
          <p:cNvCxnSpPr/>
          <p:nvPr/>
        </p:nvCxnSpPr>
        <p:spPr>
          <a:xfrm rot="5400000">
            <a:off x="1792287" y="2552700"/>
            <a:ext cx="684212" cy="1587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216" name="Google Shape;216;p16"/>
          <p:cNvCxnSpPr/>
          <p:nvPr/>
        </p:nvCxnSpPr>
        <p:spPr>
          <a:xfrm flipH="1">
            <a:off x="762000" y="2209800"/>
            <a:ext cx="1371600" cy="685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217" name="Google Shape;217;p16"/>
          <p:cNvCxnSpPr/>
          <p:nvPr/>
        </p:nvCxnSpPr>
        <p:spPr>
          <a:xfrm>
            <a:off x="2057400" y="2209800"/>
            <a:ext cx="2362200" cy="685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218" name="Google Shape;218;p16"/>
          <p:cNvCxnSpPr/>
          <p:nvPr/>
        </p:nvCxnSpPr>
        <p:spPr>
          <a:xfrm>
            <a:off x="2209800" y="2209800"/>
            <a:ext cx="3048000" cy="685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219" name="Google Shape;219;p16"/>
          <p:cNvCxnSpPr/>
          <p:nvPr/>
        </p:nvCxnSpPr>
        <p:spPr>
          <a:xfrm rot="5400000">
            <a:off x="2516187" y="4953000"/>
            <a:ext cx="912812" cy="1587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220" name="Google Shape;220;p16"/>
          <p:cNvCxnSpPr/>
          <p:nvPr/>
        </p:nvCxnSpPr>
        <p:spPr>
          <a:xfrm rot="5400000">
            <a:off x="1601787" y="4875212"/>
            <a:ext cx="912812" cy="1587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221" name="Google Shape;221;p16"/>
          <p:cNvCxnSpPr/>
          <p:nvPr/>
        </p:nvCxnSpPr>
        <p:spPr>
          <a:xfrm rot="5400000">
            <a:off x="3276600" y="4875212"/>
            <a:ext cx="912812" cy="1587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222" name="Google Shape;222;p16"/>
          <p:cNvCxnSpPr/>
          <p:nvPr/>
        </p:nvCxnSpPr>
        <p:spPr>
          <a:xfrm rot="5400000">
            <a:off x="4040187" y="4875212"/>
            <a:ext cx="912812" cy="1587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223" name="Google Shape;223;p16"/>
          <p:cNvCxnSpPr/>
          <p:nvPr/>
        </p:nvCxnSpPr>
        <p:spPr>
          <a:xfrm flipH="1" rot="-5400000">
            <a:off x="381000" y="4572000"/>
            <a:ext cx="838200" cy="685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stealth"/>
          </a:ln>
        </p:spPr>
      </p:cxnSp>
      <p:cxnSp>
        <p:nvCxnSpPr>
          <p:cNvPr id="224" name="Google Shape;224;p16"/>
          <p:cNvCxnSpPr/>
          <p:nvPr/>
        </p:nvCxnSpPr>
        <p:spPr>
          <a:xfrm rot="5400000">
            <a:off x="4876800" y="4572000"/>
            <a:ext cx="838200" cy="685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stealth"/>
          </a:ln>
        </p:spPr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17"/>
          <p:cNvSpPr txBox="1"/>
          <p:nvPr>
            <p:ph type="title"/>
          </p:nvPr>
        </p:nvSpPr>
        <p:spPr>
          <a:xfrm>
            <a:off x="457200" y="1371600"/>
            <a:ext cx="82296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600"/>
              <a:buFont typeface="Times New Roman"/>
              <a:buNone/>
            </a:pPr>
            <a:r>
              <a:rPr b="1" i="0" lang="en-US" sz="3600" u="none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THẢO LUẬN NHÓM</a:t>
            </a:r>
            <a:endParaRPr/>
          </a:p>
        </p:txBody>
      </p:sp>
      <p:sp>
        <p:nvSpPr>
          <p:cNvPr id="230" name="Google Shape;230;p17"/>
          <p:cNvSpPr txBox="1"/>
          <p:nvPr>
            <p:ph idx="1" type="body"/>
          </p:nvPr>
        </p:nvSpPr>
        <p:spPr>
          <a:xfrm>
            <a:off x="457200" y="22098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Thời gian: 3 phút.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Nội dung: tách nghĩa sự việc và nghĩa tình thái trong ví dụ a và b ở bài tập 2/trang 9/sgk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Cách thức: các nhóm thảo luận, chọn các từ cho sẵn dán vào ô tương ứng trên bảng phụ, các nhóm trưởng kiểm tra, đánh giá chéo.</a:t>
            </a:r>
            <a:endParaRPr/>
          </a:p>
        </p:txBody>
      </p:sp>
      <p:sp>
        <p:nvSpPr>
          <p:cNvPr id="231" name="Google Shape;231;p17"/>
          <p:cNvSpPr txBox="1"/>
          <p:nvPr/>
        </p:nvSpPr>
        <p:spPr>
          <a:xfrm>
            <a:off x="457200" y="-152400"/>
            <a:ext cx="83820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4400"/>
              <a:buFont typeface="Times New Roman"/>
              <a:buNone/>
            </a:pPr>
            <a:r>
              <a:rPr b="1" i="0" lang="en-US" sz="4400" u="none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LUYỆN TẬP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18"/>
          <p:cNvSpPr txBox="1"/>
          <p:nvPr>
            <p:ph type="title"/>
          </p:nvPr>
        </p:nvSpPr>
        <p:spPr>
          <a:xfrm>
            <a:off x="457200" y="133350"/>
            <a:ext cx="7543800" cy="552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Times New Roman"/>
              <a:buNone/>
            </a:pPr>
            <a:r>
              <a:rPr b="1" i="0" lang="en-US" sz="35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Bài tập 2 trang 9/sgk</a:t>
            </a:r>
            <a:endParaRPr/>
          </a:p>
        </p:txBody>
      </p:sp>
      <p:graphicFrame>
        <p:nvGraphicFramePr>
          <p:cNvPr id="237" name="Google Shape;237;p18"/>
          <p:cNvGraphicFramePr/>
          <p:nvPr/>
        </p:nvGraphicFramePr>
        <p:xfrm>
          <a:off x="304800" y="9906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{75838E37-FA4E-4129-B4E4-35DD0B2D5174}</a:tableStyleId>
              </a:tblPr>
              <a:tblGrid>
                <a:gridCol w="5457825"/>
                <a:gridCol w="2847975"/>
              </a:tblGrid>
              <a:tr h="10969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000"/>
                        <a:buFont typeface="Times New Roman"/>
                        <a:buNone/>
                      </a:pPr>
                      <a:r>
                        <a:rPr b="1" i="0" lang="en-US" sz="300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Nghĩa sự việc</a:t>
                      </a:r>
                      <a:r>
                        <a:rPr b="0" i="0" lang="en-US" sz="300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000"/>
                        <a:buFont typeface="Times New Roman"/>
                        <a:buNone/>
                      </a:pPr>
                      <a:r>
                        <a:rPr b="1" i="0" lang="en-US" sz="300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Nghĩa tình thái</a:t>
                      </a:r>
                      <a:r>
                        <a:rPr b="0" i="0" lang="en-US" sz="300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3000" u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7494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000"/>
                        <a:buFont typeface="Times New Roman"/>
                        <a:buNone/>
                      </a:pPr>
                      <a:r>
                        <a:rPr b="0" i="0" lang="en-US" sz="300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a) Có một ông rể quý như Xuân cũng danh giá, nhưng cũng đáng sợ. 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45720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000"/>
                        <a:buFont typeface="Times New Roman"/>
                        <a:buNone/>
                      </a:pPr>
                      <a:r>
                        <a:rPr b="0" i="0" lang="en-US" sz="300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a)  </a:t>
                      </a:r>
                      <a:r>
                        <a:rPr b="1" i="0" lang="en-US" sz="3000" u="non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kể</a:t>
                      </a:r>
                      <a:r>
                        <a:rPr b="0" i="0" lang="en-US" sz="3000" u="non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, </a:t>
                      </a:r>
                      <a:r>
                        <a:rPr b="1" i="0" lang="en-US" sz="3000" u="non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thực </a:t>
                      </a:r>
                      <a:r>
                        <a:rPr b="0" i="0" lang="en-US" sz="3000" u="non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,</a:t>
                      </a:r>
                      <a:r>
                        <a:rPr b="1" i="0" lang="en-US" sz="3000" u="non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lắm</a:t>
                      </a:r>
                      <a:r>
                        <a:rPr b="0" i="0" lang="en-US" sz="3000" u="non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367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000"/>
                        <a:buFont typeface="Times New Roman"/>
                        <a:buNone/>
                      </a:pPr>
                      <a:r>
                        <a:rPr b="0" i="0" lang="en-US" sz="300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b) Hắn cũng như mình, chọn nhầm nghề 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000"/>
                        <a:buFont typeface="Times New Roman"/>
                        <a:buNone/>
                      </a:pPr>
                      <a:r>
                        <a:rPr b="0" i="0" lang="en-US" sz="300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b)  </a:t>
                      </a:r>
                      <a:r>
                        <a:rPr b="1" i="0" lang="en-US" sz="3000" u="non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có lẽ</a:t>
                      </a:r>
                      <a:r>
                        <a:rPr b="0" i="0" lang="en-US" sz="3000" u="non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, </a:t>
                      </a:r>
                      <a:r>
                        <a:rPr b="1" i="0" lang="en-US" sz="3000" u="non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mất rồi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pic>
        <p:nvPicPr>
          <p:cNvPr descr="cat gif clip art" id="238" name="Google Shape;238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24800" y="6069012"/>
            <a:ext cx="838200" cy="7889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"/>
          <p:cNvSpPr txBox="1"/>
          <p:nvPr>
            <p:ph type="title"/>
          </p:nvPr>
        </p:nvSpPr>
        <p:spPr>
          <a:xfrm>
            <a:off x="533400" y="533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 New Roman"/>
              <a:buNone/>
            </a:pPr>
            <a:r>
              <a:rPr b="1" i="0" lang="en-US" sz="4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 </a:t>
            </a:r>
            <a:r>
              <a:rPr b="0" i="0" lang="en-US" sz="4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A: - </a:t>
            </a:r>
            <a:r>
              <a:rPr b="1" i="0" lang="en-US" sz="4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Ăn </a:t>
            </a:r>
            <a:r>
              <a:rPr b="0" i="0" lang="en-US" sz="4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không, bạn của tôi?</a:t>
            </a:r>
            <a:br>
              <a:rPr b="0" i="0" lang="en-US" sz="4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4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B: - </a:t>
            </a:r>
            <a:r>
              <a:rPr b="1" i="0" lang="en-US" sz="4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Ăn, ăn.</a:t>
            </a:r>
            <a:endParaRPr/>
          </a:p>
        </p:txBody>
      </p:sp>
      <p:sp>
        <p:nvSpPr>
          <p:cNvPr id="111" name="Google Shape;111;p2"/>
          <p:cNvSpPr txBox="1"/>
          <p:nvPr>
            <p:ph idx="1" type="body"/>
          </p:nvPr>
        </p:nvSpPr>
        <p:spPr>
          <a:xfrm>
            <a:off x="-76200" y="2438400"/>
            <a:ext cx="9220200" cy="419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1" i="0" lang="en-US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2.   A: - </a:t>
            </a:r>
            <a:r>
              <a:rPr b="1" i="1" lang="en-US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Hình như </a:t>
            </a:r>
            <a:r>
              <a:rPr b="0" i="0" lang="en-US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hôm nay cô dạy Văn đi công tác hay sao ấy.</a:t>
            </a:r>
            <a:endParaRPr/>
          </a:p>
          <a:p>
            <a:pPr indent="-342900" lvl="0" marL="342900" marR="0" rtl="0" algn="l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1" i="0" lang="en-US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B :  - </a:t>
            </a:r>
            <a:r>
              <a:rPr b="1" i="1" lang="en-US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Chắc là </a:t>
            </a:r>
            <a:r>
              <a:rPr b="0" i="0" lang="en-US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tiết Văn hôm nay</a:t>
            </a:r>
            <a:endParaRPr/>
          </a:p>
          <a:p>
            <a:pPr indent="-342900" lvl="0" marL="342900" marR="0" rtl="0" algn="l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chúng ta được ngồi chơi rồi. Ha ha.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19"/>
          <p:cNvSpPr txBox="1"/>
          <p:nvPr>
            <p:ph type="title"/>
          </p:nvPr>
        </p:nvSpPr>
        <p:spPr>
          <a:xfrm>
            <a:off x="228600" y="609600"/>
            <a:ext cx="8610600" cy="502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 New Roman"/>
              <a:buNone/>
            </a:pPr>
            <a:r>
              <a:rPr b="1" i="0" lang="en-US" sz="4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Làm bài tập trong SGK/ trang 9</a:t>
            </a:r>
            <a:br>
              <a:rPr b="1" i="0" lang="en-US" sz="4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1" i="0" lang="en-US" sz="4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i="0" lang="en-US" sz="4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</a:t>
            </a:r>
            <a:r>
              <a:rPr b="1" i="0" lang="en-US" sz="4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Phân tích nghĩa sự việc trong bài thơ “</a:t>
            </a:r>
            <a:r>
              <a:rPr b="1" i="1" lang="en-US" sz="4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Thương vợ</a:t>
            </a:r>
            <a:r>
              <a:rPr b="1" i="0" lang="en-US" sz="4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” của Tú Xương</a:t>
            </a:r>
            <a:endParaRPr/>
          </a:p>
        </p:txBody>
      </p:sp>
      <p:sp>
        <p:nvSpPr>
          <p:cNvPr id="244" name="Google Shape;244;p19"/>
          <p:cNvSpPr txBox="1"/>
          <p:nvPr/>
        </p:nvSpPr>
        <p:spPr>
          <a:xfrm>
            <a:off x="457200" y="0"/>
            <a:ext cx="83820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4400"/>
              <a:buFont typeface="Times New Roman"/>
              <a:buNone/>
            </a:pPr>
            <a:r>
              <a:rPr b="1" i="0" lang="en-US" sz="4400" u="none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LUYỆN TẬP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20"/>
          <p:cNvSpPr txBox="1"/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4400"/>
              <a:buFont typeface="Times New Roman"/>
              <a:buNone/>
            </a:pPr>
            <a:r>
              <a:rPr b="1" i="0" lang="en-US" sz="4400" u="none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VẬN DỤNG</a:t>
            </a:r>
            <a:endParaRPr/>
          </a:p>
        </p:txBody>
      </p:sp>
      <p:sp>
        <p:nvSpPr>
          <p:cNvPr id="250" name="Google Shape;250;p20"/>
          <p:cNvSpPr txBox="1"/>
          <p:nvPr>
            <p:ph idx="1" type="body"/>
          </p:nvPr>
        </p:nvSpPr>
        <p:spPr>
          <a:xfrm>
            <a:off x="381000" y="1447800"/>
            <a:ext cx="853440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375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0" i="0" lang="en-US" sz="4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Giả sử, bạn em đăng một dòng trạng thái lên Facebook như sau, em sẽ bình luận như thế nào?</a:t>
            </a:r>
            <a:endParaRPr/>
          </a:p>
          <a:p>
            <a:pPr indent="-342900" lvl="0" marL="342900" marR="0" rtl="0" algn="l">
              <a:lnSpc>
                <a:spcPct val="1375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-"/>
            </a:pPr>
            <a:r>
              <a:rPr b="0" i="0" lang="en-US" sz="4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Mỗi bạn hãy viết một câu bình luận về trạng thái đó ra giấy.</a:t>
            </a:r>
            <a:endParaRPr/>
          </a:p>
          <a:p>
            <a:pPr indent="-342900" lvl="0" marL="342900" marR="0" rtl="0" algn="l">
              <a:lnSpc>
                <a:spcPct val="137500"/>
              </a:lnSpc>
              <a:spcBef>
                <a:spcPts val="800"/>
              </a:spcBef>
              <a:spcAft>
                <a:spcPts val="0"/>
              </a:spcAft>
              <a:buClr>
                <a:srgbClr val="FF0000"/>
              </a:buClr>
              <a:buSzPts val="4000"/>
              <a:buFont typeface="Arial"/>
              <a:buNone/>
            </a:pPr>
            <a:r>
              <a:rPr b="1" i="0" lang="en-US" sz="400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:\Users\Administrator\Downloads\Screenshot_20200107-173008_Facebook (1).jpg" id="255" name="Google Shape;255;p21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19200" y="-2057400"/>
            <a:ext cx="6324600" cy="807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22"/>
          <p:cNvSpPr txBox="1"/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4400"/>
              <a:buFont typeface="Times New Roman"/>
              <a:buNone/>
            </a:pPr>
            <a:r>
              <a:rPr b="1" i="0" lang="en-US" sz="4400" u="none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MỞ RỘNG, BỔ SUNG</a:t>
            </a:r>
            <a:endParaRPr/>
          </a:p>
        </p:txBody>
      </p:sp>
      <p:sp>
        <p:nvSpPr>
          <p:cNvPr id="261" name="Google Shape;261;p22"/>
          <p:cNvSpPr txBox="1"/>
          <p:nvPr>
            <p:ph idx="1" type="body"/>
          </p:nvPr>
        </p:nvSpPr>
        <p:spPr>
          <a:xfrm>
            <a:off x="228600" y="1066800"/>
            <a:ext cx="8686800" cy="502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60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Học sinh về nhà tìm đọc các sách và tài liệu liên quan như: </a:t>
            </a:r>
            <a:endParaRPr/>
          </a:p>
          <a:p>
            <a:pPr indent="-342900" lvl="0" marL="342900" marR="0" rtl="0" algn="l">
              <a:lnSpc>
                <a:spcPct val="160714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-"/>
            </a:pPr>
            <a:r>
              <a:rPr b="0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Sách </a:t>
            </a:r>
            <a:r>
              <a:rPr b="1" i="1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“Nghĩa tình thái của câu tiếng Việt và việc vận dụng trong dạy học Ngữ văn</a:t>
            </a:r>
            <a:r>
              <a:rPr b="0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”- Tiến sĩ Nguyễn Thị Nhung – NXB Giáo dục</a:t>
            </a:r>
            <a:endParaRPr/>
          </a:p>
          <a:p>
            <a:pPr indent="-342900" lvl="0" marL="342900" marR="0" rtl="0" algn="l">
              <a:lnSpc>
                <a:spcPct val="160714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-"/>
            </a:pPr>
            <a:r>
              <a:rPr b="0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Sách “ </a:t>
            </a:r>
            <a:r>
              <a:rPr b="1" i="1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Cơ sở ngữ nghĩa phân tích cú pháp</a:t>
            </a:r>
            <a:r>
              <a:rPr b="0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” – Nguyễn Văn Hiệp – NXB Giáo dục</a:t>
            </a:r>
            <a:endParaRPr/>
          </a:p>
          <a:p>
            <a:pPr indent="-342900" lvl="0" marL="342900" marR="0" rtl="0" algn="l">
              <a:lnSpc>
                <a:spcPct val="160714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-"/>
            </a:pPr>
            <a:r>
              <a:rPr b="0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Các bài viết, tài liệu tham khảo trên các trang mạng như :</a:t>
            </a:r>
            <a:endParaRPr/>
          </a:p>
          <a:p>
            <a:pPr indent="-342900" lvl="0" marL="342900" marR="0" rtl="0" algn="l">
              <a:lnSpc>
                <a:spcPct val="160714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Thankyou-01" id="266" name="Google Shape;266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819400" y="4953000"/>
            <a:ext cx="3124200" cy="1752600"/>
          </a:xfrm>
          <a:prstGeom prst="rect">
            <a:avLst/>
          </a:prstGeom>
          <a:noFill/>
          <a:ln>
            <a:noFill/>
          </a:ln>
        </p:spPr>
      </p:pic>
      <p:sp>
        <p:nvSpPr>
          <p:cNvPr id="267" name="Google Shape;267;p23"/>
          <p:cNvSpPr txBox="1"/>
          <p:nvPr/>
        </p:nvSpPr>
        <p:spPr>
          <a:xfrm>
            <a:off x="609600" y="990600"/>
            <a:ext cx="8153400" cy="14493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mes New Roman"/>
              <a:buNone/>
            </a:pPr>
            <a:r>
              <a:rPr b="1" i="0" lang="en-US" sz="2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KÝnh Chóc c¸c thÇy c« gi¸o m¹nh khoÎ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FFFF00"/>
              </a:buClr>
              <a:buSzPts val="4200"/>
              <a:buFont typeface="Arial"/>
              <a:buNone/>
            </a:pPr>
            <a:r>
              <a:rPr b="1" i="0" lang="en-US" sz="420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H¹nh phóc</a:t>
            </a:r>
            <a:endParaRPr/>
          </a:p>
        </p:txBody>
      </p:sp>
      <p:sp>
        <p:nvSpPr>
          <p:cNvPr id="268" name="Google Shape;268;p23"/>
          <p:cNvSpPr txBox="1"/>
          <p:nvPr/>
        </p:nvSpPr>
        <p:spPr>
          <a:xfrm>
            <a:off x="1276350" y="3078162"/>
            <a:ext cx="6705600" cy="14938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3200"/>
              <a:buFont typeface="Times New Roman"/>
              <a:buNone/>
            </a:pPr>
            <a:r>
              <a:rPr b="1" i="0" lang="en-US" sz="3200" u="none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Chóc C¸c em häc sinh!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1" i="1" lang="en-US" sz="4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M¹nh giái &amp; thµnh ®¹t</a:t>
            </a:r>
            <a:endParaRPr/>
          </a:p>
        </p:txBody>
      </p:sp>
      <p:sp>
        <p:nvSpPr>
          <p:cNvPr id="269" name="Google Shape;269;p23"/>
          <p:cNvSpPr txBox="1"/>
          <p:nvPr/>
        </p:nvSpPr>
        <p:spPr>
          <a:xfrm>
            <a:off x="2600325" y="4724400"/>
            <a:ext cx="3419475" cy="7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b="1" i="0" lang="en-US" sz="4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See you gain !</a:t>
            </a:r>
            <a:endParaRPr/>
          </a:p>
        </p:txBody>
      </p:sp>
      <p:sp>
        <p:nvSpPr>
          <p:cNvPr id="270" name="Google Shape;270;p23"/>
          <p:cNvSpPr txBox="1"/>
          <p:nvPr/>
        </p:nvSpPr>
        <p:spPr>
          <a:xfrm>
            <a:off x="1447800" y="381000"/>
            <a:ext cx="4800600" cy="701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40B02"/>
              </a:buClr>
              <a:buSzPts val="4000"/>
              <a:buFont typeface="Arial"/>
              <a:buNone/>
            </a:pPr>
            <a:r>
              <a:rPr b="1" i="0" lang="en-US" sz="4000" u="none">
                <a:solidFill>
                  <a:srgbClr val="840B02"/>
                </a:solidFill>
                <a:latin typeface="Arial"/>
                <a:ea typeface="Arial"/>
                <a:cs typeface="Arial"/>
                <a:sym typeface="Arial"/>
              </a:rPr>
              <a:t>G×ê häc kÕt thóc</a:t>
            </a:r>
            <a:endParaRPr/>
          </a:p>
        </p:txBody>
      </p:sp>
      <p:pic>
        <p:nvPicPr>
          <p:cNvPr descr="3d bird" id="271" name="Google Shape;271;p2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705600" y="442912"/>
            <a:ext cx="1295400" cy="62388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atanim[1]" id="272" name="Google Shape;272;p2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772400" y="5715000"/>
            <a:ext cx="952500" cy="9525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kitty" id="273" name="Google Shape;273;p23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990600" y="5181600"/>
            <a:ext cx="1066800" cy="10953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ompass" id="274" name="Google Shape;274;p23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-152400" y="152400"/>
            <a:ext cx="1447800" cy="13716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ook-09" id="275" name="Google Shape;275;p23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3962400" y="2286000"/>
            <a:ext cx="1295400" cy="985837"/>
          </a:xfrm>
          <a:prstGeom prst="rect">
            <a:avLst/>
          </a:prstGeom>
          <a:noFill/>
          <a:ln>
            <a:noFill/>
          </a:ln>
        </p:spPr>
      </p:pic>
      <p:pic>
        <p:nvPicPr>
          <p:cNvPr id="276" name="Google Shape;276;p23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26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26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8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3"/>
          <p:cNvSpPr/>
          <p:nvPr/>
        </p:nvSpPr>
        <p:spPr>
          <a:xfrm>
            <a:off x="1295400" y="2209800"/>
            <a:ext cx="6705600" cy="1524000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l"/>
            <a:r>
              <a:rPr b="0" i="1">
                <a:ln>
                  <a:noFill/>
                </a:ln>
                <a:solidFill>
                  <a:srgbClr val="0509BF"/>
                </a:solidFill>
                <a:latin typeface="Times New Roman"/>
              </a:rPr>
              <a:t>NGHĨA CỦA CÂU </a:t>
            </a:r>
          </a:p>
        </p:txBody>
      </p:sp>
      <p:sp>
        <p:nvSpPr>
          <p:cNvPr id="117" name="Google Shape;117;p3"/>
          <p:cNvSpPr txBox="1"/>
          <p:nvPr/>
        </p:nvSpPr>
        <p:spPr>
          <a:xfrm>
            <a:off x="533400" y="533400"/>
            <a:ext cx="6858000" cy="523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Tiết 73: Tiếng Việt 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" name="Google Shape;122;p5"/>
          <p:cNvGraphicFramePr/>
          <p:nvPr/>
        </p:nvGraphicFramePr>
        <p:xfrm>
          <a:off x="228600" y="1524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{75838E37-FA4E-4129-B4E4-35DD0B2D5174}</a:tableStyleId>
              </a:tblPr>
              <a:tblGrid>
                <a:gridCol w="1295400"/>
                <a:gridCol w="2463800"/>
                <a:gridCol w="4927600"/>
              </a:tblGrid>
              <a:tr h="1411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b="1" i="0" lang="en-US" sz="24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     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alibri"/>
                        <a:buNone/>
                      </a:pPr>
                      <a:r>
                        <a:t/>
                      </a:r>
                      <a:endParaRPr b="1" i="0" sz="24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2400" u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2400"/>
                        <a:buFont typeface="Times New Roman"/>
                        <a:buNone/>
                      </a:pPr>
                      <a:r>
                        <a:rPr b="1" i="0" lang="en-US" sz="2400" u="none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Sự việc được nói đến trong câu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2400"/>
                        <a:buFont typeface="Times New Roman"/>
                        <a:buNone/>
                      </a:pPr>
                      <a:r>
                        <a:rPr b="1" i="0" lang="en-US" sz="2400" u="none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( giống nhau)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2400"/>
                        <a:buFont typeface="Times New Roman"/>
                        <a:buNone/>
                      </a:pPr>
                      <a:r>
                        <a:rPr b="1" i="0" lang="en-US" sz="2400" u="none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Thái độ của người nói đối với 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2400"/>
                        <a:buFont typeface="Times New Roman"/>
                        <a:buNone/>
                      </a:pPr>
                      <a:r>
                        <a:rPr b="1" i="0" lang="en-US" sz="2400" u="none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sự việc được nói đến trong câu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2400" u="none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08100">
                <a:tc row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alibri"/>
                        <a:buNone/>
                      </a:pPr>
                      <a:r>
                        <a:t/>
                      </a:r>
                      <a:endParaRPr b="0" i="0" sz="2400" u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Times New Roman"/>
                        <a:buNone/>
                      </a:pPr>
                      <a:r>
                        <a:rPr b="1" i="0" lang="en-US" sz="240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Cặp 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Times New Roman"/>
                        <a:buNone/>
                      </a:pPr>
                      <a:r>
                        <a:rPr b="1" i="0" lang="en-US" sz="240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</a:t>
                      </a:r>
                      <a:r>
                        <a:rPr b="1" baseline="-25000" i="0" lang="en-US" sz="240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 </a:t>
                      </a:r>
                      <a:r>
                        <a:rPr b="1" i="0" lang="en-US" sz="240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/ a</a:t>
                      </a:r>
                      <a:r>
                        <a:rPr b="1" baseline="-25000" i="0" lang="en-US" sz="240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rowSpan="2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alibri"/>
                        <a:buNone/>
                      </a:pPr>
                      <a:r>
                        <a:t/>
                      </a:r>
                      <a:endParaRPr b="0" i="0" sz="2400" u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2400" u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250950">
                <a:tc vMerge="1"/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62075">
                <a:tc row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alibri"/>
                        <a:buNone/>
                      </a:pPr>
                      <a:r>
                        <a:t/>
                      </a:r>
                      <a:endParaRPr b="0" i="0" sz="2400" u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Times New Roman"/>
                        <a:buNone/>
                      </a:pPr>
                      <a:r>
                        <a:rPr b="1" i="0" lang="en-US" sz="240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Cặp 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Times New Roman"/>
                        <a:buNone/>
                      </a:pPr>
                      <a:r>
                        <a:rPr b="1" i="0" lang="en-US" sz="240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</a:t>
                      </a:r>
                      <a:r>
                        <a:rPr b="1" baseline="-25000" i="0" lang="en-US" sz="240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 </a:t>
                      </a:r>
                      <a:r>
                        <a:rPr b="1" i="0" lang="en-US" sz="240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/ b</a:t>
                      </a:r>
                      <a:r>
                        <a:rPr b="1" baseline="-25000" i="0" lang="en-US" sz="2400" u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rowSpan="2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196975">
                <a:tc vMerge="1"/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23" name="Google Shape;123;p5"/>
          <p:cNvSpPr txBox="1"/>
          <p:nvPr/>
        </p:nvSpPr>
        <p:spPr>
          <a:xfrm>
            <a:off x="2422525" y="6056312"/>
            <a:ext cx="184150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5"/>
          <p:cNvSpPr txBox="1"/>
          <p:nvPr/>
        </p:nvSpPr>
        <p:spPr>
          <a:xfrm>
            <a:off x="2362200" y="3886200"/>
            <a:ext cx="1447800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5"/>
          <p:cNvSpPr txBox="1"/>
          <p:nvPr/>
        </p:nvSpPr>
        <p:spPr>
          <a:xfrm>
            <a:off x="1676400" y="1676400"/>
            <a:ext cx="2286000" cy="15700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1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Có một thời hắn đã ao ước có một gia đình nho nhỏ</a:t>
            </a:r>
            <a:endParaRPr/>
          </a:p>
        </p:txBody>
      </p:sp>
      <p:sp>
        <p:nvSpPr>
          <p:cNvPr id="126" name="Google Shape;126;p5"/>
          <p:cNvSpPr txBox="1"/>
          <p:nvPr/>
        </p:nvSpPr>
        <p:spPr>
          <a:xfrm>
            <a:off x="3962400" y="1752600"/>
            <a:ext cx="5181600" cy="138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1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</a:t>
            </a:r>
            <a:r>
              <a:rPr b="1" baseline="-2500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b="1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r>
              <a:rPr b="1" i="0" lang="en-US" sz="2400" u="none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chưa tin tưởng chắc chắn </a:t>
            </a:r>
            <a:r>
              <a:rPr b="1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b="1" i="1" lang="en-US" sz="2400" u="none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hình như</a:t>
            </a:r>
            <a:r>
              <a:rPr b="1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7" name="Google Shape;127;p5"/>
          <p:cNvSpPr txBox="1"/>
          <p:nvPr/>
        </p:nvSpPr>
        <p:spPr>
          <a:xfrm>
            <a:off x="3962400" y="3048000"/>
            <a:ext cx="5029200" cy="46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1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</a:t>
            </a:r>
            <a:r>
              <a:rPr b="1" baseline="-2500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b="1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nhìn nhận, đánh giá bình thường</a:t>
            </a:r>
            <a:endParaRPr/>
          </a:p>
        </p:txBody>
      </p:sp>
      <p:sp>
        <p:nvSpPr>
          <p:cNvPr id="128" name="Google Shape;128;p5"/>
          <p:cNvSpPr txBox="1"/>
          <p:nvPr/>
        </p:nvSpPr>
        <p:spPr>
          <a:xfrm>
            <a:off x="3962400" y="4419600"/>
            <a:ext cx="5029200" cy="8302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1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</a:t>
            </a:r>
            <a:r>
              <a:rPr b="1" baseline="-2500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b="1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 </a:t>
            </a:r>
            <a:r>
              <a:rPr b="1" i="0" lang="en-US" sz="2400" u="none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phỏng đoán có độ tin cậy cao </a:t>
            </a:r>
            <a:r>
              <a:rPr b="1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b="1" i="1" lang="en-US" sz="2400" u="none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chắc</a:t>
            </a:r>
            <a:r>
              <a:rPr b="1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endParaRPr/>
          </a:p>
        </p:txBody>
      </p:sp>
      <p:sp>
        <p:nvSpPr>
          <p:cNvPr id="129" name="Google Shape;129;p5"/>
          <p:cNvSpPr txBox="1"/>
          <p:nvPr/>
        </p:nvSpPr>
        <p:spPr>
          <a:xfrm>
            <a:off x="4038600" y="5715000"/>
            <a:ext cx="5105400" cy="46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1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</a:t>
            </a:r>
            <a:r>
              <a:rPr b="1" baseline="-2500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b="1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nhìn nhận, đánh giá bình thường</a:t>
            </a:r>
            <a:endParaRPr/>
          </a:p>
        </p:txBody>
      </p:sp>
      <p:sp>
        <p:nvSpPr>
          <p:cNvPr id="130" name="Google Shape;130;p5"/>
          <p:cNvSpPr txBox="1"/>
          <p:nvPr/>
        </p:nvSpPr>
        <p:spPr>
          <a:xfrm>
            <a:off x="1752600" y="4267200"/>
            <a:ext cx="2133600" cy="1754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1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Nếu tôi nói thì người ta cũng bằng lòng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4"/>
          <p:cNvSpPr txBox="1"/>
          <p:nvPr>
            <p:ph type="title"/>
          </p:nvPr>
        </p:nvSpPr>
        <p:spPr>
          <a:xfrm>
            <a:off x="457200" y="-762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509BF"/>
              </a:buClr>
              <a:buSzPts val="3200"/>
              <a:buFont typeface="Times New Roman"/>
              <a:buNone/>
            </a:pPr>
            <a:r>
              <a:rPr b="1" i="0" lang="en-US" sz="3200" u="none">
                <a:solidFill>
                  <a:srgbClr val="0509B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I. HAI THÀNH PHẦN NGHĨA CỦA CÂU</a:t>
            </a:r>
            <a:endParaRPr/>
          </a:p>
        </p:txBody>
      </p:sp>
      <p:sp>
        <p:nvSpPr>
          <p:cNvPr id="136" name="Google Shape;136;p4"/>
          <p:cNvSpPr txBox="1"/>
          <p:nvPr>
            <p:ph idx="1" type="body"/>
          </p:nvPr>
        </p:nvSpPr>
        <p:spPr>
          <a:xfrm>
            <a:off x="381000" y="685800"/>
            <a:ext cx="8763000" cy="54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40625"/>
              </a:lnSpc>
              <a:spcBef>
                <a:spcPts val="0"/>
              </a:spcBef>
              <a:spcAft>
                <a:spcPts val="0"/>
              </a:spcAft>
              <a:buClr>
                <a:srgbClr val="0509BF"/>
              </a:buClr>
              <a:buSzPts val="3200"/>
              <a:buFont typeface="Arial"/>
              <a:buNone/>
            </a:pPr>
            <a:r>
              <a:rPr b="1" i="0" lang="en-US" sz="3200" u="none" cap="none" strike="noStrike">
                <a:solidFill>
                  <a:srgbClr val="0509B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</a:t>
            </a:r>
            <a:r>
              <a:rPr b="1" i="1" lang="en-US" sz="3200" u="none" cap="none" strike="noStrike">
                <a:solidFill>
                  <a:srgbClr val="0509B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Phân tích ngữ liệu</a:t>
            </a:r>
            <a:endParaRPr/>
          </a:p>
          <a:p>
            <a:pPr indent="-342900" lvl="0" marL="342900" marR="0" rtl="0" algn="l">
              <a:lnSpc>
                <a:spcPct val="140625"/>
              </a:lnSpc>
              <a:spcBef>
                <a:spcPts val="640"/>
              </a:spcBef>
              <a:spcAft>
                <a:spcPts val="0"/>
              </a:spcAft>
              <a:buClr>
                <a:srgbClr val="FFFF00"/>
              </a:buClr>
              <a:buSzPts val="3200"/>
              <a:buFont typeface="Arial"/>
              <a:buNone/>
            </a:pPr>
            <a:r>
              <a:rPr b="1" i="1" lang="en-US" sz="32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</a:t>
            </a:r>
            <a:r>
              <a:rPr b="1" i="1" lang="en-US" sz="3200" u="none" cap="none" strike="noStrike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 sánh hai câu trong từng cặp câu sau đây:</a:t>
            </a:r>
            <a:endParaRPr/>
          </a:p>
          <a:p>
            <a:pPr indent="-342900" lvl="0" marL="342900" marR="0" rtl="0" algn="l">
              <a:lnSpc>
                <a:spcPct val="140625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*</a:t>
            </a:r>
            <a:r>
              <a:rPr b="1" i="0" lang="en-US" sz="3200" u="none" cap="none" strike="noStrike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a1</a:t>
            </a:r>
            <a:r>
              <a:rPr b="1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Hình như có một thời hắn đã ao ước có một gia đình nho nhỏ</a:t>
            </a:r>
            <a:r>
              <a:rPr b="0" i="1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.(Nam Cao)</a:t>
            </a:r>
            <a:endParaRPr/>
          </a:p>
          <a:p>
            <a:pPr indent="-342900" lvl="0" marL="342900" marR="0" rtl="0" algn="l">
              <a:lnSpc>
                <a:spcPct val="140625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</a:t>
            </a:r>
            <a:r>
              <a:rPr b="1" i="0" lang="en-US" sz="3200" u="none" cap="none" strike="noStrike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a2</a:t>
            </a:r>
            <a:r>
              <a:rPr b="1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Có một thời hắn đã ao ước có một gia đình nho nhỏ.</a:t>
            </a:r>
            <a:endParaRPr/>
          </a:p>
          <a:p>
            <a:pPr indent="-342900" lvl="0" marL="342900" marR="0" rtl="0" algn="l">
              <a:lnSpc>
                <a:spcPct val="140625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* </a:t>
            </a:r>
            <a:r>
              <a:rPr b="1" i="0" lang="en-US" sz="3200" u="none" cap="none" strike="noStrike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b1</a:t>
            </a:r>
            <a:r>
              <a:rPr b="1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Nếu tôi nói thì chắc người ta cũng bằng lòng</a:t>
            </a:r>
            <a:r>
              <a:rPr b="0" i="1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…(Vũ Trọng Phụng)</a:t>
            </a:r>
            <a:endParaRPr/>
          </a:p>
          <a:p>
            <a:pPr indent="-342900" lvl="0" marL="342900" marR="0" rtl="0" algn="l">
              <a:lnSpc>
                <a:spcPct val="140625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</a:t>
            </a:r>
            <a:r>
              <a:rPr b="1" i="0" lang="en-US" sz="3200" u="none" cap="none" strike="noStrike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b2</a:t>
            </a:r>
            <a:r>
              <a:rPr b="1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Nếu tôi nói thì người ta cũng bằng lòng…</a:t>
            </a:r>
            <a:endParaRPr/>
          </a:p>
          <a:p>
            <a:pPr indent="-342900" lvl="0" marL="342900" marR="0" rtl="0" algn="l">
              <a:lnSpc>
                <a:spcPct val="140625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6"/>
          <p:cNvSpPr txBox="1"/>
          <p:nvPr>
            <p:ph type="title"/>
          </p:nvPr>
        </p:nvSpPr>
        <p:spPr>
          <a:xfrm>
            <a:off x="457200" y="274637"/>
            <a:ext cx="82296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509BF"/>
              </a:buClr>
              <a:buSzPts val="3200"/>
              <a:buFont typeface="Times New Roman"/>
              <a:buNone/>
            </a:pPr>
            <a:r>
              <a:rPr b="1" i="0" lang="en-US" sz="3200" u="none">
                <a:solidFill>
                  <a:srgbClr val="0509B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I. HAI THÀNH PHẦN NGHĨA CỦA CÂU</a:t>
            </a:r>
            <a:br>
              <a:rPr b="1" i="0" lang="en-US" sz="3200" u="none">
                <a:solidFill>
                  <a:srgbClr val="0509BF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1" i="0" lang="en-US" sz="3200" u="none">
                <a:solidFill>
                  <a:srgbClr val="0509B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2. Kết luận</a:t>
            </a:r>
            <a:endParaRPr/>
          </a:p>
        </p:txBody>
      </p:sp>
      <p:sp>
        <p:nvSpPr>
          <p:cNvPr id="142" name="Google Shape;142;p6"/>
          <p:cNvSpPr txBox="1"/>
          <p:nvPr/>
        </p:nvSpPr>
        <p:spPr>
          <a:xfrm flipH="1">
            <a:off x="304800" y="2971800"/>
            <a:ext cx="3581400" cy="1246187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60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b="1" i="1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Câu gồm hai thành phần nghĩa nào? </a:t>
            </a:r>
            <a:endParaRPr/>
          </a:p>
        </p:txBody>
      </p:sp>
      <p:sp>
        <p:nvSpPr>
          <p:cNvPr id="143" name="Google Shape;143;p6"/>
          <p:cNvSpPr txBox="1"/>
          <p:nvPr/>
        </p:nvSpPr>
        <p:spPr>
          <a:xfrm>
            <a:off x="4267200" y="1676400"/>
            <a:ext cx="4648200" cy="3554412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77800" lvl="0" marL="0" marR="0" rtl="0" algn="l">
              <a:lnSpc>
                <a:spcPct val="160714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800"/>
              <a:buFont typeface="Times New Roman"/>
              <a:buChar char="-"/>
            </a:pPr>
            <a:r>
              <a:rPr b="1" i="0" lang="en-US" sz="2800" u="none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Nghĩa sự việc</a:t>
            </a:r>
            <a:r>
              <a:rPr b="1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r>
              <a:rPr b="1" i="0" lang="en-US" sz="2800" u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đề cập đến một sự việc (hoặc một vài sự việc)</a:t>
            </a:r>
            <a:endParaRPr/>
          </a:p>
          <a:p>
            <a:pPr indent="-177800" lvl="0" marL="0" marR="0" rtl="0" algn="l">
              <a:lnSpc>
                <a:spcPct val="160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-"/>
            </a:pPr>
            <a:r>
              <a:rPr b="1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i="0" lang="en-US" sz="2800" u="none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Nghĩa tình thái </a:t>
            </a:r>
            <a:r>
              <a:rPr b="1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bày tỏ thái độ, sự đánh giá của người nói đối với sự việc đó.</a:t>
            </a:r>
            <a:endParaRPr/>
          </a:p>
        </p:txBody>
      </p:sp>
      <p:cxnSp>
        <p:nvCxnSpPr>
          <p:cNvPr id="144" name="Google Shape;144;p6"/>
          <p:cNvCxnSpPr/>
          <p:nvPr/>
        </p:nvCxnSpPr>
        <p:spPr>
          <a:xfrm>
            <a:off x="3886200" y="3505200"/>
            <a:ext cx="3810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triangl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7"/>
          <p:cNvSpPr txBox="1"/>
          <p:nvPr>
            <p:ph type="title"/>
          </p:nvPr>
        </p:nvSpPr>
        <p:spPr>
          <a:xfrm>
            <a:off x="457200" y="457200"/>
            <a:ext cx="8305800" cy="144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1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Ví dụ 1</a:t>
            </a: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r>
              <a:rPr b="0" i="0" lang="en-US" sz="3200" u="none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Hôm nay, trời đẹp.</a:t>
            </a:r>
            <a:br>
              <a:rPr b="0" i="0" lang="en-US" sz="3200" u="none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1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Ví dụ 2</a:t>
            </a: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r>
              <a:rPr b="0" i="0" lang="en-US" sz="3200" u="none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- Ôi!</a:t>
            </a:r>
            <a:br>
              <a:rPr b="0" i="0" lang="en-US" sz="3200" u="none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3200" u="none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- Chao ôi!</a:t>
            </a:r>
            <a:endParaRPr/>
          </a:p>
        </p:txBody>
      </p:sp>
      <p:sp>
        <p:nvSpPr>
          <p:cNvPr id="150" name="Google Shape;150;p7"/>
          <p:cNvSpPr txBox="1"/>
          <p:nvPr>
            <p:ph idx="1" type="body"/>
          </p:nvPr>
        </p:nvSpPr>
        <p:spPr>
          <a:xfrm>
            <a:off x="381000" y="16764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  <a:p>
            <a:pPr indent="-342900" lvl="0" marL="342900" marR="0" rtl="0" algn="l">
              <a:lnSpc>
                <a:spcPct val="125000"/>
              </a:lnSpc>
              <a:spcBef>
                <a:spcPts val="720"/>
              </a:spcBef>
              <a:spcAft>
                <a:spcPts val="0"/>
              </a:spcAft>
              <a:buClr>
                <a:srgbClr val="C00000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Lưu ý</a:t>
            </a:r>
            <a:endParaRPr/>
          </a:p>
          <a:p>
            <a:pPr indent="-342900" lvl="0" marL="342900" marR="0" rtl="0" algn="l">
              <a:lnSpc>
                <a:spcPct val="140625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 Câu có nghĩa sự việc thì sẽ có nghĩa tình thái. </a:t>
            </a:r>
            <a:endParaRPr/>
          </a:p>
          <a:p>
            <a:pPr indent="-342900" lvl="0" marL="342900" marR="0" rtl="0" algn="l">
              <a:lnSpc>
                <a:spcPct val="140625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 Có trường hợp câu chỉ có nghĩa tình thái mà không có nghĩa sự việc</a:t>
            </a:r>
            <a:endParaRPr/>
          </a:p>
        </p:txBody>
      </p:sp>
    </p:spTree>
  </p:cSld>
  <p:clrMapOvr>
    <a:masterClrMapping/>
  </p:clrMapOvr>
  <p:transition spd="slow">
    <p:wheel spokes="8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8"/>
          <p:cNvSpPr txBox="1"/>
          <p:nvPr>
            <p:ph type="title"/>
          </p:nvPr>
        </p:nvSpPr>
        <p:spPr>
          <a:xfrm>
            <a:off x="228600" y="-762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509BF"/>
              </a:buClr>
              <a:buSzPts val="3200"/>
              <a:buFont typeface="Times New Roman"/>
              <a:buNone/>
            </a:pPr>
            <a:r>
              <a:rPr b="1" i="0" lang="en-US" sz="3200" u="none">
                <a:solidFill>
                  <a:srgbClr val="0509B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II. NGHĨA SỰ VIỆC</a:t>
            </a:r>
            <a:endParaRPr/>
          </a:p>
        </p:txBody>
      </p:sp>
      <p:sp>
        <p:nvSpPr>
          <p:cNvPr id="156" name="Google Shape;156;p8"/>
          <p:cNvSpPr txBox="1"/>
          <p:nvPr>
            <p:ph idx="1" type="body"/>
          </p:nvPr>
        </p:nvSpPr>
        <p:spPr>
          <a:xfrm>
            <a:off x="457200" y="9906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40625"/>
              </a:lnSpc>
              <a:spcBef>
                <a:spcPts val="0"/>
              </a:spcBef>
              <a:spcAft>
                <a:spcPts val="0"/>
              </a:spcAft>
              <a:buClr>
                <a:srgbClr val="0509BF"/>
              </a:buClr>
              <a:buSzPts val="3200"/>
              <a:buFont typeface="Arial"/>
              <a:buNone/>
            </a:pPr>
            <a:r>
              <a:rPr b="1" i="0" lang="en-US" sz="3200" u="none" cap="none" strike="noStrike">
                <a:solidFill>
                  <a:srgbClr val="0509B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Khái niệm</a:t>
            </a:r>
            <a:endParaRPr/>
          </a:p>
          <a:p>
            <a:pPr indent="-342900" lvl="0" marL="342900" marR="0" rtl="0" algn="l">
              <a:lnSpc>
                <a:spcPct val="140625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- </a:t>
            </a:r>
            <a:r>
              <a:rPr b="1" i="1" lang="en-US" sz="32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Nghĩa sự việc : </a:t>
            </a: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thành phần nghĩa ứng với sự việc mà câu đề cập đến.</a:t>
            </a:r>
            <a:endParaRPr/>
          </a:p>
          <a:p>
            <a:pPr indent="-342900" lvl="0" marL="342900" marR="0" rtl="0" algn="l">
              <a:lnSpc>
                <a:spcPct val="140625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(nghĩa miêu tả, nghĩa biểu hiện, nghĩa mệnh đề).</a:t>
            </a:r>
            <a:endParaRPr/>
          </a:p>
          <a:p>
            <a:pPr indent="-342900" lvl="0" marL="342900" marR="0" rtl="0" algn="l">
              <a:lnSpc>
                <a:spcPct val="140625"/>
              </a:lnSpc>
              <a:spcBef>
                <a:spcPts val="640"/>
              </a:spcBef>
              <a:spcAft>
                <a:spcPts val="0"/>
              </a:spcAft>
              <a:buClr>
                <a:srgbClr val="0509BF"/>
              </a:buClr>
              <a:buSzPts val="3200"/>
              <a:buFont typeface="Arial"/>
              <a:buNone/>
            </a:pPr>
            <a:r>
              <a:rPr b="1" i="0" lang="en-US" sz="3200" u="none" cap="none" strike="noStrike">
                <a:solidFill>
                  <a:srgbClr val="0509B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Một số nghĩa sự việc và câu biểu hiện nghĩa sự việc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1" name="Google Shape;161;p9"/>
          <p:cNvGraphicFramePr/>
          <p:nvPr/>
        </p:nvGraphicFramePr>
        <p:xfrm>
          <a:off x="457200" y="5334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{75838E37-FA4E-4129-B4E4-35DD0B2D5174}</a:tableStyleId>
              </a:tblPr>
              <a:tblGrid>
                <a:gridCol w="4114800"/>
                <a:gridCol w="4114800"/>
              </a:tblGrid>
              <a:tr h="533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Times New Roman"/>
                        <a:buNone/>
                      </a:pPr>
                      <a:r>
                        <a:rPr b="1" i="0" lang="en-US" sz="24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Tên nghĩa sự việc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Times New Roman"/>
                        <a:buNone/>
                      </a:pPr>
                      <a:r>
                        <a:rPr b="1" i="0" lang="en-US" sz="24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Dấu hiệu nhận biết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2400"/>
                        <a:buFont typeface="Times New Roman"/>
                        <a:buNone/>
                      </a:pPr>
                      <a:r>
                        <a:rPr b="0" i="0" lang="en-US" sz="2400" u="none" cap="none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Câu biểu hiện hành động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Times New Roman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Có các động từ chỉ hoạt động.(</a:t>
                      </a:r>
                      <a:r>
                        <a:rPr b="0" i="1" lang="en-US" sz="24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chạy, nhảy, bơi,...)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2400"/>
                        <a:buFont typeface="Times New Roman"/>
                        <a:buNone/>
                      </a:pPr>
                      <a:r>
                        <a:rPr b="0" i="0" lang="en-US" sz="2400" u="none" cap="none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Câu biểu hiện trạng thái, tính chất, đặc điểm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Times New Roman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Có các tính từ chỉ trạng thái, tính chất, đặc điểm.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2400"/>
                        <a:buFont typeface="Times New Roman"/>
                        <a:buNone/>
                      </a:pPr>
                      <a:r>
                        <a:rPr b="0" i="0" lang="en-US" sz="2400" u="none" cap="none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Câu biểu hiện quá trình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Times New Roman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Có các từ chỉ diễn biến trong không gian, thời gian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189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2400"/>
                        <a:buFont typeface="Times New Roman"/>
                        <a:buNone/>
                      </a:pPr>
                      <a:r>
                        <a:rPr b="0" i="0" lang="en-US" sz="2400" u="none" cap="none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Câu biểu hiện tư thế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Times New Roman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Có các từ miêu tả tư thế</a:t>
                      </a:r>
                      <a:r>
                        <a:rPr b="0" i="1" lang="en-US" sz="24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: ngất ngưởng, chênh vênh, lom khom,...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2400"/>
                        <a:buFont typeface="Times New Roman"/>
                        <a:buNone/>
                      </a:pPr>
                      <a:r>
                        <a:rPr b="0" i="0" lang="en-US" sz="2400" u="none" cap="none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Câu biểu hiện sự tồn tại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Times New Roman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Có các  từ chỉ tồn tại (</a:t>
                      </a:r>
                      <a:r>
                        <a:rPr b="0" i="1" lang="en-US" sz="24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có, còn, mất,...)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189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2400"/>
                        <a:buFont typeface="Times New Roman"/>
                        <a:buNone/>
                      </a:pPr>
                      <a:r>
                        <a:rPr b="0" i="0" lang="en-US" sz="2400" u="none" cap="none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Câu biểu hiện quan hệ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Times New Roman"/>
                        <a:buNone/>
                      </a:pPr>
                      <a:r>
                        <a:rPr b="0" i="0" lang="en-US" sz="24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Có các từ chỉ sự đồng nhất, sở hữu, so sánh, nguyên nhân, mục đích,…..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heel spokes="8"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1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2006-09-22T10:39:56Z</dcterms:created>
  <dc:creator>Windows xp sp2 Full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