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71" r:id="rId2"/>
    <p:sldId id="256" r:id="rId3"/>
    <p:sldId id="389" r:id="rId4"/>
    <p:sldId id="531" r:id="rId5"/>
    <p:sldId id="436" r:id="rId6"/>
    <p:sldId id="663" r:id="rId7"/>
    <p:sldId id="446" r:id="rId8"/>
    <p:sldId id="445" r:id="rId9"/>
    <p:sldId id="596" r:id="rId10"/>
    <p:sldId id="665" r:id="rId11"/>
    <p:sldId id="599" r:id="rId12"/>
    <p:sldId id="622" r:id="rId13"/>
    <p:sldId id="674" r:id="rId14"/>
    <p:sldId id="456" r:id="rId15"/>
    <p:sldId id="642" r:id="rId16"/>
    <p:sldId id="667" r:id="rId17"/>
    <p:sldId id="668" r:id="rId18"/>
    <p:sldId id="669" r:id="rId19"/>
    <p:sldId id="670" r:id="rId20"/>
    <p:sldId id="675" r:id="rId21"/>
    <p:sldId id="298" r:id="rId22"/>
    <p:sldId id="672" r:id="rId23"/>
    <p:sldId id="610" r:id="rId24"/>
    <p:sldId id="676" r:id="rId25"/>
    <p:sldId id="314" r:id="rId26"/>
    <p:sldId id="330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DF"/>
    <a:srgbClr val="F6F4EA"/>
    <a:srgbClr val="F7F5EB"/>
    <a:srgbClr val="ECECEC"/>
    <a:srgbClr val="A0C3D2"/>
    <a:srgbClr val="EAC7C7"/>
    <a:srgbClr val="F9F5F6"/>
    <a:srgbClr val="8AB9AD"/>
    <a:srgbClr val="C7DCA7"/>
    <a:srgbClr val="FFE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20" y="36"/>
      </p:cViewPr>
      <p:guideLst>
        <p:guide orient="horz" pos="2086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53035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/>
              <a:t>play Mandarin square capturing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use modern technology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eat fast food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wear </a:t>
            </a:r>
            <a:r>
              <a:rPr lang="en-US" sz="4000" i="1" dirty="0"/>
              <a:t>ao dai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ride </a:t>
            </a:r>
            <a:r>
              <a:rPr lang="en-US" sz="4000" dirty="0" err="1"/>
              <a:t>cyclo</a:t>
            </a:r>
            <a:endParaRPr lang="en-US" sz="4000" dirty="0"/>
          </a:p>
        </p:txBody>
      </p:sp>
      <p:sp>
        <p:nvSpPr>
          <p:cNvPr id="7" name="TextBox 20"/>
          <p:cNvSpPr txBox="1"/>
          <p:nvPr/>
        </p:nvSpPr>
        <p:spPr>
          <a:xfrm>
            <a:off x="732870" y="2964221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List of Verbs: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85147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67443" y="829399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form of the verbs in bracket.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0407" y="861826"/>
            <a:ext cx="39703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408" y="74232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63245" y="1770545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4000" b="1"/>
              <a:t>1. </a:t>
            </a:r>
            <a:r>
              <a:rPr lang="en-US" sz="4000"/>
              <a:t>fancy (ride) _______ a buffalo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63880" y="2493810"/>
            <a:ext cx="11453495" cy="706755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r>
              <a:rPr lang="en-US" sz="4000" b="1"/>
              <a:t>2.</a:t>
            </a:r>
            <a:r>
              <a:rPr lang="en-US" sz="4000"/>
              <a:t> learn (use) </a:t>
            </a:r>
            <a:r>
              <a:rPr lang="en-US" sz="4000">
                <a:sym typeface="+mn-ea"/>
              </a:rPr>
              <a:t>_______</a:t>
            </a:r>
            <a:r>
              <a:rPr lang="en-US" sz="4000"/>
              <a:t> traditional farming tools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64515" y="3217075"/>
            <a:ext cx="11453495" cy="706755"/>
          </a:xfrm>
          <a:prstGeom prst="rect">
            <a:avLst/>
          </a:prstGeom>
          <a:solidFill>
            <a:srgbClr val="C7DCA7"/>
          </a:solidFill>
        </p:spPr>
        <p:txBody>
          <a:bodyPr wrap="square" rtlCol="0" anchor="t">
            <a:spAutoFit/>
          </a:bodyPr>
          <a:lstStyle/>
          <a:p>
            <a:r>
              <a:rPr lang="en-US" sz="4000" b="1"/>
              <a:t>3.</a:t>
            </a:r>
            <a:r>
              <a:rPr lang="en-US" sz="4000"/>
              <a:t> mind (not touch) </a:t>
            </a:r>
            <a:r>
              <a:rPr lang="en-US" sz="4000">
                <a:sym typeface="+mn-ea"/>
              </a:rPr>
              <a:t>_____________ </a:t>
            </a:r>
            <a:r>
              <a:rPr lang="en-US" sz="4000"/>
              <a:t>the displays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647377" y="168560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5150" y="3940340"/>
            <a:ext cx="11453495" cy="706755"/>
          </a:xfrm>
          <a:prstGeom prst="rect">
            <a:avLst/>
          </a:prstGeom>
          <a:solidFill>
            <a:srgbClr val="8AB9AD"/>
          </a:solidFill>
        </p:spPr>
        <p:txBody>
          <a:bodyPr wrap="square" rtlCol="0" anchor="t">
            <a:spAutoFit/>
          </a:bodyPr>
          <a:lstStyle/>
          <a:p>
            <a:r>
              <a:rPr lang="en-US" sz="4000" b="1"/>
              <a:t>4.</a:t>
            </a:r>
            <a:r>
              <a:rPr lang="en-US" sz="4000"/>
              <a:t> decide (make) </a:t>
            </a:r>
            <a:r>
              <a:rPr lang="en-US" sz="4000">
                <a:sym typeface="+mn-ea"/>
              </a:rPr>
              <a:t>_________ </a:t>
            </a:r>
            <a:r>
              <a:rPr lang="en-US" sz="4000"/>
              <a:t>a kite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65785" y="4663605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4000" b="1"/>
              <a:t>5. </a:t>
            </a:r>
            <a:r>
              <a:rPr lang="en-US" sz="4000"/>
              <a:t>avoid (play) </a:t>
            </a:r>
            <a:r>
              <a:rPr lang="en-US" sz="4000">
                <a:sym typeface="+mn-ea"/>
              </a:rPr>
              <a:t>________</a:t>
            </a:r>
            <a:r>
              <a:rPr lang="en-US" sz="4000"/>
              <a:t> on the streets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66420" y="5386870"/>
            <a:ext cx="11453495" cy="1322070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r>
              <a:rPr lang="en-US" sz="4000" b="1"/>
              <a:t>6.</a:t>
            </a:r>
            <a:r>
              <a:rPr lang="en-US" sz="4000"/>
              <a:t> promise (learn) </a:t>
            </a:r>
            <a:r>
              <a:rPr lang="en-US" sz="4000">
                <a:sym typeface="+mn-ea"/>
              </a:rPr>
              <a:t>________ </a:t>
            </a:r>
            <a:r>
              <a:rPr lang="en-US" sz="4000"/>
              <a:t>more about the history of our village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464923" y="241187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use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701749" y="3134044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touching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183111" y="3856213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3647376" y="454295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4346902" y="529448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23920" y="490855"/>
            <a:ext cx="3148330" cy="927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23" grpId="0"/>
      <p:bldP spid="23" grpId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247015" y="1780540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/>
              <a:t>– The verb after </a:t>
            </a:r>
            <a:r>
              <a:rPr lang="en-US" sz="3500" b="1" dirty="0"/>
              <a:t>want, promise, decide, agree, learn, plan</a:t>
            </a:r>
            <a:r>
              <a:rPr lang="en-US" sz="3500" dirty="0"/>
              <a:t> has the </a:t>
            </a:r>
            <a:r>
              <a:rPr lang="en-US" sz="3500" i="1" dirty="0"/>
              <a:t>to</a:t>
            </a:r>
            <a:r>
              <a:rPr lang="en-US" sz="3500" dirty="0"/>
              <a:t>-infinitive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We </a:t>
            </a:r>
            <a:r>
              <a:rPr lang="en-US" sz="3500" b="1" dirty="0"/>
              <a:t>decided to do</a:t>
            </a:r>
            <a:r>
              <a:rPr lang="en-US" sz="3500" dirty="0"/>
              <a:t> some research on Thai traditional dancing.</a:t>
            </a:r>
          </a:p>
          <a:p>
            <a:pPr algn="just"/>
            <a:r>
              <a:rPr lang="en-US" sz="3500" dirty="0"/>
              <a:t>– The verb after </a:t>
            </a:r>
            <a:r>
              <a:rPr lang="en-US" sz="3500" b="1" dirty="0"/>
              <a:t>enjoy, fancy, finish, mind, avoid, suggest </a:t>
            </a:r>
            <a:r>
              <a:rPr lang="en-US" sz="3500" dirty="0"/>
              <a:t>has the </a:t>
            </a:r>
            <a:r>
              <a:rPr lang="en-US" sz="3500" i="1" dirty="0"/>
              <a:t>-</a:t>
            </a:r>
            <a:r>
              <a:rPr lang="en-US" sz="3500" i="1" dirty="0" err="1"/>
              <a:t>ing</a:t>
            </a:r>
            <a:r>
              <a:rPr lang="en-US" sz="3500" i="1" dirty="0"/>
              <a:t> </a:t>
            </a:r>
            <a:r>
              <a:rPr lang="en-US" sz="3500" dirty="0"/>
              <a:t>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I </a:t>
            </a:r>
            <a:r>
              <a:rPr lang="en-US" sz="3500" b="1" dirty="0"/>
              <a:t>suggested visiting</a:t>
            </a:r>
            <a:r>
              <a:rPr lang="en-US" sz="3500" dirty="0"/>
              <a:t> the Viet Nam Museum of Ethnology.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92265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0385" y="1016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66A3C-2EDD-C3E8-57FD-EB59232E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0F6FFB0-D626-68E8-8727-84664E8B31DB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55AB171-7BB8-7BEA-693F-ECB7BD0EB776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E7E1F0-E0D0-7F61-91AD-056604F653C4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433675B-A38B-6D7D-06E6-2BBC44DD68A6}"/>
              </a:ext>
            </a:extLst>
          </p:cNvPr>
          <p:cNvSpPr/>
          <p:nvPr/>
        </p:nvSpPr>
        <p:spPr>
          <a:xfrm>
            <a:off x="2315846" y="2232660"/>
            <a:ext cx="2207260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PRESENTATION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E8BB57-27D9-A9B8-6B20-15E8C877428C}"/>
              </a:ext>
            </a:extLst>
          </p:cNvPr>
          <p:cNvSpPr/>
          <p:nvPr/>
        </p:nvSpPr>
        <p:spPr>
          <a:xfrm>
            <a:off x="509905" y="3611880"/>
            <a:ext cx="1805941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400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EDA959-6617-A5AD-5A1B-57E4FFB938B3}"/>
              </a:ext>
            </a:extLst>
          </p:cNvPr>
          <p:cNvSpPr/>
          <p:nvPr/>
        </p:nvSpPr>
        <p:spPr>
          <a:xfrm>
            <a:off x="5378244" y="1164678"/>
            <a:ext cx="6676103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Option 1:</a:t>
            </a:r>
            <a:r>
              <a:rPr lang="en-US" altLang="en-GB" sz="2200" dirty="0">
                <a:solidFill>
                  <a:schemeClr val="tx1"/>
                </a:solidFill>
              </a:rPr>
              <a:t> Review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 dirty="0">
                <a:solidFill>
                  <a:schemeClr val="tx1"/>
                </a:solidFill>
              </a:rPr>
              <a:t>Option 2: </a:t>
            </a:r>
            <a:r>
              <a:rPr lang="en-US" altLang="en-GB" sz="2200" dirty="0">
                <a:solidFill>
                  <a:schemeClr val="tx1"/>
                </a:solidFill>
              </a:rPr>
              <a:t>Grammar Challenge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F76CC0-B28E-8526-61F2-2BD21F580CBD}"/>
              </a:ext>
            </a:extLst>
          </p:cNvPr>
          <p:cNvSpPr/>
          <p:nvPr/>
        </p:nvSpPr>
        <p:spPr>
          <a:xfrm>
            <a:off x="5359438" y="1914913"/>
            <a:ext cx="6694909" cy="8229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Write the correct form of the verbs in bracket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s.</a:t>
            </a:r>
            <a:endParaRPr sz="2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Grammar Explanation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7D41D5-BC78-3729-9BE9-C3EED8DD6B0C}"/>
              </a:ext>
            </a:extLst>
          </p:cNvPr>
          <p:cNvSpPr/>
          <p:nvPr/>
        </p:nvSpPr>
        <p:spPr>
          <a:xfrm>
            <a:off x="5363747" y="2850515"/>
            <a:ext cx="6692894" cy="210335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Underline the correct verb form for each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Complete each sentence with the correct form of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verb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ask 4: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Choose the incorrect underlined word or phrase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each sentence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sz="2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B871EEC2-1999-1815-7CC0-78DF386C9352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914401" cy="8235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14FA0968-11A2-FC98-1340-5EED1CAB1C24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12876" y="2541588"/>
            <a:ext cx="902970" cy="107029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26D8227-700A-9261-2C70-617DE5EB3620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E95D1B3-5BF9-89BF-1928-E3321ECA9B2D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1A7930-0251-B1B8-4654-6DFF1DC79346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43688A-A94E-065A-2599-2131E0DC1A46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5C1039-1DCF-2170-B4EF-878E639E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8166FA7-6608-0B15-3D86-8BF709E6A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9AB267-D2E7-E00D-23EA-36D939AFCF38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6326DF0B-BC03-1F38-2F6A-1F169DB0954C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15276F20-365F-27D4-E32C-EFEABAF557B1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3A4B6EBB-975A-DC16-B514-AFA77FCA9301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1BDBFB50-8ABF-7B91-CDC4-9D034208B810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4F7C1785-0FD0-98E1-0E23-B6211B8ABDE7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739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correct verb form for </a:t>
            </a:r>
            <a:r>
              <a:rPr lang="en-US" sz="3200" b="1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78103" y="1903095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I really fancy </a:t>
            </a:r>
            <a:r>
              <a:rPr lang="en-US" sz="3200" b="1">
                <a:solidFill>
                  <a:schemeClr val="accent2"/>
                </a:solidFill>
              </a:rPr>
              <a:t>to wear / wearing</a:t>
            </a:r>
            <a:r>
              <a:rPr lang="en-US" sz="3200"/>
              <a:t> this traditional cone hat at our Fashion Show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578103" y="2961640"/>
            <a:ext cx="11453495" cy="107632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My brother has decided </a:t>
            </a:r>
            <a:r>
              <a:rPr lang="en-US" sz="3200" b="1">
                <a:solidFill>
                  <a:schemeClr val="accent2"/>
                </a:solidFill>
              </a:rPr>
              <a:t>to enter / entering </a:t>
            </a:r>
            <a:r>
              <a:rPr lang="en-US" sz="3200"/>
              <a:t>the Back to Our Past Competition.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8103" y="4024630"/>
            <a:ext cx="11453495" cy="58356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Do you mind </a:t>
            </a:r>
            <a:r>
              <a:rPr lang="en-US" sz="3200" b="1">
                <a:solidFill>
                  <a:schemeClr val="accent2"/>
                </a:solidFill>
              </a:rPr>
              <a:t>to replay / replaying</a:t>
            </a:r>
            <a:r>
              <a:rPr lang="en-US" sz="3200"/>
              <a:t> that Folk music? It’s lovely.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8103" y="4608195"/>
            <a:ext cx="11453495" cy="58356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 </a:t>
            </a:r>
            <a:r>
              <a:rPr lang="en-US" sz="3200"/>
              <a:t>My uncle always avoids </a:t>
            </a:r>
            <a:r>
              <a:rPr lang="en-US" sz="3200" b="1">
                <a:solidFill>
                  <a:schemeClr val="accent2"/>
                </a:solidFill>
              </a:rPr>
              <a:t>to tell / telling</a:t>
            </a:r>
            <a:r>
              <a:rPr lang="en-US" sz="3200"/>
              <a:t> stories about his past.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8103" y="5191760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5.</a:t>
            </a:r>
            <a:r>
              <a:rPr lang="en-US" sz="3200"/>
              <a:t> They plan </a:t>
            </a:r>
            <a:r>
              <a:rPr lang="en-US" sz="3200" b="1">
                <a:solidFill>
                  <a:schemeClr val="accent2"/>
                </a:solidFill>
              </a:rPr>
              <a:t>to do / doing </a:t>
            </a:r>
            <a:r>
              <a:rPr lang="en-US" sz="3200"/>
              <a:t>research about life in Hue in the 19th century.</a:t>
            </a:r>
          </a:p>
        </p:txBody>
      </p:sp>
      <p:sp>
        <p:nvSpPr>
          <p:cNvPr id="8" name="Oval 7"/>
          <p:cNvSpPr/>
          <p:nvPr/>
        </p:nvSpPr>
        <p:spPr>
          <a:xfrm>
            <a:off x="2189931" y="1939394"/>
            <a:ext cx="1082408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88385" y="2979420"/>
            <a:ext cx="151955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98065" y="4023995"/>
            <a:ext cx="961758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14916" y="4614545"/>
            <a:ext cx="116225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864995" y="5177790"/>
            <a:ext cx="8661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08855" y="2393950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5097780" y="3443891"/>
            <a:ext cx="1371846" cy="168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08512" y="4537647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6312309" y="5122810"/>
            <a:ext cx="11622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2740967" y="5695561"/>
            <a:ext cx="9298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bldLvl="0" animBg="1"/>
      <p:bldP spid="10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48000" y="2039620"/>
            <a:ext cx="6096000" cy="1076325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make             learn            give</a:t>
            </a: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work            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40385" y="3283687"/>
            <a:ext cx="11453495" cy="58477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We want </a:t>
            </a:r>
            <a:r>
              <a:rPr lang="en-US" sz="3200">
                <a:sym typeface="+mn-ea"/>
              </a:rPr>
              <a:t>__________</a:t>
            </a:r>
            <a:r>
              <a:rPr lang="en-US" sz="3200"/>
              <a:t> how to make toys from natural materials.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540385" y="4049558"/>
            <a:ext cx="11453495" cy="1076325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Yesterday, we finished __</a:t>
            </a:r>
            <a:r>
              <a:rPr lang="en-US" sz="3200">
                <a:sym typeface="+mn-ea"/>
              </a:rPr>
              <a:t>_________</a:t>
            </a:r>
            <a:r>
              <a:rPr lang="en-US" sz="3200"/>
              <a:t> on the poster for our Good Old Days project.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540317" y="311477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40385" y="5338547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3.</a:t>
            </a:r>
            <a:r>
              <a:rPr lang="en-US" sz="3200" dirty="0"/>
              <a:t> </a:t>
            </a:r>
            <a:r>
              <a:rPr lang="en-US" sz="3200" dirty="0">
                <a:sym typeface="+mn-ea"/>
              </a:rPr>
              <a:t>I have promised ___________ my grandfather how to find news online.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>
          <a:xfrm>
            <a:off x="1597977" y="3291247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4142" y="4045463"/>
            <a:ext cx="1469943" cy="596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69147" y="5317000"/>
            <a:ext cx="1684655" cy="617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4744085" y="3885688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754120" y="5174677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teach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5" grpId="0" animBg="1"/>
      <p:bldP spid="5" grpId="1" animBg="1"/>
      <p:bldP spid="8" grpId="0" bldLvl="0" animBg="1"/>
      <p:bldP spid="8" grpId="1" animBg="1"/>
      <p:bldP spid="6" grpId="0" bldLvl="0" animBg="1"/>
      <p:bldP spid="6" grpId="1" animBg="1"/>
      <p:bldP spid="7" grpId="0" bldLvl="0" animBg="1"/>
      <p:bldP spid="7" grpId="1" animBg="1"/>
      <p:bldP spid="10" grpId="0"/>
      <p:bldP spid="10" grpId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48000" y="2039620"/>
            <a:ext cx="6096000" cy="1076325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make             learn            give</a:t>
            </a: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work            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310198" y="3209925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</a:t>
            </a:r>
            <a:r>
              <a:rPr lang="en-US" sz="3200"/>
              <a:t> My grandmother suggested _</a:t>
            </a:r>
            <a:r>
              <a:rPr lang="en-US" sz="3200">
                <a:sym typeface="+mn-ea"/>
              </a:rPr>
              <a:t>_________ </a:t>
            </a:r>
            <a:r>
              <a:rPr lang="en-US" sz="3200"/>
              <a:t>a traditional long dress for the wedding.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10198" y="4448391"/>
            <a:ext cx="11453495" cy="1076325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5.</a:t>
            </a:r>
            <a:r>
              <a:rPr lang="en-US" sz="3200"/>
              <a:t> Our group agreed</a:t>
            </a:r>
            <a:r>
              <a:rPr lang="en-US" sz="3200">
                <a:sym typeface="+mn-ea"/>
              </a:rPr>
              <a:t> _________</a:t>
            </a:r>
            <a:r>
              <a:rPr lang="en-US" sz="3200"/>
              <a:t> a presentation about school uniforms in the 20th century.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435579" y="303683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</a:p>
        </p:txBody>
      </p:sp>
      <p:sp>
        <p:nvSpPr>
          <p:cNvPr id="8" name="Oval 7"/>
          <p:cNvSpPr/>
          <p:nvPr/>
        </p:nvSpPr>
        <p:spPr>
          <a:xfrm>
            <a:off x="3588385" y="3209803"/>
            <a:ext cx="1946091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10319" y="4469551"/>
            <a:ext cx="1311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3821594" y="4275988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8" grpId="0" bldLvl="0" animBg="1"/>
      <p:bldP spid="8" grpId="1" animBg="1"/>
      <p:bldP spid="6" grpId="0" bldLvl="0" animBg="1"/>
      <p:bldP spid="6" grpId="1" animBg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66345" y="1042731"/>
            <a:ext cx="1139456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</a:t>
            </a:r>
            <a:r>
              <a:rPr lang="en-US" sz="3200" b="1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0954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739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235" y="1703705"/>
            <a:ext cx="12007215" cy="1924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/>
              <a:t>1. </a:t>
            </a:r>
            <a:r>
              <a:rPr lang="en-US" sz="3200"/>
              <a:t>Just </a:t>
            </a:r>
            <a:r>
              <a:rPr lang="en-US" sz="3200" b="1" u="sng"/>
              <a:t>a few</a:t>
            </a:r>
            <a:r>
              <a:rPr lang="en-US" sz="3200"/>
              <a:t> years </a:t>
            </a:r>
            <a:r>
              <a:rPr lang="en-US" sz="3200" b="1" u="sng"/>
              <a:t>ago</a:t>
            </a:r>
            <a:r>
              <a:rPr lang="en-US" sz="3200"/>
              <a:t>, I would </a:t>
            </a:r>
            <a:r>
              <a:rPr lang="en-US" sz="3200" b="1" u="sng"/>
              <a:t>never</a:t>
            </a:r>
            <a:r>
              <a:rPr lang="en-US" sz="3200"/>
              <a:t> fancy </a:t>
            </a:r>
            <a:r>
              <a:rPr lang="en-US" sz="3200" b="1" u="sng"/>
              <a:t>to have</a:t>
            </a:r>
            <a:r>
              <a:rPr lang="en-US" sz="3200"/>
              <a:t> a smart TV in my home.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6680" y="3659505"/>
            <a:ext cx="11805285" cy="1924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/>
              <a:t>2. </a:t>
            </a:r>
            <a:r>
              <a:rPr lang="en-US" sz="3200"/>
              <a:t>Tom promised </a:t>
            </a:r>
            <a:r>
              <a:rPr lang="en-US" sz="3200" b="1" u="sng"/>
              <a:t>adding</a:t>
            </a:r>
            <a:r>
              <a:rPr lang="en-US" sz="3200"/>
              <a:t> some </a:t>
            </a:r>
            <a:r>
              <a:rPr lang="en-US" sz="3200" b="1" u="sng"/>
              <a:t>information</a:t>
            </a:r>
            <a:r>
              <a:rPr lang="en-US" sz="3200"/>
              <a:t> about </a:t>
            </a:r>
            <a:r>
              <a:rPr lang="en-US" sz="3200" b="1" u="sng"/>
              <a:t>the past</a:t>
            </a:r>
            <a:r>
              <a:rPr lang="en-US" sz="3200"/>
              <a:t> to his </a:t>
            </a:r>
            <a:r>
              <a:rPr lang="en-US" sz="3200" b="1" u="sng"/>
              <a:t>presentation</a:t>
            </a:r>
            <a:r>
              <a:rPr lang="en-US" sz="3200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17650" y="2573142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70969" y="251777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37530" y="2507214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818437" y="248116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282315" y="4431459"/>
            <a:ext cx="528586" cy="566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075045" y="4431459"/>
            <a:ext cx="528586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993505" y="4431459"/>
            <a:ext cx="528586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860774" y="5347652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7740209" y="2507214"/>
            <a:ext cx="558166" cy="556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7189317" y="144929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</a:p>
        </p:txBody>
      </p:sp>
      <p:sp>
        <p:nvSpPr>
          <p:cNvPr id="24" name="Oval 23"/>
          <p:cNvSpPr/>
          <p:nvPr/>
        </p:nvSpPr>
        <p:spPr>
          <a:xfrm>
            <a:off x="3198496" y="4463014"/>
            <a:ext cx="598353" cy="5668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2746057" y="3469751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949537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93894" y="968667"/>
            <a:ext cx="112981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2901" y="9437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686" y="80630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4204" y="247017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235" y="1703705"/>
            <a:ext cx="12007215" cy="1924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/>
              <a:t>3. </a:t>
            </a:r>
            <a:r>
              <a:rPr lang="en-US" sz="3200" b="1" u="sng"/>
              <a:t>I’ve</a:t>
            </a:r>
            <a:r>
              <a:rPr lang="en-US" sz="3200"/>
              <a:t> decided </a:t>
            </a:r>
            <a:r>
              <a:rPr lang="en-US" sz="3200" b="1" u="sng"/>
              <a:t>learning</a:t>
            </a:r>
            <a:r>
              <a:rPr lang="en-US" sz="3200"/>
              <a:t> how ethnic minority people </a:t>
            </a:r>
            <a:r>
              <a:rPr lang="en-US" sz="3200" b="1" u="sng"/>
              <a:t>use</a:t>
            </a:r>
            <a:r>
              <a:rPr lang="en-US" sz="3200"/>
              <a:t> natural materials </a:t>
            </a:r>
            <a:r>
              <a:rPr lang="en-US" sz="3200" b="1" u="sng"/>
              <a:t>to dye</a:t>
            </a:r>
            <a:r>
              <a:rPr lang="en-US" sz="3200"/>
              <a:t> cloth.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6680" y="3659505"/>
            <a:ext cx="11805285" cy="1924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/>
              <a:t>4. </a:t>
            </a:r>
            <a:r>
              <a:rPr lang="en-US" sz="3200" b="1" u="sng"/>
              <a:t>My</a:t>
            </a:r>
            <a:r>
              <a:rPr lang="en-US" sz="3200"/>
              <a:t> children plan </a:t>
            </a:r>
            <a:r>
              <a:rPr lang="en-US" sz="3200" b="1" u="sng"/>
              <a:t>researching</a:t>
            </a:r>
            <a:r>
              <a:rPr lang="en-US" sz="3200"/>
              <a:t> and make our family </a:t>
            </a:r>
            <a:r>
              <a:rPr lang="en-US" sz="3200" b="1" u="sng"/>
              <a:t>tree</a:t>
            </a:r>
            <a:r>
              <a:rPr lang="en-US" sz="3200"/>
              <a:t> for </a:t>
            </a:r>
            <a:r>
              <a:rPr lang="en-US" sz="3200" b="1" u="sng"/>
              <a:t>the past hundred years</a:t>
            </a:r>
            <a:r>
              <a:rPr lang="en-US" sz="3200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42591" y="2419986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073717" y="2442527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894330" y="2398174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074852" y="3391852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54050" y="4393302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200207" y="4393302"/>
            <a:ext cx="322632" cy="489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093712" y="439330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36026" y="5376016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3018587" y="2485922"/>
            <a:ext cx="540155" cy="491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2401570" y="1529398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24" name="Oval 23"/>
          <p:cNvSpPr/>
          <p:nvPr/>
        </p:nvSpPr>
        <p:spPr>
          <a:xfrm>
            <a:off x="4106195" y="4465188"/>
            <a:ext cx="558165" cy="4890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3073717" y="3494404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research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1109" y="1077531"/>
            <a:ext cx="1135089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</a:t>
            </a:r>
            <a:r>
              <a:rPr lang="en-US" sz="3200" b="1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1289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074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87960" y="2341880"/>
            <a:ext cx="12007215" cy="93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5. </a:t>
            </a:r>
            <a:r>
              <a:rPr lang="en-US" sz="3200" b="1" u="sng"/>
              <a:t>Do </a:t>
            </a:r>
            <a:r>
              <a:rPr lang="en-US" sz="3200"/>
              <a:t>you mind </a:t>
            </a:r>
            <a:r>
              <a:rPr lang="en-US" sz="3200" b="1" u="sng"/>
              <a:t>not</a:t>
            </a:r>
            <a:r>
              <a:rPr lang="en-US" sz="3200" b="1"/>
              <a:t> </a:t>
            </a:r>
            <a:r>
              <a:rPr lang="en-US" sz="3200" b="1" u="sng"/>
              <a:t>to talk </a:t>
            </a:r>
            <a:r>
              <a:rPr lang="en-US" sz="3200"/>
              <a:t>about the past in such a </a:t>
            </a:r>
            <a:r>
              <a:rPr lang="en-US" sz="3200" b="1" u="sng"/>
              <a:t>negative</a:t>
            </a:r>
            <a:r>
              <a:rPr lang="en-US" sz="3200"/>
              <a:t> way?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66445" y="32118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100705" y="313690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937635" y="313690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347200" y="32118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3900806" y="3211830"/>
            <a:ext cx="474550" cy="460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3374390" y="215900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ket_-_42089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3105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05" y="4163786"/>
            <a:ext cx="34925" cy="7657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" h="1206">
                <a:moveTo>
                  <a:pt x="0" y="0"/>
                </a:moveTo>
                <a:lnTo>
                  <a:pt x="55" y="393"/>
                </a:lnTo>
                <a:lnTo>
                  <a:pt x="0" y="12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-100965" y="3429000"/>
            <a:ext cx="102870" cy="73478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2" h="1157">
                <a:moveTo>
                  <a:pt x="0" y="0"/>
                </a:moveTo>
                <a:lnTo>
                  <a:pt x="162" y="34"/>
                </a:lnTo>
                <a:lnTo>
                  <a:pt x="162" y="11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-100965" y="4929561"/>
            <a:ext cx="102870" cy="152076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2" h="2395">
                <a:moveTo>
                  <a:pt x="162" y="0"/>
                </a:moveTo>
                <a:lnTo>
                  <a:pt x="162" y="2336"/>
                </a:lnTo>
                <a:lnTo>
                  <a:pt x="0" y="2395"/>
                </a:lnTo>
                <a:lnTo>
                  <a:pt x="16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0" y="3389630"/>
            <a:ext cx="12143740" cy="31153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4906">
                <a:moveTo>
                  <a:pt x="19121" y="0"/>
                </a:moveTo>
                <a:cubicBezTo>
                  <a:pt x="18896" y="1785"/>
                  <a:pt x="19098" y="3167"/>
                  <a:pt x="19086" y="4750"/>
                </a:cubicBezTo>
                <a:lnTo>
                  <a:pt x="14752" y="3710"/>
                </a:lnTo>
                <a:lnTo>
                  <a:pt x="9292" y="4906"/>
                </a:lnTo>
                <a:lnTo>
                  <a:pt x="2618" y="3814"/>
                </a:lnTo>
                <a:lnTo>
                  <a:pt x="0" y="4761"/>
                </a:lnTo>
                <a:lnTo>
                  <a:pt x="0" y="2425"/>
                </a:lnTo>
                <a:lnTo>
                  <a:pt x="55" y="1612"/>
                </a:lnTo>
                <a:lnTo>
                  <a:pt x="0" y="1219"/>
                </a:lnTo>
                <a:lnTo>
                  <a:pt x="0" y="96"/>
                </a:lnTo>
                <a:lnTo>
                  <a:pt x="2739" y="676"/>
                </a:lnTo>
                <a:lnTo>
                  <a:pt x="4389" y="867"/>
                </a:lnTo>
                <a:lnTo>
                  <a:pt x="8654" y="693"/>
                </a:lnTo>
                <a:lnTo>
                  <a:pt x="10003" y="225"/>
                </a:lnTo>
                <a:lnTo>
                  <a:pt x="12745" y="1092"/>
                </a:lnTo>
                <a:lnTo>
                  <a:pt x="14648" y="1109"/>
                </a:lnTo>
                <a:lnTo>
                  <a:pt x="1912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-352425" y="0"/>
            <a:ext cx="12678410" cy="70999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11181">
                <a:moveTo>
                  <a:pt x="19121" y="5498"/>
                </a:moveTo>
                <a:lnTo>
                  <a:pt x="19121" y="11181"/>
                </a:lnTo>
                <a:lnTo>
                  <a:pt x="0" y="11181"/>
                </a:lnTo>
                <a:lnTo>
                  <a:pt x="0" y="10259"/>
                </a:lnTo>
                <a:lnTo>
                  <a:pt x="2618" y="9312"/>
                </a:lnTo>
                <a:lnTo>
                  <a:pt x="9292" y="10404"/>
                </a:lnTo>
                <a:lnTo>
                  <a:pt x="14752" y="9208"/>
                </a:lnTo>
                <a:lnTo>
                  <a:pt x="19086" y="10248"/>
                </a:lnTo>
                <a:cubicBezTo>
                  <a:pt x="19098" y="8665"/>
                  <a:pt x="18896" y="7283"/>
                  <a:pt x="19121" y="5498"/>
                </a:cubicBezTo>
                <a:close/>
                <a:moveTo>
                  <a:pt x="0" y="0"/>
                </a:moveTo>
                <a:lnTo>
                  <a:pt x="19121" y="0"/>
                </a:lnTo>
                <a:lnTo>
                  <a:pt x="19121" y="5498"/>
                </a:lnTo>
                <a:lnTo>
                  <a:pt x="14648" y="6607"/>
                </a:lnTo>
                <a:lnTo>
                  <a:pt x="12745" y="6590"/>
                </a:lnTo>
                <a:lnTo>
                  <a:pt x="10003" y="5723"/>
                </a:lnTo>
                <a:lnTo>
                  <a:pt x="8654" y="6191"/>
                </a:lnTo>
                <a:lnTo>
                  <a:pt x="4389" y="6365"/>
                </a:lnTo>
                <a:lnTo>
                  <a:pt x="2739" y="6174"/>
                </a:lnTo>
                <a:lnTo>
                  <a:pt x="0" y="55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57755" y="956310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27025" y="850265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337435" y="939800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u="sng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altLang="vi-VN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0" name="TextBox 40"/>
          <p:cNvSpPr txBox="1"/>
          <p:nvPr/>
        </p:nvSpPr>
        <p:spPr>
          <a:xfrm>
            <a:off x="2738755" y="521335"/>
            <a:ext cx="95865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</a:t>
            </a:r>
          </a:p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THEN AND NOW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38880" y="2399030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264180" y="2434432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94154" y="2229959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23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1" animBg="1"/>
      <p:bldP spid="14" grpId="0" bldLvl="0" animBg="1"/>
      <p:bldP spid="14" grpId="1" animBg="1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2695A-A156-D1E6-C52E-946ABB2D3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FB3DE7B-D1B2-7D17-07F9-A5CF661FD381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1E9A2ED-D8AD-8C4E-1A2D-5A4CD172BD3F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5AF88CA-D201-F863-5522-1CC04D59BAED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E1D18D5-F84F-EE73-E2BB-56F446EA5222}"/>
              </a:ext>
            </a:extLst>
          </p:cNvPr>
          <p:cNvSpPr/>
          <p:nvPr/>
        </p:nvSpPr>
        <p:spPr>
          <a:xfrm>
            <a:off x="2315846" y="2232661"/>
            <a:ext cx="2251994" cy="601346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PRESENTATION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040EBAE-6041-09CE-B93C-FD043B0C1630}"/>
              </a:ext>
            </a:extLst>
          </p:cNvPr>
          <p:cNvSpPr/>
          <p:nvPr/>
        </p:nvSpPr>
        <p:spPr>
          <a:xfrm>
            <a:off x="509905" y="3611880"/>
            <a:ext cx="1805941" cy="5819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400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109D96-0CEC-6DBC-0319-D06BF946584A}"/>
              </a:ext>
            </a:extLst>
          </p:cNvPr>
          <p:cNvSpPr/>
          <p:nvPr/>
        </p:nvSpPr>
        <p:spPr>
          <a:xfrm>
            <a:off x="2599232" y="5024299"/>
            <a:ext cx="2162851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PRODUCTION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DAE9F5-C05B-804F-D314-942F72A1017F}"/>
              </a:ext>
            </a:extLst>
          </p:cNvPr>
          <p:cNvSpPr/>
          <p:nvPr/>
        </p:nvSpPr>
        <p:spPr>
          <a:xfrm>
            <a:off x="5378244" y="1164678"/>
            <a:ext cx="6676103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Option 1:</a:t>
            </a:r>
            <a:r>
              <a:rPr lang="en-US" altLang="en-GB" sz="2200" dirty="0">
                <a:solidFill>
                  <a:schemeClr val="tx1"/>
                </a:solidFill>
              </a:rPr>
              <a:t> Review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 dirty="0">
                <a:solidFill>
                  <a:schemeClr val="tx1"/>
                </a:solidFill>
              </a:rPr>
              <a:t>Option 2: </a:t>
            </a:r>
            <a:r>
              <a:rPr lang="en-US" altLang="en-GB" sz="2200" dirty="0">
                <a:solidFill>
                  <a:schemeClr val="tx1"/>
                </a:solidFill>
              </a:rPr>
              <a:t>Grammar Challenge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8FBB0E-1C74-E3C6-570D-F2DD2AD61243}"/>
              </a:ext>
            </a:extLst>
          </p:cNvPr>
          <p:cNvSpPr/>
          <p:nvPr/>
        </p:nvSpPr>
        <p:spPr>
          <a:xfrm>
            <a:off x="5359438" y="1914913"/>
            <a:ext cx="6694909" cy="8229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Write the correct form of the verbs in bracket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Grammar Explanation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5B0082-91AA-07FE-CBF0-C7D28C9C1261}"/>
              </a:ext>
            </a:extLst>
          </p:cNvPr>
          <p:cNvSpPr/>
          <p:nvPr/>
        </p:nvSpPr>
        <p:spPr>
          <a:xfrm>
            <a:off x="5363747" y="2850515"/>
            <a:ext cx="6692894" cy="210335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Underline the correct verb form for each 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Complete each sentence with the correct form of 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verb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ask 4: 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Choose the incorrect underlined word or phrase 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each sentence</a:t>
            </a:r>
            <a:r>
              <a:rPr lang="vi-VN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sz="2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3F4BAA-F567-F9EF-261D-6DF3F36B4B42}"/>
              </a:ext>
            </a:extLst>
          </p:cNvPr>
          <p:cNvSpPr/>
          <p:nvPr/>
        </p:nvSpPr>
        <p:spPr>
          <a:xfrm>
            <a:off x="5378244" y="5076826"/>
            <a:ext cx="6679461" cy="6762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vi-VN"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Take turns to complete the </a:t>
            </a:r>
            <a:r>
              <a:rPr lang="vi-VN"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sentences.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ECE4196C-0BA7-5269-6C56-3C7ADFAC5021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936768" cy="82350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726CD2E-2B3E-138A-846A-2B3A10B1F3C3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12876" y="2533334"/>
            <a:ext cx="902970" cy="107854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49BC4414-AE27-4FD4-93B7-88B318EABEAF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315846" y="3902833"/>
            <a:ext cx="1364812" cy="112146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0284DB7-993A-F3A7-4D55-0FF9CBA3BA42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B34244E-04E5-C50E-1AA9-40D57918B5CF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6C86FA-C8AF-1914-2BF1-E35557655432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AD7095-7CEA-8769-EF31-422CE895E39B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EB4164B-2631-1174-68C1-594D713A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7FB8070-2239-D6DE-13CE-AD35D3810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AB94DFF-229E-E0E6-4869-8179AEAB3F7D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7A30EA91-4379-3EB8-A86F-2F4B78DD5A5C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0B5FAC2A-9DAA-8E7D-E065-0548E3CB59A7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359BFED9-A11C-9173-14F5-ACC7550361C1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790D2158-37DB-8733-AF38-CCD459259628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29C5AD8E-A13B-61FF-78E9-ED6E0086556A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616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918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Take turns to complete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55647" y="2047995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ork in pairs.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10805" y="3467697"/>
            <a:ext cx="10219888" cy="2553335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1. For my future career, I want ______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charset="0"/>
              </a:rPr>
              <a:t>__________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______.</a:t>
            </a:r>
          </a:p>
          <a:p>
            <a:pPr marL="635" indent="-635"/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2. Do you mind not ____________________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charset="0"/>
              </a:rPr>
              <a:t>___________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?</a:t>
            </a:r>
          </a:p>
          <a:p>
            <a:pPr marL="635" indent="-635"/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3. We all agreed _______________________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charset="0"/>
              </a:rPr>
              <a:t>___________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.</a:t>
            </a:r>
          </a:p>
          <a:p>
            <a:pPr marL="635" indent="-635"/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4. I have never fancied __________________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charset="0"/>
              </a:rPr>
              <a:t>___________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.</a:t>
            </a:r>
          </a:p>
          <a:p>
            <a:pPr marL="635" indent="-635"/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________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charset="0"/>
              </a:rPr>
              <a:t>__________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charset="0"/>
              </a:rPr>
              <a:t>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7067" y="2676527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Take turns to complete the sentences in the way they like.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35666" y="1038798"/>
            <a:ext cx="11772611" cy="5750378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>
              <a:lnSpc>
                <a:spcPct val="150000"/>
              </a:lnSpc>
            </a:pPr>
            <a:r>
              <a:rPr lang="vi-VN" sz="3500" b="1" i="1" dirty="0">
                <a:solidFill>
                  <a:srgbClr val="000000"/>
                </a:solidFill>
                <a:latin typeface="Times New Roman" panose="02020603050405020304" charset="0"/>
              </a:rPr>
              <a:t>Suggested answers:</a:t>
            </a:r>
          </a:p>
          <a:p>
            <a:pPr marL="635" indent="-635">
              <a:lnSpc>
                <a:spcPct val="150000"/>
              </a:lnSpc>
            </a:pPr>
            <a:r>
              <a:rPr lang="vi-VN" sz="3500" b="1" dirty="0">
                <a:solidFill>
                  <a:srgbClr val="000000"/>
                </a:solidFill>
                <a:latin typeface="Times New Roman" panose="02020603050405020304" charset="0"/>
              </a:rPr>
              <a:t>1. 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For my future career, I want </a:t>
            </a:r>
            <a:r>
              <a:rPr lang="vi-VN" sz="3500" u="sng" dirty="0">
                <a:solidFill>
                  <a:srgbClr val="000000"/>
                </a:solidFill>
                <a:latin typeface="Times New Roman" panose="02020603050405020304" charset="0"/>
              </a:rPr>
              <a:t>to work in fashion design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.</a:t>
            </a:r>
          </a:p>
          <a:p>
            <a:pPr marL="635" indent="-635">
              <a:lnSpc>
                <a:spcPct val="150000"/>
              </a:lnSpc>
            </a:pPr>
            <a:r>
              <a:rPr lang="vi-VN" sz="3500" b="1" dirty="0">
                <a:solidFill>
                  <a:srgbClr val="000000"/>
                </a:solidFill>
                <a:latin typeface="Times New Roman" panose="02020603050405020304" charset="0"/>
              </a:rPr>
              <a:t>2. 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Do you mind not </a:t>
            </a:r>
            <a:r>
              <a:rPr lang="vi-VN" sz="3500" u="sng" dirty="0">
                <a:solidFill>
                  <a:srgbClr val="000000"/>
                </a:solidFill>
                <a:latin typeface="Times New Roman" panose="02020603050405020304" charset="0"/>
              </a:rPr>
              <a:t>making noise while studying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?</a:t>
            </a:r>
          </a:p>
          <a:p>
            <a:pPr marL="635" indent="-635">
              <a:lnSpc>
                <a:spcPct val="150000"/>
              </a:lnSpc>
            </a:pPr>
            <a:r>
              <a:rPr lang="vi-VN" sz="3500" b="1" dirty="0">
                <a:solidFill>
                  <a:srgbClr val="000000"/>
                </a:solidFill>
                <a:latin typeface="Times New Roman" panose="02020603050405020304" charset="0"/>
              </a:rPr>
              <a:t>3. 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We all agreed </a:t>
            </a:r>
            <a:r>
              <a:rPr lang="vi-VN" sz="3500" u="sng" dirty="0">
                <a:solidFill>
                  <a:srgbClr val="000000"/>
                </a:solidFill>
                <a:latin typeface="Times New Roman" panose="02020603050405020304" charset="0"/>
              </a:rPr>
              <a:t>to visit the nursing home in our neighbourhood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.</a:t>
            </a:r>
          </a:p>
          <a:p>
            <a:pPr marL="635" indent="-635">
              <a:lnSpc>
                <a:spcPct val="150000"/>
              </a:lnSpc>
            </a:pPr>
            <a:r>
              <a:rPr lang="vi-VN" sz="3500" b="1" dirty="0">
                <a:solidFill>
                  <a:srgbClr val="000000"/>
                </a:solidFill>
                <a:latin typeface="Times New Roman" panose="02020603050405020304" charset="0"/>
              </a:rPr>
              <a:t>4. 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I have never fancied </a:t>
            </a:r>
            <a:r>
              <a:rPr lang="vi-VN" sz="3500" u="sng" dirty="0">
                <a:solidFill>
                  <a:srgbClr val="000000"/>
                </a:solidFill>
                <a:latin typeface="Times New Roman" panose="02020603050405020304" charset="0"/>
              </a:rPr>
              <a:t>travelling alone </a:t>
            </a:r>
            <a:r>
              <a:rPr lang="en-US" sz="3500" u="sng" dirty="0">
                <a:solidFill>
                  <a:srgbClr val="000000"/>
                </a:solidFill>
                <a:latin typeface="Times New Roman" panose="02020603050405020304" charset="0"/>
              </a:rPr>
              <a:t>abroad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.</a:t>
            </a:r>
          </a:p>
          <a:p>
            <a:pPr marL="635" indent="-635">
              <a:lnSpc>
                <a:spcPct val="150000"/>
              </a:lnSpc>
            </a:pPr>
            <a:r>
              <a:rPr lang="vi-VN" sz="3500" b="1" dirty="0">
                <a:solidFill>
                  <a:srgbClr val="000000"/>
                </a:solidFill>
                <a:latin typeface="Times New Roman" panose="02020603050405020304" charset="0"/>
              </a:rPr>
              <a:t>5. 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For our two-day holiday, I suggest </a:t>
            </a:r>
            <a:r>
              <a:rPr lang="vi-VN" sz="3500" u="sng" dirty="0">
                <a:solidFill>
                  <a:srgbClr val="000000"/>
                </a:solidFill>
                <a:latin typeface="Times New Roman" panose="02020603050405020304" charset="0"/>
              </a:rPr>
              <a:t>going camping at Thay</a:t>
            </a:r>
            <a:r>
              <a:rPr lang="en-US" sz="3500" u="sng" dirty="0">
                <a:solidFill>
                  <a:srgbClr val="000000"/>
                </a:solidFill>
                <a:latin typeface="Times New Roman" panose="02020603050405020304" charset="0"/>
              </a:rPr>
              <a:t> pagoda</a:t>
            </a:r>
            <a:r>
              <a:rPr lang="vi-VN" sz="3500" dirty="0">
                <a:solidFill>
                  <a:srgbClr val="000000"/>
                </a:solidFill>
                <a:latin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967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90170" y="1577340"/>
            <a:ext cx="119113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a short talk about your future, based on the cues provided below. Then share it with your class.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9537" y="3122033"/>
            <a:ext cx="11426640" cy="2553335"/>
          </a:xfrm>
          <a:prstGeom prst="rect">
            <a:avLst/>
          </a:prstGeom>
          <a:solidFill>
            <a:srgbClr val="FDCED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your future (what you want / hope / plan to do / to 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become)</a:t>
            </a:r>
          </a:p>
          <a:p>
            <a:pPr marL="635" indent="-635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three things that you enjoy doing / you want to learn that you think could help you fulfil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future plan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94D1-942A-5914-A5F3-5B020C296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730DEAEB-036D-A854-745E-8F73C836F7E2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1EDF634-BA1D-BA48-854B-124230626869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747F1B8-B070-AF08-EABC-221CCBB5A584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917D49F-3A29-31E2-5461-D1A949F399E4}"/>
              </a:ext>
            </a:extLst>
          </p:cNvPr>
          <p:cNvSpPr/>
          <p:nvPr/>
        </p:nvSpPr>
        <p:spPr>
          <a:xfrm>
            <a:off x="2315845" y="2232661"/>
            <a:ext cx="2360327" cy="568146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PRESENTATION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A3ED1AA-E838-CEA3-97F7-414A1B47C9CB}"/>
              </a:ext>
            </a:extLst>
          </p:cNvPr>
          <p:cNvSpPr/>
          <p:nvPr/>
        </p:nvSpPr>
        <p:spPr>
          <a:xfrm>
            <a:off x="509905" y="3611880"/>
            <a:ext cx="1835914" cy="5487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400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B230091-83A4-09BF-61A7-E8D6D544F0D7}"/>
              </a:ext>
            </a:extLst>
          </p:cNvPr>
          <p:cNvSpPr/>
          <p:nvPr/>
        </p:nvSpPr>
        <p:spPr>
          <a:xfrm>
            <a:off x="2599232" y="5024299"/>
            <a:ext cx="2076939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PRODUCTION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830571-0A90-EAE1-39AC-CD5C1BCFBA1C}"/>
              </a:ext>
            </a:extLst>
          </p:cNvPr>
          <p:cNvSpPr/>
          <p:nvPr/>
        </p:nvSpPr>
        <p:spPr>
          <a:xfrm>
            <a:off x="5378244" y="1164678"/>
            <a:ext cx="6676103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Option 1:</a:t>
            </a:r>
            <a:r>
              <a:rPr lang="en-US" altLang="en-GB" sz="2200" dirty="0">
                <a:solidFill>
                  <a:schemeClr val="tx1"/>
                </a:solidFill>
              </a:rPr>
              <a:t> Review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 dirty="0">
                <a:solidFill>
                  <a:schemeClr val="tx1"/>
                </a:solidFill>
              </a:rPr>
              <a:t>Option 2: </a:t>
            </a:r>
            <a:r>
              <a:rPr lang="en-US" altLang="en-GB" sz="2200" dirty="0">
                <a:solidFill>
                  <a:schemeClr val="tx1"/>
                </a:solidFill>
              </a:rPr>
              <a:t>Grammar Challenge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6BDA29-7AC7-4073-9CD5-0DB1CFCF2A13}"/>
              </a:ext>
            </a:extLst>
          </p:cNvPr>
          <p:cNvSpPr/>
          <p:nvPr/>
        </p:nvSpPr>
        <p:spPr>
          <a:xfrm>
            <a:off x="5359438" y="1914913"/>
            <a:ext cx="6694909" cy="8229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Write the correct form of the verbs in bracket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s.</a:t>
            </a:r>
            <a:endParaRPr sz="2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Grammar Explanation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603217-3C57-7ED7-9723-2FFFA8C53D8E}"/>
              </a:ext>
            </a:extLst>
          </p:cNvPr>
          <p:cNvSpPr/>
          <p:nvPr/>
        </p:nvSpPr>
        <p:spPr>
          <a:xfrm>
            <a:off x="5363747" y="2850515"/>
            <a:ext cx="6692894" cy="210335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Underline the correct verb form for each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Complete each sentence with the correct form of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verb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ask 4: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Choose the incorrect underlined word or phrase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each sentence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sz="2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968D78-8C4E-3688-7EFF-544722E9B4B1}"/>
              </a:ext>
            </a:extLst>
          </p:cNvPr>
          <p:cNvSpPr/>
          <p:nvPr/>
        </p:nvSpPr>
        <p:spPr>
          <a:xfrm>
            <a:off x="5378244" y="5076826"/>
            <a:ext cx="6679461" cy="6762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vi-VN"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Take turns to complete the </a:t>
            </a:r>
            <a:r>
              <a:rPr lang="vi-VN"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sentences.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E58F554D-2BB5-CD8E-7887-445294508A2F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990934" cy="82350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08B7601A-E6DE-D1B2-DEF6-8A67C682CAB8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27863" y="2516734"/>
            <a:ext cx="887983" cy="109514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08DFD0FF-3EC1-8DF9-098E-5ABAA039252E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345819" y="3886233"/>
            <a:ext cx="1291883" cy="113806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D8826D-BD7C-6CEC-DB0A-DD4EA1542325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906CEB9-2D1E-C41C-A73A-E211F1DC4604}"/>
              </a:ext>
            </a:extLst>
          </p:cNvPr>
          <p:cNvSpPr/>
          <p:nvPr/>
        </p:nvSpPr>
        <p:spPr>
          <a:xfrm>
            <a:off x="669160" y="5926304"/>
            <a:ext cx="2412307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D63BE96-4AA6-2B5C-EBFC-BAF0D8D7C6B9}"/>
              </a:ext>
            </a:extLst>
          </p:cNvPr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875314" y="5325022"/>
            <a:ext cx="723918" cy="6012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B5A8B7D-1D63-E099-94A6-598540B6C155}"/>
              </a:ext>
            </a:extLst>
          </p:cNvPr>
          <p:cNvSpPr/>
          <p:nvPr/>
        </p:nvSpPr>
        <p:spPr>
          <a:xfrm>
            <a:off x="5378244" y="5885798"/>
            <a:ext cx="6676103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tx1"/>
                </a:solidFill>
              </a:rPr>
              <a:t>Homework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603CEF5-8D06-A8D7-7BA6-A78BF53DF0F7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EC221B-C777-EA66-C0E3-F7A445A44230}"/>
              </a:ext>
            </a:extLst>
          </p:cNvPr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9782CC-2EA1-96D4-93D9-A3CB4E11726E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B4940E9-F581-9D9F-50D6-4885D33D1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9A8378C-5AF9-EA00-FF1B-267DAEBF7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2BE9DE-1F60-C513-46CA-DBF2500E77A9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123C13C4-AE0C-6093-DFCE-D3BCADA4144F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97CF7726-2EBE-1663-4865-2CB3CE24CE45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F906C75A-C6DE-0EF6-F947-29821E6E5A28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E05C5AE6-1179-8E13-B129-2909C0144000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CFA3B808-7ABC-97EF-6A88-D98FB53E86A1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980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208881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6493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correctly </a:t>
            </a:r>
            <a:r>
              <a:rPr lang="en-US" sz="3600" i="1" dirty="0">
                <a:sym typeface="+mn-ea"/>
              </a:rPr>
              <a:t>to</a:t>
            </a:r>
            <a:r>
              <a:rPr lang="en-US" sz="3600" dirty="0">
                <a:sym typeface="+mn-ea"/>
              </a:rPr>
              <a:t>-infinitive and </a:t>
            </a:r>
            <a:r>
              <a:rPr lang="en-US" sz="3600" i="1" dirty="0">
                <a:sym typeface="+mn-ea"/>
              </a:rPr>
              <a:t>V-ing</a:t>
            </a:r>
            <a:r>
              <a:rPr lang="en-US" sz="3600" dirty="0">
                <a:sym typeface="+mn-ea"/>
              </a:rPr>
              <a:t> after a verb.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263666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workbook;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Make 5 sentences by using </a:t>
            </a:r>
            <a:r>
              <a:rPr lang="en-US" sz="3600" i="1" dirty="0"/>
              <a:t>to</a:t>
            </a:r>
            <a:r>
              <a:rPr lang="en-US" sz="3600" dirty="0"/>
              <a:t>-infinitive and </a:t>
            </a:r>
            <a:r>
              <a:rPr lang="en-US" sz="3600" i="1" dirty="0"/>
              <a:t>V-</a:t>
            </a:r>
            <a:r>
              <a:rPr lang="en-US" sz="3600" i="1" dirty="0" err="1"/>
              <a:t>ing</a:t>
            </a:r>
            <a:r>
              <a:rPr lang="en-US" sz="3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65" y="4495800"/>
            <a:ext cx="2112010" cy="211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914652"/>
            <a:ext cx="10274531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correctly </a:t>
            </a:r>
            <a:r>
              <a:rPr lang="en-US" sz="3600" i="1" dirty="0"/>
              <a:t>to</a:t>
            </a:r>
            <a:r>
              <a:rPr lang="en-US" sz="3600" dirty="0"/>
              <a:t>-infinitive and </a:t>
            </a:r>
            <a:r>
              <a:rPr lang="en-US" sz="3600" i="1" dirty="0"/>
              <a:t>V-ing</a:t>
            </a:r>
            <a:r>
              <a:rPr lang="en-US" sz="3600" dirty="0"/>
              <a:t> after a verb.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69714" y="2232660"/>
            <a:ext cx="2417520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PRESENTATION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81249" y="3611880"/>
            <a:ext cx="183591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400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2" y="5024299"/>
            <a:ext cx="2188001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PRODUCTION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78244" y="1164678"/>
            <a:ext cx="6676103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chemeClr val="tx1"/>
                </a:solidFill>
              </a:rPr>
              <a:t>Option 1:</a:t>
            </a:r>
            <a:r>
              <a:rPr lang="en-US" altLang="en-GB" sz="2200" dirty="0">
                <a:solidFill>
                  <a:schemeClr val="tx1"/>
                </a:solidFill>
              </a:rPr>
              <a:t> Review</a:t>
            </a: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 dirty="0">
                <a:solidFill>
                  <a:schemeClr val="tx1"/>
                </a:solidFill>
              </a:rPr>
              <a:t>Option 2: </a:t>
            </a:r>
            <a:r>
              <a:rPr lang="en-US" altLang="en-GB" sz="2200" dirty="0">
                <a:solidFill>
                  <a:schemeClr val="tx1"/>
                </a:solidFill>
              </a:rPr>
              <a:t>Grammar Challenge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9438" y="1914913"/>
            <a:ext cx="6694909" cy="8229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Write the correct form of the verbs in bracket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s.</a:t>
            </a:r>
            <a:endParaRPr sz="2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Grammar Explanation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63747" y="2850515"/>
            <a:ext cx="6692894" cy="210335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Underline the correct verb form for each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Complete each sentence with the correct form of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verb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ask 4: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Choose the incorrect underlined word or phrase 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in each sentence</a:t>
            </a:r>
            <a:r>
              <a:rPr lang="vi-VN" sz="2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sz="2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78244" y="5076826"/>
            <a:ext cx="6679461" cy="6762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vi-VN"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Take turns to complete the </a:t>
            </a:r>
            <a:r>
              <a:rPr lang="vi-VN"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sentences.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73399" cy="8235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799208" y="2541588"/>
            <a:ext cx="570507" cy="107029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717164" y="3912553"/>
            <a:ext cx="976069" cy="111174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412307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875314" y="5325022"/>
            <a:ext cx="723918" cy="6012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78244" y="5885798"/>
            <a:ext cx="6676103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200">
                <a:solidFill>
                  <a:schemeClr val="tx1"/>
                </a:solidFill>
              </a:rPr>
              <a:t>Homework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658761" y="2452370"/>
            <a:ext cx="11449517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500" dirty="0"/>
              <a:t> I enjoy working in the garden with </a:t>
            </a:r>
            <a:r>
              <a:rPr lang="en-US" sz="4500"/>
              <a:t>my grandma.</a:t>
            </a:r>
            <a:endParaRPr lang="en-US" sz="4500" dirty="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136015" y="3124610"/>
            <a:ext cx="3278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4" y="4044090"/>
            <a:ext cx="11208483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dirty="0"/>
              <a:t>Which certain Verbs can go with </a:t>
            </a:r>
            <a:r>
              <a:rPr lang="en-US" sz="4500" i="1" dirty="0"/>
              <a:t>V-</a:t>
            </a:r>
            <a:r>
              <a:rPr lang="en-US" sz="4500" i="1" dirty="0" err="1"/>
              <a:t>ing</a:t>
            </a:r>
            <a:r>
              <a:rPr lang="en-US" sz="4500" dirty="0"/>
              <a:t>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804544" y="5176070"/>
            <a:ext cx="11208483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>
                <a:solidFill>
                  <a:srgbClr val="FF0000"/>
                </a:solidFill>
              </a:rPr>
              <a:t>enjoy / fancy / </a:t>
            </a:r>
            <a:r>
              <a:rPr lang="en-US" sz="4500" dirty="0">
                <a:solidFill>
                  <a:srgbClr val="FF0000"/>
                </a:solidFill>
              </a:rPr>
              <a:t>hate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314636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636" y="2452370"/>
            <a:ext cx="11916697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500" dirty="0"/>
              <a:t>My father wants to find a better job in advertising.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854202" y="3183603"/>
            <a:ext cx="2956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314636" y="4113366"/>
            <a:ext cx="11698391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 dirty="0"/>
              <a:t>Which certain Verbs can go with </a:t>
            </a:r>
            <a:r>
              <a:rPr lang="en-US" sz="4500" i="1" dirty="0"/>
              <a:t>to-</a:t>
            </a:r>
            <a:r>
              <a:rPr lang="en-US" sz="4500" dirty="0"/>
              <a:t>V?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487067" y="4969510"/>
            <a:ext cx="1152596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500">
                <a:solidFill>
                  <a:srgbClr val="FF0000"/>
                </a:solidFill>
              </a:rPr>
              <a:t>want / </a:t>
            </a:r>
            <a:r>
              <a:rPr lang="en-US" sz="4500" dirty="0">
                <a:solidFill>
                  <a:srgbClr val="FF0000"/>
                </a:solidFill>
              </a:rPr>
              <a:t>learn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81864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Grammar Challenge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982066" y="974780"/>
            <a:ext cx="8126114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/>
              <a:t>- </a:t>
            </a:r>
            <a:r>
              <a:rPr lang="en-US" sz="4000" dirty="0"/>
              <a:t>There is a list a list of verbs.</a:t>
            </a:r>
            <a:endParaRPr lang="en-US" sz="4000" b="1" dirty="0"/>
          </a:p>
          <a:p>
            <a:pPr>
              <a:lnSpc>
                <a:spcPct val="150000"/>
              </a:lnSpc>
            </a:pPr>
            <a:r>
              <a:rPr lang="en-US" sz="4000" dirty="0"/>
              <a:t>- You must create sentences using both the </a:t>
            </a:r>
            <a:r>
              <a:rPr lang="en-US" sz="4000" i="1" dirty="0"/>
              <a:t>to</a:t>
            </a:r>
            <a:r>
              <a:rPr lang="en-US" sz="4000" dirty="0"/>
              <a:t>-V and </a:t>
            </a:r>
            <a:r>
              <a:rPr lang="en-US" sz="4000" i="1" dirty="0"/>
              <a:t>V-</a:t>
            </a:r>
            <a:r>
              <a:rPr lang="en-US" sz="4000" i="1" dirty="0" err="1"/>
              <a:t>ing</a:t>
            </a:r>
            <a:r>
              <a:rPr lang="en-US" sz="4000" dirty="0"/>
              <a:t> forms.</a:t>
            </a:r>
          </a:p>
          <a:p>
            <a:pPr>
              <a:lnSpc>
                <a:spcPct val="150000"/>
              </a:lnSpc>
            </a:pPr>
            <a:r>
              <a:rPr lang="en-US" sz="4000" b="1" dirty="0"/>
              <a:t>Example:</a:t>
            </a:r>
            <a:r>
              <a:rPr lang="en-US" sz="40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“I like </a:t>
            </a:r>
            <a:r>
              <a:rPr lang="en-US" sz="4000" dirty="0">
                <a:solidFill>
                  <a:srgbClr val="FF0000"/>
                </a:solidFill>
              </a:rPr>
              <a:t>to eat</a:t>
            </a:r>
            <a:r>
              <a:rPr lang="en-US" sz="4000" dirty="0"/>
              <a:t> </a:t>
            </a:r>
            <a:r>
              <a:rPr lang="en-US" sz="4000" i="1" dirty="0"/>
              <a:t>pho</a:t>
            </a:r>
            <a:r>
              <a:rPr lang="en-US" sz="4000" dirty="0"/>
              <a:t>.”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“</a:t>
            </a:r>
            <a:r>
              <a:rPr lang="en-US" sz="4000" dirty="0">
                <a:solidFill>
                  <a:srgbClr val="FF0000"/>
                </a:solidFill>
              </a:rPr>
              <a:t>Eating </a:t>
            </a:r>
            <a:r>
              <a:rPr lang="en-US" sz="4000" i="1" dirty="0">
                <a:solidFill>
                  <a:srgbClr val="FF0000"/>
                </a:solidFill>
              </a:rPr>
              <a:t>pho</a:t>
            </a:r>
            <a:r>
              <a:rPr lang="en-US" sz="4000" dirty="0"/>
              <a:t> is my favorite thing to do.”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340976" y="292227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1410</Words>
  <PresentationFormat>Widescreen</PresentationFormat>
  <Paragraphs>245</Paragraphs>
  <Slides>27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Adobe Gothic Std B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2024-03-06T16:09:24Z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1033-12.2.0.13306</vt:lpwstr>
  </property>
</Properties>
</file>