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71" r:id="rId2"/>
    <p:sldId id="323" r:id="rId3"/>
    <p:sldId id="324" r:id="rId4"/>
    <p:sldId id="316" r:id="rId5"/>
    <p:sldId id="332" r:id="rId6"/>
    <p:sldId id="357" r:id="rId7"/>
    <p:sldId id="358" r:id="rId8"/>
    <p:sldId id="359" r:id="rId9"/>
    <p:sldId id="336" r:id="rId10"/>
    <p:sldId id="360" r:id="rId11"/>
    <p:sldId id="311" r:id="rId12"/>
    <p:sldId id="355" r:id="rId13"/>
    <p:sldId id="322" r:id="rId14"/>
    <p:sldId id="325" r:id="rId15"/>
    <p:sldId id="31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196" autoAdjust="0"/>
  </p:normalViewPr>
  <p:slideViewPr>
    <p:cSldViewPr snapToGrid="0" showGuides="1">
      <p:cViewPr varScale="1">
        <p:scale>
          <a:sx n="55" d="100"/>
          <a:sy n="55" d="100"/>
        </p:scale>
        <p:origin x="90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37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4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9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3A75DC1-38BD-17E1-1BB4-F5AB3D131DC5}"/>
              </a:ext>
            </a:extLst>
          </p:cNvPr>
          <p:cNvSpPr txBox="1"/>
          <p:nvPr/>
        </p:nvSpPr>
        <p:spPr>
          <a:xfrm>
            <a:off x="1410819" y="1074976"/>
            <a:ext cx="1024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cs typeface="Arial" panose="020B0604020202020204" pitchFamily="34" charset="0"/>
              </a:rPr>
              <a:t>Match the words and phrase with their meanings.</a:t>
            </a:r>
            <a:endParaRPr lang="en-US" sz="3200" b="1" dirty="0"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84269"/>
              </p:ext>
            </p:extLst>
          </p:nvPr>
        </p:nvGraphicFramePr>
        <p:xfrm>
          <a:off x="494438" y="1985757"/>
          <a:ext cx="4158226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58226"/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interact</a:t>
                      </a:r>
                      <a:endParaRPr lang="en-US" sz="3600" dirty="0"/>
                    </a:p>
                  </a:txBody>
                  <a:tcPr/>
                </a:tc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privacy</a:t>
                      </a:r>
                      <a:endParaRPr lang="en-US" sz="3600" dirty="0"/>
                    </a:p>
                  </a:txBody>
                  <a:tcPr/>
                </a:tc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sense</a:t>
                      </a:r>
                      <a:r>
                        <a:rPr lang="en-US" sz="3600" baseline="0" dirty="0" smtClean="0"/>
                        <a:t> of community</a:t>
                      </a:r>
                      <a:endParaRPr lang="en-US" sz="3600" dirty="0"/>
                    </a:p>
                  </a:txBody>
                  <a:tcPr/>
                </a:tc>
              </a:tr>
              <a:tr h="1103761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neighbourhood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36226"/>
              </p:ext>
            </p:extLst>
          </p:nvPr>
        </p:nvGraphicFramePr>
        <p:xfrm>
          <a:off x="5732585" y="1962310"/>
          <a:ext cx="6049107" cy="441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49107"/>
              </a:tblGrid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 area of a town</a:t>
                      </a:r>
                      <a:endParaRPr lang="en-US" sz="2800" dirty="0"/>
                    </a:p>
                  </a:txBody>
                  <a:tcPr/>
                </a:tc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feeling of belonging to a group</a:t>
                      </a:r>
                      <a:endParaRPr lang="en-US" sz="2800" dirty="0"/>
                    </a:p>
                  </a:txBody>
                  <a:tcPr/>
                </a:tc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 talk or do things with other people</a:t>
                      </a:r>
                      <a:endParaRPr lang="en-US" sz="2800" dirty="0"/>
                    </a:p>
                  </a:txBody>
                  <a:tcPr/>
                </a:tc>
              </a:tr>
              <a:tr h="11037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the state of being alone and not watched </a:t>
                      </a:r>
                      <a:r>
                        <a:rPr lang="en-US" sz="2800" smtClean="0"/>
                        <a:t>or interrupted</a:t>
                      </a:r>
                      <a:r>
                        <a:rPr lang="en-US" sz="2800" baseline="0" smtClean="0"/>
                        <a:t> </a:t>
                      </a:r>
                      <a:r>
                        <a:rPr lang="en-US" sz="2800" smtClean="0"/>
                        <a:t>by </a:t>
                      </a:r>
                      <a:r>
                        <a:rPr lang="en-US" sz="2800" dirty="0" smtClean="0"/>
                        <a:t>other people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4677508" y="2409092"/>
            <a:ext cx="1037492" cy="219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77508" y="3686908"/>
            <a:ext cx="1037492" cy="21980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677508" y="3508130"/>
            <a:ext cx="1037492" cy="12778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677508" y="2620108"/>
            <a:ext cx="1037492" cy="30861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21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Arial" panose="020B0604020202020204" pitchFamily="34" charset="0"/>
              </a:rPr>
              <a:t>Listen to an interview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A9F2F2D-36DB-0A59-D788-E5CD1A0EA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343" y="2069819"/>
            <a:ext cx="10838801" cy="435217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16784" y="274105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BA6D6C7-75DE-8640-E7CC-DB00FB352938}"/>
              </a:ext>
            </a:extLst>
          </p:cNvPr>
          <p:cNvSpPr/>
          <p:nvPr/>
        </p:nvSpPr>
        <p:spPr>
          <a:xfrm>
            <a:off x="1516784" y="384595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21541072-E948-021C-349E-8ADA39DF5683}"/>
              </a:ext>
            </a:extLst>
          </p:cNvPr>
          <p:cNvSpPr/>
          <p:nvPr/>
        </p:nvSpPr>
        <p:spPr>
          <a:xfrm>
            <a:off x="1497734" y="5274702"/>
            <a:ext cx="576943" cy="45720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19.mp3" descr="Track 19.mp3">
            <a:hlinkClick r:id="" action="ppaction://media"/>
            <a:extLst>
              <a:ext uri="{FF2B5EF4-FFF2-40B4-BE49-F238E27FC236}">
                <a16:creationId xmlns="" xmlns:a16="http://schemas.microsoft.com/office/drawing/2014/main" id="{66FA707F-16E0-0143-895A-1B3EC9BB28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1563" y="71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38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the interview again and complete the table. 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="" xmlns:a16="http://schemas.microsoft.com/office/drawing/2014/main" id="{79CE5AA5-4EF5-D2E2-9788-A4000E1FE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837148"/>
              </p:ext>
            </p:extLst>
          </p:nvPr>
        </p:nvGraphicFramePr>
        <p:xfrm>
          <a:off x="346300" y="1769528"/>
          <a:ext cx="1148068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3270">
                  <a:extLst>
                    <a:ext uri="{9D8B030D-6E8A-4147-A177-3AD203B41FA5}">
                      <a16:colId xmlns="" xmlns:a16="http://schemas.microsoft.com/office/drawing/2014/main" val="3962534748"/>
                    </a:ext>
                  </a:extLst>
                </a:gridCol>
                <a:gridCol w="5697415">
                  <a:extLst>
                    <a:ext uri="{9D8B030D-6E8A-4147-A177-3AD203B41FA5}">
                      <a16:colId xmlns="" xmlns:a16="http://schemas.microsoft.com/office/drawing/2014/main" val="906931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Situations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Problems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683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There are cameras and sensors everywhere.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City dwellers may lose their (1) </a:t>
                      </a:r>
                      <a:r>
                        <a:rPr lang="en-US" sz="3200" dirty="0" smtClean="0"/>
                        <a:t>______________ </a:t>
                      </a:r>
                      <a:r>
                        <a:rPr lang="en-US" sz="3200" dirty="0"/>
                        <a:t>in public areas.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8458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People use (2) ________________ to help them with household chores.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 is not easy for some people to get familiar with and use the smart devices.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3852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Some city dwellers (3) </a:t>
                      </a:r>
                      <a:r>
                        <a:rPr lang="en-US" sz="3200" dirty="0" smtClean="0"/>
                        <a:t>_________ </a:t>
                      </a:r>
                      <a:r>
                        <a:rPr lang="en-US" sz="3200" dirty="0"/>
                        <a:t>with each other face to face less.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There is no (4) </a:t>
                      </a:r>
                      <a:endParaRPr lang="en-US" sz="3200" dirty="0" smtClean="0"/>
                    </a:p>
                    <a:p>
                      <a:r>
                        <a:rPr lang="en-US" sz="3200" dirty="0" smtClean="0"/>
                        <a:t>___________________ </a:t>
                      </a:r>
                      <a:r>
                        <a:rPr lang="en-US" sz="3200" dirty="0"/>
                        <a:t>in the </a:t>
                      </a:r>
                      <a:r>
                        <a:rPr lang="en-US" sz="3200" dirty="0" err="1"/>
                        <a:t>neighbourhood</a:t>
                      </a:r>
                      <a:r>
                        <a:rPr lang="en-US" sz="32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623823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255833-F10D-A013-BA03-2244AC27F946}"/>
              </a:ext>
            </a:extLst>
          </p:cNvPr>
          <p:cNvSpPr txBox="1"/>
          <p:nvPr/>
        </p:nvSpPr>
        <p:spPr>
          <a:xfrm>
            <a:off x="6306110" y="2837813"/>
            <a:ext cx="322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right to privacy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9FBF2F4-CF8F-C0DE-9E95-E0ED1D484348}"/>
              </a:ext>
            </a:extLst>
          </p:cNvPr>
          <p:cNvSpPr txBox="1"/>
          <p:nvPr/>
        </p:nvSpPr>
        <p:spPr>
          <a:xfrm>
            <a:off x="388928" y="3907977"/>
            <a:ext cx="3590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smart technologies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5132263-B2E1-2753-08F3-6FC79F8B3D23}"/>
              </a:ext>
            </a:extLst>
          </p:cNvPr>
          <p:cNvSpPr txBox="1"/>
          <p:nvPr/>
        </p:nvSpPr>
        <p:spPr>
          <a:xfrm>
            <a:off x="4335057" y="4965841"/>
            <a:ext cx="32247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interact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72188E1-3CA0-6BD2-EEC9-F698921A7021}"/>
              </a:ext>
            </a:extLst>
          </p:cNvPr>
          <p:cNvSpPr txBox="1"/>
          <p:nvPr/>
        </p:nvSpPr>
        <p:spPr>
          <a:xfrm>
            <a:off x="6429199" y="5452086"/>
            <a:ext cx="37476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sense of community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Track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61785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90960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Work in groups. Discuss the following questions</a:t>
            </a:r>
            <a:r>
              <a:rPr lang="en-US" sz="2800" b="1" dirty="0" smtClean="0">
                <a:cs typeface="Arial" panose="020B0604020202020204" pitchFamily="34" charset="0"/>
              </a:rPr>
              <a:t>.</a:t>
            </a:r>
            <a:endParaRPr lang="en-US" sz="2800" b="1" dirty="0"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pps vs. mobile websites: Which option offers users more privacy? |  TechRepublic">
            <a:extLst>
              <a:ext uri="{FF2B5EF4-FFF2-40B4-BE49-F238E27FC236}">
                <a16:creationId xmlns="" xmlns:a16="http://schemas.microsoft.com/office/drawing/2014/main" id="{F1539734-D032-959A-A664-872CEA73A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" y="3556704"/>
            <a:ext cx="3636527" cy="272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5,622 People Interact Stock Photos - Free &amp; Royalty-Free Stock Photos from  Dreamstime">
            <a:extLst>
              <a:ext uri="{FF2B5EF4-FFF2-40B4-BE49-F238E27FC236}">
                <a16:creationId xmlns="" xmlns:a16="http://schemas.microsoft.com/office/drawing/2014/main" id="{2801505E-5687-C5E2-FF4A-62A2CE7B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12" y="3250946"/>
            <a:ext cx="2801824" cy="236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3,276 Appliance Installation Stock Photos, Pictures &amp; Royalty-Free Images  - iStock">
            <a:extLst>
              <a:ext uri="{FF2B5EF4-FFF2-40B4-BE49-F238E27FC236}">
                <a16:creationId xmlns="" xmlns:a16="http://schemas.microsoft.com/office/drawing/2014/main" id="{F90BCE81-03CC-4D3E-B6B8-2A162E8C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58" y="4046615"/>
            <a:ext cx="3700412" cy="24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08213" y="1718107"/>
            <a:ext cx="10485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Do you agree with </a:t>
            </a:r>
            <a:r>
              <a:rPr lang="en-US" sz="3200" b="1" dirty="0" err="1">
                <a:solidFill>
                  <a:srgbClr val="0070C0"/>
                </a:solidFill>
                <a:cs typeface="Arial" panose="020B0604020202020204" pitchFamily="34" charset="0"/>
              </a:rPr>
              <a:t>Ms</a:t>
            </a:r>
            <a:r>
              <a:rPr lang="en-US" sz="3200" b="1" dirty="0">
                <a:solidFill>
                  <a:srgbClr val="0070C0"/>
                </a:solidFill>
                <a:cs typeface="Arial" panose="020B0604020202020204" pitchFamily="34" charset="0"/>
              </a:rPr>
              <a:t> Stevens? Which of the disadvantages she mentions do you think is the most serious? Why?</a:t>
            </a:r>
            <a:endParaRPr lang="en-US" sz="3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Living in a smart city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Unit 3.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2356213" y="3763537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Living in a smart city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Kim’s game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1. Match the words and phrase with their meanings.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2. Listen and choose the correct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3. Listen and complete the table.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 4. Discuss the questions.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Smart city - VIOT | Hệ thống MES và IIoT">
            <a:extLst>
              <a:ext uri="{FF2B5EF4-FFF2-40B4-BE49-F238E27FC236}">
                <a16:creationId xmlns="" xmlns:a16="http://schemas.microsoft.com/office/drawing/2014/main" id="{2EC11553-6F23-5CB8-4DA7-C2F83C83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11" y="971550"/>
            <a:ext cx="9504218" cy="570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interact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to communicate with or react to</a:t>
            </a:r>
          </a:p>
          <a:p>
            <a:pPr algn="ctr"/>
            <a:r>
              <a:rPr lang="en-US" sz="2800" i="1" dirty="0">
                <a:solidFill>
                  <a:schemeClr val="accent2">
                    <a:lumMod val="50000"/>
                  </a:schemeClr>
                </a:solidFill>
              </a:rPr>
              <a:t>E.g. Lucy interacts well with other children in the class.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480270" y="2771761"/>
            <a:ext cx="209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/ˌ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ɪn.təˈrækt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" descr="Interact Interaction Interactive Interacting Group Concept Stock Photo,  Picture And Royalty Free Image. Image 55975122.">
            <a:extLst>
              <a:ext uri="{FF2B5EF4-FFF2-40B4-BE49-F238E27FC236}">
                <a16:creationId xmlns="" xmlns:a16="http://schemas.microsoft.com/office/drawing/2014/main" id="{CAFF8E77-9EB7-2E8E-5457-C93EB1E9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2386924"/>
            <a:ext cx="4688339" cy="308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teract__gb_1.mp3" descr="interact__gb_1.mp3">
            <a:hlinkClick r:id="" action="ppaction://media"/>
            <a:extLst>
              <a:ext uri="{FF2B5EF4-FFF2-40B4-BE49-F238E27FC236}">
                <a16:creationId xmlns="" xmlns:a16="http://schemas.microsoft.com/office/drawing/2014/main" id="{661D21DA-3442-9B48-A75B-3424FA92E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10276" y="337178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privacy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959" y="4629126"/>
            <a:ext cx="6653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the state of being able to be alone, and not seen or heard by other </a:t>
            </a:r>
            <a:r>
              <a:rPr lang="en-US" sz="3200" dirty="0" smtClean="0"/>
              <a:t>people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223340" y="2771761"/>
            <a:ext cx="261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prɪvəsi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, 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praɪ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-/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rivacy__gb_1.mp3" descr="privacy__gb_1.mp3">
            <a:hlinkClick r:id="" action="ppaction://media"/>
            <a:extLst>
              <a:ext uri="{FF2B5EF4-FFF2-40B4-BE49-F238E27FC236}">
                <a16:creationId xmlns="" xmlns:a16="http://schemas.microsoft.com/office/drawing/2014/main" id="{EC40A33B-DADD-494B-81FA-35ECF842ED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99936" y="3268623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21900" y="2063875"/>
            <a:ext cx="59701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Eg</a:t>
            </a:r>
            <a:r>
              <a:rPr lang="en-US" sz="4000" dirty="0">
                <a:solidFill>
                  <a:srgbClr val="FF0000"/>
                </a:solidFill>
              </a:rPr>
              <a:t>: With seven people squashed in one house, you don't get much </a:t>
            </a:r>
            <a:r>
              <a:rPr lang="en-US" sz="4000" b="1" u="sng" dirty="0">
                <a:solidFill>
                  <a:srgbClr val="FF0000"/>
                </a:solidFill>
              </a:rPr>
              <a:t>privacy</a:t>
            </a:r>
            <a:r>
              <a:rPr lang="en-US" sz="4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9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3350" y="1723229"/>
            <a:ext cx="6411284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accent2"/>
                </a:solidFill>
              </a:rPr>
              <a:t>sense of community </a:t>
            </a:r>
            <a:r>
              <a:rPr lang="en-US" sz="4800" b="1" dirty="0" smtClean="0">
                <a:solidFill>
                  <a:schemeClr val="accent2"/>
                </a:solidFill>
              </a:rPr>
              <a:t>(</a:t>
            </a:r>
            <a:r>
              <a:rPr lang="en-US" sz="4800" b="1" dirty="0">
                <a:solidFill>
                  <a:schemeClr val="accent2"/>
                </a:solidFill>
              </a:rPr>
              <a:t>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312" y="4974050"/>
            <a:ext cx="55583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feeling that you belong to a community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6617" y="2764261"/>
            <a:ext cx="3559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sens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əv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kəˈmju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ː.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nə.ti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scalent | Ensuring a Sense of Community Within Insight Communities">
            <a:extLst>
              <a:ext uri="{FF2B5EF4-FFF2-40B4-BE49-F238E27FC236}">
                <a16:creationId xmlns="" xmlns:a16="http://schemas.microsoft.com/office/drawing/2014/main" id="{E9D35514-D6EA-52E2-654F-E791B834F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654" y="2228153"/>
            <a:ext cx="5205412" cy="27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nse of community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807148" y="3626872"/>
            <a:ext cx="973544" cy="9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 err="1">
                <a:solidFill>
                  <a:schemeClr val="accent2"/>
                </a:solidFill>
              </a:rPr>
              <a:t>neighbourhood</a:t>
            </a:r>
            <a:r>
              <a:rPr lang="en-US" sz="4800" b="1" dirty="0">
                <a:solidFill>
                  <a:schemeClr val="accent2"/>
                </a:solidFill>
              </a:rPr>
              <a:t>  (n)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9335" y="4483758"/>
            <a:ext cx="55583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the area of a town that surrounds someone's home, or the people who live in this area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1143" y="2771761"/>
            <a:ext cx="2037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/ˈ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neɪbəhud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Neighborhood Images | Free Vectors, Stock Photos &amp; PSD">
            <a:extLst>
              <a:ext uri="{FF2B5EF4-FFF2-40B4-BE49-F238E27FC236}">
                <a16:creationId xmlns="" xmlns:a16="http://schemas.microsoft.com/office/drawing/2014/main" id="{BF82DEF0-FC85-6E31-C4CB-32296739B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56" y="2261518"/>
            <a:ext cx="4397093" cy="411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eighbourhood__gb_1.mp3" descr="neighbourhood__gb_1.mp3">
            <a:hlinkClick r:id="" action="ppaction://media"/>
            <a:extLst>
              <a:ext uri="{FF2B5EF4-FFF2-40B4-BE49-F238E27FC236}">
                <a16:creationId xmlns="" xmlns:a16="http://schemas.microsoft.com/office/drawing/2014/main" id="{B3F63C6A-4476-A649-A884-782D1BE538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37985" y="346115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4C028067-F29F-A941-F339-58E61A7470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56660"/>
              </p:ext>
            </p:extLst>
          </p:nvPr>
        </p:nvGraphicFramePr>
        <p:xfrm>
          <a:off x="496601" y="1017136"/>
          <a:ext cx="11198798" cy="561909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51045">
                  <a:extLst>
                    <a:ext uri="{9D8B030D-6E8A-4147-A177-3AD203B41FA5}">
                      <a16:colId xmlns="" xmlns:a16="http://schemas.microsoft.com/office/drawing/2014/main" val="4258228273"/>
                    </a:ext>
                  </a:extLst>
                </a:gridCol>
                <a:gridCol w="2444262">
                  <a:extLst>
                    <a:ext uri="{9D8B030D-6E8A-4147-A177-3AD203B41FA5}">
                      <a16:colId xmlns="" xmlns:a16="http://schemas.microsoft.com/office/drawing/2014/main" val="3672424678"/>
                    </a:ext>
                  </a:extLst>
                </a:gridCol>
                <a:gridCol w="6103491">
                  <a:extLst>
                    <a:ext uri="{9D8B030D-6E8A-4147-A177-3AD203B41FA5}">
                      <a16:colId xmlns="" xmlns:a16="http://schemas.microsoft.com/office/drawing/2014/main" val="551539681"/>
                    </a:ext>
                  </a:extLst>
                </a:gridCol>
              </a:tblGrid>
              <a:tr h="10427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Form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Pronunciation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dirty="0">
                          <a:effectLst/>
                        </a:rPr>
                        <a:t>Meaning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515703804"/>
                  </a:ext>
                </a:extLst>
              </a:tr>
              <a:tr h="80637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1. to interact (v)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/ˌ</a:t>
                      </a:r>
                      <a:r>
                        <a:rPr lang="en-US" sz="2600" dirty="0" err="1">
                          <a:effectLst/>
                        </a:rPr>
                        <a:t>ɪn.təˈrækt</a:t>
                      </a:r>
                      <a:r>
                        <a:rPr lang="en-US" sz="2600" dirty="0">
                          <a:effectLst/>
                        </a:rPr>
                        <a:t>/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to communicate with or react to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2567757527"/>
                  </a:ext>
                </a:extLst>
              </a:tr>
              <a:tr h="1105483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2. privacy (n) 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/ˈ</a:t>
                      </a:r>
                      <a:r>
                        <a:rPr lang="en-US" sz="2600" dirty="0" err="1">
                          <a:effectLst/>
                        </a:rPr>
                        <a:t>prɪvəsi</a:t>
                      </a:r>
                      <a:r>
                        <a:rPr lang="en-US" sz="2600" dirty="0">
                          <a:effectLst/>
                        </a:rPr>
                        <a:t>, ˈ</a:t>
                      </a:r>
                      <a:r>
                        <a:rPr lang="en-US" sz="2600" dirty="0" err="1">
                          <a:effectLst/>
                        </a:rPr>
                        <a:t>praɪ</a:t>
                      </a:r>
                      <a:r>
                        <a:rPr lang="en-US" sz="2600" dirty="0">
                          <a:effectLst/>
                        </a:rPr>
                        <a:t>-/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the state of being able to be alone, and not seen or heard by other people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3733252611"/>
                  </a:ext>
                </a:extLst>
              </a:tr>
              <a:tr h="1058919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3. sense of community (n) 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/</a:t>
                      </a:r>
                      <a:r>
                        <a:rPr lang="en-US" sz="2600" dirty="0" err="1">
                          <a:effectLst/>
                        </a:rPr>
                        <a:t>sens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əv</a:t>
                      </a:r>
                      <a:r>
                        <a:rPr lang="en-US" sz="2600" dirty="0">
                          <a:effectLst/>
                        </a:rPr>
                        <a:t> </a:t>
                      </a:r>
                      <a:r>
                        <a:rPr lang="en-US" sz="2600" dirty="0" err="1">
                          <a:effectLst/>
                        </a:rPr>
                        <a:t>kəˈmju</a:t>
                      </a:r>
                      <a:r>
                        <a:rPr lang="en-US" sz="2600" dirty="0">
                          <a:effectLst/>
                        </a:rPr>
                        <a:t>ː.</a:t>
                      </a:r>
                      <a:r>
                        <a:rPr lang="en-US" sz="2600" dirty="0" err="1">
                          <a:effectLst/>
                        </a:rPr>
                        <a:t>nə.ti</a:t>
                      </a:r>
                      <a:r>
                        <a:rPr lang="en-US" sz="2600" dirty="0">
                          <a:effectLst/>
                        </a:rPr>
                        <a:t>/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the feeling that you belong to a community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1608034951"/>
                  </a:ext>
                </a:extLst>
              </a:tr>
              <a:tr h="1508600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4. </a:t>
                      </a:r>
                      <a:r>
                        <a:rPr lang="en-US" sz="2600" dirty="0" err="1">
                          <a:effectLst/>
                        </a:rPr>
                        <a:t>neighbourhood</a:t>
                      </a:r>
                      <a:r>
                        <a:rPr lang="en-US" sz="2600" dirty="0">
                          <a:effectLst/>
                        </a:rPr>
                        <a:t> (n)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/ˈneɪbəhud/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the area of a town that surrounds someone's home, or the people who live in this area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extLst>
                  <a:ext uri="{0D108BD9-81ED-4DB2-BD59-A6C34878D82A}">
                    <a16:rowId xmlns="" xmlns:a16="http://schemas.microsoft.com/office/drawing/2014/main" val="462041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3159</TotalTime>
  <Words>544</Words>
  <Application>Microsoft Office PowerPoint</Application>
  <PresentationFormat>Widescreen</PresentationFormat>
  <Paragraphs>111</Paragraphs>
  <Slides>16</Slides>
  <Notes>7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181</cp:revision>
  <dcterms:created xsi:type="dcterms:W3CDTF">2020-12-09T02:04:09Z</dcterms:created>
  <dcterms:modified xsi:type="dcterms:W3CDTF">2023-05-04T07:11:58Z</dcterms:modified>
</cp:coreProperties>
</file>