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81" r:id="rId4"/>
    <p:sldId id="273" r:id="rId5"/>
    <p:sldId id="267" r:id="rId6"/>
    <p:sldId id="268" r:id="rId7"/>
    <p:sldId id="282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>
        <p:scale>
          <a:sx n="70" d="100"/>
          <a:sy n="70" d="100"/>
        </p:scale>
        <p:origin x="1272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4"/>
                <a:ext cx="11989406" cy="111393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Bài 1</a:t>
                </a:r>
                <a:r>
                  <a:rPr lang="vi-VN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Sử dụng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cs typeface="Chu Van 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cs typeface="Chu Van 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cs typeface="Chu Van 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, hãy tính các giá trị lượng giác của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cs typeface="Chu Van 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4"/>
                <a:ext cx="11989406" cy="1113934"/>
              </a:xfrm>
              <a:prstGeom prst="rect">
                <a:avLst/>
              </a:prstGeom>
              <a:blipFill>
                <a:blip r:embed="rId2"/>
                <a:stretch>
                  <a:fillRect l="-1219" t="-5435" r="-1270" b="-2010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5BB6C49-E0CD-47FD-8F9D-BEDF890728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1962689"/>
                <a:ext cx="11989406" cy="489531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4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/>
                      <m:t>cos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/>
                          <m:t>15</m:t>
                        </m:r>
                      </m:e>
                      <m:sup>
                        <m:r>
                          <a:rPr lang="en-US" sz="2400"/>
                          <m:t>∘</m:t>
                        </m:r>
                      </m:sup>
                    </m:sSup>
                    <m:r>
                      <a:rPr lang="en-US" sz="2400"/>
                      <m:t>=</m:t>
                    </m:r>
                    <m:r>
                      <m:rPr>
                        <m:sty m:val="p"/>
                      </m:rPr>
                      <a:rPr lang="en-US" sz="2400"/>
                      <m:t>cos</m:t>
                    </m:r>
                    <m:d>
                      <m:dPr>
                        <m:ctrlPr>
                          <a:rPr lang="en-US" sz="2400" i="1"/>
                        </m:ctrlPr>
                      </m:dPr>
                      <m:e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/>
                              <m:t>45</m:t>
                            </m:r>
                          </m:e>
                          <m:sup>
                            <m:r>
                              <a:rPr lang="en-US" sz="2400"/>
                              <m:t>∘</m:t>
                            </m:r>
                          </m:sup>
                        </m:sSup>
                        <m:r>
                          <a:rPr lang="en-US" sz="2400" i="1"/>
                          <m:t>−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/>
                              <m:t>30</m:t>
                            </m:r>
                          </m:e>
                          <m:sup>
                            <m:r>
                              <a:rPr lang="en-US" sz="2400"/>
                              <m:t>∘</m:t>
                            </m:r>
                          </m:sup>
                        </m:sSup>
                      </m:e>
                    </m:d>
                    <m:r>
                      <a:rPr lang="en-US" sz="2400"/>
                      <m:t>=</m:t>
                    </m:r>
                    <m:r>
                      <m:rPr>
                        <m:sty m:val="p"/>
                      </m:rPr>
                      <a:rPr lang="en-US" sz="2400"/>
                      <m:t>cos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/>
                          <m:t>45</m:t>
                        </m:r>
                      </m:e>
                      <m:sup>
                        <m:r>
                          <a:rPr lang="en-US" sz="2400"/>
                          <m:t>∘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/>
                      <m:t>cos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/>
                          <m:t>30</m:t>
                        </m:r>
                      </m:e>
                      <m:sup>
                        <m:r>
                          <a:rPr lang="en-US" sz="2400"/>
                          <m:t>∘</m:t>
                        </m:r>
                      </m:sup>
                    </m:sSup>
                    <m:r>
                      <a:rPr lang="en-US" sz="2400"/>
                      <m:t>+</m:t>
                    </m:r>
                    <m:r>
                      <m:rPr>
                        <m:sty m:val="p"/>
                      </m:rPr>
                      <a:rPr lang="en-US" sz="2400"/>
                      <m:t>sin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/>
                          <m:t>45</m:t>
                        </m:r>
                      </m:e>
                      <m:sup>
                        <m:r>
                          <a:rPr lang="en-US" sz="2400"/>
                          <m:t>∘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/>
                      <m:t>sin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/>
                          <m:t>30</m:t>
                        </m:r>
                      </m:e>
                      <m:sup>
                        <m:r>
                          <a:rPr lang="en-US" sz="2400"/>
                          <m:t>∘</m:t>
                        </m:r>
                      </m:sup>
                    </m:sSup>
                  </m:oMath>
                </a14:m>
                <a:endParaRPr lang="en-US" sz="2400"/>
              </a:p>
              <a:p>
                <a14:m>
                  <m:oMath xmlns:m="http://schemas.openxmlformats.org/officeDocument/2006/math">
                    <m:r>
                      <a:rPr lang="en-US" sz="2400"/>
                      <m:t>=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/>
                            </m:ctrlPr>
                          </m:radPr>
                          <m:deg/>
                          <m:e>
                            <m:r>
                              <a:rPr lang="en-US" sz="2400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/>
                          <m:t>2</m:t>
                        </m:r>
                      </m:den>
                    </m:f>
                    <m:r>
                      <a:rPr lang="en-US" sz="2400"/>
                      <m:t>×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/>
                            </m:ctrlPr>
                          </m:radPr>
                          <m:deg/>
                          <m:e>
                            <m:r>
                              <a:rPr lang="en-US" sz="2400"/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/>
                          <m:t>2</m:t>
                        </m:r>
                      </m:den>
                    </m:f>
                    <m:r>
                      <a:rPr lang="en-US" sz="2400"/>
                      <m:t>+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/>
                            </m:ctrlPr>
                          </m:radPr>
                          <m:deg/>
                          <m:e>
                            <m:r>
                              <a:rPr lang="en-US" sz="2400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/>
                          <m:t>2</m:t>
                        </m:r>
                      </m:den>
                    </m:f>
                    <m:r>
                      <a:rPr lang="en-US" sz="2400"/>
                      <m:t>×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/>
                          <m:t>1</m:t>
                        </m:r>
                      </m:num>
                      <m:den>
                        <m:r>
                          <a:rPr lang="en-US" sz="2400"/>
                          <m:t>2</m:t>
                        </m:r>
                      </m:den>
                    </m:f>
                    <m:r>
                      <a:rPr lang="en-US" sz="2400"/>
                      <m:t>=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/>
                            </m:ctrlPr>
                          </m:radPr>
                          <m:deg/>
                          <m:e>
                            <m:r>
                              <a:rPr lang="en-US" sz="2400"/>
                              <m:t>6</m:t>
                            </m:r>
                          </m:e>
                        </m:rad>
                        <m:r>
                          <a:rPr lang="en-US" sz="2400"/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/>
                            </m:ctrlPr>
                          </m:radPr>
                          <m:deg/>
                          <m:e>
                            <m:r>
                              <a:rPr lang="en-US" sz="2400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/>
                          <m:t>4</m:t>
                        </m:r>
                      </m:den>
                    </m:f>
                  </m:oMath>
                </a14:m>
                <a:endParaRPr lang="en-US" sz="240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/>
                      <m:t>sin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/>
                          <m:t>15</m:t>
                        </m:r>
                      </m:e>
                      <m:sup>
                        <m:r>
                          <a:rPr lang="en-US" sz="2400"/>
                          <m:t>∘</m:t>
                        </m:r>
                      </m:sup>
                    </m:sSup>
                    <m:r>
                      <a:rPr lang="en-US" sz="2400"/>
                      <m:t>=</m:t>
                    </m:r>
                    <m:r>
                      <m:rPr>
                        <m:sty m:val="p"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/>
                        </m:ctrlPr>
                      </m:dPr>
                      <m:e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/>
                              <m:t>45</m:t>
                            </m:r>
                          </m:e>
                          <m:sup>
                            <m:r>
                              <a:rPr lang="en-US" sz="2400"/>
                              <m:t>∘</m:t>
                            </m:r>
                          </m:sup>
                        </m:sSup>
                        <m:r>
                          <a:rPr lang="en-US" sz="2400" i="1"/>
                          <m:t>−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/>
                              <m:t>30</m:t>
                            </m:r>
                          </m:e>
                          <m:sup>
                            <m:r>
                              <a:rPr lang="en-US" sz="2400"/>
                              <m:t>∘</m:t>
                            </m:r>
                          </m:sup>
                        </m:sSup>
                      </m:e>
                    </m:d>
                    <m:r>
                      <a:rPr lang="en-US" sz="2400"/>
                      <m:t>=</m:t>
                    </m:r>
                    <m:r>
                      <m:rPr>
                        <m:sty m:val="p"/>
                      </m:rPr>
                      <a:rPr lang="en-US" sz="2400"/>
                      <m:t>sin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/>
                          <m:t>45</m:t>
                        </m:r>
                      </m:e>
                      <m:sup>
                        <m:r>
                          <a:rPr lang="en-US" sz="2400"/>
                          <m:t>∘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/>
                      <m:t>cos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/>
                          <m:t>30</m:t>
                        </m:r>
                      </m:e>
                      <m:sup>
                        <m:r>
                          <a:rPr lang="en-US" sz="2400"/>
                          <m:t>∘</m:t>
                        </m:r>
                      </m:sup>
                    </m:sSup>
                    <m:r>
                      <a:rPr lang="en-US" sz="2400" i="1"/>
                      <m:t>−</m:t>
                    </m:r>
                    <m:r>
                      <m:rPr>
                        <m:sty m:val="p"/>
                      </m:rPr>
                      <a:rPr lang="en-US" sz="2400"/>
                      <m:t>cos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/>
                          <m:t>45</m:t>
                        </m:r>
                      </m:e>
                      <m:sup>
                        <m:r>
                          <a:rPr lang="en-US" sz="2400"/>
                          <m:t>∘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/>
                      <m:t>sin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/>
                          <m:t>30</m:t>
                        </m:r>
                      </m:e>
                      <m:sup>
                        <m:r>
                          <a:rPr lang="en-US" sz="2400"/>
                          <m:t>∘</m:t>
                        </m:r>
                      </m:sup>
                    </m:sSup>
                  </m:oMath>
                </a14:m>
                <a:endParaRPr lang="en-US" sz="2400"/>
              </a:p>
              <a:p>
                <a14:m>
                  <m:oMath xmlns:m="http://schemas.openxmlformats.org/officeDocument/2006/math">
                    <m:r>
                      <a:rPr lang="en-US" sz="2400"/>
                      <m:t>=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/>
                            </m:ctrlPr>
                          </m:radPr>
                          <m:deg/>
                          <m:e>
                            <m:r>
                              <a:rPr lang="en-US" sz="2400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/>
                          <m:t>2</m:t>
                        </m:r>
                      </m:den>
                    </m:f>
                    <m:r>
                      <a:rPr lang="en-US" sz="2400"/>
                      <m:t>×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/>
                            </m:ctrlPr>
                          </m:radPr>
                          <m:deg/>
                          <m:e>
                            <m:r>
                              <a:rPr lang="en-US" sz="2400"/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/>
                          <m:t>2</m:t>
                        </m:r>
                      </m:den>
                    </m:f>
                    <m:r>
                      <a:rPr lang="en-US" sz="2400" i="1"/>
                      <m:t>−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/>
                            </m:ctrlPr>
                          </m:radPr>
                          <m:deg/>
                          <m:e>
                            <m:r>
                              <a:rPr lang="en-US" sz="2400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/>
                          <m:t>2</m:t>
                        </m:r>
                      </m:den>
                    </m:f>
                    <m:r>
                      <a:rPr lang="en-US" sz="2400"/>
                      <m:t>×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/>
                          <m:t>1</m:t>
                        </m:r>
                      </m:num>
                      <m:den>
                        <m:r>
                          <a:rPr lang="en-US" sz="2400"/>
                          <m:t>2</m:t>
                        </m:r>
                      </m:den>
                    </m:f>
                    <m:r>
                      <a:rPr lang="en-US" sz="2400"/>
                      <m:t>=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/>
                            </m:ctrlPr>
                          </m:radPr>
                          <m:deg/>
                          <m:e>
                            <m:r>
                              <a:rPr lang="en-US" sz="2400"/>
                              <m:t>6</m:t>
                            </m:r>
                          </m:e>
                        </m:rad>
                        <m:r>
                          <a:rPr lang="en-US" sz="2400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/>
                            </m:ctrlPr>
                          </m:radPr>
                          <m:deg/>
                          <m:e>
                            <m:r>
                              <a:rPr lang="en-US" sz="2400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/>
                          <m:t>4</m:t>
                        </m:r>
                      </m:den>
                    </m:f>
                  </m:oMath>
                </a14:m>
                <a:endParaRPr lang="en-US" sz="240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/>
                      <m:t>tan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/>
                          <m:t>15</m:t>
                        </m:r>
                      </m:e>
                      <m:sup>
                        <m:r>
                          <a:rPr lang="en-US" sz="2400"/>
                          <m:t>∘</m:t>
                        </m:r>
                      </m:sup>
                    </m:sSup>
                    <m:r>
                      <a:rPr lang="en-US" sz="2400"/>
                      <m:t>=</m:t>
                    </m:r>
                    <m:r>
                      <m:rPr>
                        <m:sty m:val="p"/>
                      </m:rPr>
                      <a:rPr lang="en-US" sz="2400"/>
                      <m:t>tan</m:t>
                    </m:r>
                    <m:d>
                      <m:dPr>
                        <m:ctrlPr>
                          <a:rPr lang="en-US" sz="2400" i="1"/>
                        </m:ctrlPr>
                      </m:dPr>
                      <m:e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/>
                              <m:t>45</m:t>
                            </m:r>
                          </m:e>
                          <m:sup>
                            <m:r>
                              <a:rPr lang="en-US" sz="2400"/>
                              <m:t>∘</m:t>
                            </m:r>
                          </m:sup>
                        </m:sSup>
                        <m:r>
                          <a:rPr lang="en-US" sz="2400" i="1"/>
                          <m:t>−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/>
                              <m:t>30</m:t>
                            </m:r>
                          </m:e>
                          <m:sup>
                            <m:r>
                              <a:rPr lang="en-US" sz="2400"/>
                              <m:t>∘</m:t>
                            </m:r>
                          </m:sup>
                        </m:sSup>
                      </m:e>
                    </m:d>
                    <m:r>
                      <a:rPr lang="en-US" sz="2400"/>
                      <m:t>=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/>
                          <m:t>tan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/>
                              <m:t>45</m:t>
                            </m:r>
                          </m:e>
                          <m:sup>
                            <m:r>
                              <a:rPr lang="en-US" sz="2400"/>
                              <m:t>∘</m:t>
                            </m:r>
                          </m:sup>
                        </m:sSup>
                        <m:r>
                          <a:rPr lang="en-US" sz="2400" i="1"/>
                          <m:t>−</m:t>
                        </m:r>
                        <m:r>
                          <m:rPr>
                            <m:sty m:val="p"/>
                          </m:rPr>
                          <a:rPr lang="en-US" sz="2400"/>
                          <m:t>tan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/>
                              <m:t>30</m:t>
                            </m:r>
                          </m:e>
                          <m:sup>
                            <m:r>
                              <a:rPr lang="en-US" sz="2400"/>
                              <m:t>∘</m:t>
                            </m:r>
                          </m:sup>
                        </m:sSup>
                      </m:num>
                      <m:den>
                        <m:r>
                          <a:rPr lang="en-US" sz="2400"/>
                          <m:t>1+</m:t>
                        </m:r>
                        <m:r>
                          <m:rPr>
                            <m:sty m:val="p"/>
                          </m:rPr>
                          <a:rPr lang="en-US" sz="2400"/>
                          <m:t>tan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/>
                              <m:t>45</m:t>
                            </m:r>
                          </m:e>
                          <m:sup>
                            <m:r>
                              <a:rPr lang="en-US" sz="2400"/>
                              <m:t>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/>
                          <m:t>tan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/>
                              <m:t>30</m:t>
                            </m:r>
                          </m:e>
                          <m:sup>
                            <m:r>
                              <a:rPr lang="en-US" sz="2400"/>
                              <m:t>∘</m:t>
                            </m:r>
                          </m:sup>
                        </m:sSup>
                      </m:den>
                    </m:f>
                  </m:oMath>
                </a14:m>
                <a:endParaRPr lang="en-US" sz="2400"/>
              </a:p>
              <a:p>
                <a14:m>
                  <m:oMath xmlns:m="http://schemas.openxmlformats.org/officeDocument/2006/math">
                    <m:r>
                      <a:rPr lang="en-US" sz="2400"/>
                      <m:t>=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/>
                          <m:t>1</m:t>
                        </m:r>
                        <m:r>
                          <a:rPr lang="en-US" sz="2400" i="1"/>
                          <m:t>−</m:t>
                        </m:r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/>
                                </m:ctrlPr>
                              </m:radPr>
                              <m:deg/>
                              <m:e>
                                <m:r>
                                  <a:rPr lang="en-US" sz="2400"/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/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sz="2400"/>
                          <m:t>1+</m:t>
                        </m:r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/>
                                </m:ctrlPr>
                              </m:radPr>
                              <m:deg/>
                              <m:e>
                                <m:r>
                                  <a:rPr lang="en-US" sz="2400"/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/>
                              <m:t>3</m:t>
                            </m:r>
                          </m:den>
                        </m:f>
                      </m:den>
                    </m:f>
                    <m:r>
                      <a:rPr lang="en-US" sz="2400"/>
                      <m:t>=2</m:t>
                    </m:r>
                    <m:r>
                      <a:rPr lang="en-US" sz="2400" i="1"/>
                      <m:t>−</m:t>
                    </m:r>
                    <m:rad>
                      <m:radPr>
                        <m:degHide m:val="on"/>
                        <m:ctrlPr>
                          <a:rPr lang="en-US" sz="2400" i="1"/>
                        </m:ctrlPr>
                      </m:radPr>
                      <m:deg/>
                      <m:e>
                        <m:r>
                          <a:rPr lang="en-US" sz="2400"/>
                          <m:t>3</m:t>
                        </m:r>
                      </m:e>
                    </m:rad>
                  </m:oMath>
                </a14:m>
                <a:endParaRPr lang="en-US" sz="240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/>
                      <m:t>cot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/>
                          <m:t>15</m:t>
                        </m:r>
                      </m:e>
                      <m:sup>
                        <m:r>
                          <a:rPr lang="en-US" sz="2400"/>
                          <m:t>∘</m:t>
                        </m:r>
                      </m:sup>
                    </m:sSup>
                    <m:r>
                      <a:rPr lang="en-US" sz="2400"/>
                      <m:t>=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/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/>
                          <m:t>tan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/>
                              <m:t>15</m:t>
                            </m:r>
                          </m:e>
                          <m:sup>
                            <m:r>
                              <a:rPr lang="en-US" sz="2400"/>
                              <m:t>∘</m:t>
                            </m:r>
                          </m:sup>
                        </m:sSup>
                      </m:den>
                    </m:f>
                    <m:r>
                      <a:rPr lang="en-US" sz="2400"/>
                      <m:t>=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/>
                          <m:t>1</m:t>
                        </m:r>
                      </m:num>
                      <m:den>
                        <m:r>
                          <a:rPr lang="en-US" sz="2400"/>
                          <m:t>2</m:t>
                        </m:r>
                        <m:r>
                          <a:rPr lang="en-US" sz="2400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/>
                            </m:ctrlPr>
                          </m:radPr>
                          <m:deg/>
                          <m:e>
                            <m:r>
                              <a:rPr lang="en-US" sz="2400"/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240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24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24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5BB6C49-E0CD-47FD-8F9D-BEDF89072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1962689"/>
                <a:ext cx="11989406" cy="4895311"/>
              </a:xfrm>
              <a:prstGeom prst="rect">
                <a:avLst/>
              </a:prstGeom>
              <a:blipFill>
                <a:blip r:embed="rId5"/>
                <a:stretch>
                  <a:fillRect l="-609" t="-161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20997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tabLst>
                    <a:tab pos="62992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Tính:</a:t>
                </a:r>
                <a:b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biết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b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tan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biết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2099700"/>
              </a:xfrm>
              <a:prstGeom prst="rect">
                <a:avLst/>
              </a:prstGeom>
              <a:blipFill>
                <a:blip r:embed="rId2"/>
                <a:stretch>
                  <a:fillRect t="-25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906972"/>
                <a:ext cx="11989406" cy="395102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sz="2800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 sz="2800"/>
                  <a:t>a)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𝜋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</m:den>
                    </m:f>
                    <m:r>
                      <a:rPr lang="en-US" sz="2800" i="1"/>
                      <m:t>&lt;</m:t>
                    </m:r>
                    <m:r>
                      <a:rPr lang="en-US" sz="2800" i="1"/>
                      <m:t>𝑎</m:t>
                    </m:r>
                    <m:r>
                      <a:rPr lang="en-US" sz="2800" i="1"/>
                      <m:t>&lt;</m:t>
                    </m:r>
                    <m:r>
                      <a:rPr lang="en-US" sz="2800" i="1"/>
                      <m:t>𝜋</m:t>
                    </m:r>
                  </m:oMath>
                </a14:m>
                <a:r>
                  <a:rPr lang="en-US" sz="2800"/>
                  <a:t> suy ra cosa </a:t>
                </a:r>
                <a14:m>
                  <m:oMath xmlns:m="http://schemas.openxmlformats.org/officeDocument/2006/math">
                    <m:r>
                      <a:rPr lang="en-US" sz="2800" i="1"/>
                      <m:t>&lt;0</m:t>
                    </m:r>
                  </m:oMath>
                </a14:m>
                <a:br>
                  <a:rPr lang="en-US" sz="2800"/>
                </a:br>
                <a:r>
                  <a:rPr lang="en-US" sz="2800"/>
                  <a:t>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si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𝑎</m:t>
                    </m:r>
                    <m:r>
                      <a:rPr lang="en-US" sz="2800" i="1"/>
                      <m:t>+</m:t>
                    </m:r>
                    <m:r>
                      <m:rPr>
                        <m:nor/>
                      </m:rPr>
                      <a:rPr lang="en-US" sz="2800"/>
                      <m:t>co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s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𝑎</m:t>
                    </m:r>
                    <m:r>
                      <a:rPr lang="en-US" sz="2800" i="1"/>
                      <m:t>=1⇒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r>
                      <a:rPr lang="en-US" sz="2800" i="1"/>
                      <m:t>𝑎</m:t>
                    </m:r>
                    <m:r>
                      <a:rPr lang="en-US" sz="2800"/>
                      <m:t>=</m:t>
                    </m:r>
                    <m:r>
                      <a:rPr lang="en-US" sz="2800" i="1"/>
                      <m:t>−</m:t>
                    </m:r>
                    <m:rad>
                      <m:radPr>
                        <m:degHide m:val="on"/>
                        <m:ctrlPr>
                          <a:rPr lang="en-US" sz="2800" i="1"/>
                        </m:ctrlPr>
                      </m:radPr>
                      <m:deg/>
                      <m:e>
                        <m:r>
                          <a:rPr lang="en-US" sz="2800" i="1"/>
                          <m:t>1−</m:t>
                        </m:r>
                        <m:r>
                          <m:rPr>
                            <m:nor/>
                          </m:rPr>
                          <a:rPr lang="en-US" sz="2800"/>
                          <m:t>si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/>
                              <m:t>n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  <m:r>
                          <a:rPr lang="en-US" sz="2800" i="1"/>
                          <m:t>𝑎</m:t>
                        </m:r>
                      </m:e>
                    </m:rad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 i="1"/>
                      <m:t>=−</m:t>
                    </m:r>
                    <m:rad>
                      <m:radPr>
                        <m:degHide m:val="on"/>
                        <m:ctrlPr>
                          <a:rPr lang="en-US" sz="2800" i="1"/>
                        </m:ctrlPr>
                      </m:radPr>
                      <m:deg/>
                      <m:e>
                        <m:r>
                          <a:rPr lang="en-US" sz="2800" i="1"/>
                          <m:t>1−</m:t>
                        </m:r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1</m:t>
                            </m:r>
                          </m:num>
                          <m:den>
                            <m:r>
                              <a:rPr lang="en-US" sz="2800" i="1"/>
                              <m:t>3</m:t>
                            </m:r>
                          </m:den>
                        </m:f>
                      </m:e>
                    </m:rad>
                    <m:r>
                      <a:rPr lang="en-US" sz="2800" i="1"/>
                      <m:t>=−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/>
                            </m:ctrlPr>
                          </m:radPr>
                          <m:deg/>
                          <m:e>
                            <m:r>
                              <a:rPr lang="en-US" sz="2800" i="1"/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800" i="1"/>
                          <m:t>3</m:t>
                        </m:r>
                      </m:den>
                    </m:f>
                  </m:oMath>
                </a14:m>
                <a:r>
                  <a:rPr lang="en-US" sz="280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𝑎</m:t>
                        </m:r>
                        <m:r>
                          <a:rPr lang="en-US" sz="2800" i="1"/>
                          <m:t>+</m:t>
                        </m:r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𝜋</m:t>
                            </m:r>
                          </m:num>
                          <m:den>
                            <m:r>
                              <a:rPr lang="en-US" sz="2800" i="1"/>
                              <m:t>6</m:t>
                            </m:r>
                          </m:den>
                        </m:f>
                      </m:e>
                    </m:d>
                    <m:r>
                      <a:rPr lang="en-US" sz="2800" i="1"/>
                      <m:t>=</m:t>
                    </m:r>
                    <m:r>
                      <m:rPr>
                        <m:nor/>
                      </m:rPr>
                      <a:rPr lang="en-US" sz="2800"/>
                      <m:t>cosacos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𝜋</m:t>
                        </m:r>
                      </m:num>
                      <m:den>
                        <m:r>
                          <a:rPr lang="en-US" sz="2800" i="1"/>
                          <m:t>6</m:t>
                        </m:r>
                      </m:den>
                    </m:f>
                    <m:r>
                      <a:rPr lang="en-US" sz="2800" i="1"/>
                      <m:t>−</m:t>
                    </m:r>
                    <m:r>
                      <m:rPr>
                        <m:nor/>
                      </m:rPr>
                      <a:rPr lang="en-US" sz="2800"/>
                      <m:t>sinasin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𝜋</m:t>
                        </m:r>
                      </m:num>
                      <m:den>
                        <m:r>
                          <a:rPr lang="en-US" sz="2800" i="1"/>
                          <m:t>6</m:t>
                        </m:r>
                      </m:den>
                    </m:f>
                  </m:oMath>
                </a14:m>
                <a:r>
                  <a:rPr lang="en-US" sz="28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/>
                      <m:t>=−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/>
                            </m:ctrlPr>
                          </m:radPr>
                          <m:deg/>
                          <m:e>
                            <m:r>
                              <a:rPr lang="en-US" sz="2800" i="1"/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800" i="1"/>
                          <m:t>3</m:t>
                        </m:r>
                      </m:den>
                    </m:f>
                    <m:r>
                      <a:rPr lang="en-US" sz="2800" i="1"/>
                      <m:t>×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/>
                            </m:ctrlPr>
                          </m:radPr>
                          <m:deg/>
                          <m:e>
                            <m:r>
                              <a:rPr lang="en-US" sz="2800" i="1"/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/>
                          <m:t>2</m:t>
                        </m:r>
                      </m:den>
                    </m:f>
                    <m:r>
                      <a:rPr lang="en-US" sz="2800" i="1"/>
                      <m:t>−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/>
                            </m:ctrlPr>
                          </m:radPr>
                          <m:deg/>
                          <m:e>
                            <m:r>
                              <a:rPr lang="en-US" sz="2800" i="1"/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i="1"/>
                      <m:t>×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</m:den>
                    </m:f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/>
                            </m:ctrlPr>
                          </m:radPr>
                          <m:deg/>
                          <m:e>
                            <m:r>
                              <a:rPr lang="en-US" sz="2800" i="1"/>
                              <m:t>3</m:t>
                            </m:r>
                          </m:e>
                        </m:rad>
                        <m:r>
                          <a:rPr lang="en-US" sz="2800" i="1"/>
                          <m:t>−3</m:t>
                        </m:r>
                        <m:rad>
                          <m:radPr>
                            <m:degHide m:val="on"/>
                            <m:ctrlPr>
                              <a:rPr lang="en-US" sz="2800" i="1"/>
                            </m:ctrlPr>
                          </m:radPr>
                          <m:deg/>
                          <m:e>
                            <m:r>
                              <a:rPr lang="en-US" sz="2800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/>
                          <m:t>6</m:t>
                        </m:r>
                      </m:den>
                    </m:f>
                  </m:oMath>
                </a14:m>
                <a:br>
                  <a:rPr lang="en-US" sz="2800" dirty="0"/>
                </a:br>
                <a:endParaRPr lang="en-US" sz="2800" dirty="0"/>
              </a:p>
              <a:p>
                <a:pPr marL="0" lv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906972"/>
                <a:ext cx="11989406" cy="3951027"/>
              </a:xfrm>
              <a:prstGeom prst="rect">
                <a:avLst/>
              </a:prstGeom>
              <a:blipFill>
                <a:blip r:embed="rId5"/>
                <a:stretch>
                  <a:fillRect l="-863" t="-261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31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193592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tabLst>
                    <a:tab pos="62992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Tính:</a:t>
                </a:r>
                <a:b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biết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b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tan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biết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1935927"/>
              </a:xfrm>
              <a:prstGeom prst="rect">
                <a:avLst/>
              </a:prstGeom>
              <a:blipFill>
                <a:blip r:embed="rId2"/>
                <a:stretch>
                  <a:fillRect t="-2813" b="-18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448321" cy="4483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743200"/>
                <a:ext cx="11989406" cy="405338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4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sz="2400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 sz="2400"/>
                  <a:t>b) Vì </a:t>
                </a:r>
                <a14:m>
                  <m:oMath xmlns:m="http://schemas.openxmlformats.org/officeDocument/2006/math">
                    <m:r>
                      <a:rPr lang="en-US" sz="2400" i="1"/>
                      <m:t>𝜋</m:t>
                    </m:r>
                    <m:r>
                      <a:rPr lang="en-US" sz="2400" i="1"/>
                      <m:t>&lt;</m:t>
                    </m:r>
                    <m:r>
                      <a:rPr lang="en-US" sz="2400" i="1"/>
                      <m:t>𝑎</m:t>
                    </m:r>
                    <m:r>
                      <a:rPr lang="en-US" sz="2400" i="1"/>
                      <m:t>&lt;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3</m:t>
                        </m:r>
                        <m:r>
                          <a:rPr lang="en-US" sz="2400" i="1"/>
                          <m:t>𝜋</m:t>
                        </m:r>
                      </m:num>
                      <m:den>
                        <m:r>
                          <a:rPr lang="en-US" sz="2400" i="1"/>
                          <m:t>2</m:t>
                        </m:r>
                      </m:den>
                    </m:f>
                  </m:oMath>
                </a14:m>
                <a:r>
                  <a:rPr lang="en-US" sz="2400"/>
                  <a:t> suy ra sina </a:t>
                </a:r>
                <a14:m>
                  <m:oMath xmlns:m="http://schemas.openxmlformats.org/officeDocument/2006/math">
                    <m:r>
                      <a:rPr lang="en-US" sz="2400" i="1"/>
                      <m:t>&lt;0</m:t>
                    </m:r>
                  </m:oMath>
                </a14:m>
                <a:br>
                  <a:rPr lang="en-US" sz="2400"/>
                </a:br>
                <a:r>
                  <a:rPr lang="en-US" sz="2400"/>
                  <a:t>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si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/>
                          <m:t>n</m:t>
                        </m:r>
                      </m:e>
                      <m:sup>
                        <m:r>
                          <a:rPr lang="en-US" sz="2400" i="1"/>
                          <m:t>2</m:t>
                        </m:r>
                      </m:sup>
                    </m:sSup>
                    <m:r>
                      <a:rPr lang="en-US" sz="2400" i="1"/>
                      <m:t>𝑎</m:t>
                    </m:r>
                    <m:r>
                      <a:rPr lang="en-US" sz="2400" i="1"/>
                      <m:t>+</m:t>
                    </m:r>
                    <m:r>
                      <m:rPr>
                        <m:nor/>
                      </m:rPr>
                      <a:rPr lang="en-US" sz="2400"/>
                      <m:t>co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/>
                          <m:t>s</m:t>
                        </m:r>
                      </m:e>
                      <m:sup>
                        <m:r>
                          <a:rPr lang="en-US" sz="2400" i="1"/>
                          <m:t>2</m:t>
                        </m:r>
                      </m:sup>
                    </m:sSup>
                    <m:r>
                      <a:rPr lang="en-US" sz="2400" i="1"/>
                      <m:t>𝑎</m:t>
                    </m:r>
                    <m:r>
                      <a:rPr lang="en-US" sz="2400" i="1"/>
                      <m:t>=1</m:t>
                    </m:r>
                  </m:oMath>
                </a14:m>
                <a:endParaRPr lang="en-US" sz="2400"/>
              </a:p>
              <a:p>
                <a14:m>
                  <m:oMath xmlns:m="http://schemas.openxmlformats.org/officeDocument/2006/math">
                    <m:r>
                      <a:rPr lang="en-US" sz="2400" i="1"/>
                      <m:t>⇒</m:t>
                    </m:r>
                    <m:r>
                      <m:rPr>
                        <m:nor/>
                      </m:rPr>
                      <a:rPr lang="en-US" sz="2400"/>
                      <m:t>sin</m:t>
                    </m:r>
                    <m:r>
                      <a:rPr lang="en-US" sz="2400" i="1"/>
                      <m:t>𝑎</m:t>
                    </m:r>
                    <m:r>
                      <a:rPr lang="en-US" sz="2400"/>
                      <m:t>=</m:t>
                    </m:r>
                    <m:r>
                      <a:rPr lang="en-US" sz="2400" i="1"/>
                      <m:t>−</m:t>
                    </m:r>
                    <m:rad>
                      <m:radPr>
                        <m:degHide m:val="on"/>
                        <m:ctrlPr>
                          <a:rPr lang="en-US" sz="2400" i="1"/>
                        </m:ctrlPr>
                      </m:radPr>
                      <m:deg/>
                      <m:e>
                        <m:r>
                          <a:rPr lang="en-US" sz="2400" i="1"/>
                          <m:t>1−</m:t>
                        </m:r>
                        <m:r>
                          <m:rPr>
                            <m:nor/>
                          </m:rPr>
                          <a:rPr lang="en-US" sz="2400"/>
                          <m:t>co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/>
                              <m:t>s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  <m:r>
                          <a:rPr lang="en-US" sz="2400" i="1"/>
                          <m:t>𝑎</m:t>
                        </m:r>
                      </m:e>
                    </m:rad>
                    <m:r>
                      <a:rPr lang="en-US" sz="2400" i="1"/>
                      <m:t>=−</m:t>
                    </m:r>
                    <m:rad>
                      <m:radPr>
                        <m:degHide m:val="on"/>
                        <m:ctrlPr>
                          <a:rPr lang="en-US" sz="2400" i="1"/>
                        </m:ctrlPr>
                      </m:radPr>
                      <m:deg/>
                      <m:e>
                        <m:r>
                          <a:rPr lang="en-US" sz="2400" i="1"/>
                          <m:t>1−</m:t>
                        </m:r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1</m:t>
                            </m:r>
                          </m:num>
                          <m:den>
                            <m:r>
                              <a:rPr lang="en-US" sz="2400" i="1"/>
                              <m:t>9</m:t>
                            </m:r>
                          </m:den>
                        </m:f>
                      </m:e>
                    </m:rad>
                    <m:r>
                      <a:rPr lang="en-US" sz="2400" i="1"/>
                      <m:t>=−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/>
                            </m:ctrlPr>
                          </m:radPr>
                          <m:deg/>
                          <m:e>
                            <m:r>
                              <a:rPr lang="en-US" sz="2400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/>
                          <m:t>3</m:t>
                        </m:r>
                      </m:den>
                    </m:f>
                  </m:oMath>
                </a14:m>
                <a:r>
                  <a:rPr lang="en-US" sz="2400"/>
                  <a:t> 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400" i="1"/>
                      <m:t>⇒</m:t>
                    </m:r>
                    <m:r>
                      <m:rPr>
                        <m:nor/>
                      </m:rPr>
                      <a:rPr lang="en-US" sz="2400"/>
                      <m:t>tan</m:t>
                    </m:r>
                    <m:r>
                      <a:rPr lang="en-US" sz="2400" i="1"/>
                      <m:t>𝑎</m:t>
                    </m:r>
                    <m:r>
                      <a:rPr lang="en-US" sz="2400"/>
                      <m:t>=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/>
                          <m:t>sin</m:t>
                        </m:r>
                        <m:r>
                          <a:rPr lang="en-US" sz="2400" i="1"/>
                          <m:t>𝑎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/>
                          <m:t>cos</m:t>
                        </m:r>
                        <m:r>
                          <a:rPr lang="en-US" sz="2400" i="1"/>
                          <m:t>𝑎</m:t>
                        </m:r>
                      </m:den>
                    </m:f>
                    <m:r>
                      <a:rPr lang="en-US" sz="2400" i="1"/>
                      <m:t>=2</m:t>
                    </m:r>
                    <m:rad>
                      <m:radPr>
                        <m:degHide m:val="on"/>
                        <m:ctrlPr>
                          <a:rPr lang="en-US" sz="2400" i="1"/>
                        </m:ctrlPr>
                      </m:radPr>
                      <m:deg/>
                      <m:e>
                        <m:r>
                          <a:rPr lang="en-US" sz="2400" i="1"/>
                          <m:t>2</m:t>
                        </m:r>
                      </m:e>
                    </m:rad>
                  </m:oMath>
                </a14:m>
                <a:br>
                  <a:rPr lang="en-US" sz="240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tan</m:t>
                    </m:r>
                    <m:d>
                      <m:dPr>
                        <m:ctrlPr>
                          <a:rPr lang="en-US" sz="2400" i="1"/>
                        </m:ctrlPr>
                      </m:dPr>
                      <m:e>
                        <m:r>
                          <a:rPr lang="en-US" sz="2400" i="1"/>
                          <m:t>𝑎</m:t>
                        </m:r>
                        <m:r>
                          <a:rPr lang="en-US" sz="2400" i="1"/>
                          <m:t>−</m:t>
                        </m:r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𝜋</m:t>
                            </m:r>
                          </m:num>
                          <m:den>
                            <m:r>
                              <a:rPr lang="en-US" sz="2400" i="1"/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/>
                      <m:t>=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/>
                          <m:t>tana</m:t>
                        </m:r>
                        <m:r>
                          <m:rPr>
                            <m:nor/>
                          </m:rPr>
                          <a:rPr lang="en-US" sz="2400" i="1"/>
                          <m:t>−</m:t>
                        </m:r>
                        <m:r>
                          <m:rPr>
                            <m:nor/>
                          </m:rPr>
                          <a:rPr lang="en-US" sz="2400"/>
                          <m:t>tan</m:t>
                        </m:r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𝜋</m:t>
                            </m:r>
                          </m:num>
                          <m:den>
                            <m:r>
                              <a:rPr lang="en-US" sz="2400" i="1"/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sz="2400" i="1"/>
                          <m:t>1+</m:t>
                        </m:r>
                        <m:r>
                          <m:rPr>
                            <m:nor/>
                          </m:rPr>
                          <a:rPr lang="en-US" sz="2400"/>
                          <m:t>tanatan</m:t>
                        </m:r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𝜋</m:t>
                            </m:r>
                          </m:num>
                          <m:den>
                            <m:r>
                              <a:rPr lang="en-US" sz="2400" i="1"/>
                              <m:t>4</m:t>
                            </m:r>
                          </m:den>
                        </m:f>
                      </m:den>
                    </m:f>
                    <m:r>
                      <a:rPr lang="en-US" sz="2400" i="1"/>
                      <m:t>=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−</m:t>
                        </m:r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/>
                                </m:ctrlPr>
                              </m:radPr>
                              <m:deg/>
                              <m:e>
                                <m:r>
                                  <a:rPr lang="en-US" sz="2400" i="1"/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/>
                              <m:t>3</m:t>
                            </m:r>
                          </m:den>
                        </m:f>
                        <m:r>
                          <a:rPr lang="en-US" sz="2400" i="1"/>
                          <m:t>−1</m:t>
                        </m:r>
                      </m:num>
                      <m:den>
                        <m:r>
                          <a:rPr lang="en-US" sz="2400" i="1"/>
                          <m:t>1+</m:t>
                        </m:r>
                        <m:d>
                          <m:dPr>
                            <m:ctrlPr>
                              <a:rPr lang="en-US" sz="2400" i="1"/>
                            </m:ctrlPr>
                          </m:dPr>
                          <m:e>
                            <m:r>
                              <a:rPr lang="en-US" sz="2400" i="1"/>
                              <m:t>−</m:t>
                            </m:r>
                            <m:f>
                              <m:fPr>
                                <m:ctrlPr>
                                  <a:rPr lang="en-US" sz="2400" i="1"/>
                                </m:ctrlPr>
                              </m:fPr>
                              <m:num>
                                <m:r>
                                  <a:rPr lang="en-US" sz="2400" i="1"/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/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i="1"/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400" i="1"/>
                      <m:t>=−17+12</m:t>
                    </m:r>
                    <m:rad>
                      <m:radPr>
                        <m:degHide m:val="on"/>
                        <m:ctrlPr>
                          <a:rPr lang="en-US" sz="2400" i="1"/>
                        </m:ctrlPr>
                      </m:radPr>
                      <m:deg/>
                      <m:e>
                        <m:r>
                          <a:rPr lang="en-US" sz="2400" i="1"/>
                          <m:t>2</m:t>
                        </m:r>
                      </m:e>
                    </m:rad>
                  </m:oMath>
                </a14:m>
                <a:endParaRPr lang="en-US" sz="2400"/>
              </a:p>
              <a:p>
                <a:pPr marL="0" indent="0">
                  <a:buNone/>
                </a:pPr>
                <a:br>
                  <a:rPr lang="en-US" sz="2400" dirty="0"/>
                </a:br>
                <a:endParaRPr lang="en-US" sz="2400" dirty="0"/>
              </a:p>
              <a:p>
                <a:pPr marL="0" lv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743200"/>
                <a:ext cx="11989406" cy="4053385"/>
              </a:xfrm>
              <a:prstGeom prst="rect">
                <a:avLst/>
              </a:prstGeom>
              <a:blipFill>
                <a:blip r:embed="rId5"/>
                <a:stretch>
                  <a:fillRect l="-661" t="-194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52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17994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Một đường tròn có bán kính. Tìm độ dài của các cung trên đường tròn đó có số đo sau:</a:t>
                </a:r>
                <a:endParaRPr lang="en-US" sz="2800" b="1" dirty="0">
                  <a:solidFill>
                    <a:srgbClr val="000099"/>
                  </a:solidFill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	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;		b)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	c)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d)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</a:t>
                </a:r>
                <a:endParaRPr lang="en-US" sz="2800" b="1" dirty="0">
                  <a:solidFill>
                    <a:srgbClr val="000099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1799449"/>
              </a:xfrm>
              <a:prstGeom prst="rect">
                <a:avLst/>
              </a:prstGeom>
              <a:blipFill>
                <a:blip r:embed="rId2"/>
                <a:stretch>
                  <a:fillRect t="-1678" r="-762" b="-604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606722"/>
                <a:ext cx="11989406" cy="409761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1F3763"/>
                  </a:solidFill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c)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cm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R = 20 cm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606722"/>
                <a:ext cx="11989406" cy="4097612"/>
              </a:xfrm>
              <a:prstGeom prst="rect">
                <a:avLst/>
              </a:prstGeom>
              <a:blipFill>
                <a:blip r:embed="rId6"/>
                <a:stretch>
                  <a:fillRect l="-1270" t="-19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77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2398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</a:t>
                </a:r>
                <a:r>
                  <a:rPr lang="en-US" sz="28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/>
                  <a:t>Tính sin2a, cos2a, tan2a, biết:</a:t>
                </a:r>
                <a:br>
                  <a:rPr lang="en-US" sz="2800"/>
                </a:br>
                <a:r>
                  <a:rPr lang="en-US" sz="2800"/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sin</m:t>
                    </m:r>
                    <m:r>
                      <a:rPr lang="en-US" sz="2800" i="1"/>
                      <m:t>𝑎</m:t>
                    </m:r>
                    <m:r>
                      <a:rPr lang="en-US" sz="2800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</m:t>
                        </m:r>
                      </m:num>
                      <m:den>
                        <m:r>
                          <a:rPr lang="en-US" sz="2800" i="1"/>
                          <m:t>3</m:t>
                        </m:r>
                      </m:den>
                    </m:f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𝜋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</m:den>
                    </m:f>
                    <m:r>
                      <a:rPr lang="en-US" sz="2800" i="1"/>
                      <m:t>&lt;</m:t>
                    </m:r>
                    <m:r>
                      <a:rPr lang="en-US" sz="2800" i="1"/>
                      <m:t>𝑎</m:t>
                    </m:r>
                    <m:r>
                      <a:rPr lang="en-US" sz="2800" i="1"/>
                      <m:t>&lt;</m:t>
                    </m:r>
                    <m:r>
                      <a:rPr lang="en-US" sz="2800" i="1"/>
                      <m:t>𝜋</m:t>
                    </m:r>
                  </m:oMath>
                </a14:m>
                <a:r>
                  <a:rPr lang="en-US" sz="2800"/>
                  <a:t>                       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sin</m:t>
                    </m:r>
                    <m:r>
                      <a:rPr lang="en-US" sz="2800" i="1"/>
                      <m:t>𝑎</m:t>
                    </m:r>
                    <m:r>
                      <a:rPr lang="en-US" sz="2800"/>
                      <m:t>+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r>
                      <a:rPr lang="en-US" sz="2800" i="1"/>
                      <m:t>𝑎</m:t>
                    </m:r>
                    <m:r>
                      <a:rPr lang="en-US" sz="2800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</m:den>
                    </m:f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𝜋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</m:den>
                    </m:f>
                    <m:r>
                      <a:rPr lang="en-US" sz="2800" i="1"/>
                      <m:t>&lt;</m:t>
                    </m:r>
                    <m:r>
                      <a:rPr lang="en-US" sz="2800" i="1"/>
                      <m:t>𝑎</m:t>
                    </m:r>
                    <m:r>
                      <a:rPr lang="en-US" sz="2800" i="1"/>
                      <m:t>&lt;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3</m:t>
                        </m:r>
                        <m:r>
                          <a:rPr lang="en-US" sz="2800" i="1"/>
                          <m:t>𝜋</m:t>
                        </m:r>
                      </m:num>
                      <m:den>
                        <m:r>
                          <a:rPr lang="en-US" sz="2800" i="1"/>
                          <m:t>4</m:t>
                        </m:r>
                      </m:den>
                    </m:f>
                  </m:oMath>
                </a14:m>
                <a:endParaRPr lang="en-US" sz="2800"/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239891"/>
              </a:xfrm>
              <a:prstGeom prst="rect">
                <a:avLst/>
              </a:prstGeom>
              <a:blipFill>
                <a:blip r:embed="rId2"/>
                <a:stretch>
                  <a:fillRect t="-3902" b="-390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220048"/>
                <a:ext cx="11989406" cy="4484286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sz="2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sz="2000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2000"/>
                  <a:t>a)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𝜋</m:t>
                        </m:r>
                      </m:num>
                      <m:den>
                        <m:r>
                          <a:rPr lang="en-US" sz="2000" i="1"/>
                          <m:t>2</m:t>
                        </m:r>
                      </m:den>
                    </m:f>
                    <m:r>
                      <a:rPr lang="en-US" sz="2000" i="1"/>
                      <m:t>&lt;</m:t>
                    </m:r>
                    <m:r>
                      <a:rPr lang="en-US" sz="2000" i="1"/>
                      <m:t>𝑎</m:t>
                    </m:r>
                    <m:r>
                      <a:rPr lang="en-US" sz="2000" i="1"/>
                      <m:t>&lt;</m:t>
                    </m:r>
                    <m:r>
                      <a:rPr lang="en-US" sz="2000" i="1"/>
                      <m:t>𝜋</m:t>
                    </m:r>
                  </m:oMath>
                </a14:m>
                <a:r>
                  <a:rPr lang="en-US" sz="2000"/>
                  <a:t> suy ra cosa </a:t>
                </a:r>
                <a14:m>
                  <m:oMath xmlns:m="http://schemas.openxmlformats.org/officeDocument/2006/math">
                    <m:r>
                      <a:rPr lang="en-US" sz="2000" i="1"/>
                      <m:t>&lt;0</m:t>
                    </m:r>
                  </m:oMath>
                </a14:m>
                <a:br>
                  <a:rPr lang="en-US" sz="2000"/>
                </a:br>
                <a:r>
                  <a:rPr lang="en-US" sz="2000"/>
                  <a:t>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/>
                      <m:t>si</m:t>
                    </m:r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/>
                          <m:t>n</m:t>
                        </m:r>
                      </m:e>
                      <m:sup>
                        <m:r>
                          <a:rPr lang="en-US" sz="2000" i="1"/>
                          <m:t>2</m:t>
                        </m:r>
                      </m:sup>
                    </m:sSup>
                    <m:r>
                      <a:rPr lang="en-US" sz="2000" i="1"/>
                      <m:t>𝑎</m:t>
                    </m:r>
                    <m:r>
                      <a:rPr lang="en-US" sz="2000" i="1"/>
                      <m:t>+</m:t>
                    </m:r>
                    <m:r>
                      <m:rPr>
                        <m:nor/>
                      </m:rPr>
                      <a:rPr lang="en-US" sz="2000"/>
                      <m:t>co</m:t>
                    </m:r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/>
                          <m:t>s</m:t>
                        </m:r>
                      </m:e>
                      <m:sup>
                        <m:r>
                          <a:rPr lang="en-US" sz="2000" i="1"/>
                          <m:t>2</m:t>
                        </m:r>
                      </m:sup>
                    </m:sSup>
                    <m:r>
                      <a:rPr lang="en-US" sz="2000" i="1"/>
                      <m:t>𝑎</m:t>
                    </m:r>
                    <m:r>
                      <a:rPr lang="en-US" sz="2000" i="1"/>
                      <m:t>=1⇒</m:t>
                    </m:r>
                    <m:r>
                      <m:rPr>
                        <m:nor/>
                      </m:rPr>
                      <a:rPr lang="en-US" sz="2000"/>
                      <m:t>cos</m:t>
                    </m:r>
                    <m:r>
                      <a:rPr lang="en-US" sz="2000" i="1"/>
                      <m:t>𝑎</m:t>
                    </m:r>
                    <m:r>
                      <a:rPr lang="en-US" sz="2000"/>
                      <m:t>=</m:t>
                    </m:r>
                    <m:r>
                      <a:rPr lang="en-US" sz="2000" i="1"/>
                      <m:t>−</m:t>
                    </m:r>
                    <m:rad>
                      <m:radPr>
                        <m:degHide m:val="on"/>
                        <m:ctrlPr>
                          <a:rPr lang="en-US" sz="2000" i="1"/>
                        </m:ctrlPr>
                      </m:radPr>
                      <m:deg/>
                      <m:e>
                        <m:r>
                          <a:rPr lang="en-US" sz="2000" i="1"/>
                          <m:t>1−</m:t>
                        </m:r>
                        <m:r>
                          <m:rPr>
                            <m:nor/>
                          </m:rPr>
                          <a:rPr lang="en-US" sz="2000"/>
                          <m:t>si</m:t>
                        </m:r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/>
                              <m:t>n</m:t>
                            </m:r>
                          </m:e>
                          <m:sup>
                            <m:r>
                              <a:rPr lang="en-US" sz="2000" i="1"/>
                              <m:t>2</m:t>
                            </m:r>
                          </m:sup>
                        </m:sSup>
                        <m:r>
                          <a:rPr lang="en-US" sz="2000" i="1"/>
                          <m:t>𝑎</m:t>
                        </m:r>
                      </m:e>
                    </m:rad>
                    <m:r>
                      <a:rPr lang="en-US" sz="2000" i="1"/>
                      <m:t>=−</m:t>
                    </m:r>
                    <m:rad>
                      <m:radPr>
                        <m:degHide m:val="on"/>
                        <m:ctrlPr>
                          <a:rPr lang="en-US" sz="2000" i="1"/>
                        </m:ctrlPr>
                      </m:radPr>
                      <m:deg/>
                      <m:e>
                        <m:r>
                          <a:rPr lang="en-US" sz="2000" i="1"/>
                          <m:t>1−</m:t>
                        </m:r>
                        <m:f>
                          <m:fPr>
                            <m:ctrlPr>
                              <a:rPr lang="en-US" sz="2000" i="1"/>
                            </m:ctrlPr>
                          </m:fPr>
                          <m:num>
                            <m:r>
                              <a:rPr lang="en-US" sz="2000" i="1"/>
                              <m:t>1</m:t>
                            </m:r>
                          </m:num>
                          <m:den>
                            <m:r>
                              <a:rPr lang="en-US" sz="2000" i="1"/>
                              <m:t>9</m:t>
                            </m:r>
                          </m:den>
                        </m:f>
                      </m:e>
                    </m:rad>
                    <m:r>
                      <a:rPr lang="en-US" sz="2000" i="1"/>
                      <m:t>=−</m:t>
                    </m:r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/>
                            </m:ctrlPr>
                          </m:radPr>
                          <m:deg/>
                          <m:e>
                            <m:r>
                              <a:rPr lang="en-US" sz="2000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/>
                          <m:t>3</m:t>
                        </m:r>
                      </m:den>
                    </m:f>
                  </m:oMath>
                </a14:m>
                <a:br>
                  <a:rPr lang="en-US" sz="200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/>
                        <m:t>⇒</m:t>
                      </m:r>
                      <m:r>
                        <m:rPr>
                          <m:nor/>
                        </m:rPr>
                        <a:rPr lang="en-US" sz="2000"/>
                        <m:t>tan</m:t>
                      </m:r>
                      <m:r>
                        <a:rPr lang="en-US" sz="2000" i="1"/>
                        <m:t>𝑎</m:t>
                      </m:r>
                      <m:r>
                        <a:rPr lang="en-US" sz="2000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/>
                            <m:t>sin</m:t>
                          </m:r>
                          <m:r>
                            <a:rPr lang="en-US" sz="2000" i="1"/>
                            <m:t>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/>
                            <m:t>cos</m:t>
                          </m:r>
                          <m:r>
                            <a:rPr lang="en-US" sz="2000" i="1"/>
                            <m:t>𝑎</m:t>
                          </m:r>
                        </m:den>
                      </m:f>
                      <m:r>
                        <a:rPr lang="en-US" sz="2000" i="1"/>
                        <m:t>=2</m:t>
                      </m:r>
                      <m:rad>
                        <m:radPr>
                          <m:degHide m:val="on"/>
                          <m:ctrlPr>
                            <a:rPr lang="en-US" sz="2000" i="1"/>
                          </m:ctrlPr>
                        </m:radPr>
                        <m:deg/>
                        <m:e>
                          <m:r>
                            <a:rPr lang="en-US" sz="2000" i="1"/>
                            <m:t>2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sin</m:t>
                      </m:r>
                      <m:r>
                        <a:rPr lang="en-US" sz="2000"/>
                        <m:t>2</m:t>
                      </m:r>
                      <m:r>
                        <a:rPr lang="en-US" sz="2000" i="1"/>
                        <m:t>𝑎</m:t>
                      </m:r>
                      <m:r>
                        <a:rPr lang="en-US" sz="2000"/>
                        <m:t>=2</m:t>
                      </m:r>
                      <m:r>
                        <m:rPr>
                          <m:nor/>
                        </m:rPr>
                        <a:rPr lang="en-US" sz="2000"/>
                        <m:t>sin</m:t>
                      </m:r>
                      <m:r>
                        <a:rPr lang="en-US" sz="2000" i="1"/>
                        <m:t>𝑎</m:t>
                      </m:r>
                      <m:r>
                        <m:rPr>
                          <m:nor/>
                        </m:rPr>
                        <a:rPr lang="en-US" sz="2000"/>
                        <m:t>cos</m:t>
                      </m:r>
                      <m:r>
                        <a:rPr lang="en-US" sz="2000" i="1"/>
                        <m:t>𝑎</m:t>
                      </m:r>
                      <m:r>
                        <a:rPr lang="en-US" sz="2000"/>
                        <m:t>=2×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3</m:t>
                          </m:r>
                        </m:den>
                      </m:f>
                      <m:r>
                        <a:rPr lang="en-US" sz="2000" i="1"/>
                        <m:t>×</m:t>
                      </m:r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r>
                            <a:rPr lang="en-US" sz="2000" i="1"/>
                            <m:t>−</m:t>
                          </m:r>
                          <m:f>
                            <m:fPr>
                              <m:ctrlPr>
                                <a:rPr lang="en-US" sz="2000" i="1"/>
                              </m:ctrlPr>
                            </m:fPr>
                            <m:num>
                              <m:r>
                                <a:rPr lang="en-US" sz="2000" i="1"/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/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/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i="1"/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−4</m:t>
                          </m:r>
                          <m:rad>
                            <m:radPr>
                              <m:degHide m:val="on"/>
                              <m:ctrlPr>
                                <a:rPr lang="en-US" sz="2000" i="1"/>
                              </m:ctrlPr>
                            </m:radPr>
                            <m:deg/>
                            <m:e>
                              <m:r>
                                <a:rPr lang="en-US" sz="2000" i="1"/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/>
                            <m:t>9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cos</m:t>
                      </m:r>
                      <m:r>
                        <a:rPr lang="en-US" sz="2000"/>
                        <m:t>2</m:t>
                      </m:r>
                      <m:r>
                        <a:rPr lang="en-US" sz="2000" i="1"/>
                        <m:t>𝑎</m:t>
                      </m:r>
                      <m:r>
                        <a:rPr lang="en-US" sz="2000"/>
                        <m:t>=</m:t>
                      </m:r>
                      <m:r>
                        <m:rPr>
                          <m:nor/>
                        </m:rPr>
                        <a:rPr lang="en-US" sz="2000"/>
                        <m:t>co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/>
                            <m:t>s</m:t>
                          </m:r>
                        </m:e>
                        <m:sup>
                          <m:r>
                            <a:rPr lang="en-US" sz="2000" i="1"/>
                            <m:t>2</m:t>
                          </m:r>
                        </m:sup>
                      </m:sSup>
                      <m:r>
                        <a:rPr lang="en-US" sz="2000" i="1"/>
                        <m:t>𝑎</m:t>
                      </m:r>
                      <m:r>
                        <a:rPr lang="en-US" sz="2000" i="1"/>
                        <m:t>−</m:t>
                      </m:r>
                      <m:r>
                        <m:rPr>
                          <m:nor/>
                        </m:rPr>
                        <a:rPr lang="en-US" sz="2000"/>
                        <m:t>si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/>
                            <m:t>n</m:t>
                          </m:r>
                        </m:e>
                        <m:sup>
                          <m:r>
                            <a:rPr lang="en-US" sz="2000" i="1"/>
                            <m:t>2</m:t>
                          </m:r>
                        </m:sup>
                      </m:sSup>
                      <m:r>
                        <a:rPr lang="en-US" sz="2000" i="1"/>
                        <m:t>𝑎</m:t>
                      </m:r>
                      <m:r>
                        <a:rPr lang="en-US" sz="2000" i="1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8</m:t>
                          </m:r>
                        </m:num>
                        <m:den>
                          <m:r>
                            <a:rPr lang="en-US" sz="2000" i="1"/>
                            <m:t>9</m:t>
                          </m:r>
                        </m:den>
                      </m:f>
                      <m:r>
                        <a:rPr lang="en-US" sz="2000" i="1"/>
                        <m:t>−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9</m:t>
                          </m:r>
                        </m:den>
                      </m:f>
                      <m:r>
                        <a:rPr lang="en-US" sz="2000" i="1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7</m:t>
                          </m:r>
                        </m:num>
                        <m:den>
                          <m:r>
                            <a:rPr lang="en-US" sz="2000" i="1"/>
                            <m:t>9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tan</m:t>
                      </m:r>
                      <m:r>
                        <a:rPr lang="en-US" sz="2000"/>
                        <m:t>2</m:t>
                      </m:r>
                      <m:r>
                        <a:rPr lang="en-US" sz="2000" i="1"/>
                        <m:t>𝑎</m:t>
                      </m:r>
                      <m:r>
                        <a:rPr lang="en-US" sz="2000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2</m:t>
                          </m:r>
                          <m:r>
                            <m:rPr>
                              <m:nor/>
                            </m:rPr>
                            <a:rPr lang="en-US" sz="2000"/>
                            <m:t>tan</m:t>
                          </m:r>
                          <m:r>
                            <a:rPr lang="en-US" sz="2000" i="1"/>
                            <m:t>𝑎</m:t>
                          </m:r>
                        </m:num>
                        <m:den>
                          <m:r>
                            <a:rPr lang="en-US" sz="2000" i="1"/>
                            <m:t>1−</m:t>
                          </m:r>
                          <m:r>
                            <m:rPr>
                              <m:nor/>
                            </m:rPr>
                            <a:rPr lang="en-US" sz="2000"/>
                            <m:t>tan</m:t>
                          </m:r>
                          <m:r>
                            <a:rPr lang="en-US" sz="2000"/>
                            <m:t>2</m:t>
                          </m:r>
                          <m:r>
                            <a:rPr lang="en-US" sz="2000" i="1"/>
                            <m:t>𝑎</m:t>
                          </m:r>
                        </m:den>
                      </m:f>
                      <m:r>
                        <a:rPr lang="en-US" sz="2000" i="1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2×2</m:t>
                          </m:r>
                          <m:rad>
                            <m:radPr>
                              <m:degHide m:val="on"/>
                              <m:ctrlPr>
                                <a:rPr lang="en-US" sz="2000" i="1"/>
                              </m:ctrlPr>
                            </m:radPr>
                            <m:deg/>
                            <m:e>
                              <m:r>
                                <a:rPr lang="en-US" sz="2000" i="1"/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/>
                            <m:t>1−(2</m:t>
                          </m:r>
                          <m:rad>
                            <m:radPr>
                              <m:degHide m:val="on"/>
                              <m:ctrlPr>
                                <a:rPr lang="en-US" sz="2000" i="1"/>
                              </m:ctrlPr>
                            </m:radPr>
                            <m:deg/>
                            <m:e>
                              <m:r>
                                <a:rPr lang="en-US" sz="2000" i="1"/>
                                <m:t>2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000" i="1"/>
                              </m:ctrlPr>
                            </m:sSupPr>
                            <m:e>
                              <m:r>
                                <a:rPr lang="en-US" sz="2000" i="1"/>
                                <m:t>)</m:t>
                              </m:r>
                            </m:e>
                            <m:sup>
                              <m:r>
                                <a:rPr lang="en-US" sz="2000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−4</m:t>
                          </m:r>
                          <m:rad>
                            <m:radPr>
                              <m:degHide m:val="on"/>
                              <m:ctrlPr>
                                <a:rPr lang="en-US" sz="2000" i="1"/>
                              </m:ctrlPr>
                            </m:radPr>
                            <m:deg/>
                            <m:e>
                              <m:r>
                                <a:rPr lang="en-US" sz="2000" i="1"/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/>
                            <m:t>7</m:t>
                          </m:r>
                        </m:den>
                      </m:f>
                    </m:oMath>
                  </m:oMathPara>
                </a14:m>
                <a:br>
                  <a:rPr lang="en-US" sz="2000"/>
                </a:b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220048"/>
                <a:ext cx="11989406" cy="4484286"/>
              </a:xfrm>
              <a:prstGeom prst="rect">
                <a:avLst/>
              </a:prstGeom>
              <a:blipFill>
                <a:blip r:embed="rId6"/>
                <a:stretch>
                  <a:fillRect l="-457" t="-54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6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14243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24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solidFill>
                      <a:srgbClr val="000099"/>
                    </a:solidFill>
                  </a:rPr>
                  <a:t>Tính giá trị của các biểu thức sau:</a:t>
                </a:r>
                <a:br>
                  <a:rPr lang="en-US" sz="2400">
                    <a:solidFill>
                      <a:srgbClr val="000099"/>
                    </a:solidFill>
                  </a:rPr>
                </a:br>
                <a:r>
                  <a:rPr lang="en-US" sz="2400">
                    <a:solidFill>
                      <a:srgbClr val="000099"/>
                    </a:solidFill>
                  </a:rPr>
                  <a:t>             a)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</a:rPr>
                      <m:t>𝐴</m:t>
                    </m:r>
                    <m:r>
                      <a:rPr lang="en-US" sz="2400" i="1">
                        <a:solidFill>
                          <a:srgbClr val="000099"/>
                        </a:solidFill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sin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15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cos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10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sin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10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cos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15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cos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15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cos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5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sin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15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sin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5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>
                    <a:solidFill>
                      <a:srgbClr val="000099"/>
                    </a:solidFill>
                  </a:rPr>
                  <a:t>                              b)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</a:rPr>
                      <m:t>𝐵</m:t>
                    </m:r>
                    <m:r>
                      <a:rPr lang="en-US" sz="2400" i="1">
                        <a:solidFill>
                          <a:srgbClr val="000099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</a:rPr>
                      <m:t>sin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32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</a:rPr>
                      <m:t>cos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32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</a:rPr>
                      <m:t>cos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</a:rPr>
                      <m:t>cos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1424376"/>
              </a:xfrm>
              <a:prstGeom prst="rect">
                <a:avLst/>
              </a:prstGeom>
              <a:blipFill>
                <a:blip r:embed="rId2"/>
                <a:stretch>
                  <a:fillRect t="-25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97" y="636436"/>
            <a:ext cx="461665" cy="4616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124051"/>
                <a:ext cx="11989406" cy="460720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00000"/>
                  </a:lnSpc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lvl="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sin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15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10</m:t>
                            </m:r>
                          </m:den>
                        </m:f>
                        <m:r>
                          <a:rPr lang="en-US" i="1"/>
                          <m:t>+</m:t>
                        </m:r>
                        <m:r>
                          <m:rPr>
                            <m:nor/>
                          </m:rPr>
                          <a:rPr lang="en-US"/>
                          <m:t>sin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10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15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15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5</m:t>
                            </m:r>
                          </m:den>
                        </m:f>
                        <m:r>
                          <a:rPr lang="en-US" i="1"/>
                          <m:t>−</m:t>
                        </m:r>
                        <m:r>
                          <m:rPr>
                            <m:nor/>
                          </m:rPr>
                          <a:rPr lang="en-US"/>
                          <m:t>sin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15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/>
                          <m:t>sin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5</m:t>
                            </m:r>
                          </m:den>
                        </m:f>
                      </m:den>
                    </m:f>
                  </m:oMath>
                </a14:m>
                <a:endParaRPr lang="en-US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1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/>
                              <m:t>sin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30</m:t>
                                </m:r>
                              </m:den>
                            </m:f>
                            <m:r>
                              <a:rPr lang="en-US" i="1"/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sin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6</m:t>
                                </m:r>
                              </m:den>
                            </m:f>
                          </m:e>
                        </m:d>
                        <m:r>
                          <a:rPr lang="en-US" i="1"/>
                          <m:t>+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1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/>
                              <m:t>sin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30</m:t>
                                </m:r>
                              </m:den>
                            </m:f>
                            <m:r>
                              <a:rPr lang="en-US" i="1"/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sin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6</m:t>
                                </m:r>
                              </m:den>
                            </m:f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1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/>
                              <m:t>cos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15</m:t>
                                </m:r>
                              </m:den>
                            </m:f>
                            <m:r>
                              <a:rPr lang="en-US" i="1"/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cos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i="1"/>
                          <m:t>−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1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/>
                              <m:t>cos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15</m:t>
                                </m:r>
                              </m:den>
                            </m:f>
                            <m:r>
                              <a:rPr lang="en-US" i="1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cos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𝜋</m:t>
                                </m:r>
                              </m:num>
                              <m:den>
                                <m:r>
                                  <a:rPr lang="en-US" i="1"/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−</m:t>
                        </m:r>
                        <m:r>
                          <m:rPr>
                            <m:nor/>
                          </m:rPr>
                          <a:rPr lang="en-US"/>
                          <m:t>sin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30</m:t>
                            </m:r>
                          </m:den>
                        </m:f>
                        <m:r>
                          <a:rPr lang="en-US" i="1"/>
                          <m:t>+</m:t>
                        </m:r>
                        <m:r>
                          <m:rPr>
                            <m:nor/>
                          </m:rPr>
                          <a:rPr lang="en-US"/>
                          <m:t>sin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30</m:t>
                            </m:r>
                          </m:den>
                        </m:f>
                        <m:r>
                          <a:rPr lang="en-US" i="1"/>
                          <m:t>+2</m:t>
                        </m:r>
                        <m:r>
                          <m:rPr>
                            <m:nor/>
                          </m:rPr>
                          <a:rPr lang="en-US"/>
                          <m:t>sin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6</m:t>
                            </m:r>
                          </m:den>
                        </m:f>
                      </m:num>
                      <m:den>
                        <m:r>
                          <a:rPr lang="en-US" i="1"/>
                          <m:t>2</m:t>
                        </m:r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3</m:t>
                            </m:r>
                          </m:den>
                        </m:f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sin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6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3</m:t>
                            </m:r>
                          </m:den>
                        </m:f>
                      </m:den>
                    </m:f>
                    <m:r>
                      <a:rPr lang="en-US" i="1"/>
                      <m:t>=1</m:t>
                    </m:r>
                  </m:oMath>
                </a14:m>
                <a:endParaRPr lang="en-US"/>
              </a:p>
              <a:p>
                <a:pPr marL="0" marR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br>
                  <a:rPr lang="en-US" dirty="0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124051"/>
                <a:ext cx="11989406" cy="4607200"/>
              </a:xfrm>
              <a:prstGeom prst="rect">
                <a:avLst/>
              </a:prstGeom>
              <a:blipFill>
                <a:blip r:embed="rId5"/>
                <a:stretch>
                  <a:fillRect l="-1118" t="-171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62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14243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24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solidFill>
                      <a:srgbClr val="000099"/>
                    </a:solidFill>
                  </a:rPr>
                  <a:t>Tính giá trị của các biểu thức sau:</a:t>
                </a:r>
                <a:br>
                  <a:rPr lang="en-US" sz="2400">
                    <a:solidFill>
                      <a:srgbClr val="000099"/>
                    </a:solidFill>
                  </a:rPr>
                </a:br>
                <a:r>
                  <a:rPr lang="en-US" sz="2400">
                    <a:solidFill>
                      <a:srgbClr val="000099"/>
                    </a:solidFill>
                  </a:rPr>
                  <a:t>             a)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</a:rPr>
                      <m:t>𝐴</m:t>
                    </m:r>
                    <m:r>
                      <a:rPr lang="en-US" sz="2400" i="1">
                        <a:solidFill>
                          <a:srgbClr val="000099"/>
                        </a:solidFill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sin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15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cos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10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sin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10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cos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15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cos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15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cos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5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sin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15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</a:rPr>
                          <m:t>sin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</a:rPr>
                              <m:t>5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>
                    <a:solidFill>
                      <a:srgbClr val="000099"/>
                    </a:solidFill>
                  </a:rPr>
                  <a:t>                              b)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</a:rPr>
                      <m:t>𝐵</m:t>
                    </m:r>
                    <m:r>
                      <a:rPr lang="en-US" sz="2400" i="1">
                        <a:solidFill>
                          <a:srgbClr val="000099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</a:rPr>
                      <m:t>sin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32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</a:rPr>
                      <m:t>cos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32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</a:rPr>
                      <m:t>cos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</a:rPr>
                      <m:t>cos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1424376"/>
              </a:xfrm>
              <a:prstGeom prst="rect">
                <a:avLst/>
              </a:prstGeom>
              <a:blipFill>
                <a:blip r:embed="rId2"/>
                <a:stretch>
                  <a:fillRect t="-25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97" y="636436"/>
            <a:ext cx="461665" cy="4616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124051"/>
                <a:ext cx="11989406" cy="460720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i="1"/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  <m:r>
                      <a:rPr lang="en-US" i="1"/>
                      <m:t>=</m:t>
                    </m:r>
                    <m:r>
                      <m:rPr>
                        <m:nor/>
                      </m:rPr>
                      <a:rPr lang="en-US"/>
                      <m:t>sin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32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cos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32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cos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cos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8</m:t>
                        </m:r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sin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cos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cos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8</m:t>
                        </m:r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sin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cos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8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sin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4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8</m:t>
                        </m:r>
                      </m:den>
                    </m:f>
                  </m:oMath>
                </a14:m>
                <a:endParaRPr lang="en-US"/>
              </a:p>
              <a:p>
                <a:pPr marL="0" marR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br>
                  <a:rPr lang="en-US" dirty="0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124051"/>
                <a:ext cx="11989406" cy="4607200"/>
              </a:xfrm>
              <a:prstGeom prst="rect">
                <a:avLst/>
              </a:prstGeom>
              <a:blipFill>
                <a:blip r:embed="rId5"/>
                <a:stretch>
                  <a:fillRect l="-1118" t="-277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54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9942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5: </a:t>
                </a:r>
                <a:r>
                  <a:rPr lang="en-US" sz="3200">
                    <a:solidFill>
                      <a:srgbClr val="000099"/>
                    </a:solidFill>
                  </a:rPr>
                  <a:t>Chứng ming đẳng thức sau: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rgbClr val="000099"/>
                          </a:solidFill>
                        </a:rPr>
                        <m:t>sin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rgbClr val="000099"/>
                          </a:solidFill>
                        </a:rPr>
                        <m:t>sin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2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99"/>
                          </a:solidFill>
                        </a:rPr>
                        <m:t>si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0099"/>
                              </a:solidFill>
                            </a:rPr>
                            <m:t>n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99"/>
                          </a:solidFill>
                        </a:rPr>
                        <m:t>si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0099"/>
                              </a:solidFill>
                            </a:rPr>
                            <m:t>n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99"/>
                          </a:solidFill>
                        </a:rPr>
                        <m:t>co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0099"/>
                              </a:solidFill>
                            </a:rPr>
                            <m:t>s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99"/>
                          </a:solidFill>
                        </a:rPr>
                        <m:t>co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0099"/>
                              </a:solidFill>
                            </a:rPr>
                            <m:t>s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>
                  <a:solidFill>
                    <a:srgbClr val="000099"/>
                  </a:solidFill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994231"/>
              </a:xfrm>
              <a:prstGeom prst="rect">
                <a:avLst/>
              </a:prstGeom>
              <a:blipFill>
                <a:blip r:embed="rId2"/>
                <a:stretch>
                  <a:fillRect t="-121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9A02C2-FE2B-4D23-A14D-AF67ADC5AF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1943384"/>
                <a:ext cx="11989406" cy="433749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sz="2800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2800" b="1" dirty="0">
                  <a:solidFill>
                    <a:srgbClr val="1F3763"/>
                  </a:solidFill>
                  <a:ea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sin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𝑎</m:t>
                        </m:r>
                        <m:r>
                          <a:rPr lang="en-US" sz="2800" i="1"/>
                          <m:t>+</m:t>
                        </m:r>
                        <m:r>
                          <a:rPr lang="en-US" sz="2800" i="1"/>
                          <m:t>𝑏</m:t>
                        </m:r>
                      </m:e>
                    </m:d>
                    <m:r>
                      <m:rPr>
                        <m:nor/>
                      </m:rPr>
                      <a:rPr lang="en-US" sz="2800"/>
                      <m:t>sin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𝑎</m:t>
                        </m:r>
                        <m:r>
                          <a:rPr lang="en-US" sz="2800" i="1"/>
                          <m:t>−</m:t>
                        </m:r>
                        <m:r>
                          <a:rPr lang="en-US" sz="2800" i="1"/>
                          <m:t>𝑏</m:t>
                        </m:r>
                      </m:e>
                    </m:d>
                    <m:r>
                      <a:rPr lang="en-US" sz="2800" i="1"/>
                      <m:t>=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𝑎</m:t>
                        </m:r>
                        <m:r>
                          <m:rPr>
                            <m:nor/>
                          </m:rPr>
                          <a:rPr lang="en-US" sz="2800"/>
                          <m:t>cos</m:t>
                        </m:r>
                        <m:r>
                          <a:rPr lang="en-US" sz="2800" i="1"/>
                          <m:t>𝑏</m:t>
                        </m:r>
                        <m:r>
                          <a:rPr lang="en-US" sz="2800"/>
                          <m:t>+</m:t>
                        </m:r>
                        <m:r>
                          <m:rPr>
                            <m:nor/>
                          </m:rPr>
                          <a:rPr lang="en-US" sz="2800"/>
                          <m:t>cosasin</m:t>
                        </m:r>
                        <m:r>
                          <a:rPr lang="en-US" sz="2800" i="1"/>
                          <m:t>𝑏</m:t>
                        </m:r>
                      </m:e>
                    </m:d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sinacos</m:t>
                        </m:r>
                        <m:r>
                          <a:rPr lang="en-US" sz="2800" i="1"/>
                          <m:t>𝑏</m:t>
                        </m:r>
                        <m:r>
                          <a:rPr lang="en-US" sz="2800" i="1"/>
                          <m:t>−</m:t>
                        </m:r>
                        <m:r>
                          <m:rPr>
                            <m:nor/>
                          </m:rPr>
                          <a:rPr lang="en-US" sz="2800"/>
                          <m:t>cosasin</m:t>
                        </m:r>
                        <m:r>
                          <a:rPr lang="en-US" sz="2800" i="1"/>
                          <m:t>𝑎</m:t>
                        </m:r>
                      </m:e>
                    </m:d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 i="1"/>
                      <m:t>=(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r>
                      <a:rPr lang="en-US" sz="2800" i="1"/>
                      <m:t>𝑎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r>
                      <a:rPr lang="en-US" sz="2800" i="1"/>
                      <m:t>𝑏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a:rPr lang="en-US" sz="2800"/>
                          <m:t>)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−(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r>
                      <a:rPr lang="en-US" sz="2800" i="1"/>
                      <m:t>𝑎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r>
                      <a:rPr lang="en-US" sz="2800" i="1"/>
                      <m:t>𝑏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a:rPr lang="en-US" sz="2800"/>
                          <m:t>)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=</m:t>
                    </m:r>
                    <m:r>
                      <m:rPr>
                        <m:nor/>
                      </m:rPr>
                      <a:rPr lang="en-US" sz="2800"/>
                      <m:t>si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𝑎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1−</m:t>
                        </m:r>
                        <m:r>
                          <m:rPr>
                            <m:nor/>
                          </m:rPr>
                          <a:rPr lang="en-US" sz="2800"/>
                          <m:t>si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/>
                              <m:t>n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  <m:r>
                          <a:rPr lang="en-US" sz="2800" i="1"/>
                          <m:t>𝑏</m:t>
                        </m:r>
                      </m:e>
                    </m:d>
                    <m:r>
                      <a:rPr lang="en-US" sz="2800" i="1"/>
                      <m:t>−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1−</m:t>
                        </m:r>
                        <m:r>
                          <m:rPr>
                            <m:nor/>
                          </m:rPr>
                          <a:rPr lang="en-US" sz="2800"/>
                          <m:t>si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/>
                              <m:t>n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  <m:r>
                          <a:rPr lang="en-US" sz="2800" i="1"/>
                          <m:t>𝑎</m:t>
                        </m:r>
                      </m:e>
                    </m:d>
                    <m:r>
                      <m:rPr>
                        <m:nor/>
                      </m:rPr>
                      <a:rPr lang="en-US" sz="2800"/>
                      <m:t>si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𝑏</m:t>
                    </m:r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 i="1"/>
                      <m:t>=</m:t>
                    </m:r>
                    <m:r>
                      <m:rPr>
                        <m:nor/>
                      </m:rPr>
                      <a:rPr lang="en-US" sz="2800"/>
                      <m:t>si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𝑎</m:t>
                    </m:r>
                    <m:r>
                      <a:rPr lang="en-US" sz="2800" i="1"/>
                      <m:t>−</m:t>
                    </m:r>
                    <m:r>
                      <m:rPr>
                        <m:nor/>
                      </m:rPr>
                      <a:rPr lang="en-US" sz="2800"/>
                      <m:t>si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𝑏</m:t>
                    </m:r>
                    <m:r>
                      <a:rPr lang="en-US" sz="2800" i="1"/>
                      <m:t>=</m:t>
                    </m:r>
                    <m:r>
                      <m:rPr>
                        <m:nor/>
                      </m:rPr>
                      <a:rPr lang="en-US" sz="2800"/>
                      <m:t>co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s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𝑏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1−</m:t>
                        </m:r>
                        <m:r>
                          <m:rPr>
                            <m:nor/>
                          </m:rPr>
                          <a:rPr lang="en-US" sz="2800"/>
                          <m:t>co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/>
                              <m:t>s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  <m:r>
                          <a:rPr lang="en-US" sz="2800" i="1"/>
                          <m:t>𝑎</m:t>
                        </m:r>
                      </m:e>
                    </m:d>
                    <m:r>
                      <a:rPr lang="en-US" sz="2800" i="1"/>
                      <m:t>−</m:t>
                    </m:r>
                    <m:r>
                      <m:rPr>
                        <m:nor/>
                      </m:rPr>
                      <a:rPr lang="en-US" sz="2800"/>
                      <m:t>co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s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𝑎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1−</m:t>
                        </m:r>
                        <m:r>
                          <m:rPr>
                            <m:nor/>
                          </m:rPr>
                          <a:rPr lang="en-US" sz="2800"/>
                          <m:t>co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/>
                              <m:t>s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  <m:r>
                          <a:rPr lang="en-US" sz="2800" i="1"/>
                          <m:t>𝑏</m:t>
                        </m:r>
                      </m:e>
                    </m:d>
                    <m:r>
                      <a:rPr lang="en-US" sz="2800" i="1"/>
                      <m:t>=</m:t>
                    </m:r>
                    <m:r>
                      <m:rPr>
                        <m:nor/>
                      </m:rPr>
                      <a:rPr lang="en-US" sz="2800"/>
                      <m:t>co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s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𝑏</m:t>
                    </m:r>
                    <m:r>
                      <a:rPr lang="en-US" sz="2800" i="1"/>
                      <m:t>−</m:t>
                    </m:r>
                    <m:r>
                      <m:rPr>
                        <m:nor/>
                      </m:rPr>
                      <a:rPr lang="en-US" sz="2800"/>
                      <m:t>co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s</m:t>
                        </m:r>
                      </m:e>
                      <m:sup>
                        <m:r>
                          <a:rPr lang="en-US" sz="2800" i="1"/>
                          <m:t>2</m:t>
                        </m:r>
                      </m:sup>
                    </m:sSup>
                    <m:r>
                      <a:rPr lang="en-US" sz="2800" i="1"/>
                      <m:t>𝑎</m:t>
                    </m:r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9A02C2-FE2B-4D23-A14D-AF67ADC5A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1943384"/>
                <a:ext cx="11989406" cy="4337491"/>
              </a:xfrm>
              <a:prstGeom prst="rect">
                <a:avLst/>
              </a:prstGeom>
              <a:blipFill>
                <a:blip r:embed="rId5"/>
                <a:stretch>
                  <a:fillRect l="-863" t="-238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65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838</Words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Yu Gothic</vt:lpstr>
      <vt:lpstr>Aarial</vt:lpstr>
      <vt:lpstr>Arial</vt:lpstr>
      <vt:lpstr>Calibri</vt:lpstr>
      <vt:lpstr>Calibri Light</vt:lpstr>
      <vt:lpstr>Cambria Math</vt:lpstr>
      <vt:lpstr>Chu Van An</vt:lpstr>
      <vt:lpstr>Georgia Pro Cond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2023-07-29T05:11:01Z</dcterms:modified>
</cp:coreProperties>
</file>