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300" r:id="rId2"/>
    <p:sldId id="304" r:id="rId3"/>
    <p:sldId id="302" r:id="rId4"/>
    <p:sldId id="292" r:id="rId5"/>
    <p:sldId id="370" r:id="rId6"/>
    <p:sldId id="301" r:id="rId7"/>
    <p:sldId id="335" r:id="rId8"/>
    <p:sldId id="348" r:id="rId9"/>
    <p:sldId id="314" r:id="rId10"/>
    <p:sldId id="336" r:id="rId11"/>
    <p:sldId id="337" r:id="rId12"/>
    <p:sldId id="333" r:id="rId13"/>
    <p:sldId id="339" r:id="rId14"/>
    <p:sldId id="340" r:id="rId15"/>
    <p:sldId id="341" r:id="rId16"/>
    <p:sldId id="374" r:id="rId17"/>
    <p:sldId id="376" r:id="rId18"/>
    <p:sldId id="377" r:id="rId19"/>
    <p:sldId id="378" r:id="rId20"/>
    <p:sldId id="349" r:id="rId21"/>
    <p:sldId id="327" r:id="rId22"/>
    <p:sldId id="342" r:id="rId23"/>
    <p:sldId id="380" r:id="rId24"/>
    <p:sldId id="379" r:id="rId25"/>
    <p:sldId id="343" r:id="rId26"/>
    <p:sldId id="344" r:id="rId27"/>
    <p:sldId id="357" r:id="rId28"/>
    <p:sldId id="381" r:id="rId29"/>
    <p:sldId id="382" r:id="rId30"/>
    <p:sldId id="383" r:id="rId31"/>
    <p:sldId id="384" r:id="rId32"/>
    <p:sldId id="385" r:id="rId33"/>
    <p:sldId id="345" r:id="rId34"/>
    <p:sldId id="315" r:id="rId35"/>
    <p:sldId id="386" r:id="rId36"/>
    <p:sldId id="331" r:id="rId37"/>
    <p:sldId id="328" r:id="rId38"/>
    <p:sldId id="329" r:id="rId39"/>
    <p:sldId id="33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18" autoAdjust="0"/>
    <p:restoredTop sz="94657"/>
  </p:normalViewPr>
  <p:slideViewPr>
    <p:cSldViewPr snapToGrid="0">
      <p:cViewPr varScale="1">
        <p:scale>
          <a:sx n="69" d="100"/>
          <a:sy n="69" d="100"/>
        </p:scale>
        <p:origin x="996" y="102"/>
      </p:cViewPr>
      <p:guideLst>
        <p:guide orient="horz" pos="2160"/>
        <p:guide pos="3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https://www.shutterstock.com/search/wheel</a:t>
            </a:r>
          </a:p>
          <a:p>
            <a:pPr marL="0" marR="0" lvl="0" indent="0" algn="l" defTabSz="914400" rtl="0" eaLnBrk="1" fontAlgn="auto" latinLnBrk="0" hangingPunct="1">
              <a:lnSpc>
                <a:spcPct val="100000"/>
              </a:lnSpc>
              <a:spcBef>
                <a:spcPts val="0"/>
              </a:spcBef>
              <a:spcAft>
                <a:spcPts val="0"/>
              </a:spcAft>
              <a:buClrTx/>
              <a:buSzTx/>
              <a:buFontTx/>
              <a:buNone/>
              <a:defRPr/>
            </a:pPr>
            <a:r>
              <a:rPr lang="en-US" dirty="0"/>
              <a:t>https://www.shutterstock.com/image-vector/agriculture-concept-tractor-plowing-field-on-2060873492</a:t>
            </a:r>
          </a:p>
          <a:p>
            <a:pPr marL="0" marR="0" lvl="0" indent="0" algn="l" defTabSz="914400" rtl="0" eaLnBrk="1" fontAlgn="auto" latinLnBrk="0" hangingPunct="1">
              <a:lnSpc>
                <a:spcPct val="100000"/>
              </a:lnSpc>
              <a:spcBef>
                <a:spcPts val="0"/>
              </a:spcBef>
              <a:spcAft>
                <a:spcPts val="0"/>
              </a:spcAft>
              <a:buClrTx/>
              <a:buSzTx/>
              <a:buFontTx/>
              <a:buNone/>
              <a:defRPr/>
            </a:pPr>
            <a:r>
              <a:rPr lang="en-US" dirty="0"/>
              <a:t>https://www.shutterstock.com/image-photo/closeup-view-woman-legs-roller-skates-1923544805</a:t>
            </a:r>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0" y="635"/>
            <a:ext cx="12213590" cy="6865620"/>
          </a:xfrm>
          <a:prstGeom prst="rect">
            <a:avLst/>
          </a:prstGeom>
        </p:spPr>
      </p:pic>
      <p:pic>
        <p:nvPicPr>
          <p:cNvPr id="8" name="Picture 7">
            <a:hlinkClick r:id="" action="ppaction://hlinkshowjump?jump=firstslide"/>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p:cNvSpPr txBox="1"/>
          <p:nvPr userDrawn="1"/>
        </p:nvSpPr>
        <p:spPr>
          <a:xfrm>
            <a:off x="153420" y="-41096"/>
            <a:ext cx="2270760" cy="368300"/>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7: Transportation</a:t>
            </a:r>
          </a:p>
        </p:txBody>
      </p:sp>
      <p:sp>
        <p:nvSpPr>
          <p:cNvPr id="14" name="TextBox 13"/>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p:cNvSpPr txBox="1"/>
          <p:nvPr userDrawn="1"/>
        </p:nvSpPr>
        <p:spPr>
          <a:xfrm>
            <a:off x="11009193" y="0"/>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3.1</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7.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7.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eduhome.com.vn/DHALesson?idGrade=10&amp;idSubject=1&amp;idSeries=118&amp;idTheme=1067&amp;IdLevel=3&amp;idThemeServer=83"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7: Transportation</a:t>
            </a:r>
            <a:endParaRPr lang="en-US" sz="3200" b="1" dirty="0">
              <a:solidFill>
                <a:srgbClr val="0070C0"/>
              </a:solidFill>
            </a:endParaRPr>
          </a:p>
          <a:p>
            <a:pPr algn="ctr"/>
            <a:r>
              <a:rPr lang="en-US" sz="3200" b="1" dirty="0">
                <a:solidFill>
                  <a:srgbClr val="00B050"/>
                </a:solidFill>
              </a:rPr>
              <a:t>Lesson 3.1: Listening &amp; Reading</a:t>
            </a:r>
          </a:p>
          <a:p>
            <a:pPr algn="ctr"/>
            <a:r>
              <a:rPr lang="en-US" sz="3200" dirty="0">
                <a:solidFill>
                  <a:srgbClr val="FF0000"/>
                </a:solidFill>
              </a:rPr>
              <a:t>Page</a:t>
            </a:r>
            <a:r>
              <a:rPr lang="en-US" sz="3200" dirty="0"/>
              <a:t> </a:t>
            </a:r>
            <a:r>
              <a:rPr lang="en-US" sz="3200" dirty="0">
                <a:solidFill>
                  <a:srgbClr val="FF0000"/>
                </a:solidFill>
              </a:rPr>
              <a:t>58</a:t>
            </a:r>
          </a:p>
        </p:txBody>
      </p:sp>
    </p:spTree>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211" y="104017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choose the correct answer.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24" name="TextBox 23"/>
          <p:cNvSpPr txBox="1"/>
          <p:nvPr/>
        </p:nvSpPr>
        <p:spPr>
          <a:xfrm>
            <a:off x="3595250" y="3269912"/>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7" name="TextBox 26"/>
          <p:cNvSpPr txBox="1"/>
          <p:nvPr/>
        </p:nvSpPr>
        <p:spPr>
          <a:xfrm>
            <a:off x="621132" y="5817825"/>
            <a:ext cx="1722018"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WHY?</a:t>
            </a:r>
            <a:endParaRPr lang="en-US" sz="2800" dirty="0"/>
          </a:p>
        </p:txBody>
      </p:sp>
      <p:pic>
        <p:nvPicPr>
          <p:cNvPr id="3" name="Picture 2"/>
          <p:cNvPicPr>
            <a:picLocks noChangeAspect="1"/>
          </p:cNvPicPr>
          <p:nvPr/>
        </p:nvPicPr>
        <p:blipFill>
          <a:blip r:embed="rId4"/>
          <a:stretch>
            <a:fillRect/>
          </a:stretch>
        </p:blipFill>
        <p:spPr>
          <a:xfrm>
            <a:off x="2597235" y="299852"/>
            <a:ext cx="820521" cy="792227"/>
          </a:xfrm>
          <a:prstGeom prst="rect">
            <a:avLst/>
          </a:prstGeom>
        </p:spPr>
      </p:pic>
      <p:pic>
        <p:nvPicPr>
          <p:cNvPr id="11" name="Picture 10"/>
          <p:cNvPicPr>
            <a:picLocks noChangeAspect="1"/>
          </p:cNvPicPr>
          <p:nvPr/>
        </p:nvPicPr>
        <p:blipFill>
          <a:blip r:embed="rId5"/>
          <a:stretch>
            <a:fillRect/>
          </a:stretch>
        </p:blipFill>
        <p:spPr>
          <a:xfrm>
            <a:off x="2255160" y="1934137"/>
            <a:ext cx="7613364" cy="1212019"/>
          </a:xfrm>
          <a:prstGeom prst="rect">
            <a:avLst/>
          </a:prstGeom>
        </p:spPr>
      </p:pic>
      <p:pic>
        <p:nvPicPr>
          <p:cNvPr id="5" name="Picture 4"/>
          <p:cNvPicPr>
            <a:picLocks noChangeAspect="1"/>
          </p:cNvPicPr>
          <p:nvPr/>
        </p:nvPicPr>
        <p:blipFill>
          <a:blip r:embed="rId6"/>
          <a:stretch>
            <a:fillRect/>
          </a:stretch>
        </p:blipFill>
        <p:spPr>
          <a:xfrm>
            <a:off x="2597235" y="3984889"/>
            <a:ext cx="5403057" cy="1832936"/>
          </a:xfrm>
          <a:prstGeom prst="rect">
            <a:avLst/>
          </a:prstGeom>
        </p:spPr>
      </p:pic>
      <p:pic>
        <p:nvPicPr>
          <p:cNvPr id="10" name="CD1-TRACK 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60622" y="391447"/>
            <a:ext cx="609600" cy="609600"/>
          </a:xfrm>
          <a:prstGeom prst="rect">
            <a:avLst/>
          </a:prstGeom>
        </p:spPr>
      </p:pic>
      <p:sp>
        <p:nvSpPr>
          <p:cNvPr id="55" name="TextBox 54"/>
          <p:cNvSpPr txBox="1"/>
          <p:nvPr/>
        </p:nvSpPr>
        <p:spPr>
          <a:xfrm>
            <a:off x="7940387" y="413230"/>
            <a:ext cx="3946383" cy="368300"/>
          </a:xfrm>
          <a:prstGeom prst="rect">
            <a:avLst/>
          </a:prstGeom>
          <a:noFill/>
        </p:spPr>
        <p:txBody>
          <a:bodyPr wrap="square" rtlCol="0">
            <a:spAutoFit/>
          </a:bodyPr>
          <a:lstStyle/>
          <a:p>
            <a:pPr algn="r"/>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76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24"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24" name="TextBox 23"/>
          <p:cNvSpPr txBox="1"/>
          <p:nvPr/>
        </p:nvSpPr>
        <p:spPr>
          <a:xfrm>
            <a:off x="2734938" y="4428605"/>
            <a:ext cx="3154493"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7" name="TextBox 26"/>
          <p:cNvSpPr txBox="1"/>
          <p:nvPr/>
        </p:nvSpPr>
        <p:spPr>
          <a:xfrm>
            <a:off x="2734938" y="5242034"/>
            <a:ext cx="3260626"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THE ANSWER IS …</a:t>
            </a:r>
            <a:endParaRPr lang="en-US" sz="2800" dirty="0"/>
          </a:p>
        </p:txBody>
      </p:sp>
      <p:sp>
        <p:nvSpPr>
          <p:cNvPr id="9" name="Rectangle 8"/>
          <p:cNvSpPr/>
          <p:nvPr/>
        </p:nvSpPr>
        <p:spPr>
          <a:xfrm>
            <a:off x="205274" y="1012421"/>
            <a:ext cx="11884182" cy="304609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rPr>
              <a:t>While you are listening, focus on what Matt talked about 2 types of transportation.</a:t>
            </a:r>
          </a:p>
          <a:p>
            <a:r>
              <a:rPr lang="en-US" sz="3200" i="1" dirty="0">
                <a:solidFill>
                  <a:srgbClr val="FF0000"/>
                </a:solidFill>
              </a:rPr>
              <a:t>Everyone can choose their favorite color because both of them come in lots of cool and fun ones. The Hover Go and the One Wheeler are both great kinds of transportation for children.</a:t>
            </a:r>
          </a:p>
          <a:p>
            <a:endParaRPr lang="en-US" sz="3200" i="1" dirty="0">
              <a:solidFill>
                <a:srgbClr val="FF0000"/>
              </a:solidFill>
            </a:endParaRPr>
          </a:p>
        </p:txBody>
      </p:sp>
      <p:cxnSp>
        <p:nvCxnSpPr>
          <p:cNvPr id="11" name="Straight Connector 10"/>
          <p:cNvCxnSpPr/>
          <p:nvPr/>
        </p:nvCxnSpPr>
        <p:spPr>
          <a:xfrm flipV="1">
            <a:off x="299200" y="3460865"/>
            <a:ext cx="6816725" cy="16510"/>
          </a:xfrm>
          <a:prstGeom prst="line">
            <a:avLst/>
          </a:prstGeom>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6553763" y="4461808"/>
            <a:ext cx="6862433" cy="2062103"/>
          </a:xfrm>
          <a:prstGeom prst="rect">
            <a:avLst/>
          </a:prstGeom>
          <a:noFill/>
        </p:spPr>
        <p:txBody>
          <a:bodyPr wrap="square">
            <a:spAutoFit/>
          </a:bodyPr>
          <a:lstStyle/>
          <a:p>
            <a:pPr marL="514350" indent="-514350">
              <a:buAutoNum type="arabicPeriod"/>
            </a:pPr>
            <a:r>
              <a:rPr lang="en-US" sz="3200" i="1" strike="sngStrike" dirty="0">
                <a:solidFill>
                  <a:schemeClr val="tx2">
                    <a:lumMod val="60000"/>
                    <a:lumOff val="40000"/>
                  </a:schemeClr>
                </a:solidFill>
                <a:latin typeface="+mj-lt"/>
              </a:rPr>
              <a:t>the One Wheeler                   </a:t>
            </a:r>
          </a:p>
          <a:p>
            <a:pPr marL="514350" indent="-514350">
              <a:buAutoNum type="arabicPeriod"/>
            </a:pPr>
            <a:r>
              <a:rPr lang="en-US" sz="3200" i="1" strike="sngStrike" dirty="0">
                <a:solidFill>
                  <a:schemeClr val="tx2">
                    <a:lumMod val="60000"/>
                    <a:lumOff val="40000"/>
                  </a:schemeClr>
                </a:solidFill>
                <a:latin typeface="+mj-lt"/>
              </a:rPr>
              <a:t>the Hover Go</a:t>
            </a:r>
          </a:p>
          <a:p>
            <a:pPr marL="514350" indent="-514350">
              <a:buAutoNum type="arabicPeriod"/>
            </a:pPr>
            <a:r>
              <a:rPr lang="en-US" sz="3200" i="1" dirty="0">
                <a:solidFill>
                  <a:srgbClr val="FF0000"/>
                </a:solidFill>
                <a:latin typeface="+mj-lt"/>
              </a:rPr>
              <a:t>They’re both great for kids.</a:t>
            </a:r>
            <a:br>
              <a:rPr lang="en-US" sz="3200" i="1" dirty="0">
                <a:solidFill>
                  <a:srgbClr val="FF0000"/>
                </a:solidFill>
                <a:latin typeface="+mj-lt"/>
              </a:rPr>
            </a:br>
            <a:endParaRPr lang="en-US" sz="3200" i="1" dirty="0">
              <a:solidFill>
                <a:srgbClr val="FF0000"/>
              </a:solidFill>
              <a:latin typeface="+mj-lt"/>
            </a:endParaRPr>
          </a:p>
        </p:txBody>
      </p:sp>
      <p:pic>
        <p:nvPicPr>
          <p:cNvPr id="13" name="CD1-TRACK 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105" y="5187950"/>
            <a:ext cx="609600" cy="609600"/>
          </a:xfrm>
          <a:prstGeom prst="rect">
            <a:avLst/>
          </a:prstGeom>
        </p:spPr>
      </p:pic>
      <p:sp>
        <p:nvSpPr>
          <p:cNvPr id="55" name="TextBox 54"/>
          <p:cNvSpPr txBox="1"/>
          <p:nvPr/>
        </p:nvSpPr>
        <p:spPr>
          <a:xfrm>
            <a:off x="385445" y="4428490"/>
            <a:ext cx="1957070" cy="645160"/>
          </a:xfrm>
          <a:prstGeom prst="rect">
            <a:avLst/>
          </a:prstGeom>
          <a:noFill/>
        </p:spPr>
        <p:txBody>
          <a:bodyPr wrap="square" rtlCol="0">
            <a:spAutoFit/>
          </a:bodyPr>
          <a:lstStyle/>
          <a:p>
            <a:pPr algn="l"/>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8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9">
                                            <p:txEl>
                                              <p:pRg st="0" end="0"/>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fltVal val="0"/>
                                          </p:val>
                                        </p:tav>
                                        <p:tav tm="100000">
                                          <p:val>
                                            <p:strVal val="#ppt_w"/>
                                          </p:val>
                                        </p:tav>
                                      </p:tavLst>
                                    </p:anim>
                                    <p:anim calcmode="lin" valueType="num">
                                      <p:cBhvr>
                                        <p:cTn id="28" dur="1000" fill="hold"/>
                                        <p:tgtEl>
                                          <p:spTgt spid="27"/>
                                        </p:tgtEl>
                                        <p:attrNameLst>
                                          <p:attrName>ppt_h</p:attrName>
                                        </p:attrNameLst>
                                      </p:cBhvr>
                                      <p:tavLst>
                                        <p:tav tm="0">
                                          <p:val>
                                            <p:fltVal val="0"/>
                                          </p:val>
                                        </p:tav>
                                        <p:tav tm="100000">
                                          <p:val>
                                            <p:strVal val="#ppt_h"/>
                                          </p:val>
                                        </p:tav>
                                      </p:tavLst>
                                    </p:anim>
                                    <p:anim calcmode="lin" valueType="num">
                                      <p:cBhvr>
                                        <p:cTn id="29" dur="1000" fill="hold"/>
                                        <p:tgtEl>
                                          <p:spTgt spid="27"/>
                                        </p:tgtEl>
                                        <p:attrNameLst>
                                          <p:attrName>style.rotation</p:attrName>
                                        </p:attrNameLst>
                                      </p:cBhvr>
                                      <p:tavLst>
                                        <p:tav tm="0">
                                          <p:val>
                                            <p:fltVal val="90"/>
                                          </p:val>
                                        </p:tav>
                                        <p:tav tm="100000">
                                          <p:val>
                                            <p:fltVal val="0"/>
                                          </p:val>
                                        </p:tav>
                                      </p:tavLst>
                                    </p:anim>
                                    <p:animEffect transition="in" filter="fade">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bldLst>
      <p:bldP spid="2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5998" y="659641"/>
            <a:ext cx="1196600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b. Underline the key words.</a:t>
            </a:r>
            <a:r>
              <a:rPr lang="en-US" sz="3600" i="1" dirty="0">
                <a:solidFill>
                  <a:srgbClr val="0070C0"/>
                </a:solidFill>
              </a:rPr>
              <a:t> What are we going to do? </a:t>
            </a:r>
            <a:endParaRPr lang="en-US" sz="3400" i="1" dirty="0">
              <a:solidFill>
                <a:srgbClr val="0070C0"/>
              </a:solidFill>
            </a:endParaRPr>
          </a:p>
        </p:txBody>
      </p:sp>
      <p:pic>
        <p:nvPicPr>
          <p:cNvPr id="2" name="CD1-TRACK 6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6273" y="1814698"/>
            <a:ext cx="487363" cy="487363"/>
          </a:xfrm>
          <a:prstGeom prst="rect">
            <a:avLst/>
          </a:prstGeom>
        </p:spPr>
      </p:pic>
      <p:sp>
        <p:nvSpPr>
          <p:cNvPr id="18" name="TextBox 17"/>
          <p:cNvSpPr txBox="1"/>
          <p:nvPr/>
        </p:nvSpPr>
        <p:spPr>
          <a:xfrm>
            <a:off x="576126" y="280287"/>
            <a:ext cx="161933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pic>
        <p:nvPicPr>
          <p:cNvPr id="4" name="Picture 3"/>
          <p:cNvPicPr>
            <a:picLocks noChangeAspect="1"/>
          </p:cNvPicPr>
          <p:nvPr/>
        </p:nvPicPr>
        <p:blipFill>
          <a:blip r:embed="rId5"/>
          <a:stretch>
            <a:fillRect/>
          </a:stretch>
        </p:blipFill>
        <p:spPr>
          <a:xfrm>
            <a:off x="1258150" y="1305972"/>
            <a:ext cx="9520519" cy="5145087"/>
          </a:xfrm>
          <a:prstGeom prst="rect">
            <a:avLst/>
          </a:prstGeom>
        </p:spPr>
      </p:pic>
      <p:cxnSp>
        <p:nvCxnSpPr>
          <p:cNvPr id="8" name="Straight Connector 7"/>
          <p:cNvCxnSpPr/>
          <p:nvPr/>
        </p:nvCxnSpPr>
        <p:spPr>
          <a:xfrm>
            <a:off x="4053707" y="1737019"/>
            <a:ext cx="3240228"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7919093" y="1737019"/>
            <a:ext cx="1299858"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2195465" y="2160377"/>
            <a:ext cx="1943303"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2367157" y="3627554"/>
            <a:ext cx="2403696"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1" name="Straight Connector 30"/>
          <p:cNvCxnSpPr/>
          <p:nvPr/>
        </p:nvCxnSpPr>
        <p:spPr>
          <a:xfrm>
            <a:off x="3029497" y="4261499"/>
            <a:ext cx="418241"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a:xfrm>
            <a:off x="3838353" y="4261499"/>
            <a:ext cx="1690577"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a:off x="3168389" y="4891086"/>
            <a:ext cx="160246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a:off x="2367157" y="5533746"/>
            <a:ext cx="200282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7" name="Straight Connector 36"/>
          <p:cNvCxnSpPr/>
          <p:nvPr/>
        </p:nvCxnSpPr>
        <p:spPr>
          <a:xfrm>
            <a:off x="2367157" y="6195230"/>
            <a:ext cx="1771611"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0" y="393700"/>
            <a:ext cx="6793230" cy="6451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tick.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7" name="TextBox 16"/>
          <p:cNvSpPr txBox="1"/>
          <p:nvPr/>
        </p:nvSpPr>
        <p:spPr>
          <a:xfrm>
            <a:off x="0" y="5859484"/>
            <a:ext cx="6865495"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WHAT ARE YOUR ANSWERS?</a:t>
            </a:r>
            <a:endParaRPr lang="en-US" sz="2800" dirty="0"/>
          </a:p>
        </p:txBody>
      </p:sp>
      <p:pic>
        <p:nvPicPr>
          <p:cNvPr id="3" name="Picture 2"/>
          <p:cNvPicPr>
            <a:picLocks noChangeAspect="1"/>
          </p:cNvPicPr>
          <p:nvPr/>
        </p:nvPicPr>
        <p:blipFill>
          <a:blip r:embed="rId4"/>
          <a:stretch>
            <a:fillRect/>
          </a:stretch>
        </p:blipFill>
        <p:spPr>
          <a:xfrm>
            <a:off x="1148843" y="1103531"/>
            <a:ext cx="10512020" cy="4769343"/>
          </a:xfrm>
          <a:prstGeom prst="rect">
            <a:avLst/>
          </a:prstGeom>
        </p:spPr>
      </p:pic>
      <p:pic>
        <p:nvPicPr>
          <p:cNvPr id="7" name="CD1-TRACK 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88449" y="352519"/>
            <a:ext cx="609600" cy="609600"/>
          </a:xfrm>
          <a:prstGeom prst="rect">
            <a:avLst/>
          </a:prstGeom>
        </p:spPr>
      </p:pic>
      <p:sp>
        <p:nvSpPr>
          <p:cNvPr id="55" name="TextBox 54"/>
          <p:cNvSpPr txBox="1"/>
          <p:nvPr/>
        </p:nvSpPr>
        <p:spPr>
          <a:xfrm>
            <a:off x="10158095" y="413385"/>
            <a:ext cx="1951355" cy="645160"/>
          </a:xfrm>
          <a:prstGeom prst="rect">
            <a:avLst/>
          </a:prstGeom>
          <a:noFill/>
        </p:spPr>
        <p:txBody>
          <a:bodyPr wrap="square" rtlCol="0">
            <a:spAutoFit/>
          </a:bodyPr>
          <a:lstStyle/>
          <a:p>
            <a:pPr algn="r"/>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0" y="427990"/>
            <a:ext cx="8662670" cy="6451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1" name="TextBox 10"/>
          <p:cNvSpPr txBox="1"/>
          <p:nvPr/>
        </p:nvSpPr>
        <p:spPr>
          <a:xfrm>
            <a:off x="6021245" y="5914044"/>
            <a:ext cx="6170755" cy="523220"/>
          </a:xfrm>
          <a:prstGeom prst="rect">
            <a:avLst/>
          </a:prstGeom>
          <a:noFill/>
        </p:spPr>
        <p:txBody>
          <a:bodyPr wrap="square">
            <a:spAutoFit/>
          </a:bodyPr>
          <a:lstStyle/>
          <a:p>
            <a:pPr algn="r"/>
            <a:r>
              <a:rPr lang="en-US" sz="2800" b="1" i="1" dirty="0">
                <a:solidFill>
                  <a:srgbClr val="0070C0"/>
                </a:solidFill>
                <a:highlight>
                  <a:srgbClr val="FFFF00"/>
                </a:highlight>
                <a:sym typeface="Wingdings" panose="05000000000000000000" pitchFamily="2" charset="2"/>
              </a:rPr>
              <a:t> WHY ARE THESE ANSWERS?</a:t>
            </a:r>
            <a:endParaRPr lang="en-US" sz="2800" dirty="0"/>
          </a:p>
        </p:txBody>
      </p:sp>
      <p:pic>
        <p:nvPicPr>
          <p:cNvPr id="17" name="Picture 16"/>
          <p:cNvPicPr>
            <a:picLocks noChangeAspect="1"/>
          </p:cNvPicPr>
          <p:nvPr/>
        </p:nvPicPr>
        <p:blipFill>
          <a:blip r:embed="rId4"/>
          <a:stretch>
            <a:fillRect/>
          </a:stretch>
        </p:blipFill>
        <p:spPr>
          <a:xfrm>
            <a:off x="729108" y="1144171"/>
            <a:ext cx="10512020" cy="4769343"/>
          </a:xfrm>
          <a:prstGeom prst="rect">
            <a:avLst/>
          </a:prstGeom>
        </p:spPr>
      </p:pic>
      <p:pic>
        <p:nvPicPr>
          <p:cNvPr id="18" name="Picture 17"/>
          <p:cNvPicPr>
            <a:picLocks noChangeAspect="1"/>
          </p:cNvPicPr>
          <p:nvPr/>
        </p:nvPicPr>
        <p:blipFill>
          <a:blip r:embed="rId5"/>
          <a:stretch>
            <a:fillRect/>
          </a:stretch>
        </p:blipFill>
        <p:spPr>
          <a:xfrm>
            <a:off x="9463668" y="2897235"/>
            <a:ext cx="469372" cy="572405"/>
          </a:xfrm>
          <a:prstGeom prst="rect">
            <a:avLst/>
          </a:prstGeom>
        </p:spPr>
      </p:pic>
      <p:pic>
        <p:nvPicPr>
          <p:cNvPr id="20" name="Picture 19"/>
          <p:cNvPicPr>
            <a:picLocks noChangeAspect="1"/>
          </p:cNvPicPr>
          <p:nvPr/>
        </p:nvPicPr>
        <p:blipFill>
          <a:blip r:embed="rId5"/>
          <a:stretch>
            <a:fillRect/>
          </a:stretch>
        </p:blipFill>
        <p:spPr>
          <a:xfrm>
            <a:off x="6675546" y="3664084"/>
            <a:ext cx="469372" cy="572405"/>
          </a:xfrm>
          <a:prstGeom prst="rect">
            <a:avLst/>
          </a:prstGeom>
        </p:spPr>
      </p:pic>
      <p:pic>
        <p:nvPicPr>
          <p:cNvPr id="21" name="Picture 20"/>
          <p:cNvPicPr>
            <a:picLocks noChangeAspect="1"/>
          </p:cNvPicPr>
          <p:nvPr/>
        </p:nvPicPr>
        <p:blipFill>
          <a:blip r:embed="rId5"/>
          <a:stretch>
            <a:fillRect/>
          </a:stretch>
        </p:blipFill>
        <p:spPr>
          <a:xfrm>
            <a:off x="9463668" y="4410382"/>
            <a:ext cx="469372" cy="572405"/>
          </a:xfrm>
          <a:prstGeom prst="rect">
            <a:avLst/>
          </a:prstGeom>
        </p:spPr>
      </p:pic>
      <p:pic>
        <p:nvPicPr>
          <p:cNvPr id="22" name="Picture 21"/>
          <p:cNvPicPr>
            <a:picLocks noChangeAspect="1"/>
          </p:cNvPicPr>
          <p:nvPr/>
        </p:nvPicPr>
        <p:blipFill>
          <a:blip r:embed="rId5"/>
          <a:stretch>
            <a:fillRect/>
          </a:stretch>
        </p:blipFill>
        <p:spPr>
          <a:xfrm>
            <a:off x="6675546" y="5178017"/>
            <a:ext cx="469372" cy="572405"/>
          </a:xfrm>
          <a:prstGeom prst="rect">
            <a:avLst/>
          </a:prstGeom>
        </p:spPr>
      </p:pic>
      <p:pic>
        <p:nvPicPr>
          <p:cNvPr id="23" name="Picture 22"/>
          <p:cNvPicPr>
            <a:picLocks noChangeAspect="1"/>
          </p:cNvPicPr>
          <p:nvPr/>
        </p:nvPicPr>
        <p:blipFill>
          <a:blip r:embed="rId5"/>
          <a:stretch>
            <a:fillRect/>
          </a:stretch>
        </p:blipFill>
        <p:spPr>
          <a:xfrm>
            <a:off x="9463668" y="5207713"/>
            <a:ext cx="469372" cy="572405"/>
          </a:xfrm>
          <a:prstGeom prst="rect">
            <a:avLst/>
          </a:prstGeom>
        </p:spPr>
      </p:pic>
      <p:pic>
        <p:nvPicPr>
          <p:cNvPr id="12" name="CD1-TRACK 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1126" y="534522"/>
            <a:ext cx="609600" cy="609600"/>
          </a:xfrm>
          <a:prstGeom prst="rect">
            <a:avLst/>
          </a:prstGeom>
        </p:spPr>
      </p:pic>
      <p:sp>
        <p:nvSpPr>
          <p:cNvPr id="55" name="TextBox 54"/>
          <p:cNvSpPr txBox="1"/>
          <p:nvPr/>
        </p:nvSpPr>
        <p:spPr>
          <a:xfrm>
            <a:off x="11107420" y="1204595"/>
            <a:ext cx="1137285" cy="1198880"/>
          </a:xfrm>
          <a:prstGeom prst="rect">
            <a:avLst/>
          </a:prstGeom>
          <a:noFill/>
        </p:spPr>
        <p:txBody>
          <a:bodyPr wrap="square" rtlCol="0">
            <a:spAutoFit/>
          </a:bodyPr>
          <a:lstStyle/>
          <a:p>
            <a:pPr algn="r"/>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8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090177" y="1282430"/>
            <a:ext cx="10634049" cy="1076325"/>
          </a:xfrm>
          <a:prstGeom prst="rect">
            <a:avLst/>
          </a:prstGeom>
          <a:solidFill>
            <a:schemeClr val="bg1"/>
          </a:solidFill>
          <a:ln>
            <a:noFill/>
          </a:ln>
          <a:effectLst/>
        </p:spPr>
        <p:txBody>
          <a:bodyPr wrap="square">
            <a:spAutoFit/>
          </a:bodyPr>
          <a:lstStyle/>
          <a:p>
            <a:r>
              <a:rPr lang="en-US" sz="3200" i="1" dirty="0">
                <a:solidFill>
                  <a:srgbClr val="FF0000"/>
                </a:solidFill>
              </a:rPr>
              <a:t>So today, I want to talk about the One Wheeler and Hover Go. The Hover Go is easier to ride because it has two wheels. </a:t>
            </a:r>
          </a:p>
        </p:txBody>
      </p:sp>
      <p:sp>
        <p:nvSpPr>
          <p:cNvPr id="30" name="Rectangle 29"/>
          <p:cNvSpPr/>
          <p:nvPr/>
        </p:nvSpPr>
        <p:spPr>
          <a:xfrm>
            <a:off x="1974215" y="485775"/>
            <a:ext cx="8294370" cy="6451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defTabSz="914400">
              <a:tabLst>
                <a:tab pos="268605" algn="l"/>
              </a:tabLst>
            </a:pPr>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cxnSp>
        <p:nvCxnSpPr>
          <p:cNvPr id="13" name="Straight Connector 12"/>
          <p:cNvCxnSpPr/>
          <p:nvPr/>
        </p:nvCxnSpPr>
        <p:spPr>
          <a:xfrm>
            <a:off x="1868884" y="2291989"/>
            <a:ext cx="8456762"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4" name="Picture 13"/>
          <p:cNvPicPr>
            <a:picLocks noChangeAspect="1"/>
          </p:cNvPicPr>
          <p:nvPr/>
        </p:nvPicPr>
        <p:blipFill>
          <a:blip r:embed="rId4"/>
          <a:stretch>
            <a:fillRect/>
          </a:stretch>
        </p:blipFill>
        <p:spPr>
          <a:xfrm>
            <a:off x="1924304" y="2460197"/>
            <a:ext cx="8844220" cy="4012656"/>
          </a:xfrm>
          <a:prstGeom prst="rect">
            <a:avLst/>
          </a:prstGeom>
        </p:spPr>
      </p:pic>
      <p:pic>
        <p:nvPicPr>
          <p:cNvPr id="10" name="CD1-TRACK 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8666" y="466541"/>
            <a:ext cx="609600" cy="609600"/>
          </a:xfrm>
          <a:prstGeom prst="rect">
            <a:avLst/>
          </a:prstGeom>
        </p:spPr>
      </p:pic>
      <p:sp>
        <p:nvSpPr>
          <p:cNvPr id="55" name="TextBox 54"/>
          <p:cNvSpPr txBox="1"/>
          <p:nvPr/>
        </p:nvSpPr>
        <p:spPr>
          <a:xfrm>
            <a:off x="10557510" y="431165"/>
            <a:ext cx="1634490" cy="922020"/>
          </a:xfrm>
          <a:prstGeom prst="rect">
            <a:avLst/>
          </a:prstGeom>
          <a:noFill/>
        </p:spPr>
        <p:txBody>
          <a:bodyPr wrap="square" rtlCol="0">
            <a:spAutoFit/>
          </a:bodyPr>
          <a:lstStyle/>
          <a:p>
            <a:pPr algn="r"/>
            <a:r>
              <a:rPr lang="en-US" i="1" dirty="0">
                <a:solidFill>
                  <a:srgbClr val="FF0000"/>
                </a:solidFill>
              </a:rPr>
              <a:t>Click on the icon to hear the sound</a:t>
            </a:r>
          </a:p>
        </p:txBody>
      </p:sp>
      <p:sp>
        <p:nvSpPr>
          <p:cNvPr id="2" name="TextBox 18"/>
          <p:cNvSpPr txBox="1"/>
          <p:nvPr/>
        </p:nvSpPr>
        <p:spPr>
          <a:xfrm>
            <a:off x="0" y="466725"/>
            <a:ext cx="1924050" cy="39878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2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371472" y="1141538"/>
            <a:ext cx="10632757" cy="1077218"/>
          </a:xfrm>
          <a:prstGeom prst="rect">
            <a:avLst/>
          </a:prstGeom>
          <a:solidFill>
            <a:schemeClr val="bg1"/>
          </a:solidFill>
          <a:ln>
            <a:noFill/>
          </a:ln>
          <a:effectLst/>
        </p:spPr>
        <p:txBody>
          <a:bodyPr wrap="square">
            <a:spAutoFit/>
          </a:bodyPr>
          <a:lstStyle/>
          <a:p>
            <a:r>
              <a:rPr lang="en-US" sz="3200" i="1" dirty="0">
                <a:solidFill>
                  <a:srgbClr val="FF0000"/>
                </a:solidFill>
              </a:rPr>
              <a:t>The Hover Go also has cool lights so you can ride at night.</a:t>
            </a:r>
          </a:p>
          <a:p>
            <a:endParaRPr lang="en-US" sz="3200" i="1" dirty="0">
              <a:solidFill>
                <a:srgbClr val="FF0000"/>
              </a:solidFill>
            </a:endParaRPr>
          </a:p>
        </p:txBody>
      </p:sp>
      <p:pic>
        <p:nvPicPr>
          <p:cNvPr id="12" name="Picture 11"/>
          <p:cNvPicPr>
            <a:picLocks noChangeAspect="1"/>
          </p:cNvPicPr>
          <p:nvPr/>
        </p:nvPicPr>
        <p:blipFill>
          <a:blip r:embed="rId4"/>
          <a:stretch>
            <a:fillRect/>
          </a:stretch>
        </p:blipFill>
        <p:spPr>
          <a:xfrm>
            <a:off x="1911350" y="2036445"/>
            <a:ext cx="8844280" cy="4194810"/>
          </a:xfrm>
          <a:prstGeom prst="rect">
            <a:avLst/>
          </a:prstGeom>
        </p:spPr>
      </p:pic>
      <p:pic>
        <p:nvPicPr>
          <p:cNvPr id="13" name="Picture 12"/>
          <p:cNvPicPr>
            <a:picLocks noChangeAspect="1"/>
          </p:cNvPicPr>
          <p:nvPr/>
        </p:nvPicPr>
        <p:blipFill>
          <a:blip r:embed="rId5"/>
          <a:stretch>
            <a:fillRect/>
          </a:stretch>
        </p:blipFill>
        <p:spPr>
          <a:xfrm>
            <a:off x="9326001" y="3653057"/>
            <a:ext cx="338876" cy="413264"/>
          </a:xfrm>
          <a:prstGeom prst="rect">
            <a:avLst/>
          </a:prstGeom>
        </p:spPr>
      </p:pic>
      <p:cxnSp>
        <p:nvCxnSpPr>
          <p:cNvPr id="14" name="Straight Connector 13"/>
          <p:cNvCxnSpPr/>
          <p:nvPr/>
        </p:nvCxnSpPr>
        <p:spPr>
          <a:xfrm>
            <a:off x="5247199" y="1652437"/>
            <a:ext cx="5508625"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2110100" y="1652437"/>
            <a:ext cx="1567912"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5" name="CD1-TRACK 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18811" y="466871"/>
            <a:ext cx="609600" cy="609600"/>
          </a:xfrm>
          <a:prstGeom prst="rect">
            <a:avLst/>
          </a:prstGeom>
        </p:spPr>
      </p:pic>
      <p:sp>
        <p:nvSpPr>
          <p:cNvPr id="2" name="Rectangle 29"/>
          <p:cNvSpPr/>
          <p:nvPr/>
        </p:nvSpPr>
        <p:spPr>
          <a:xfrm>
            <a:off x="1974215" y="485775"/>
            <a:ext cx="8294370" cy="6451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defTabSz="914400">
              <a:tabLst>
                <a:tab pos="268605" algn="l"/>
              </a:tabLst>
            </a:pPr>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3" name="TextBox 18"/>
          <p:cNvSpPr txBox="1"/>
          <p:nvPr/>
        </p:nvSpPr>
        <p:spPr>
          <a:xfrm>
            <a:off x="0" y="466725"/>
            <a:ext cx="1924050" cy="39878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55" name="TextBox 54"/>
          <p:cNvSpPr txBox="1"/>
          <p:nvPr/>
        </p:nvSpPr>
        <p:spPr>
          <a:xfrm>
            <a:off x="10557510" y="401955"/>
            <a:ext cx="1634490" cy="922020"/>
          </a:xfrm>
          <a:prstGeom prst="rect">
            <a:avLst/>
          </a:prstGeom>
          <a:noFill/>
        </p:spPr>
        <p:txBody>
          <a:bodyPr wrap="square" rtlCol="0">
            <a:spAutoFit/>
          </a:bodyPr>
          <a:lstStyle/>
          <a:p>
            <a:pPr algn="r"/>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5"/>
                </p:tgtEl>
              </p:cMediaNode>
            </p:audio>
          </p:childTnLst>
        </p:cTn>
      </p:par>
    </p:tnLst>
    <p:bldLst>
      <p:bldP spid="2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904439" y="1232269"/>
            <a:ext cx="9554833" cy="1077218"/>
          </a:xfrm>
          <a:prstGeom prst="rect">
            <a:avLst/>
          </a:prstGeom>
          <a:solidFill>
            <a:schemeClr val="bg1"/>
          </a:solidFill>
          <a:ln>
            <a:noFill/>
          </a:ln>
          <a:effectLst/>
        </p:spPr>
        <p:txBody>
          <a:bodyPr wrap="square">
            <a:spAutoFit/>
          </a:bodyPr>
          <a:lstStyle/>
          <a:p>
            <a:r>
              <a:rPr lang="en-US" sz="3200" i="1" dirty="0">
                <a:solidFill>
                  <a:srgbClr val="FF0000"/>
                </a:solidFill>
              </a:rPr>
              <a:t>The One Wheeler can ride on sand and it’s faster.</a:t>
            </a:r>
          </a:p>
          <a:p>
            <a:endParaRPr lang="en-US" sz="3200" i="1" dirty="0">
              <a:solidFill>
                <a:srgbClr val="FF0000"/>
              </a:solidFill>
            </a:endParaRPr>
          </a:p>
        </p:txBody>
      </p:sp>
      <p:pic>
        <p:nvPicPr>
          <p:cNvPr id="12" name="Picture 11"/>
          <p:cNvPicPr>
            <a:picLocks noChangeAspect="1"/>
          </p:cNvPicPr>
          <p:nvPr/>
        </p:nvPicPr>
        <p:blipFill>
          <a:blip r:embed="rId4"/>
          <a:stretch>
            <a:fillRect/>
          </a:stretch>
        </p:blipFill>
        <p:spPr>
          <a:xfrm>
            <a:off x="1911604" y="2328752"/>
            <a:ext cx="8844220" cy="4012656"/>
          </a:xfrm>
          <a:prstGeom prst="rect">
            <a:avLst/>
          </a:prstGeom>
        </p:spPr>
      </p:pic>
      <p:pic>
        <p:nvPicPr>
          <p:cNvPr id="13" name="Picture 12"/>
          <p:cNvPicPr>
            <a:picLocks noChangeAspect="1"/>
          </p:cNvPicPr>
          <p:nvPr/>
        </p:nvPicPr>
        <p:blipFill>
          <a:blip r:embed="rId5"/>
          <a:stretch>
            <a:fillRect/>
          </a:stretch>
        </p:blipFill>
        <p:spPr>
          <a:xfrm>
            <a:off x="6982939" y="4505351"/>
            <a:ext cx="338876" cy="413264"/>
          </a:xfrm>
          <a:prstGeom prst="rect">
            <a:avLst/>
          </a:prstGeom>
        </p:spPr>
      </p:pic>
      <p:cxnSp>
        <p:nvCxnSpPr>
          <p:cNvPr id="14" name="Straight Connector 13"/>
          <p:cNvCxnSpPr/>
          <p:nvPr/>
        </p:nvCxnSpPr>
        <p:spPr>
          <a:xfrm>
            <a:off x="2670623" y="1739623"/>
            <a:ext cx="2180157"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a:off x="8431078" y="1725768"/>
            <a:ext cx="161182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6" name="CD1-TRACK 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18538" y="466596"/>
            <a:ext cx="609600" cy="609600"/>
          </a:xfrm>
          <a:prstGeom prst="rect">
            <a:avLst/>
          </a:prstGeom>
        </p:spPr>
      </p:pic>
      <p:sp>
        <p:nvSpPr>
          <p:cNvPr id="55" name="TextBox 54"/>
          <p:cNvSpPr txBox="1"/>
          <p:nvPr/>
        </p:nvSpPr>
        <p:spPr>
          <a:xfrm>
            <a:off x="10557510" y="431165"/>
            <a:ext cx="1634490" cy="922020"/>
          </a:xfrm>
          <a:prstGeom prst="rect">
            <a:avLst/>
          </a:prstGeom>
          <a:noFill/>
        </p:spPr>
        <p:txBody>
          <a:bodyPr wrap="square" rtlCol="0">
            <a:spAutoFit/>
          </a:bodyPr>
          <a:lstStyle/>
          <a:p>
            <a:pPr algn="r"/>
            <a:r>
              <a:rPr lang="en-US" i="1" dirty="0">
                <a:solidFill>
                  <a:srgbClr val="FF0000"/>
                </a:solidFill>
              </a:rPr>
              <a:t>Click on the icon to hear the sound</a:t>
            </a:r>
          </a:p>
        </p:txBody>
      </p:sp>
      <p:sp>
        <p:nvSpPr>
          <p:cNvPr id="2" name="Rectangle 29"/>
          <p:cNvSpPr/>
          <p:nvPr/>
        </p:nvSpPr>
        <p:spPr>
          <a:xfrm>
            <a:off x="1974215" y="485775"/>
            <a:ext cx="8294370" cy="6451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defTabSz="914400">
              <a:tabLst>
                <a:tab pos="268605" algn="l"/>
              </a:tabLst>
            </a:pPr>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3" name="TextBox 18"/>
          <p:cNvSpPr txBox="1"/>
          <p:nvPr/>
        </p:nvSpPr>
        <p:spPr>
          <a:xfrm>
            <a:off x="0" y="466725"/>
            <a:ext cx="1924050" cy="39878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2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155065" y="1252220"/>
            <a:ext cx="9911080" cy="1076325"/>
          </a:xfrm>
          <a:prstGeom prst="rect">
            <a:avLst/>
          </a:prstGeom>
          <a:solidFill>
            <a:schemeClr val="bg1"/>
          </a:solidFill>
          <a:ln>
            <a:noFill/>
          </a:ln>
          <a:effectLst/>
        </p:spPr>
        <p:txBody>
          <a:bodyPr wrap="square">
            <a:spAutoFit/>
          </a:bodyPr>
          <a:lstStyle/>
          <a:p>
            <a:r>
              <a:rPr lang="en-US" sz="3200" i="1" dirty="0">
                <a:solidFill>
                  <a:srgbClr val="FF0000"/>
                </a:solidFill>
              </a:rPr>
              <a:t>The One Wheeler is better if you live in the countryside, but the Hover Go is great for cities.</a:t>
            </a:r>
          </a:p>
        </p:txBody>
      </p:sp>
      <p:pic>
        <p:nvPicPr>
          <p:cNvPr id="12" name="Picture 11"/>
          <p:cNvPicPr>
            <a:picLocks noChangeAspect="1"/>
          </p:cNvPicPr>
          <p:nvPr/>
        </p:nvPicPr>
        <p:blipFill>
          <a:blip r:embed="rId4"/>
          <a:stretch>
            <a:fillRect/>
          </a:stretch>
        </p:blipFill>
        <p:spPr>
          <a:xfrm>
            <a:off x="1911604" y="2328752"/>
            <a:ext cx="8844220" cy="4012656"/>
          </a:xfrm>
          <a:prstGeom prst="rect">
            <a:avLst/>
          </a:prstGeom>
        </p:spPr>
      </p:pic>
      <p:pic>
        <p:nvPicPr>
          <p:cNvPr id="13" name="Picture 12"/>
          <p:cNvPicPr>
            <a:picLocks noChangeAspect="1"/>
          </p:cNvPicPr>
          <p:nvPr/>
        </p:nvPicPr>
        <p:blipFill>
          <a:blip r:embed="rId5"/>
          <a:stretch>
            <a:fillRect/>
          </a:stretch>
        </p:blipFill>
        <p:spPr>
          <a:xfrm>
            <a:off x="9385176" y="5164974"/>
            <a:ext cx="338876" cy="413264"/>
          </a:xfrm>
          <a:prstGeom prst="rect">
            <a:avLst/>
          </a:prstGeom>
        </p:spPr>
      </p:pic>
      <p:cxnSp>
        <p:nvCxnSpPr>
          <p:cNvPr id="15" name="Straight Connector 14"/>
          <p:cNvCxnSpPr/>
          <p:nvPr/>
        </p:nvCxnSpPr>
        <p:spPr>
          <a:xfrm>
            <a:off x="1288415" y="2242820"/>
            <a:ext cx="4977765" cy="3175"/>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6" name="CD1-TRACK 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19047" y="466871"/>
            <a:ext cx="609600" cy="609600"/>
          </a:xfrm>
          <a:prstGeom prst="rect">
            <a:avLst/>
          </a:prstGeom>
        </p:spPr>
      </p:pic>
      <p:sp>
        <p:nvSpPr>
          <p:cNvPr id="2" name="Rectangle 29"/>
          <p:cNvSpPr/>
          <p:nvPr/>
        </p:nvSpPr>
        <p:spPr>
          <a:xfrm>
            <a:off x="1974215" y="485775"/>
            <a:ext cx="8294370" cy="6451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defTabSz="914400">
              <a:tabLst>
                <a:tab pos="268605" algn="l"/>
              </a:tabLst>
            </a:pPr>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3" name="TextBox 18"/>
          <p:cNvSpPr txBox="1"/>
          <p:nvPr/>
        </p:nvSpPr>
        <p:spPr>
          <a:xfrm>
            <a:off x="0" y="466725"/>
            <a:ext cx="1924050" cy="39878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55" name="TextBox 54"/>
          <p:cNvSpPr txBox="1"/>
          <p:nvPr/>
        </p:nvSpPr>
        <p:spPr>
          <a:xfrm>
            <a:off x="10557510" y="431165"/>
            <a:ext cx="1634490" cy="922020"/>
          </a:xfrm>
          <a:prstGeom prst="rect">
            <a:avLst/>
          </a:prstGeom>
          <a:noFill/>
        </p:spPr>
        <p:txBody>
          <a:bodyPr wrap="square" rtlCol="0">
            <a:spAutoFit/>
          </a:bodyPr>
          <a:lstStyle/>
          <a:p>
            <a:pPr algn="r"/>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6"/>
                </p:tgtEl>
              </p:cMediaNode>
            </p:audio>
          </p:childTnLst>
        </p:cTn>
      </p:par>
    </p:tnLst>
    <p:bldLst>
      <p:bldP spid="2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947420" y="1161415"/>
            <a:ext cx="10296525" cy="1137285"/>
          </a:xfrm>
          <a:prstGeom prst="rect">
            <a:avLst/>
          </a:prstGeom>
          <a:solidFill>
            <a:schemeClr val="bg1"/>
          </a:solidFill>
          <a:ln>
            <a:noFill/>
          </a:ln>
          <a:effectLst/>
        </p:spPr>
        <p:txBody>
          <a:bodyPr wrap="square">
            <a:spAutoFit/>
          </a:bodyPr>
          <a:lstStyle/>
          <a:p>
            <a:r>
              <a:rPr lang="en-US" sz="3400" i="1" dirty="0">
                <a:solidFill>
                  <a:srgbClr val="FF0000"/>
                </a:solidFill>
              </a:rPr>
              <a:t>The Hover Go and the One Wheeler are both great kinds </a:t>
            </a:r>
          </a:p>
          <a:p>
            <a:r>
              <a:rPr lang="en-US" sz="3400" i="1" dirty="0">
                <a:solidFill>
                  <a:srgbClr val="FF0000"/>
                </a:solidFill>
              </a:rPr>
              <a:t>of transportation for children.</a:t>
            </a:r>
          </a:p>
        </p:txBody>
      </p:sp>
      <p:pic>
        <p:nvPicPr>
          <p:cNvPr id="12" name="Picture 11"/>
          <p:cNvPicPr>
            <a:picLocks noChangeAspect="1"/>
          </p:cNvPicPr>
          <p:nvPr/>
        </p:nvPicPr>
        <p:blipFill>
          <a:blip r:embed="rId4"/>
          <a:stretch>
            <a:fillRect/>
          </a:stretch>
        </p:blipFill>
        <p:spPr>
          <a:xfrm>
            <a:off x="1911604" y="2328752"/>
            <a:ext cx="8844220" cy="4012656"/>
          </a:xfrm>
          <a:prstGeom prst="rect">
            <a:avLst/>
          </a:prstGeom>
        </p:spPr>
      </p:pic>
      <p:pic>
        <p:nvPicPr>
          <p:cNvPr id="13" name="Picture 12"/>
          <p:cNvPicPr>
            <a:picLocks noChangeAspect="1"/>
          </p:cNvPicPr>
          <p:nvPr/>
        </p:nvPicPr>
        <p:blipFill>
          <a:blip r:embed="rId5"/>
          <a:stretch>
            <a:fillRect/>
          </a:stretch>
        </p:blipFill>
        <p:spPr>
          <a:xfrm>
            <a:off x="7070447" y="5719776"/>
            <a:ext cx="338876" cy="413264"/>
          </a:xfrm>
          <a:prstGeom prst="rect">
            <a:avLst/>
          </a:prstGeom>
        </p:spPr>
      </p:pic>
      <p:pic>
        <p:nvPicPr>
          <p:cNvPr id="16" name="Picture 15"/>
          <p:cNvPicPr>
            <a:picLocks noChangeAspect="1"/>
          </p:cNvPicPr>
          <p:nvPr/>
        </p:nvPicPr>
        <p:blipFill>
          <a:blip r:embed="rId5"/>
          <a:stretch>
            <a:fillRect/>
          </a:stretch>
        </p:blipFill>
        <p:spPr>
          <a:xfrm>
            <a:off x="9441211" y="5719776"/>
            <a:ext cx="338876" cy="413264"/>
          </a:xfrm>
          <a:prstGeom prst="rect">
            <a:avLst/>
          </a:prstGeom>
        </p:spPr>
      </p:pic>
      <p:cxnSp>
        <p:nvCxnSpPr>
          <p:cNvPr id="17" name="Straight Connector 16"/>
          <p:cNvCxnSpPr/>
          <p:nvPr/>
        </p:nvCxnSpPr>
        <p:spPr>
          <a:xfrm>
            <a:off x="1792892" y="1671903"/>
            <a:ext cx="5304983"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8013096" y="1671903"/>
            <a:ext cx="1764185"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4057370" y="2206726"/>
            <a:ext cx="2118067"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4" name="CD1-TRACK 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18837" y="522215"/>
            <a:ext cx="609600" cy="609600"/>
          </a:xfrm>
          <a:prstGeom prst="rect">
            <a:avLst/>
          </a:prstGeom>
        </p:spPr>
      </p:pic>
      <p:sp>
        <p:nvSpPr>
          <p:cNvPr id="55" name="TextBox 54"/>
          <p:cNvSpPr txBox="1"/>
          <p:nvPr/>
        </p:nvSpPr>
        <p:spPr>
          <a:xfrm>
            <a:off x="10557510" y="466725"/>
            <a:ext cx="1634490" cy="922020"/>
          </a:xfrm>
          <a:prstGeom prst="rect">
            <a:avLst/>
          </a:prstGeom>
          <a:noFill/>
        </p:spPr>
        <p:txBody>
          <a:bodyPr wrap="square" rtlCol="0">
            <a:spAutoFit/>
          </a:bodyPr>
          <a:lstStyle/>
          <a:p>
            <a:pPr algn="r"/>
            <a:r>
              <a:rPr lang="en-US" i="1" dirty="0">
                <a:solidFill>
                  <a:srgbClr val="FF0000"/>
                </a:solidFill>
              </a:rPr>
              <a:t>Click on the icon to hear the sound</a:t>
            </a:r>
          </a:p>
        </p:txBody>
      </p:sp>
      <p:sp>
        <p:nvSpPr>
          <p:cNvPr id="2" name="Rectangle 29"/>
          <p:cNvSpPr/>
          <p:nvPr/>
        </p:nvSpPr>
        <p:spPr>
          <a:xfrm>
            <a:off x="1974215" y="485775"/>
            <a:ext cx="8294370" cy="6451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defTabSz="914400">
              <a:tabLst>
                <a:tab pos="268605" algn="l"/>
              </a:tabLst>
            </a:pPr>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3" name="TextBox 18"/>
          <p:cNvSpPr txBox="1"/>
          <p:nvPr/>
        </p:nvSpPr>
        <p:spPr>
          <a:xfrm>
            <a:off x="0" y="466725"/>
            <a:ext cx="1924050" cy="39878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4"/>
                </p:tgtEl>
              </p:cMediaNode>
            </p:audio>
          </p:childTnLst>
        </p:cTn>
      </p:par>
    </p:tnLst>
    <p:bldLst>
      <p:bldP spid="2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sp>
        <p:nvSpPr>
          <p:cNvPr id="11" name="Round Diagonal Corner Rectangle 10"/>
          <p:cNvSpPr/>
          <p:nvPr/>
        </p:nvSpPr>
        <p:spPr>
          <a:xfrm>
            <a:off x="2863846" y="55443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89671" y="2754055"/>
            <a:ext cx="3973849" cy="810578"/>
          </a:xfrm>
          <a:prstGeom prst="rect">
            <a:avLst/>
          </a:prstGeom>
          <a:effectLst>
            <a:outerShdw blurRad="50800" dist="38100" dir="5400000" algn="t" rotWithShape="0">
              <a:prstClr val="black">
                <a:alpha val="40000"/>
              </a:prstClr>
            </a:outerShdw>
          </a:effec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188723" y="3888478"/>
            <a:ext cx="4053756" cy="826527"/>
          </a:xfrm>
          <a:prstGeom prst="rect">
            <a:avLst/>
          </a:prstGeom>
        </p:spPr>
      </p:pic>
      <p:pic>
        <p:nvPicPr>
          <p:cNvPr id="3" name="Picture 2"/>
          <p:cNvPicPr>
            <a:picLocks noChangeAspect="1"/>
          </p:cNvPicPr>
          <p:nvPr/>
        </p:nvPicPr>
        <p:blipFill>
          <a:blip r:embed="rId5"/>
          <a:stretch>
            <a:fillRect/>
          </a:stretch>
        </p:blipFill>
        <p:spPr>
          <a:xfrm>
            <a:off x="7223801" y="490818"/>
            <a:ext cx="4201181" cy="5876365"/>
          </a:xfrm>
          <a:prstGeom prst="rect">
            <a:avLst/>
          </a:prstGeom>
        </p:spPr>
      </p:pic>
    </p:spTree>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Scripts</a:t>
            </a:r>
          </a:p>
        </p:txBody>
      </p:sp>
      <p:sp>
        <p:nvSpPr>
          <p:cNvPr id="3" name="Rectangle 2"/>
          <p:cNvSpPr/>
          <p:nvPr/>
        </p:nvSpPr>
        <p:spPr>
          <a:xfrm>
            <a:off x="2127380" y="346871"/>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Practice the talk with your partner.</a:t>
            </a:r>
          </a:p>
        </p:txBody>
      </p:sp>
      <p:sp>
        <p:nvSpPr>
          <p:cNvPr id="5" name="Rectangle 4"/>
          <p:cNvSpPr/>
          <p:nvPr/>
        </p:nvSpPr>
        <p:spPr>
          <a:xfrm>
            <a:off x="292522" y="1326732"/>
            <a:ext cx="11606419" cy="4399915"/>
          </a:xfrm>
          <a:prstGeom prst="rect">
            <a:avLst/>
          </a:prstGeom>
          <a:ln>
            <a:solidFill>
              <a:schemeClr val="accent1"/>
            </a:solidFill>
          </a:ln>
        </p:spPr>
        <p:txBody>
          <a:bodyPr wrap="square">
            <a:spAutoFit/>
          </a:bodyPr>
          <a:lstStyle/>
          <a:p>
            <a:pPr algn="just"/>
            <a:r>
              <a:rPr lang="en-US" sz="2800" dirty="0"/>
              <a:t>Hey everyone. It’s Matt with another vlog. You know, adults can drive fun cars or cool motorcycles. But kids have to walk or ride a boring bike. It’s time for kids to have our own cool transportation. So today, I want to talk about the One Wheeler and Hover Go. The Hover Go is easier to ride because it has two wheels. The Hover Go also has cool lights so you can ride at night. The One Wheeler can ride on sand and it’s faster. The One Wheeler is better if you live in the countryside, but the Hover Go is great for cities. Everyone can choose their favorite color because both of them come in lots of cool and fun ones. The Hover Go and the One Wheeler are both great kinds of transportation for children.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1590" y="46951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287146" y="3010937"/>
            <a:ext cx="10994107" cy="1521455"/>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What is your favorite transportation? What are the advantages of that type of transportation?</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pic>
        <p:nvPicPr>
          <p:cNvPr id="3" name="Picture 2"/>
          <p:cNvPicPr>
            <a:picLocks noChangeAspect="1"/>
          </p:cNvPicPr>
          <p:nvPr/>
        </p:nvPicPr>
        <p:blipFill>
          <a:blip r:embed="rId2"/>
          <a:stretch>
            <a:fillRect/>
          </a:stretch>
        </p:blipFill>
        <p:spPr>
          <a:xfrm>
            <a:off x="4458202" y="657255"/>
            <a:ext cx="7730475" cy="4246482"/>
          </a:xfrm>
          <a:prstGeom prst="rect">
            <a:avLst/>
          </a:prstGeom>
        </p:spPr>
      </p:pic>
      <p:sp>
        <p:nvSpPr>
          <p:cNvPr id="11" name="TextBox 10"/>
          <p:cNvSpPr txBox="1"/>
          <p:nvPr/>
        </p:nvSpPr>
        <p:spPr>
          <a:xfrm>
            <a:off x="199870" y="1366897"/>
            <a:ext cx="4061785" cy="2554545"/>
          </a:xfrm>
          <a:prstGeom prst="rect">
            <a:avLst/>
          </a:prstGeom>
          <a:noFill/>
        </p:spPr>
        <p:txBody>
          <a:bodyPr wrap="square" rtlCol="0">
            <a:spAutoFit/>
          </a:bodyPr>
          <a:lstStyle/>
          <a:p>
            <a:r>
              <a:rPr lang="en-US" sz="3200" i="1" dirty="0">
                <a:solidFill>
                  <a:srgbClr val="0070C0"/>
                </a:solidFill>
              </a:rPr>
              <a:t>- What kind of transportation is it?</a:t>
            </a:r>
          </a:p>
          <a:p>
            <a:r>
              <a:rPr lang="en-US" sz="3200" i="1" dirty="0">
                <a:solidFill>
                  <a:srgbClr val="0070C0"/>
                </a:solidFill>
              </a:rPr>
              <a:t>- What are the advantages of this type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3" name="TextBox 2"/>
          <p:cNvSpPr txBox="1"/>
          <p:nvPr/>
        </p:nvSpPr>
        <p:spPr>
          <a:xfrm>
            <a:off x="2953062" y="554636"/>
            <a:ext cx="8529404" cy="646331"/>
          </a:xfrm>
          <a:prstGeom prst="rect">
            <a:avLst/>
          </a:prstGeom>
          <a:noFill/>
        </p:spPr>
        <p:txBody>
          <a:bodyPr wrap="square" rtlCol="0">
            <a:spAutoFit/>
          </a:bodyPr>
          <a:lstStyle/>
          <a:p>
            <a:r>
              <a:rPr lang="en-US" sz="3600" i="1" dirty="0">
                <a:solidFill>
                  <a:schemeClr val="accent1"/>
                </a:solidFill>
              </a:rPr>
              <a:t>Match the word with the correct meaning</a:t>
            </a:r>
          </a:p>
        </p:txBody>
      </p:sp>
      <p:sp>
        <p:nvSpPr>
          <p:cNvPr id="4" name="TextBox 3"/>
          <p:cNvSpPr txBox="1"/>
          <p:nvPr/>
        </p:nvSpPr>
        <p:spPr>
          <a:xfrm>
            <a:off x="871928" y="1833782"/>
            <a:ext cx="2890604" cy="630942"/>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creator (n)</a:t>
            </a:r>
          </a:p>
        </p:txBody>
      </p:sp>
      <p:sp>
        <p:nvSpPr>
          <p:cNvPr id="5" name="TextBox 4"/>
          <p:cNvSpPr txBox="1"/>
          <p:nvPr/>
        </p:nvSpPr>
        <p:spPr>
          <a:xfrm>
            <a:off x="871929" y="4314417"/>
            <a:ext cx="2890604" cy="630942"/>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fold (v) </a:t>
            </a:r>
          </a:p>
        </p:txBody>
      </p:sp>
      <p:sp>
        <p:nvSpPr>
          <p:cNvPr id="6" name="TextBox 5"/>
          <p:cNvSpPr txBox="1"/>
          <p:nvPr/>
        </p:nvSpPr>
        <p:spPr>
          <a:xfrm>
            <a:off x="871929" y="3504204"/>
            <a:ext cx="2890604" cy="630942"/>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seller (n)</a:t>
            </a:r>
          </a:p>
        </p:txBody>
      </p:sp>
      <p:sp>
        <p:nvSpPr>
          <p:cNvPr id="7" name="TextBox 6"/>
          <p:cNvSpPr txBox="1"/>
          <p:nvPr/>
        </p:nvSpPr>
        <p:spPr>
          <a:xfrm>
            <a:off x="871929" y="2668993"/>
            <a:ext cx="2890604" cy="630942"/>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owner (n)</a:t>
            </a:r>
          </a:p>
        </p:txBody>
      </p:sp>
      <p:sp>
        <p:nvSpPr>
          <p:cNvPr id="9" name="TextBox 8"/>
          <p:cNvSpPr txBox="1"/>
          <p:nvPr/>
        </p:nvSpPr>
        <p:spPr>
          <a:xfrm>
            <a:off x="5766216" y="3838958"/>
            <a:ext cx="4987975" cy="1169551"/>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a person who makes something</a:t>
            </a:r>
          </a:p>
        </p:txBody>
      </p:sp>
      <p:sp>
        <p:nvSpPr>
          <p:cNvPr id="10" name="TextBox 9"/>
          <p:cNvSpPr txBox="1"/>
          <p:nvPr/>
        </p:nvSpPr>
        <p:spPr>
          <a:xfrm>
            <a:off x="5766216" y="5079596"/>
            <a:ext cx="4987975" cy="1169551"/>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a person who has something</a:t>
            </a:r>
          </a:p>
        </p:txBody>
      </p:sp>
      <p:sp>
        <p:nvSpPr>
          <p:cNvPr id="11" name="TextBox 10"/>
          <p:cNvSpPr txBox="1"/>
          <p:nvPr/>
        </p:nvSpPr>
        <p:spPr>
          <a:xfrm>
            <a:off x="5766215" y="1359256"/>
            <a:ext cx="4764373" cy="1169551"/>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a person who sells something</a:t>
            </a:r>
          </a:p>
        </p:txBody>
      </p:sp>
      <p:sp>
        <p:nvSpPr>
          <p:cNvPr id="12" name="Rectangle 11"/>
          <p:cNvSpPr/>
          <p:nvPr/>
        </p:nvSpPr>
        <p:spPr>
          <a:xfrm>
            <a:off x="5767467" y="2598320"/>
            <a:ext cx="4986723" cy="1169551"/>
          </a:xfrm>
          <a:prstGeom prst="rect">
            <a:avLst/>
          </a:prstGeom>
          <a:ln>
            <a:solidFill>
              <a:schemeClr val="tx2">
                <a:lumMod val="60000"/>
                <a:lumOff val="40000"/>
              </a:schemeClr>
            </a:solidFill>
          </a:ln>
        </p:spPr>
        <p:txBody>
          <a:bodyPr wrap="square">
            <a:spAutoFit/>
          </a:bodyPr>
          <a:lstStyle/>
          <a:p>
            <a:r>
              <a:rPr lang="en-US" sz="3500" dirty="0">
                <a:solidFill>
                  <a:schemeClr val="accent1"/>
                </a:solidFill>
              </a:rPr>
              <a:t>to make one part lies on top of another part</a:t>
            </a:r>
          </a:p>
        </p:txBody>
      </p:sp>
      <p:cxnSp>
        <p:nvCxnSpPr>
          <p:cNvPr id="13" name="Straight Arrow Connector 12"/>
          <p:cNvCxnSpPr>
            <a:stCxn id="4" idx="3"/>
            <a:endCxn id="9" idx="1"/>
          </p:cNvCxnSpPr>
          <p:nvPr/>
        </p:nvCxnSpPr>
        <p:spPr>
          <a:xfrm>
            <a:off x="3762532" y="2149253"/>
            <a:ext cx="2003684" cy="22744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3"/>
            <a:endCxn id="10" idx="1"/>
          </p:cNvCxnSpPr>
          <p:nvPr/>
        </p:nvCxnSpPr>
        <p:spPr>
          <a:xfrm>
            <a:off x="3762533" y="2984464"/>
            <a:ext cx="2003683" cy="26799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3"/>
            <a:endCxn id="11" idx="1"/>
          </p:cNvCxnSpPr>
          <p:nvPr/>
        </p:nvCxnSpPr>
        <p:spPr>
          <a:xfrm flipV="1">
            <a:off x="3762533" y="1944032"/>
            <a:ext cx="2003682" cy="18756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3"/>
            <a:endCxn id="12" idx="1"/>
          </p:cNvCxnSpPr>
          <p:nvPr/>
        </p:nvCxnSpPr>
        <p:spPr>
          <a:xfrm flipV="1">
            <a:off x="3762533" y="3183096"/>
            <a:ext cx="2004934" cy="14467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4" name="TextBox 3"/>
          <p:cNvSpPr txBox="1"/>
          <p:nvPr/>
        </p:nvSpPr>
        <p:spPr>
          <a:xfrm>
            <a:off x="2299855" y="657255"/>
            <a:ext cx="8589818" cy="1077218"/>
          </a:xfrm>
          <a:prstGeom prst="rect">
            <a:avLst/>
          </a:prstGeom>
          <a:noFill/>
        </p:spPr>
        <p:txBody>
          <a:bodyPr wrap="square" rtlCol="0">
            <a:spAutoFit/>
          </a:bodyPr>
          <a:lstStyle/>
          <a:p>
            <a:r>
              <a:rPr lang="en-US" sz="3200" i="1" dirty="0">
                <a:solidFill>
                  <a:srgbClr val="0070C0"/>
                </a:solidFill>
              </a:rPr>
              <a:t>Underline the keywords and guess who wrote the paragraph.</a:t>
            </a:r>
          </a:p>
        </p:txBody>
      </p:sp>
      <p:pic>
        <p:nvPicPr>
          <p:cNvPr id="5" name="Picture 4"/>
          <p:cNvPicPr>
            <a:picLocks noChangeAspect="1"/>
          </p:cNvPicPr>
          <p:nvPr/>
        </p:nvPicPr>
        <p:blipFill>
          <a:blip r:embed="rId2"/>
          <a:stretch>
            <a:fillRect/>
          </a:stretch>
        </p:blipFill>
        <p:spPr>
          <a:xfrm>
            <a:off x="2754755" y="2236110"/>
            <a:ext cx="5753100" cy="2085975"/>
          </a:xfrm>
          <a:prstGeom prst="rect">
            <a:avLst/>
          </a:prstGeom>
        </p:spPr>
      </p:pic>
      <p:cxnSp>
        <p:nvCxnSpPr>
          <p:cNvPr id="12" name="Straight Connector 11"/>
          <p:cNvCxnSpPr/>
          <p:nvPr/>
        </p:nvCxnSpPr>
        <p:spPr>
          <a:xfrm>
            <a:off x="4141566" y="2826947"/>
            <a:ext cx="421806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3852095" y="3509858"/>
            <a:ext cx="2701107" cy="22035"/>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4141566" y="4206629"/>
            <a:ext cx="3783351" cy="0"/>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p:cNvSpPr txBox="1"/>
          <p:nvPr/>
        </p:nvSpPr>
        <p:spPr>
          <a:xfrm>
            <a:off x="2258291" y="457200"/>
            <a:ext cx="8590684" cy="584775"/>
          </a:xfrm>
          <a:prstGeom prst="rect">
            <a:avLst/>
          </a:prstGeom>
          <a:noFill/>
        </p:spPr>
        <p:txBody>
          <a:bodyPr wrap="square" rtlCol="0">
            <a:spAutoFit/>
          </a:bodyPr>
          <a:lstStyle/>
          <a:p>
            <a:r>
              <a:rPr lang="en-US" sz="3200" i="1" dirty="0">
                <a:solidFill>
                  <a:srgbClr val="0070C0"/>
                </a:solidFill>
              </a:rPr>
              <a:t>Who wrote the paragraph?</a:t>
            </a:r>
          </a:p>
        </p:txBody>
      </p:sp>
      <p:sp>
        <p:nvSpPr>
          <p:cNvPr id="14" name="Rectangle 13"/>
          <p:cNvSpPr/>
          <p:nvPr/>
        </p:nvSpPr>
        <p:spPr>
          <a:xfrm>
            <a:off x="2944495" y="5687694"/>
            <a:ext cx="7904480" cy="57999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srgbClr val="FF0000"/>
                </a:solidFill>
              </a:rPr>
              <a:t>Answer: 3. The owner of a </a:t>
            </a:r>
            <a:r>
              <a:rPr lang="en-US" sz="3600" dirty="0" err="1">
                <a:solidFill>
                  <a:srgbClr val="FF0000"/>
                </a:solidFill>
              </a:rPr>
              <a:t>Wowscoot</a:t>
            </a:r>
            <a:endParaRPr lang="en-US" sz="3600" dirty="0">
              <a:solidFill>
                <a:srgbClr val="FF0000"/>
              </a:solidFill>
            </a:endParaRPr>
          </a:p>
        </p:txBody>
      </p:sp>
      <p:pic>
        <p:nvPicPr>
          <p:cNvPr id="3" name="Picture 2"/>
          <p:cNvPicPr>
            <a:picLocks noChangeAspect="1"/>
          </p:cNvPicPr>
          <p:nvPr/>
        </p:nvPicPr>
        <p:blipFill>
          <a:blip r:embed="rId2"/>
          <a:stretch>
            <a:fillRect/>
          </a:stretch>
        </p:blipFill>
        <p:spPr>
          <a:xfrm>
            <a:off x="439848" y="1041975"/>
            <a:ext cx="7177946" cy="4350940"/>
          </a:xfrm>
          <a:prstGeom prst="rect">
            <a:avLst/>
          </a:prstGeom>
        </p:spPr>
      </p:pic>
      <p:pic>
        <p:nvPicPr>
          <p:cNvPr id="16" name="Picture 15"/>
          <p:cNvPicPr>
            <a:picLocks noChangeAspect="1"/>
          </p:cNvPicPr>
          <p:nvPr/>
        </p:nvPicPr>
        <p:blipFill>
          <a:blip r:embed="rId3"/>
          <a:stretch>
            <a:fillRect/>
          </a:stretch>
        </p:blipFill>
        <p:spPr>
          <a:xfrm>
            <a:off x="7617794" y="1644868"/>
            <a:ext cx="4337154" cy="1572577"/>
          </a:xfrm>
          <a:prstGeom prst="rect">
            <a:avLst/>
          </a:prstGeom>
        </p:spPr>
      </p:pic>
      <p:cxnSp>
        <p:nvCxnSpPr>
          <p:cNvPr id="8" name="Straight Connector 7"/>
          <p:cNvCxnSpPr/>
          <p:nvPr/>
        </p:nvCxnSpPr>
        <p:spPr>
          <a:xfrm>
            <a:off x="1748151" y="2529789"/>
            <a:ext cx="484704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3464726" y="3287940"/>
            <a:ext cx="380568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a:off x="567539" y="1423014"/>
            <a:ext cx="1139047" cy="0"/>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3971" y="457200"/>
            <a:ext cx="10208029" cy="707886"/>
          </a:xfrm>
          <a:prstGeom prst="rect">
            <a:avLst/>
          </a:prstGeom>
          <a:noFill/>
        </p:spPr>
        <p:txBody>
          <a:bodyPr wrap="square" rtlCol="0">
            <a:spAutoFit/>
          </a:bodyPr>
          <a:lstStyle/>
          <a:p>
            <a:r>
              <a:rPr lang="en-US" sz="4000" i="1" dirty="0">
                <a:solidFill>
                  <a:srgbClr val="0070C0"/>
                </a:solidFill>
              </a:rPr>
              <a:t>Read the sentences and underline the key words.</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pic>
        <p:nvPicPr>
          <p:cNvPr id="12" name="Picture 11"/>
          <p:cNvPicPr>
            <a:picLocks noChangeAspect="1"/>
          </p:cNvPicPr>
          <p:nvPr/>
        </p:nvPicPr>
        <p:blipFill>
          <a:blip r:embed="rId2"/>
          <a:stretch>
            <a:fillRect/>
          </a:stretch>
        </p:blipFill>
        <p:spPr>
          <a:xfrm>
            <a:off x="642937" y="1250880"/>
            <a:ext cx="8924925" cy="762000"/>
          </a:xfrm>
          <a:prstGeom prst="rect">
            <a:avLst/>
          </a:prstGeom>
        </p:spPr>
      </p:pic>
      <p:pic>
        <p:nvPicPr>
          <p:cNvPr id="4" name="Picture 3"/>
          <p:cNvPicPr>
            <a:picLocks noChangeAspect="1"/>
          </p:cNvPicPr>
          <p:nvPr/>
        </p:nvPicPr>
        <p:blipFill>
          <a:blip r:embed="rId3"/>
          <a:stretch>
            <a:fillRect/>
          </a:stretch>
        </p:blipFill>
        <p:spPr>
          <a:xfrm>
            <a:off x="1139018" y="2098674"/>
            <a:ext cx="9698402" cy="3717510"/>
          </a:xfrm>
          <a:prstGeom prst="rect">
            <a:avLst/>
          </a:prstGeom>
        </p:spPr>
      </p:pic>
      <p:cxnSp>
        <p:nvCxnSpPr>
          <p:cNvPr id="24" name="Straight Connector 23"/>
          <p:cNvCxnSpPr/>
          <p:nvPr/>
        </p:nvCxnSpPr>
        <p:spPr>
          <a:xfrm>
            <a:off x="1845748" y="2692721"/>
            <a:ext cx="175868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9" name="Straight Connector 38"/>
          <p:cNvCxnSpPr/>
          <p:nvPr/>
        </p:nvCxnSpPr>
        <p:spPr>
          <a:xfrm>
            <a:off x="4131793" y="2692721"/>
            <a:ext cx="200577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0" name="Straight Connector 39"/>
          <p:cNvCxnSpPr/>
          <p:nvPr/>
        </p:nvCxnSpPr>
        <p:spPr>
          <a:xfrm>
            <a:off x="2509284" y="3442855"/>
            <a:ext cx="158094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1" name="Straight Connector 40"/>
          <p:cNvCxnSpPr/>
          <p:nvPr/>
        </p:nvCxnSpPr>
        <p:spPr>
          <a:xfrm>
            <a:off x="4837814" y="3442855"/>
            <a:ext cx="321190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2" name="Straight Connector 41"/>
          <p:cNvCxnSpPr/>
          <p:nvPr/>
        </p:nvCxnSpPr>
        <p:spPr>
          <a:xfrm>
            <a:off x="1785090" y="4229396"/>
            <a:ext cx="54561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Straight Connector 42"/>
          <p:cNvCxnSpPr/>
          <p:nvPr/>
        </p:nvCxnSpPr>
        <p:spPr>
          <a:xfrm>
            <a:off x="2523139" y="4987267"/>
            <a:ext cx="451883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4" name="Straight Connector 43"/>
          <p:cNvCxnSpPr/>
          <p:nvPr/>
        </p:nvCxnSpPr>
        <p:spPr>
          <a:xfrm>
            <a:off x="1785090" y="5753429"/>
            <a:ext cx="7008036" cy="0"/>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1. </a:t>
            </a:r>
            <a:r>
              <a:rPr lang="en-US" sz="3600" dirty="0" err="1">
                <a:solidFill>
                  <a:srgbClr val="FF0000"/>
                </a:solidFill>
              </a:rPr>
              <a:t>Wowscoot</a:t>
            </a:r>
            <a:r>
              <a:rPr lang="en-US" sz="3600" dirty="0">
                <a:solidFill>
                  <a:srgbClr val="FF0000"/>
                </a:solidFill>
              </a:rPr>
              <a:t> is for children.  </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True </a:t>
            </a:r>
            <a:endParaRPr lang="en-US" sz="3600" dirty="0"/>
          </a:p>
        </p:txBody>
      </p:sp>
      <p:pic>
        <p:nvPicPr>
          <p:cNvPr id="11" name="Picture 10"/>
          <p:cNvPicPr>
            <a:picLocks noChangeAspect="1"/>
          </p:cNvPicPr>
          <p:nvPr/>
        </p:nvPicPr>
        <p:blipFill>
          <a:blip r:embed="rId2"/>
          <a:stretch>
            <a:fillRect/>
          </a:stretch>
        </p:blipFill>
        <p:spPr>
          <a:xfrm>
            <a:off x="1339258" y="1777811"/>
            <a:ext cx="7177946" cy="4350940"/>
          </a:xfrm>
          <a:prstGeom prst="rect">
            <a:avLst/>
          </a:prstGeom>
        </p:spPr>
      </p:pic>
      <p:cxnSp>
        <p:nvCxnSpPr>
          <p:cNvPr id="6" name="Straight Connector 5"/>
          <p:cNvCxnSpPr/>
          <p:nvPr/>
        </p:nvCxnSpPr>
        <p:spPr>
          <a:xfrm>
            <a:off x="4832538" y="2143576"/>
            <a:ext cx="31844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68001" y="2519904"/>
            <a:ext cx="1739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2. It is not good for traveling in the city.</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False </a:t>
            </a:r>
            <a:endParaRPr lang="en-US" sz="3600" dirty="0"/>
          </a:p>
        </p:txBody>
      </p:sp>
      <p:pic>
        <p:nvPicPr>
          <p:cNvPr id="11" name="Picture 10"/>
          <p:cNvPicPr>
            <a:picLocks noChangeAspect="1"/>
          </p:cNvPicPr>
          <p:nvPr/>
        </p:nvPicPr>
        <p:blipFill>
          <a:blip r:embed="rId2"/>
          <a:stretch>
            <a:fillRect/>
          </a:stretch>
        </p:blipFill>
        <p:spPr>
          <a:xfrm>
            <a:off x="1339258" y="1777811"/>
            <a:ext cx="7177946" cy="4350940"/>
          </a:xfrm>
          <a:prstGeom prst="rect">
            <a:avLst/>
          </a:prstGeom>
        </p:spPr>
      </p:pic>
      <p:cxnSp>
        <p:nvCxnSpPr>
          <p:cNvPr id="9" name="Straight Connector 8"/>
          <p:cNvCxnSpPr/>
          <p:nvPr/>
        </p:nvCxnSpPr>
        <p:spPr>
          <a:xfrm flipV="1">
            <a:off x="4055490" y="2519904"/>
            <a:ext cx="4099682" cy="10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96291" y="2916265"/>
            <a:ext cx="35254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3. </a:t>
            </a:r>
            <a:r>
              <a:rPr lang="en-US" sz="3600" dirty="0" err="1">
                <a:solidFill>
                  <a:srgbClr val="FF0000"/>
                </a:solidFill>
              </a:rPr>
              <a:t>Wowscoot</a:t>
            </a:r>
            <a:r>
              <a:rPr lang="en-US" sz="3600" dirty="0">
                <a:solidFill>
                  <a:srgbClr val="FF0000"/>
                </a:solidFill>
              </a:rPr>
              <a:t> doesn't have a map.</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False </a:t>
            </a:r>
            <a:endParaRPr lang="en-US" sz="3600" dirty="0"/>
          </a:p>
        </p:txBody>
      </p:sp>
      <p:pic>
        <p:nvPicPr>
          <p:cNvPr id="11" name="Picture 10"/>
          <p:cNvPicPr>
            <a:picLocks noChangeAspect="1"/>
          </p:cNvPicPr>
          <p:nvPr/>
        </p:nvPicPr>
        <p:blipFill>
          <a:blip r:embed="rId2"/>
          <a:stretch>
            <a:fillRect/>
          </a:stretch>
        </p:blipFill>
        <p:spPr>
          <a:xfrm>
            <a:off x="1339258" y="1777811"/>
            <a:ext cx="7177946" cy="4350940"/>
          </a:xfrm>
          <a:prstGeom prst="rect">
            <a:avLst/>
          </a:prstGeom>
        </p:spPr>
      </p:pic>
      <p:cxnSp>
        <p:nvCxnSpPr>
          <p:cNvPr id="9" name="Straight Connector 8"/>
          <p:cNvCxnSpPr/>
          <p:nvPr/>
        </p:nvCxnSpPr>
        <p:spPr>
          <a:xfrm>
            <a:off x="1454569" y="3648867"/>
            <a:ext cx="61100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a:fillRect/>
          </a:stretch>
        </p:blipFill>
        <p:spPr>
          <a:xfrm>
            <a:off x="1" y="411086"/>
            <a:ext cx="5882639" cy="6054816"/>
          </a:xfrm>
          <a:prstGeom prst="rect">
            <a:avLst/>
          </a:prstGeom>
        </p:spPr>
      </p:pic>
      <p:sp>
        <p:nvSpPr>
          <p:cNvPr id="3" name="TextBox 2"/>
          <p:cNvSpPr txBox="1"/>
          <p:nvPr/>
        </p:nvSpPr>
        <p:spPr>
          <a:xfrm>
            <a:off x="5882640" y="392098"/>
            <a:ext cx="5980924" cy="5632311"/>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i="1" dirty="0">
              <a:solidFill>
                <a:srgbClr val="0070C0"/>
              </a:solidFill>
            </a:endParaRPr>
          </a:p>
          <a:p>
            <a:pPr marL="571500" indent="-571500">
              <a:buFontTx/>
              <a:buChar char="-"/>
            </a:pPr>
            <a:r>
              <a:rPr lang="en-US" sz="3600" i="1" dirty="0">
                <a:solidFill>
                  <a:srgbClr val="0070C0"/>
                </a:solidFill>
              </a:rPr>
              <a:t>practice listening and reading for main ideas and specific information.</a:t>
            </a:r>
          </a:p>
          <a:p>
            <a:pPr marL="571500" indent="-571500">
              <a:buFontTx/>
              <a:buChar char="-"/>
            </a:pPr>
            <a:r>
              <a:rPr lang="en-US" sz="3600" i="1" dirty="0">
                <a:solidFill>
                  <a:srgbClr val="0070C0"/>
                </a:solidFill>
              </a:rPr>
              <a:t>be well-prepared for the writing activity in the next lesson.</a:t>
            </a:r>
          </a:p>
          <a:p>
            <a:pPr marL="571500" indent="-571500">
              <a:buFontTx/>
              <a:buChar char="-"/>
            </a:pPr>
            <a:r>
              <a:rPr lang="en-US" sz="3600" i="1" dirty="0">
                <a:solidFill>
                  <a:srgbClr val="0070C0"/>
                </a:solidFill>
              </a:rPr>
              <a:t>talk about transportation.</a:t>
            </a:r>
          </a:p>
        </p:txBody>
      </p:sp>
    </p:spTree>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4. You won't get lost if you use it.</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True </a:t>
            </a:r>
            <a:endParaRPr lang="en-US" sz="3600" dirty="0"/>
          </a:p>
        </p:txBody>
      </p:sp>
      <p:pic>
        <p:nvPicPr>
          <p:cNvPr id="11" name="Picture 10"/>
          <p:cNvPicPr>
            <a:picLocks noChangeAspect="1"/>
          </p:cNvPicPr>
          <p:nvPr/>
        </p:nvPicPr>
        <p:blipFill>
          <a:blip r:embed="rId2"/>
          <a:stretch>
            <a:fillRect/>
          </a:stretch>
        </p:blipFill>
        <p:spPr>
          <a:xfrm>
            <a:off x="1339258" y="1777811"/>
            <a:ext cx="7177946" cy="4350940"/>
          </a:xfrm>
          <a:prstGeom prst="rect">
            <a:avLst/>
          </a:prstGeom>
        </p:spPr>
      </p:pic>
      <p:cxnSp>
        <p:nvCxnSpPr>
          <p:cNvPr id="9" name="Straight Connector 8"/>
          <p:cNvCxnSpPr/>
          <p:nvPr/>
        </p:nvCxnSpPr>
        <p:spPr>
          <a:xfrm>
            <a:off x="4361828" y="4401427"/>
            <a:ext cx="32011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85140" y="4772776"/>
            <a:ext cx="36803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5. Everybody in the city owns a </a:t>
            </a:r>
            <a:r>
              <a:rPr lang="en-US" sz="3600" dirty="0" err="1">
                <a:solidFill>
                  <a:srgbClr val="FF0000"/>
                </a:solidFill>
              </a:rPr>
              <a:t>Wowscoot</a:t>
            </a:r>
            <a:r>
              <a:rPr lang="en-US" sz="3600" dirty="0">
                <a:solidFill>
                  <a:srgbClr val="FF0000"/>
                </a:solidFill>
              </a:rPr>
              <a:t>.</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False</a:t>
            </a:r>
            <a:endParaRPr lang="en-US" sz="3600" dirty="0"/>
          </a:p>
        </p:txBody>
      </p:sp>
      <p:pic>
        <p:nvPicPr>
          <p:cNvPr id="11" name="Picture 10"/>
          <p:cNvPicPr>
            <a:picLocks noChangeAspect="1"/>
          </p:cNvPicPr>
          <p:nvPr/>
        </p:nvPicPr>
        <p:blipFill>
          <a:blip r:embed="rId2"/>
          <a:stretch>
            <a:fillRect/>
          </a:stretch>
        </p:blipFill>
        <p:spPr>
          <a:xfrm>
            <a:off x="1339258" y="1777811"/>
            <a:ext cx="7177946" cy="4350940"/>
          </a:xfrm>
          <a:prstGeom prst="rect">
            <a:avLst/>
          </a:prstGeom>
        </p:spPr>
      </p:pic>
      <p:cxnSp>
        <p:nvCxnSpPr>
          <p:cNvPr id="9" name="Straight Connector 8"/>
          <p:cNvCxnSpPr/>
          <p:nvPr/>
        </p:nvCxnSpPr>
        <p:spPr>
          <a:xfrm>
            <a:off x="2605279" y="5142391"/>
            <a:ext cx="54719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85424" y="5494574"/>
            <a:ext cx="1217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Read again and fill in the blanks.</a:t>
            </a:r>
          </a:p>
        </p:txBody>
      </p:sp>
      <p:sp>
        <p:nvSpPr>
          <p:cNvPr id="5" name="TextBox 4"/>
          <p:cNvSpPr txBox="1"/>
          <p:nvPr/>
        </p:nvSpPr>
        <p:spPr>
          <a:xfrm>
            <a:off x="1358007" y="1367631"/>
            <a:ext cx="9475985" cy="4524315"/>
          </a:xfrm>
          <a:prstGeom prst="rect">
            <a:avLst/>
          </a:prstGeom>
          <a:noFill/>
        </p:spPr>
        <p:txBody>
          <a:bodyPr wrap="square" rtlCol="0">
            <a:spAutoFit/>
          </a:bodyPr>
          <a:lstStyle/>
          <a:p>
            <a:pPr marL="742950" indent="-742950">
              <a:buAutoNum type="arabicPeriod"/>
            </a:pPr>
            <a:r>
              <a:rPr lang="en-US" sz="3600" dirty="0" err="1"/>
              <a:t>Wowscoot</a:t>
            </a:r>
            <a:r>
              <a:rPr lang="en-US" sz="3600" dirty="0"/>
              <a:t> is the best transportation for ______.</a:t>
            </a:r>
          </a:p>
          <a:p>
            <a:pPr marL="742950" indent="-742950">
              <a:buAutoNum type="arabicPeriod"/>
            </a:pPr>
            <a:r>
              <a:rPr lang="en-US" sz="3600" dirty="0"/>
              <a:t>The </a:t>
            </a:r>
            <a:r>
              <a:rPr lang="en-US" sz="3600" dirty="0" err="1"/>
              <a:t>Wowscoots</a:t>
            </a:r>
            <a:r>
              <a:rPr lang="en-US" sz="3600" dirty="0"/>
              <a:t> is ___________ to ride around the city.</a:t>
            </a:r>
          </a:p>
          <a:p>
            <a:pPr marL="742950" indent="-742950">
              <a:buAutoNum type="arabicPeriod"/>
            </a:pPr>
            <a:r>
              <a:rPr lang="en-US" sz="3600" dirty="0"/>
              <a:t>You can __________ and put it in your backpack.</a:t>
            </a:r>
          </a:p>
          <a:p>
            <a:pPr marL="742950" indent="-742950">
              <a:buAutoNum type="arabicPeriod"/>
            </a:pPr>
            <a:r>
              <a:rPr lang="en-US" sz="3600" dirty="0"/>
              <a:t>To go around, you just need to tell </a:t>
            </a:r>
            <a:r>
              <a:rPr lang="en-US" sz="3600" dirty="0" err="1"/>
              <a:t>Wowscoot</a:t>
            </a:r>
            <a:r>
              <a:rPr lang="en-US" sz="3600" dirty="0"/>
              <a:t> the ________. </a:t>
            </a:r>
          </a:p>
        </p:txBody>
      </p:sp>
      <p:sp>
        <p:nvSpPr>
          <p:cNvPr id="6" name="TextBox 5"/>
          <p:cNvSpPr txBox="1"/>
          <p:nvPr/>
        </p:nvSpPr>
        <p:spPr>
          <a:xfrm>
            <a:off x="2520991" y="1911602"/>
            <a:ext cx="959370" cy="646331"/>
          </a:xfrm>
          <a:prstGeom prst="rect">
            <a:avLst/>
          </a:prstGeom>
          <a:noFill/>
        </p:spPr>
        <p:txBody>
          <a:bodyPr wrap="square" rtlCol="0">
            <a:spAutoFit/>
          </a:bodyPr>
          <a:lstStyle/>
          <a:p>
            <a:r>
              <a:rPr lang="en-US" sz="3600" dirty="0">
                <a:solidFill>
                  <a:srgbClr val="FF0000"/>
                </a:solidFill>
              </a:rPr>
              <a:t>kids</a:t>
            </a:r>
          </a:p>
        </p:txBody>
      </p:sp>
      <p:sp>
        <p:nvSpPr>
          <p:cNvPr id="8" name="TextBox 7"/>
          <p:cNvSpPr txBox="1"/>
          <p:nvPr/>
        </p:nvSpPr>
        <p:spPr>
          <a:xfrm>
            <a:off x="5798787" y="2456616"/>
            <a:ext cx="2344714" cy="646331"/>
          </a:xfrm>
          <a:prstGeom prst="rect">
            <a:avLst/>
          </a:prstGeom>
          <a:noFill/>
        </p:spPr>
        <p:txBody>
          <a:bodyPr wrap="square" rtlCol="0">
            <a:spAutoFit/>
          </a:bodyPr>
          <a:lstStyle/>
          <a:p>
            <a:r>
              <a:rPr lang="en-US" sz="3600" dirty="0">
                <a:solidFill>
                  <a:srgbClr val="FF0000"/>
                </a:solidFill>
              </a:rPr>
              <a:t>convenient</a:t>
            </a:r>
          </a:p>
        </p:txBody>
      </p:sp>
      <p:sp>
        <p:nvSpPr>
          <p:cNvPr id="9" name="TextBox 8"/>
          <p:cNvSpPr txBox="1"/>
          <p:nvPr/>
        </p:nvSpPr>
        <p:spPr>
          <a:xfrm>
            <a:off x="4364083" y="3555539"/>
            <a:ext cx="959370" cy="646331"/>
          </a:xfrm>
          <a:prstGeom prst="rect">
            <a:avLst/>
          </a:prstGeom>
          <a:noFill/>
        </p:spPr>
        <p:txBody>
          <a:bodyPr wrap="square" rtlCol="0">
            <a:spAutoFit/>
          </a:bodyPr>
          <a:lstStyle/>
          <a:p>
            <a:r>
              <a:rPr lang="en-US" sz="3600" dirty="0">
                <a:solidFill>
                  <a:srgbClr val="FF0000"/>
                </a:solidFill>
              </a:rPr>
              <a:t>fold</a:t>
            </a:r>
          </a:p>
        </p:txBody>
      </p:sp>
      <p:sp>
        <p:nvSpPr>
          <p:cNvPr id="10" name="TextBox 9"/>
          <p:cNvSpPr txBox="1"/>
          <p:nvPr/>
        </p:nvSpPr>
        <p:spPr>
          <a:xfrm>
            <a:off x="3000676" y="5197219"/>
            <a:ext cx="1918740" cy="646331"/>
          </a:xfrm>
          <a:prstGeom prst="rect">
            <a:avLst/>
          </a:prstGeom>
          <a:noFill/>
        </p:spPr>
        <p:txBody>
          <a:bodyPr wrap="square" rtlCol="0">
            <a:spAutoFit/>
          </a:bodyPr>
          <a:lstStyle/>
          <a:p>
            <a:r>
              <a:rPr lang="en-US" sz="3600" dirty="0">
                <a:solidFill>
                  <a:srgbClr val="FF0000"/>
                </a:solidFill>
              </a:rPr>
              <a:t>address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5" name="Rectangle 4"/>
          <p:cNvSpPr/>
          <p:nvPr/>
        </p:nvSpPr>
        <p:spPr>
          <a:xfrm>
            <a:off x="1195498" y="1186219"/>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918" y="579696"/>
            <a:ext cx="3349538" cy="213637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748145" y="2851599"/>
            <a:ext cx="10737273" cy="2495948"/>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Would the </a:t>
            </a:r>
            <a:r>
              <a:rPr lang="en-US" sz="4000" i="1" dirty="0" err="1">
                <a:solidFill>
                  <a:srgbClr val="0070C0"/>
                </a:solidFill>
              </a:rPr>
              <a:t>Wowscoot</a:t>
            </a:r>
            <a:r>
              <a:rPr lang="en-US" sz="4000" i="1" dirty="0">
                <a:solidFill>
                  <a:srgbClr val="0070C0"/>
                </a:solidFill>
              </a:rPr>
              <a:t> be convenient for </a:t>
            </a:r>
          </a:p>
          <a:p>
            <a:pPr algn="ctr"/>
            <a:r>
              <a:rPr lang="en-US" sz="4000" i="1" dirty="0">
                <a:solidFill>
                  <a:srgbClr val="0070C0"/>
                </a:solidFill>
              </a:rPr>
              <a:t>where you live? Why (not)?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4" name="Picture 3"/>
          <p:cNvPicPr>
            <a:picLocks noChangeAspect="1"/>
          </p:cNvPicPr>
          <p:nvPr/>
        </p:nvPicPr>
        <p:blipFill>
          <a:blip r:embed="rId3"/>
          <a:stretch>
            <a:fillRect/>
          </a:stretch>
        </p:blipFill>
        <p:spPr>
          <a:xfrm>
            <a:off x="2397967" y="1786633"/>
            <a:ext cx="9553566" cy="42387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9560"/>
            <a:ext cx="9135745" cy="6229350"/>
          </a:xfrm>
          <a:prstGeom prst="rect">
            <a:avLst/>
          </a:prstGeom>
        </p:spPr>
      </p:pic>
      <p:sp>
        <p:nvSpPr>
          <p:cNvPr id="5" name="Rectangle 4"/>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04899" y="2257771"/>
            <a:ext cx="10200410"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listening and reading for main ideas and specific information.</a:t>
            </a:r>
          </a:p>
          <a:p>
            <a:pPr marL="571500" indent="-571500">
              <a:buFontTx/>
              <a:buChar char="-"/>
            </a:pPr>
            <a:r>
              <a:rPr lang="en-US" sz="3600" i="1" dirty="0">
                <a:solidFill>
                  <a:srgbClr val="0070C0"/>
                </a:solidFill>
              </a:rPr>
              <a:t>Be well-prepared for the writing activity in the next lesson.</a:t>
            </a:r>
          </a:p>
          <a:p>
            <a:pPr marL="571500" indent="-571500">
              <a:buFontTx/>
              <a:buChar char="-"/>
            </a:pPr>
            <a:r>
              <a:rPr lang="en-US" sz="3600" i="1" dirty="0">
                <a:solidFill>
                  <a:srgbClr val="0070C0"/>
                </a:solidFill>
              </a:rPr>
              <a:t>T</a:t>
            </a:r>
            <a:r>
              <a:rPr lang="en-US" sz="3600" i="1">
                <a:solidFill>
                  <a:srgbClr val="0070C0"/>
                </a:solidFill>
              </a:rPr>
              <a:t>alk </a:t>
            </a:r>
            <a:r>
              <a:rPr lang="en-US" sz="3600" i="1" dirty="0">
                <a:solidFill>
                  <a:srgbClr val="0070C0"/>
                </a:solidFill>
              </a:rPr>
              <a:t>about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03835" y="1646555"/>
            <a:ext cx="11835765" cy="396938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Listening and Reading exercises </a:t>
            </a:r>
            <a:r>
              <a:rPr lang="en-US" sz="3600" i="1" dirty="0">
                <a:solidFill>
                  <a:srgbClr val="0070C0"/>
                </a:solidFill>
                <a:sym typeface="+mn-ea"/>
              </a:rPr>
              <a:t>in </a:t>
            </a:r>
            <a:r>
              <a:rPr lang="en-US" sz="3600" b="1" i="1" dirty="0" err="1">
                <a:solidFill>
                  <a:srgbClr val="0070C0"/>
                </a:solidFill>
                <a:sym typeface="+mn-ea"/>
              </a:rPr>
              <a:t>Tiếng</a:t>
            </a:r>
            <a:r>
              <a:rPr lang="en-US" sz="3600" b="1" i="1" dirty="0">
                <a:solidFill>
                  <a:srgbClr val="0070C0"/>
                </a:solidFill>
                <a:sym typeface="+mn-ea"/>
              </a:rPr>
              <a:t> Anh 7 </a:t>
            </a:r>
            <a:r>
              <a:rPr lang="en-US" sz="3600" b="1" i="1" dirty="0" err="1">
                <a:solidFill>
                  <a:srgbClr val="0070C0"/>
                </a:solidFill>
                <a:sym typeface="+mn-ea"/>
              </a:rPr>
              <a:t>i</a:t>
            </a:r>
            <a:r>
              <a:rPr lang="en-US" sz="3600" b="1" i="1" dirty="0">
                <a:solidFill>
                  <a:srgbClr val="0070C0"/>
                </a:solidFill>
                <a:sym typeface="+mn-ea"/>
              </a:rPr>
              <a:t>-Learn Smart World Workbook</a:t>
            </a:r>
            <a:r>
              <a:rPr lang="en-US" sz="3600" i="1" dirty="0">
                <a:solidFill>
                  <a:srgbClr val="0070C0"/>
                </a:solidFill>
                <a:sym typeface="+mn-ea"/>
              </a:rPr>
              <a:t> on page 4</a:t>
            </a:r>
            <a:r>
              <a:rPr lang="en-US" sz="3600" i="1" dirty="0">
                <a:solidFill>
                  <a:srgbClr val="0070C0"/>
                </a:solidFill>
              </a:rPr>
              <a:t>2.</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46.</a:t>
            </a:r>
            <a:endParaRPr lang="en-US" sz="3600" i="1" dirty="0">
              <a:solidFill>
                <a:srgbClr val="0070C0"/>
              </a:solidFill>
              <a:highlight>
                <a:srgbClr val="FFFF00"/>
              </a:highlight>
            </a:endParaRPr>
          </a:p>
          <a:p>
            <a:pPr marL="571500" indent="-571500">
              <a:buFontTx/>
              <a:buChar char="-"/>
            </a:pPr>
            <a:r>
              <a:rPr lang="en-US" sz="3600" i="1" dirty="0">
                <a:solidFill>
                  <a:srgbClr val="0070C0"/>
                </a:solidFill>
              </a:rPr>
              <a:t>Prepare the next lesson (page 59 SB).</a:t>
            </a:r>
          </a:p>
          <a:p>
            <a:pPr marL="571500" indent="-571500">
              <a:buFontTx/>
              <a:buChar char="-"/>
            </a:pPr>
            <a:r>
              <a:rPr lang="en-US" sz="3600" i="1">
                <a:solidFill>
                  <a:srgbClr val="0070C0"/>
                </a:solidFill>
              </a:rPr>
              <a:t>Play the consolidation </a:t>
            </a:r>
            <a:r>
              <a:rPr lang="en-US" sz="3600" i="1" dirty="0">
                <a:solidFill>
                  <a:srgbClr val="0070C0"/>
                </a:solidFill>
              </a:rPr>
              <a:t>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i="1" dirty="0">
                <a:solidFill>
                  <a:srgbClr val="0070C0"/>
                </a:solidFill>
                <a:hlinkClick r:id="rId2"/>
              </a:rPr>
              <a:t>www.eduhome.com.vn</a:t>
            </a:r>
            <a:r>
              <a:rPr lang="en-US" sz="3600" i="1" dirty="0">
                <a:solidFill>
                  <a:srgbClr val="0070C0"/>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a:fill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84594" y="3708386"/>
            <a:ext cx="2261387" cy="2616250"/>
          </a:xfrm>
          <a:prstGeom prst="rect">
            <a:avLst/>
          </a:prstGeom>
        </p:spPr>
      </p:pic>
      <p:pic>
        <p:nvPicPr>
          <p:cNvPr id="13" name="Picture 12"/>
          <p:cNvPicPr>
            <a:picLocks noChangeAspect="1"/>
          </p:cNvPicPr>
          <p:nvPr/>
        </p:nvPicPr>
        <p:blipFill>
          <a:blip r:embed="rId4"/>
          <a:stretch>
            <a:fillRect/>
          </a:stretch>
        </p:blipFill>
        <p:spPr>
          <a:xfrm>
            <a:off x="7143921" y="4035550"/>
            <a:ext cx="3996859" cy="2353382"/>
          </a:xfrm>
          <a:prstGeom prst="rect">
            <a:avLst/>
          </a:prstGeom>
        </p:spPr>
      </p:pic>
      <p:pic>
        <p:nvPicPr>
          <p:cNvPr id="12" name="Picture 11"/>
          <p:cNvPicPr>
            <a:picLocks noChangeAspect="1"/>
          </p:cNvPicPr>
          <p:nvPr/>
        </p:nvPicPr>
        <p:blipFill>
          <a:blip r:embed="rId5"/>
          <a:stretch>
            <a:fillRect/>
          </a:stretch>
        </p:blipFill>
        <p:spPr>
          <a:xfrm>
            <a:off x="2841118" y="3971254"/>
            <a:ext cx="3886200" cy="2353382"/>
          </a:xfrm>
          <a:prstGeom prst="rect">
            <a:avLst/>
          </a:prstGeom>
        </p:spPr>
      </p:pic>
      <p:pic>
        <p:nvPicPr>
          <p:cNvPr id="1026" name="Picture 2" descr="Tires isolated from the background. The old reclaimed deterioration from use clipping part."/>
          <p:cNvPicPr>
            <a:picLocks noChangeAspect="1" noChangeArrowheads="1"/>
          </p:cNvPicPr>
          <p:nvPr/>
        </p:nvPicPr>
        <p:blipFill rotWithShape="1">
          <a:blip r:embed="rId6">
            <a:extLst>
              <a:ext uri="{28A0092B-C50C-407E-A947-70E740481C1C}">
                <a14:useLocalDpi xmlns:a14="http://schemas.microsoft.com/office/drawing/2010/main" val="0"/>
              </a:ext>
            </a:extLst>
          </a:blip>
          <a:srcRect l="11693" r="12482" b="11759"/>
          <a:stretch>
            <a:fillRect/>
          </a:stretch>
        </p:blipFill>
        <p:spPr bwMode="auto">
          <a:xfrm>
            <a:off x="417585" y="1646825"/>
            <a:ext cx="2151876" cy="18025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riculture concept. Tractor plowing the field on rural landscape background. Soil cultivation process. Farm life. Сountryside landscape. Farmland vector illustration."/>
          <p:cNvPicPr>
            <a:picLocks noChangeAspect="1" noChangeArrowheads="1"/>
          </p:cNvPicPr>
          <p:nvPr/>
        </p:nvPicPr>
        <p:blipFill rotWithShape="1">
          <a:blip r:embed="rId7">
            <a:extLst>
              <a:ext uri="{28A0092B-C50C-407E-A947-70E740481C1C}">
                <a14:useLocalDpi xmlns:a14="http://schemas.microsoft.com/office/drawing/2010/main" val="0"/>
              </a:ext>
            </a:extLst>
          </a:blip>
          <a:srcRect r="532" b="8334"/>
          <a:stretch>
            <a:fillRect/>
          </a:stretch>
        </p:blipFill>
        <p:spPr bwMode="auto">
          <a:xfrm>
            <a:off x="2942706" y="1808850"/>
            <a:ext cx="3784612" cy="18925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seup view of woman legs with roller skates at sunset.Creative sport and roller skating lifestyle concept on sunny day."/>
          <p:cNvPicPr>
            <a:picLocks noChangeAspect="1" noChangeArrowheads="1"/>
          </p:cNvPicPr>
          <p:nvPr/>
        </p:nvPicPr>
        <p:blipFill rotWithShape="1">
          <a:blip r:embed="rId8">
            <a:extLst>
              <a:ext uri="{28A0092B-C50C-407E-A947-70E740481C1C}">
                <a14:useLocalDpi xmlns:a14="http://schemas.microsoft.com/office/drawing/2010/main" val="0"/>
              </a:ext>
            </a:extLst>
          </a:blip>
          <a:srcRect r="363" b="9949"/>
          <a:stretch>
            <a:fillRect/>
          </a:stretch>
        </p:blipFill>
        <p:spPr bwMode="auto">
          <a:xfrm>
            <a:off x="7473078" y="1699049"/>
            <a:ext cx="3255173" cy="2112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27952" y="221567"/>
            <a:ext cx="2449358" cy="1477328"/>
          </a:xfrm>
          <a:prstGeom prst="rect">
            <a:avLst/>
          </a:prstGeom>
          <a:noFill/>
        </p:spPr>
        <p:txBody>
          <a:bodyPr wrap="square" rtlCol="0">
            <a:spAutoFit/>
          </a:bodyPr>
          <a:lstStyle/>
          <a:p>
            <a:r>
              <a:rPr lang="en-US" sz="3000" dirty="0">
                <a:solidFill>
                  <a:srgbClr val="00B0F0"/>
                </a:solidFill>
              </a:rPr>
              <a:t>Match the word with the picture</a:t>
            </a:r>
          </a:p>
        </p:txBody>
      </p:sp>
      <p:sp>
        <p:nvSpPr>
          <p:cNvPr id="3" name="TextBox 2"/>
          <p:cNvSpPr txBox="1"/>
          <p:nvPr/>
        </p:nvSpPr>
        <p:spPr>
          <a:xfrm>
            <a:off x="77080" y="354163"/>
            <a:ext cx="2449358" cy="553998"/>
          </a:xfrm>
          <a:prstGeom prst="rect">
            <a:avLst/>
          </a:prstGeom>
          <a:solidFill>
            <a:srgbClr val="FFFF00"/>
          </a:solidFill>
          <a:ln>
            <a:solidFill>
              <a:schemeClr val="accent1"/>
            </a:solidFill>
          </a:ln>
        </p:spPr>
        <p:txBody>
          <a:bodyPr wrap="square" rtlCol="0">
            <a:spAutoFit/>
          </a:bodyPr>
          <a:lstStyle/>
          <a:p>
            <a:pPr algn="ctr"/>
            <a:r>
              <a:rPr lang="en-US" sz="3000" dirty="0"/>
              <a:t>in-line skate</a:t>
            </a:r>
          </a:p>
        </p:txBody>
      </p:sp>
      <p:sp>
        <p:nvSpPr>
          <p:cNvPr id="4" name="TextBox 3"/>
          <p:cNvSpPr txBox="1"/>
          <p:nvPr/>
        </p:nvSpPr>
        <p:spPr>
          <a:xfrm>
            <a:off x="2899024" y="343376"/>
            <a:ext cx="1738859" cy="553998"/>
          </a:xfrm>
          <a:prstGeom prst="rect">
            <a:avLst/>
          </a:prstGeom>
          <a:solidFill>
            <a:srgbClr val="FFFF00"/>
          </a:solidFill>
          <a:ln>
            <a:solidFill>
              <a:schemeClr val="accent1"/>
            </a:solidFill>
          </a:ln>
        </p:spPr>
        <p:txBody>
          <a:bodyPr wrap="square" rtlCol="0">
            <a:spAutoFit/>
          </a:bodyPr>
          <a:lstStyle/>
          <a:p>
            <a:pPr algn="ctr"/>
            <a:r>
              <a:rPr lang="en-US" sz="3000" dirty="0" smtClean="0"/>
              <a:t>hover </a:t>
            </a:r>
            <a:endParaRPr lang="en-US" sz="3000" dirty="0"/>
          </a:p>
        </p:txBody>
      </p:sp>
      <p:sp>
        <p:nvSpPr>
          <p:cNvPr id="5" name="TextBox 4"/>
          <p:cNvSpPr txBox="1"/>
          <p:nvPr/>
        </p:nvSpPr>
        <p:spPr>
          <a:xfrm>
            <a:off x="2115969" y="992426"/>
            <a:ext cx="2449359" cy="553998"/>
          </a:xfrm>
          <a:prstGeom prst="rect">
            <a:avLst/>
          </a:prstGeom>
          <a:solidFill>
            <a:srgbClr val="FFFF00"/>
          </a:solidFill>
          <a:ln>
            <a:solidFill>
              <a:schemeClr val="accent1"/>
            </a:solidFill>
          </a:ln>
        </p:spPr>
        <p:txBody>
          <a:bodyPr wrap="square" rtlCol="0">
            <a:spAutoFit/>
          </a:bodyPr>
          <a:lstStyle/>
          <a:p>
            <a:pPr algn="ctr"/>
            <a:r>
              <a:rPr lang="en-US" sz="3000" dirty="0"/>
              <a:t>one-wheeler </a:t>
            </a:r>
          </a:p>
        </p:txBody>
      </p:sp>
      <p:sp>
        <p:nvSpPr>
          <p:cNvPr id="6" name="TextBox 5"/>
          <p:cNvSpPr txBox="1"/>
          <p:nvPr/>
        </p:nvSpPr>
        <p:spPr>
          <a:xfrm>
            <a:off x="5099665" y="1010926"/>
            <a:ext cx="2044256" cy="553998"/>
          </a:xfrm>
          <a:prstGeom prst="rect">
            <a:avLst/>
          </a:prstGeom>
          <a:solidFill>
            <a:srgbClr val="FFFF00"/>
          </a:solidFill>
          <a:ln>
            <a:solidFill>
              <a:schemeClr val="accent1"/>
            </a:solidFill>
          </a:ln>
        </p:spPr>
        <p:txBody>
          <a:bodyPr wrap="square" rtlCol="0">
            <a:spAutoFit/>
          </a:bodyPr>
          <a:lstStyle/>
          <a:p>
            <a:pPr algn="ctr"/>
            <a:r>
              <a:rPr lang="en-US" sz="3000" dirty="0"/>
              <a:t>scooter </a:t>
            </a:r>
          </a:p>
        </p:txBody>
      </p:sp>
      <p:sp>
        <p:nvSpPr>
          <p:cNvPr id="8" name="TextBox 7"/>
          <p:cNvSpPr txBox="1"/>
          <p:nvPr/>
        </p:nvSpPr>
        <p:spPr>
          <a:xfrm>
            <a:off x="5010469" y="354163"/>
            <a:ext cx="2133452" cy="553998"/>
          </a:xfrm>
          <a:prstGeom prst="rect">
            <a:avLst/>
          </a:prstGeom>
          <a:solidFill>
            <a:srgbClr val="FFFF00"/>
          </a:solidFill>
          <a:ln>
            <a:solidFill>
              <a:schemeClr val="accent1"/>
            </a:solidFill>
          </a:ln>
        </p:spPr>
        <p:txBody>
          <a:bodyPr wrap="square" rtlCol="0">
            <a:spAutoFit/>
          </a:bodyPr>
          <a:lstStyle/>
          <a:p>
            <a:pPr algn="ctr"/>
            <a:r>
              <a:rPr lang="en-US" sz="3000" dirty="0"/>
              <a:t>wheel</a:t>
            </a:r>
          </a:p>
        </p:txBody>
      </p:sp>
      <p:sp>
        <p:nvSpPr>
          <p:cNvPr id="10" name="TextBox 9"/>
          <p:cNvSpPr txBox="1"/>
          <p:nvPr/>
        </p:nvSpPr>
        <p:spPr>
          <a:xfrm>
            <a:off x="7270905" y="354828"/>
            <a:ext cx="2133452" cy="553998"/>
          </a:xfrm>
          <a:prstGeom prst="rect">
            <a:avLst/>
          </a:prstGeom>
          <a:solidFill>
            <a:srgbClr val="FFFF00"/>
          </a:solidFill>
          <a:ln>
            <a:solidFill>
              <a:schemeClr val="accent1"/>
            </a:solidFill>
          </a:ln>
        </p:spPr>
        <p:txBody>
          <a:bodyPr wrap="square" rtlCol="0">
            <a:spAutoFit/>
          </a:bodyPr>
          <a:lstStyle/>
          <a:p>
            <a:pPr algn="ctr"/>
            <a:r>
              <a:rPr lang="en-US" sz="3000" dirty="0"/>
              <a:t>countryside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0469 0.03495 L 0.10469 0.03495 L 0.25221 0.00416 C 0.30781 -0.00741 0.20234 0.01366 0.27188 1.85185E-6 L 0.39479 0.00416 C 0.40586 0.00486 0.428 0.00856 0.428 0.00856 C 0.44557 0.01643 0.43776 0.01389 0.4513 0.01736 C 0.45417 0.01875 0.45716 0.01991 0.46003 0.02176 C 0.46172 0.02291 0.46315 0.02477 0.46484 0.02616 C 0.46693 0.02778 0.46888 0.02916 0.47109 0.03055 C 0.47383 0.03217 0.47682 0.03333 0.47969 0.03495 C 0.48216 0.03611 0.48451 0.03773 0.48698 0.03912 L 0.4944 0.04352 C 0.49557 0.04421 0.49688 0.04467 0.49805 0.04583 C 0.49974 0.04722 0.5013 0.04884 0.503 0.05023 C 0.50508 0.05162 0.50716 0.05254 0.50912 0.0544 C 0.51901 0.06412 0.51445 0.06157 0.52266 0.07407 C 0.52617 0.07963 0.53047 0.08356 0.53372 0.08958 C 0.53958 0.09977 0.53646 0.09699 0.54232 0.10046 C 0.54362 0.10324 0.54466 0.10648 0.54609 0.10903 C 0.54714 0.11157 0.54857 0.11342 0.54974 0.11574 C 0.55287 0.12245 0.55143 0.12315 0.55586 0.1287 C 0.55742 0.13079 0.55925 0.13148 0.56081 0.1331 C 0.56328 0.13588 0.56576 0.13889 0.56823 0.1419 C 0.5694 0.14329 0.57057 0.14514 0.57188 0.14629 L 0.57682 0.15069 C 0.58399 0.16342 0.57357 0.1456 0.58294 0.15949 C 0.58425 0.16134 0.58529 0.16389 0.58659 0.16597 C 0.58815 0.16829 0.59011 0.16991 0.59154 0.17245 C 0.59297 0.175 0.59362 0.17893 0.59518 0.18125 C 0.59701 0.18403 0.59935 0.18541 0.6013 0.18773 C 0.60391 0.19051 0.60625 0.19375 0.60872 0.19653 C 0.61159 0.19954 0.61458 0.20208 0.61732 0.20532 C 0.62734 0.21713 0.61953 0.2118 0.62721 0.2162 C 0.628 0.21921 0.62904 0.22199 0.62969 0.225 C 0.63021 0.22778 0.63047 0.23079 0.63086 0.23356 C 0.63216 0.24467 0.63372 0.25532 0.63451 0.26643 C 0.63594 0.28588 0.63346 0.27986 0.63828 0.28819 C 0.63867 0.2919 0.63919 0.2956 0.63945 0.2993 C 0.64089 0.31412 0.64011 0.31157 0.64193 0.32315 C 0.64323 0.33148 0.64349 0.32916 0.6444 0.33866 C 0.64492 0.34352 0.64505 0.34884 0.64557 0.35393 C 0.64583 0.35602 0.64675 0.3581 0.64688 0.36041 C 0.64714 0.36829 0.64688 0.37639 0.64688 0.38449 L 0.65052 0.44352 L 0.64805 0.43472 L 0.66654 0.4368 L 0.61732 0.43241 L 0.63698 0.39537 L 0.67149 0.43241 L 0.6763 0.44791 L 0.65794 0.4412 L 0.65794 0.4412 L 0.64935 0.43032 " pathEditMode="relative" ptsTypes="AAAAAAAAAAAAAAAAAAAAAAAAAAAAAAAAAAAAAAAAAAAAAAAAAAAAAA">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6823 0.01458 L 0.06823 0.01458 C 0.07318 0.01504 0.07813 0.01481 0.08295 0.01643 C 0.09206 0.01875 0.08659 0.01875 0.09154 0.0243 C 0.09636 0.02916 0.09623 0.02639 0.10013 0.03194 C 0.10235 0.03495 0.10391 0.03912 0.10638 0.0419 C 0.10756 0.04305 0.10886 0.04421 0.11003 0.04583 C 0.11745 0.05578 0.11185 0.05185 0.11862 0.05555 C 0.11902 0.0581 0.11902 0.06111 0.11993 0.06342 C 0.1211 0.06666 0.12318 0.06875 0.12474 0.07106 C 0.12956 0.07893 0.12748 0.075 0.13099 0.0831 C 0.13138 0.08495 0.13138 0.08727 0.13217 0.08889 C 0.13998 0.10764 0.1323 0.0831 0.13829 0.10069 C 0.14011 0.10578 0.14323 0.11643 0.14323 0.11666 C 0.14362 0.11967 0.14388 0.12291 0.14441 0.12616 C 0.14519 0.13009 0.14623 0.13379 0.14688 0.13796 C 0.14779 0.14328 0.14831 0.14838 0.14935 0.1537 C 0.15274 0.16991 0.15118 0.16134 0.1543 0.17916 C 0.15469 0.18495 0.15521 0.19074 0.15547 0.19676 C 0.15717 0.22592 0.15495 0.21389 0.15795 0.22824 C 0.15834 0.23472 0.1586 0.2412 0.15925 0.24768 C 0.15951 0.25116 0.1599 0.2544 0.16042 0.25741 C 0.16277 0.27245 0.16055 0.25301 0.1629 0.27153 C 0.16342 0.27523 0.16368 0.27916 0.16407 0.2831 C 0.16485 0.28912 0.16576 0.29491 0.16654 0.30069 C 0.16706 0.30393 0.16745 0.30741 0.16784 0.31041 C 0.16823 0.32176 0.16849 0.33287 0.16902 0.34398 C 0.16928 0.34791 0.1698 0.35185 0.17032 0.35578 C 0.17058 0.35764 0.1711 0.35949 0.17149 0.36157 C 0.17201 0.36412 0.1724 0.36666 0.17279 0.36944 C 0.17409 0.38009 0.17344 0.37986 0.17513 0.38889 C 0.17683 0.39768 0.17696 0.40046 0.18008 0.40671 C 0.18086 0.4081 0.18152 0.40949 0.18256 0.41065 C 0.18373 0.41157 0.18503 0.4118 0.1862 0.4125 C 0.18933 0.42731 0.18477 0.40972 0.19115 0.42245 C 0.19193 0.42384 0.19167 0.42662 0.19245 0.42824 C 0.19297 0.42986 0.19402 0.43102 0.19493 0.43217 C 0.19454 0.43565 0.19441 0.44699 0.19115 0.44977 C 0.18933 0.45139 0.18711 0.45116 0.18503 0.45162 C 0.18178 0.45301 0.17513 0.45555 0.17513 0.45578 C 0.17357 0.45764 0.17201 0.45995 0.17032 0.46157 C 0.16915 0.46273 0.16784 0.46296 0.16654 0.46366 C 0.16329 0.46504 0.1599 0.46574 0.15678 0.46759 C 0.15105 0.47037 0.1543 0.46898 0.14688 0.47153 C 0.14336 0.47407 0.14193 0.47569 0.13829 0.47731 C 0.13633 0.47801 0.13412 0.47824 0.13217 0.4794 C 0.11185 0.48842 0.12878 0.48264 0.11498 0.48703 C 0.11081 0.49375 0.11433 0.48912 0.10886 0.49305 C 0.10717 0.49398 0.1056 0.49583 0.10391 0.49699 C 0.10053 0.49907 0.09766 0.49977 0.09402 0.50069 C 0.09141 0.50301 0.08842 0.50578 0.08542 0.50671 C 0.08256 0.50764 0.07969 0.5081 0.07683 0.50856 C 0.0724 0.51597 0.0767 0.51018 0.06941 0.51458 C 0.06081 0.51967 0.06797 0.51666 0.06081 0.52222 C 0.05743 0.525 0.05079 0.52847 0.04727 0.53032 C 0.03998 0.5419 0.04402 0.53889 0.0362 0.54213 C 0.02331 0.55578 0.04688 0.53102 0.02513 0.55185 C 0.02344 0.55347 0.02201 0.55602 0.02032 0.55764 C 0.01875 0.55926 0.01693 0.56018 0.01537 0.56157 C -0.00143 0.57847 0.02084 0.55741 0.00678 0.57338 C 0.00521 0.575 0.00339 0.57569 0.00183 0.57731 C -0.00156 0.58102 -0.00481 0.58495 -0.00794 0.58912 C -0.01002 0.59166 -0.01197 0.59467 -0.01419 0.59699 C -0.01536 0.59815 -0.01679 0.59907 -0.01783 0.60092 C -0.01927 0.60324 -0.02031 0.60602 -0.02148 0.60879 C -0.02239 0.61065 -0.02291 0.61296 -0.02395 0.61458 C -0.02604 0.61782 -0.0302 0.62153 -0.03255 0.6243 C -0.03424 0.62639 -0.0358 0.62824 -0.0375 0.63032 C -0.04453 0.64722 -0.03606 0.62569 -0.04114 0.6419 C -0.04179 0.64421 -0.04283 0.64583 -0.04362 0.64791 C -0.04401 0.64977 -0.04427 0.65185 -0.04492 0.6537 C -0.04557 0.65578 -0.047 0.65741 -0.04739 0.65972 C -0.0483 0.66759 -0.04791 0.67546 -0.04856 0.68333 C -0.04882 0.68611 -0.04934 0.68842 -0.04973 0.69097 C -0.04895 0.70856 -0.05143 0.7125 -0.04609 0.72268 C -0.04505 0.72453 -0.04388 0.72662 -0.04244 0.72847 C -0.0414 0.7294 -0.03997 0.72963 -0.0388 0.73032 C -0.0375 0.73241 -0.03645 0.73472 -0.03502 0.73634 C -0.03398 0.73727 -0.03268 0.73773 -0.03138 0.73819 C -0.02122 0.74236 -0.02916 0.73819 -0.02031 0.74213 C -0.01901 0.74282 -0.0177 0.74305 -0.01666 0.74398 C -0.01523 0.74491 -0.01432 0.74699 -0.01289 0.74791 C -0.01093 0.74907 -0.00885 0.74907 -0.00677 0.75 C -0.00507 0.75069 -0.00351 0.75116 -0.00182 0.75185 C 0.00834 0.75671 -0.0082 0.75092 0.01172 0.75578 C 0.01368 0.75648 0.01576 0.75741 0.01784 0.75787 C 0.03086 0.75949 0.04402 0.76065 0.05717 0.76157 L 0.08295 0.76366 C 0.0879 0.76296 0.09336 0.76528 0.09779 0.76157 C 0.09987 0.75972 0.10079 0.75278 0.09896 0.75 C 0.0974 0.74745 0.09727 0.75648 0.09649 0.75972 C 0.09649 0.75995 0.09349 0.77453 0.09284 0.77731 C 0.09284 0.77754 0.09037 0.78935 0.09037 0.78935 L 0.09037 0.79328 L 0.09037 0.79352 " pathEditMode="relative" rAng="0" ptsTypes="AAAAAAAAAAAAAAAAAAAAAAAAAAAAAAAAAAAAAAAAAAAAAAAAAAAAAAAAAAAAAAAAAAAAAAAAAAAAAAAAAAAAAAAAAAAAAAA">
                                      <p:cBhvr>
                                        <p:cTn id="10" dur="2000" fill="hold"/>
                                        <p:tgtEl>
                                          <p:spTgt spid="4"/>
                                        </p:tgtEl>
                                        <p:attrNameLst>
                                          <p:attrName>ppt_x</p:attrName>
                                          <p:attrName>ppt_y</p:attrName>
                                        </p:attrNameLst>
                                      </p:cBhvr>
                                      <p:rCtr x="430" y="38935"/>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2.5E-6 1.85185E-6 L 2.5E-6 1.85185E-6 L -0.0668 0.00116 C -0.0681 0.00116 -0.06901 0.00231 -0.07005 0.00278 C -0.07149 0.0037 -0.07305 0.0044 -0.07422 0.00463 C -0.07904 0.00856 -0.07917 0.00903 -0.08477 0.01157 C -0.08646 0.01227 -0.08828 0.01273 -0.09011 0.01342 C -0.09167 0.01389 -0.09284 0.01435 -0.0944 0.01481 C -0.09505 0.0162 -0.09558 0.01759 -0.09649 0.01829 C -0.09766 0.01944 -0.09935 0.01921 -0.10065 0.02014 C -0.10222 0.02129 -0.10352 0.02245 -0.10495 0.02361 C -0.10677 0.02523 -0.10834 0.02685 -0.11016 0.0287 C -0.1112 0.02986 -0.11224 0.03148 -0.11341 0.03194 C -0.11485 0.0331 -0.11615 0.0331 -0.11771 0.03379 C -0.11862 0.03565 -0.1194 0.03796 -0.12071 0.03912 C -0.12201 0.04028 -0.1237 0.04004 -0.125 0.04051 C -0.12643 0.04166 -0.12787 0.04282 -0.12917 0.04421 C -0.13047 0.04537 -0.13151 0.04653 -0.13242 0.04768 C -0.13334 0.04861 -0.13373 0.05023 -0.13464 0.05116 C -0.13594 0.05231 -0.13737 0.05208 -0.1388 0.05278 C -0.14024 0.0537 -0.14167 0.05509 -0.14284 0.05625 C -0.14414 0.0581 -0.14492 0.06018 -0.14623 0.06134 C -0.14714 0.06227 -0.15547 0.06458 -0.1556 0.06458 C -0.15768 0.06713 -0.15964 0.06991 -0.16198 0.07176 C -0.16341 0.07268 -0.16485 0.07361 -0.16615 0.07523 C -0.17214 0.08148 -0.1638 0.07592 -0.17136 0.08194 C -0.17357 0.08356 -0.178 0.08495 -0.18008 0.08565 C -0.18099 0.08657 -0.18203 0.08819 -0.18308 0.08889 C -0.18659 0.09143 -0.19063 0.09213 -0.19362 0.0956 C -0.19987 0.10347 -0.19649 0.09954 -0.2043 0.10764 C -0.20534 0.10903 -0.20625 0.11088 -0.20742 0.11134 L -0.21172 0.11296 C -0.21315 0.11481 -0.21459 0.11643 -0.21602 0.11805 C -0.21706 0.11991 -0.21784 0.12199 -0.21914 0.12315 C -0.22188 0.12731 -0.22461 0.13055 -0.22761 0.13379 C -0.22878 0.13472 -0.22982 0.13611 -0.23073 0.13704 C -0.23216 0.13935 -0.23347 0.14166 -0.23503 0.14421 L -0.23802 0.1493 C -0.23867 0.15023 -0.23972 0.15139 -0.24011 0.15278 C -0.24141 0.15602 -0.24206 0.16111 -0.2444 0.16319 C -0.24571 0.16412 -0.24727 0.16528 -0.24857 0.16666 C -0.24974 0.16759 -0.25078 0.16898 -0.25183 0.16967 C -0.25287 0.1706 -0.25391 0.17106 -0.25508 0.17153 C -0.2556 0.17315 -0.25638 0.17523 -0.25703 0.17685 C -0.26315 0.18912 -0.25495 0.16921 -0.26133 0.18541 C -0.26302 0.19398 -0.26146 0.18796 -0.2655 0.19745 C -0.26693 0.20092 -0.26966 0.20787 -0.26966 0.2081 C -0.27058 0.21157 -0.27123 0.21574 -0.27188 0.21967 C -0.27227 0.22222 -0.27253 0.22454 -0.27305 0.22662 C -0.27357 0.23032 -0.27435 0.23356 -0.275 0.23704 C -0.27552 0.23866 -0.27552 0.24074 -0.27617 0.24213 L -0.2793 0.2493 C -0.28073 0.25625 -0.28073 0.25949 -0.2836 0.26458 C -0.2849 0.2669 -0.28672 0.26875 -0.28776 0.27153 C -0.28854 0.27315 -0.28946 0.27454 -0.28985 0.27662 C -0.29037 0.27824 -0.29024 0.28055 -0.29089 0.28171 C -0.2918 0.28333 -0.29297 0.28403 -0.29401 0.28518 C -0.29492 0.2868 -0.29531 0.28889 -0.29623 0.29051 C -0.29753 0.29305 -0.29961 0.29583 -0.30156 0.29722 C -0.30248 0.29815 -0.30365 0.29838 -0.30482 0.29884 C -0.30573 0.30023 -0.3069 0.30116 -0.30781 0.30254 C -0.3086 0.30347 -0.30938 0.30509 -0.31003 0.30602 C -0.31263 0.30879 -0.31459 0.30949 -0.31732 0.31111 C -0.31992 0.31389 -0.32162 0.31597 -0.32474 0.31805 C -0.32709 0.31921 -0.32956 0.32014 -0.33203 0.32153 C -0.33281 0.32245 -0.33334 0.32407 -0.33412 0.32454 C -0.34102 0.32986 -0.34232 0.32916 -0.34792 0.33148 C -0.3569 0.33588 -0.34505 0.33055 -0.35443 0.3368 C -0.35573 0.33796 -0.35716 0.33796 -0.3586 0.33866 C -0.36146 0.33981 -0.36341 0.3412 -0.36589 0.34352 C -0.37292 0.35046 -0.37188 0.35 -0.37761 0.35926 L -0.38086 0.36435 L -0.38399 0.36967 C -0.38633 0.38079 -0.38308 0.36991 -0.38815 0.37662 C -0.3892 0.37778 -0.38959 0.37986 -0.39037 0.38171 C -0.39141 0.38727 -0.39024 0.38704 -0.39206 0.38704 L -0.39206 0.38727 " pathEditMode="relative" rAng="0" ptsTypes="AAAAAAAAAAAAAAAAAAAAAAAAAAAAAAAAAAAAAAAAAAAAAAAAAAAAAAAAAAAAAAAAAAAAAAAAAAAAA">
                                      <p:cBhvr>
                                        <p:cTn id="14" dur="2000" fill="hold"/>
                                        <p:tgtEl>
                                          <p:spTgt spid="8"/>
                                        </p:tgtEl>
                                        <p:attrNameLst>
                                          <p:attrName>ppt_x</p:attrName>
                                          <p:attrName>ppt_y</p:attrName>
                                        </p:attrNameLst>
                                      </p:cBhvr>
                                      <p:rCtr x="-19609" y="19352"/>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51145 0.11273 L -0.51145 0.11296 C -0.51145 0.11551 -0.5125 0.14306 -0.50846 0.15393 C -0.50755 0.15625 -0.50664 0.1588 -0.5052 0.16042 C -0.50377 0.16181 -0.50182 0.16204 -0.5 0.16273 C -0.49856 0.16412 -0.49713 0.16597 -0.49518 0.16713 C -0.49296 0.16829 -0.48229 0.17083 -0.48046 0.1713 C -0.47877 0.17199 -0.47708 0.17292 -0.47552 0.17361 C -0.47135 0.17523 -0.46666 0.17662 -0.46237 0.17801 C -0.46028 0.1787 -0.45807 0.17917 -0.45599 0.18009 L -0.44596 0.18449 C -0.44427 0.18518 -0.4427 0.18634 -0.44114 0.18681 L -0.42955 0.18889 C -0.40963 0.19768 -0.42981 0.18958 -0.40989 0.19537 C -0.39752 0.19907 -0.41458 0.19676 -0.39674 0.19977 C -0.36796 0.20486 -0.39062 0.19931 -0.37213 0.20417 L -0.30156 0.20208 C -0.29817 0.20185 -0.29492 0.20046 -0.29166 0.19977 C -0.2858 0.19884 -0.27968 0.19838 -0.27369 0.19768 C -0.272 0.1963 -0.27044 0.19444 -0.26875 0.19329 C -0.26341 0.18958 -0.25377 0.18958 -0.24895 0.18889 C -0.23919 0.18958 -0.22929 0.18935 -0.21953 0.1912 C -0.21601 0.19167 -0.20963 0.19537 -0.20963 0.1956 C -0.20638 0.19838 -0.20208 0.19977 -0.2 0.20417 C -0.1957 0.2125 -0.19804 0.2088 -0.19336 0.21505 C -0.19414 0.23958 -0.18919 0.25556 -0.20143 0.27199 C -0.20273 0.27338 -0.20338 0.27546 -0.20481 0.27639 C -0.2069 0.27778 -0.20911 0.27778 -0.21145 0.27847 C -0.21289 0.28009 -0.21445 0.28171 -0.21627 0.28287 C -0.21966 0.28518 -0.2263 0.28634 -0.22942 0.28727 C -0.23099 0.28935 -0.23307 0.2912 -0.23437 0.29375 C -0.23528 0.29653 -0.23515 0.29977 -0.23593 0.30255 C -0.23671 0.30556 -0.23802 0.30856 -0.23919 0.31134 C -0.24453 0.32384 -0.24023 0.31204 -0.24752 0.32454 C -0.26041 0.34676 -0.24895 0.33102 -0.25729 0.3419 C -0.26158 0.35903 -0.26054 0.35231 -0.25729 0.38565 C -0.2569 0.39028 -0.25507 0.39444 -0.25403 0.39884 C -0.25338 0.40093 -0.25403 0.40463 -0.25234 0.40532 L -0.24752 0.40764 L -0.24752 0.40787 L -0.25234 0.40764 L -0.25234 0.40787 " pathEditMode="relative" rAng="0" ptsTypes="AAAAAAAAAAAAAAAAAAAAAAAAAAAAAAAAAAAAAAAAAA">
                                      <p:cBhvr>
                                        <p:cTn id="18" dur="2000" fill="hold"/>
                                        <p:tgtEl>
                                          <p:spTgt spid="10"/>
                                        </p:tgtEl>
                                        <p:attrNameLst>
                                          <p:attrName>ppt_x</p:attrName>
                                          <p:attrName>ppt_y</p:attrName>
                                        </p:attrNameLst>
                                      </p:cBhvr>
                                      <p:rCtr x="15911" y="14745"/>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1953 0 L 0.01953 0.00023 C 0.07331 0.05347 0.05677 0.03403 0.09362 0.07778 C 0.0987 0.08356 0.1043 0.08773 0.10833 0.09583 C 0.11159 0.10139 0.11523 0.10671 0.11758 0.11343 C 0.12877 0.14514 0.12357 0.13426 0.13125 0.14931 C 0.13203 0.15301 0.13281 0.15671 0.13359 0.16065 C 0.13437 0.16505 0.13542 0.17153 0.13581 0.17616 C 0.1375 0.19444 0.13489 0.18796 0.13919 0.1963 C 0.14049 0.20231 0.14167 0.2081 0.14271 0.21412 C 0.1431 0.21644 0.14349 0.21852 0.14375 0.22106 C 0.14427 0.22431 0.1444 0.22824 0.14505 0.23218 C 0.14609 0.23912 0.14778 0.24537 0.14948 0.25208 C 0.15169 0.27338 0.15195 0.2706 0.14948 0.30347 C 0.14948 0.30602 0.14792 0.30787 0.14713 0.31019 C 0.14674 0.31227 0.14674 0.31505 0.14609 0.3169 C 0.13932 0.33796 0.14323 0.31968 0.13021 0.33704 C 0.12409 0.34491 0.11966 0.35208 0.11302 0.35718 C 0.10482 0.36366 0.11198 0.35417 0.10273 0.36389 C 0.09961 0.36713 0.097 0.37269 0.09362 0.37523 C 0.08841 0.37824 0.08294 0.37801 0.07773 0.3794 C 0.07539 0.38264 0.07331 0.38634 0.07083 0.38843 C 0.06536 0.39259 0.05364 0.39722 0.05364 0.39745 C 0.0526 0.39861 0.05143 0.40069 0.05026 0.40208 C 0.04088 0.41204 0.03867 0.41111 0.0263 0.42199 C 0.02513 0.42292 0.02409 0.42523 0.02278 0.42685 C 0.02096 0.42824 0.01901 0.42917 0.01719 0.43079 C 0.00716 0.43958 0.01393 0.43588 0.00586 0.43958 C 0.00351 0.44306 0.00117 0.4456 -0.00117 0.44861 C -0.00261 0.45093 -0.00404 0.4537 -0.0056 0.45556 C -0.00938 0.46019 -0.01341 0.46389 -0.01693 0.46898 C -0.01875 0.4713 -0.01979 0.47523 -0.02162 0.47801 C -0.02331 0.48032 -0.03438 0.49144 -0.03763 0.49815 C -0.04349 0.50949 -0.0388 0.50347 -0.04323 0.51366 C -0.04505 0.51759 -0.04753 0.52037 -0.04909 0.52477 C -0.05013 0.5287 -0.05117 0.53218 -0.05248 0.53611 C -0.05352 0.53912 -0.05495 0.54144 -0.05573 0.54491 C -0.05677 0.54861 -0.05716 0.55255 -0.05807 0.55602 C -0.06003 0.56435 -0.06146 0.56806 -0.0638 0.57616 C -0.06641 0.59722 -0.06263 0.5713 -0.06836 0.5963 C -0.07057 0.60579 -0.07396 0.62523 -0.07396 0.62546 C -0.07448 0.63125 -0.07474 0.6375 -0.07526 0.64329 C -0.07552 0.64722 -0.07617 0.65069 -0.07643 0.65463 C -0.07695 0.66343 -0.07695 0.67245 -0.07748 0.68148 C -0.078 0.68773 -0.07917 0.68912 -0.08086 0.69468 C -0.08177 0.69769 -0.08255 0.70069 -0.0832 0.70347 C -0.08503 0.71181 -0.0836 0.71042 -0.08659 0.71921 C -0.08724 0.72106 -0.08815 0.72199 -0.08893 0.72384 C -0.08958 0.72963 -0.09037 0.73565 -0.09128 0.74167 C -0.09154 0.74375 -0.09167 0.74606 -0.09219 0.74861 C -0.09492 0.75718 -0.09766 0.76157 -0.10261 0.7662 C -0.10417 0.76759 -0.1056 0.76944 -0.10716 0.7706 C -0.1086 0.77176 -0.11016 0.77199 -0.11172 0.77338 C -0.11966 0.77199 -0.12774 0.77176 -0.13568 0.7706 C -0.13724 0.77037 -0.13867 0.76898 -0.14037 0.76852 C -0.14297 0.76759 -0.14557 0.76713 -0.14831 0.7662 C -0.15052 0.76551 -0.15274 0.76412 -0.15521 0.76389 C -0.15807 0.76343 -0.1612 0.76389 -0.16419 0.76389 L -0.16745 0.76389 " pathEditMode="relative" rAng="0" ptsTypes="AAAAAAAAAAAAAAAAAAAAAAAAAAAAAAAAAAAAAAAAAAAAAAAAAAAAAAAAAAA">
                                      <p:cBhvr>
                                        <p:cTn id="22" dur="2000" fill="hold"/>
                                        <p:tgtEl>
                                          <p:spTgt spid="5"/>
                                        </p:tgtEl>
                                        <p:attrNameLst>
                                          <p:attrName>ppt_x</p:attrName>
                                          <p:attrName>ppt_y</p:attrName>
                                        </p:attrNameLst>
                                      </p:cBhvr>
                                      <p:rCtr x="-2773" y="38657"/>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7552 0.01088 L 0.07552 0.01111 C 0.07748 0.04745 0.07513 0.02268 0.07787 0.04028 C 0.07878 0.04606 0.07878 0.05231 0.08164 0.05625 C 0.08256 0.0581 0.08412 0.0581 0.08529 0.05879 C 0.08959 0.06666 0.08568 0.06088 0.09271 0.06551 C 0.09688 0.06852 0.10065 0.07291 0.10495 0.07477 C 0.11719 0.08032 0.11146 0.07824 0.12214 0.08148 C 0.12578 0.08495 0.1293 0.08866 0.13321 0.09074 C 0.13529 0.0919 0.13737 0.0919 0.13933 0.09305 C 0.14193 0.09444 0.14427 0.09629 0.14675 0.09745 C 0.14831 0.09861 0.15 0.09907 0.1517 0.1 C 0.15378 0.10116 0.15573 0.10347 0.15782 0.10463 C 0.16016 0.10579 0.16276 0.10602 0.16524 0.10671 C 0.1668 0.10833 0.16836 0.11018 0.17006 0.11134 C 0.17175 0.11227 0.17344 0.11273 0.175 0.11366 C 0.17748 0.11504 0.17995 0.11643 0.18243 0.11829 C 0.18412 0.11944 0.18555 0.12153 0.18737 0.12268 C 0.19011 0.12477 0.1931 0.12569 0.19597 0.12731 C 0.21016 0.13634 0.1931 0.12708 0.20951 0.13889 C 0.21224 0.14074 0.21524 0.1419 0.2181 0.14329 C 0.22045 0.14653 0.22279 0.15 0.22539 0.15254 C 0.23008 0.15717 0.23269 0.15741 0.23776 0.15949 C 0.24701 0.17106 0.23516 0.15741 0.24636 0.16643 C 0.24766 0.16736 0.2487 0.16991 0.25 0.17083 C 0.26355 0.18171 0.24271 0.15185 0.27097 0.18472 C 0.27422 0.18842 0.27735 0.19259 0.28073 0.19606 C 0.28477 0.20023 0.28763 0.20092 0.2918 0.20301 C 0.29349 0.2044 0.29519 0.20579 0.29675 0.20741 C 0.29844 0.20949 0.29974 0.21273 0.3017 0.21435 C 0.30313 0.21597 0.30495 0.21597 0.30651 0.21666 C 0.30782 0.21898 0.30873 0.22176 0.31029 0.22361 C 0.31381 0.22778 0.32006 0.23148 0.3237 0.23727 C 0.32552 0.24004 0.32683 0.24375 0.32865 0.24653 C 0.34115 0.26435 0.32969 0.24653 0.33855 0.25555 C 0.34115 0.25833 0.34349 0.26157 0.34584 0.26481 C 0.34688 0.26597 0.3474 0.26805 0.34831 0.26921 C 0.34987 0.27106 0.35157 0.27245 0.35326 0.27384 C 0.36849 0.30231 0.34688 0.26273 0.36433 0.29236 C 0.36693 0.29653 0.36875 0.30254 0.37175 0.30579 C 0.37292 0.30764 0.37435 0.30856 0.37539 0.31041 C 0.37722 0.31412 0.37852 0.31829 0.38034 0.32199 C 0.38151 0.32454 0.38282 0.32639 0.38399 0.32893 C 0.38529 0.33171 0.38633 0.33518 0.38763 0.33819 C 0.38959 0.3419 0.39167 0.34583 0.39388 0.34954 C 0.39532 0.35185 0.39727 0.3537 0.3987 0.35625 C 0.40013 0.35903 0.40118 0.3625 0.40248 0.36551 C 0.40443 0.37014 0.40664 0.37454 0.4086 0.3794 C 0.4099 0.38217 0.41094 0.38565 0.41224 0.38819 C 0.41381 0.39166 0.41576 0.39421 0.41719 0.39745 C 0.41823 0.40023 0.41862 0.4037 0.41966 0.40671 C 0.42266 0.41481 0.4267 0.42129 0.42943 0.4294 C 0.43151 0.43565 0.4336 0.4419 0.43568 0.44791 C 0.43646 0.45 0.43724 0.45254 0.43802 0.45463 C 0.43894 0.45717 0.43972 0.45926 0.4405 0.4618 L 0.44427 0.47315 C 0.44466 0.47778 0.44506 0.48241 0.44545 0.4868 C 0.44623 0.49444 0.44779 0.50208 0.44792 0.50972 C 0.44818 0.53773 0.4474 0.5662 0.44675 0.59444 C 0.44662 0.59815 0.44584 0.60185 0.44545 0.60579 C 0.44532 0.60787 0.44453 0.62384 0.44297 0.6287 C 0.44128 0.63356 0.4319 0.65741 0.42826 0.66088 L 0.41836 0.67014 C 0.4168 0.67153 0.41498 0.67268 0.41355 0.67454 C 0.40638 0.68333 0.41328 0.67569 0.40612 0.68148 C 0.40443 0.68264 0.403 0.68495 0.40118 0.68611 C 0.39883 0.68727 0.39623 0.68727 0.39388 0.68819 C 0.39219 0.68981 0.39063 0.6919 0.38894 0.69282 C 0.38698 0.69398 0.38477 0.69421 0.38282 0.69514 C 0.38151 0.69583 0.38034 0.69676 0.37904 0.69745 C 0.37748 0.69838 0.37578 0.69884 0.37422 0.69954 C 0.37292 0.70139 0.37188 0.70324 0.37045 0.70416 C 0.36888 0.70532 0.36719 0.70555 0.3655 0.70671 C 0.36302 0.70787 0.36068 0.70949 0.35821 0.71111 L 0.35443 0.71342 C 0.34805 0.72153 0.35339 0.7162 0.34349 0.72014 C 0.34219 0.72083 0.34102 0.72222 0.33972 0.72268 C 0.33399 0.72454 0.32253 0.72731 0.32253 0.72754 C 0.31498 0.73194 0.32097 0.7287 0.30782 0.73194 C 0.30495 0.73241 0.30209 0.73333 0.29922 0.73403 C 0.29545 0.73495 0.2918 0.73541 0.28815 0.73657 L 0.28073 0.73403 L 0.28438 0.73403 " pathEditMode="relative" rAng="0" ptsTypes="AAAAAAAAAAAAAAAAAAAAAAAAAAAAAAAAAAAAAAAAAAAAAAAAAAAAAAAAAAAAAAAAAAAAAAAAAAAAAAAAAAA">
                                      <p:cBhvr>
                                        <p:cTn id="26" dur="2000" fill="hold"/>
                                        <p:tgtEl>
                                          <p:spTgt spid="6"/>
                                        </p:tgtEl>
                                        <p:attrNameLst>
                                          <p:attrName>ppt_x</p:attrName>
                                          <p:attrName>ppt_y</p:attrName>
                                        </p:attrNameLst>
                                      </p:cBhvr>
                                      <p:rCtr x="18620" y="36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36" y="667263"/>
            <a:ext cx="4174284" cy="923330"/>
          </a:xfrm>
          <a:prstGeom prst="rect">
            <a:avLst/>
          </a:prstGeom>
        </p:spPr>
        <p:txBody>
          <a:bodyPr wrap="none">
            <a:spAutoFit/>
          </a:bodyPr>
          <a:lstStyle/>
          <a:p>
            <a:r>
              <a:rPr lang="en-US" sz="5400" b="1" dirty="0">
                <a:solidFill>
                  <a:srgbClr val="FF0000"/>
                </a:solidFill>
                <a:highlight>
                  <a:srgbClr val="FFFF00"/>
                </a:highlight>
                <a:ea typeface="Times New Roman" panose="02020603050405020304" pitchFamily="18" charset="0"/>
              </a:rPr>
              <a:t>Work in pairs.</a:t>
            </a:r>
            <a:endParaRPr lang="en-US" sz="5400" b="1" dirty="0">
              <a:solidFill>
                <a:srgbClr val="FF0000"/>
              </a:solidFill>
              <a:highlight>
                <a:srgbClr val="FFFF00"/>
              </a:highlight>
            </a:endParaRPr>
          </a:p>
        </p:txBody>
      </p:sp>
      <p:sp>
        <p:nvSpPr>
          <p:cNvPr id="3" name="Rectangle 2"/>
          <p:cNvSpPr/>
          <p:nvPr/>
        </p:nvSpPr>
        <p:spPr>
          <a:xfrm>
            <a:off x="84352" y="2739176"/>
            <a:ext cx="7877471" cy="1015663"/>
          </a:xfrm>
          <a:prstGeom prst="rect">
            <a:avLst/>
          </a:prstGeom>
        </p:spPr>
        <p:txBody>
          <a:bodyPr wrap="square">
            <a:spAutoFit/>
          </a:bodyPr>
          <a:lstStyle/>
          <a:p>
            <a:pPr marL="514350" indent="-514350">
              <a:buAutoNum type="arabicPeriod"/>
            </a:pPr>
            <a:r>
              <a:rPr lang="en-US" sz="3000" b="1" i="1" dirty="0">
                <a:solidFill>
                  <a:srgbClr val="0070C0"/>
                </a:solidFill>
              </a:rPr>
              <a:t>What are these two kinds of transportation? </a:t>
            </a:r>
          </a:p>
          <a:p>
            <a:pPr marL="514350" indent="-514350">
              <a:buAutoNum type="arabicPeriod"/>
            </a:pPr>
            <a:r>
              <a:rPr lang="en-US" sz="3000" b="1" i="1" dirty="0">
                <a:solidFill>
                  <a:srgbClr val="0070C0"/>
                </a:solidFill>
              </a:rPr>
              <a:t>Which would you like to try? Why?</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5917" y="359487"/>
            <a:ext cx="2829127" cy="1804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8428602" y="338838"/>
            <a:ext cx="3212267" cy="3544966"/>
          </a:xfrm>
          <a:prstGeom prst="rect">
            <a:avLst/>
          </a:prstGeom>
        </p:spPr>
      </p:pic>
      <p:pic>
        <p:nvPicPr>
          <p:cNvPr id="7" name="Picture 6"/>
          <p:cNvPicPr>
            <a:picLocks noChangeAspect="1"/>
          </p:cNvPicPr>
          <p:nvPr/>
        </p:nvPicPr>
        <p:blipFill>
          <a:blip r:embed="rId4"/>
          <a:stretch>
            <a:fillRect/>
          </a:stretch>
        </p:blipFill>
        <p:spPr>
          <a:xfrm>
            <a:off x="7495044" y="3986321"/>
            <a:ext cx="4507586" cy="2176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771"/>
          <a:stretch>
            <a:fillRect/>
          </a:stretch>
        </p:blipFill>
        <p:spPr>
          <a:xfrm>
            <a:off x="3314700" y="323850"/>
            <a:ext cx="8836856" cy="605916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listening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23851" y="1461413"/>
            <a:ext cx="4086709" cy="833598"/>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6610" y="303912"/>
            <a:ext cx="7676682" cy="61159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89985" y="2977366"/>
            <a:ext cx="11565166" cy="1569660"/>
          </a:xfrm>
          <a:prstGeom prst="rect">
            <a:avLst/>
          </a:prstGeom>
          <a:noFill/>
        </p:spPr>
        <p:txBody>
          <a:bodyPr wrap="square">
            <a:spAutoFit/>
          </a:bodyPr>
          <a:lstStyle/>
          <a:p>
            <a:r>
              <a:rPr lang="en-US" sz="3200" dirty="0">
                <a:solidFill>
                  <a:srgbClr val="242021"/>
                </a:solidFill>
                <a:latin typeface="+mj-lt"/>
              </a:rPr>
              <a:t>a. Listen to Matt’s vlog about two types of transportation. Which is better for kids?</a:t>
            </a:r>
            <a:r>
              <a:rPr lang="en-US" sz="3200" dirty="0">
                <a:latin typeface="+mj-lt"/>
              </a:rPr>
              <a:t/>
            </a:r>
            <a:br>
              <a:rPr lang="en-US" sz="3200" dirty="0">
                <a:latin typeface="+mj-lt"/>
              </a:rPr>
            </a:br>
            <a:endParaRPr lang="en-US" sz="3200" dirty="0">
              <a:latin typeface="+mj-lt"/>
            </a:endParaRPr>
          </a:p>
        </p:txBody>
      </p:sp>
      <p:sp>
        <p:nvSpPr>
          <p:cNvPr id="2" name="Rectangle 1"/>
          <p:cNvSpPr/>
          <p:nvPr/>
        </p:nvSpPr>
        <p:spPr>
          <a:xfrm>
            <a:off x="1968059" y="616003"/>
            <a:ext cx="988916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Before listening</a:t>
            </a:r>
          </a:p>
          <a:p>
            <a:r>
              <a:rPr lang="en-US" sz="3600" i="1" dirty="0">
                <a:solidFill>
                  <a:srgbClr val="0070C0"/>
                </a:solidFill>
              </a:rPr>
              <a:t>Read the instruction quickly. Underline the key words. What are we going to do? </a:t>
            </a:r>
          </a:p>
          <a:p>
            <a:r>
              <a:rPr lang="en-US" sz="3600" i="1" dirty="0">
                <a:solidFill>
                  <a:srgbClr val="FF0000"/>
                </a:solidFill>
              </a:rPr>
              <a:t>Listen and choose the correct answer.</a:t>
            </a:r>
          </a:p>
        </p:txBody>
      </p:sp>
      <p:sp>
        <p:nvSpPr>
          <p:cNvPr id="19" name="TextBox 18"/>
          <p:cNvSpPr txBox="1"/>
          <p:nvPr/>
        </p:nvSpPr>
        <p:spPr>
          <a:xfrm>
            <a:off x="205274" y="457200"/>
            <a:ext cx="17821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 </a:t>
            </a:r>
          </a:p>
        </p:txBody>
      </p:sp>
      <p:cxnSp>
        <p:nvCxnSpPr>
          <p:cNvPr id="11" name="Straight Connector 10"/>
          <p:cNvCxnSpPr/>
          <p:nvPr/>
        </p:nvCxnSpPr>
        <p:spPr>
          <a:xfrm>
            <a:off x="2490034" y="3466214"/>
            <a:ext cx="184804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a:off x="5561351" y="3466214"/>
            <a:ext cx="4505063" cy="0"/>
          </a:xfrm>
          <a:prstGeom prst="line">
            <a:avLst/>
          </a:prstGeom>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2596360" y="4421010"/>
            <a:ext cx="6862433" cy="2062103"/>
          </a:xfrm>
          <a:prstGeom prst="rect">
            <a:avLst/>
          </a:prstGeom>
          <a:noFill/>
        </p:spPr>
        <p:txBody>
          <a:bodyPr wrap="square">
            <a:spAutoFit/>
          </a:bodyPr>
          <a:lstStyle/>
          <a:p>
            <a:pPr marL="514350" indent="-514350">
              <a:buAutoNum type="arabicPeriod"/>
            </a:pPr>
            <a:r>
              <a:rPr lang="en-US" sz="3200" dirty="0">
                <a:solidFill>
                  <a:srgbClr val="242021"/>
                </a:solidFill>
                <a:latin typeface="+mj-lt"/>
              </a:rPr>
              <a:t>The One Wheeler                   </a:t>
            </a:r>
          </a:p>
          <a:p>
            <a:pPr marL="514350" indent="-514350">
              <a:buAutoNum type="arabicPeriod"/>
            </a:pPr>
            <a:r>
              <a:rPr lang="en-US" sz="3200" dirty="0">
                <a:solidFill>
                  <a:srgbClr val="242021"/>
                </a:solidFill>
                <a:latin typeface="+mj-lt"/>
              </a:rPr>
              <a:t>The Hover Go</a:t>
            </a:r>
          </a:p>
          <a:p>
            <a:pPr marL="514350" indent="-514350">
              <a:buAutoNum type="arabicPeriod"/>
            </a:pPr>
            <a:r>
              <a:rPr lang="en-US" sz="3200" dirty="0">
                <a:solidFill>
                  <a:srgbClr val="242021"/>
                </a:solidFill>
                <a:latin typeface="+mj-lt"/>
              </a:rPr>
              <a:t>They’re both great for kids.</a:t>
            </a:r>
            <a:r>
              <a:rPr lang="en-US" sz="3200" dirty="0">
                <a:latin typeface="+mj-lt"/>
              </a:rPr>
              <a:t/>
            </a:r>
            <a:br>
              <a:rPr lang="en-US" sz="3200" dirty="0">
                <a:latin typeface="+mj-lt"/>
              </a:rPr>
            </a:br>
            <a:endParaRPr lang="en-US" sz="3200" dirty="0">
              <a:latin typeface="+mj-lt"/>
            </a:endParaRPr>
          </a:p>
        </p:txBody>
      </p:sp>
      <p:cxnSp>
        <p:nvCxnSpPr>
          <p:cNvPr id="10" name="Straight Connector 9"/>
          <p:cNvCxnSpPr/>
          <p:nvPr/>
        </p:nvCxnSpPr>
        <p:spPr>
          <a:xfrm>
            <a:off x="597158" y="3969376"/>
            <a:ext cx="229489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3904988" y="4928804"/>
            <a:ext cx="21910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3990049" y="5430797"/>
            <a:ext cx="146445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4533983" y="5913798"/>
            <a:ext cx="3004501" cy="0"/>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barn(inVertical)">
                                      <p:cBhvr>
                                        <p:cTn id="4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1133</Words>
  <Application>Microsoft Office PowerPoint</Application>
  <PresentationFormat>Widescreen</PresentationFormat>
  <Paragraphs>155</Paragraphs>
  <Slides>39</Slides>
  <Notes>1</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276</cp:revision>
  <dcterms:created xsi:type="dcterms:W3CDTF">2020-12-08T03:17:00Z</dcterms:created>
  <dcterms:modified xsi:type="dcterms:W3CDTF">2023-07-27T10:46:05Z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93A89AB1DDA241D083669776B34A3464</vt:lpwstr>
  </property>
  <property fmtid="{D5CDD505-2E9C-101B-9397-08002B2CF9AE}" pid="3" name="KSOProductBuildVer">
    <vt:lpwstr>1033-11.2.0.11486</vt:lpwstr>
  </property>
</Properties>
</file>