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4" r:id="rId14"/>
    <p:sldId id="265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FF"/>
    <a:srgbClr val="2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embed/x_hDwnVPeWs?autoplay=0&amp;mute=1" TargetMode="External"/><Relationship Id="rId4" Type="http://schemas.openxmlformats.org/officeDocument/2006/relationships/image" Target="../media/image7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36978" y="436729"/>
            <a:ext cx="3848669" cy="5595937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Chương III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- Bài 15</a:t>
            </a:r>
            <a:r>
              <a:rPr lang="en-US" sz="36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mtClean="0"/>
              <a:t/>
            </a:r>
            <a:br>
              <a:rPr lang="en-US" smtClean="0"/>
            </a:br>
            <a:r>
              <a:rPr lang="en-US" b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Một số lương thực, thực phẩm</a:t>
            </a:r>
            <a:endParaRPr lang="en-US" b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24" t="39879" r="52587" b="8628"/>
          <a:stretch/>
        </p:blipFill>
        <p:spPr>
          <a:xfrm>
            <a:off x="4726674" y="436729"/>
            <a:ext cx="7465326" cy="56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0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6701588" y="2130540"/>
            <a:ext cx="0" cy="4530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0736" y="1005621"/>
            <a:ext cx="10764800" cy="5744221"/>
            <a:chOff x="350736" y="964677"/>
            <a:chExt cx="10764800" cy="57442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11353" r="311" b="41412"/>
            <a:stretch/>
          </p:blipFill>
          <p:spPr>
            <a:xfrm>
              <a:off x="350736" y="2129589"/>
              <a:ext cx="6350852" cy="45793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37" b="6402"/>
            <a:stretch/>
          </p:blipFill>
          <p:spPr>
            <a:xfrm>
              <a:off x="6725652" y="2130540"/>
              <a:ext cx="4389884" cy="45302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-407" r="311" b="87846"/>
            <a:stretch/>
          </p:blipFill>
          <p:spPr>
            <a:xfrm>
              <a:off x="350736" y="964677"/>
              <a:ext cx="10764800" cy="12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946292"/>
            <a:ext cx="9416955" cy="58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3" y="1068257"/>
            <a:ext cx="5334000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733" b="5672"/>
          <a:stretch/>
        </p:blipFill>
        <p:spPr>
          <a:xfrm>
            <a:off x="6248123" y="580024"/>
            <a:ext cx="5338826" cy="62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III. BẢO QUẢN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310990" y="1706534"/>
            <a:ext cx="9491125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Làm thí nghiệm và hoàn thành phiếu học tập số 3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6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III. BẢO QUẢN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22636" y="1935757"/>
            <a:ext cx="10467833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800" smtClean="0"/>
              <a:t>Để nơi khô ráo, thoáng mát.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Làm khô (phơi khô, sấy khô), hun khói.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Để lạnh hoặc đông lạnh.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Ướp muối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Muối chua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Chế biến thức ăn để bảo quản được lâu hơn.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…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5180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CỦNG CỐ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 3 nội dung con ấn tượng nhất trong giờ học vào mục con đã học được trong PHT KWL.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 nội dung bài học dưới dạng sơ đồ tư duy.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NHIỆM VỤ VỀ NHÀ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1791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HS làm sơ đồ tư duy hoặc infografic về mặt tốt và mặt xấu của lipid.</a:t>
            </a:r>
            <a:endParaRPr lang="en-US" sz="1400" b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Xây dựng thực đơn 1 ngày của em</a:t>
            </a: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1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thực: lúa gạo, ngô, khoai, sắn, lúa mỳ, lúa mạch… 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Thực phẩm: thịt, cá, trứng, sữa, đậu, đỗ, rau xanh… 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 smtClean="0">
                <a:sym typeface="Wingdings" panose="05000000000000000000" pitchFamily="2" charset="2"/>
              </a:rPr>
              <a:t> Năng lượng, dinh dưỡng cho cơ thể.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3843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149" y="981001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382138" y="1523054"/>
            <a:ext cx="6782938" cy="1417809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382138" y="3207973"/>
            <a:ext cx="6782938" cy="34930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1279" y="2910412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Gạo</a:t>
            </a:r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1856442" y="2869418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Ngô</a:t>
            </a:r>
            <a:endParaRPr lang="en-US" sz="1600"/>
          </a:p>
        </p:txBody>
      </p:sp>
      <p:sp>
        <p:nvSpPr>
          <p:cNvPr id="25" name="TextBox 24"/>
          <p:cNvSpPr txBox="1"/>
          <p:nvPr/>
        </p:nvSpPr>
        <p:spPr>
          <a:xfrm>
            <a:off x="2818770" y="2910412"/>
            <a:ext cx="132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Khoai lang</a:t>
            </a:r>
            <a:endParaRPr 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4330407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Mía</a:t>
            </a:r>
            <a:endParaRPr lang="en-US" sz="1600"/>
          </a:p>
        </p:txBody>
      </p:sp>
      <p:sp>
        <p:nvSpPr>
          <p:cNvPr id="27" name="TextBox 26"/>
          <p:cNvSpPr txBox="1"/>
          <p:nvPr/>
        </p:nvSpPr>
        <p:spPr>
          <a:xfrm>
            <a:off x="5030650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Hoa quả</a:t>
            </a:r>
            <a:endParaRPr lang="en-US" sz="1600"/>
          </a:p>
        </p:txBody>
      </p:sp>
      <p:sp>
        <p:nvSpPr>
          <p:cNvPr id="28" name="TextBox 27"/>
          <p:cNvSpPr txBox="1"/>
          <p:nvPr/>
        </p:nvSpPr>
        <p:spPr>
          <a:xfrm>
            <a:off x="6114806" y="2940863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Mật ong</a:t>
            </a:r>
            <a:endParaRPr lang="en-US" sz="1600"/>
          </a:p>
        </p:txBody>
      </p:sp>
      <p:sp>
        <p:nvSpPr>
          <p:cNvPr id="29" name="TextBox 28"/>
          <p:cNvSpPr txBox="1"/>
          <p:nvPr/>
        </p:nvSpPr>
        <p:spPr>
          <a:xfrm>
            <a:off x="7899205" y="2850047"/>
            <a:ext cx="3282379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/>
              <a:t>Quan sát H4.1, thảo luận nhóm (2HS/nhóm) hoàn thành phiếu học tập số 1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50972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thực: lúa gạo, ngô, khoai, sắn, lúa mỳ, lúa mạch… 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Thực phẩm: thịt, cá, trứng, sữa, đậu, đỗ, rau xanh… 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 smtClean="0">
                <a:sym typeface="Wingdings" panose="05000000000000000000" pitchFamily="2" charset="2"/>
              </a:rPr>
              <a:t> Năng lượng, dinh dưỡng cho cơ thể.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709684" y="4089944"/>
            <a:ext cx="10467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>
                <a:sym typeface="Wingdings" panose="05000000000000000000" pitchFamily="2" charset="2"/>
              </a:rPr>
              <a:t> </a:t>
            </a:r>
            <a:r>
              <a:rPr lang="en-US" sz="2800" smtClean="0">
                <a:sym typeface="Wingdings" panose="05000000000000000000" pitchFamily="2" charset="2"/>
              </a:rPr>
              <a:t>dễ bị hư hỏng -&gt; cần được bảo quản thích hợp.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6359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3366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516787" y="1143000"/>
            <a:ext cx="7620000" cy="5715000"/>
            <a:chOff x="4516787" y="1143000"/>
            <a:chExt cx="7620000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87" y="1143000"/>
              <a:ext cx="7620000" cy="5715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8775510" y="3331759"/>
              <a:ext cx="2906973" cy="573206"/>
            </a:xfrm>
            <a:prstGeom prst="roundRect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latin typeface="Century Schoolbook" panose="02040604050505020304" pitchFamily="18" charset="0"/>
                </a:rPr>
                <a:t>CARBONHYDRATE</a:t>
              </a:r>
              <a:endParaRPr lang="en-US" sz="2000" b="1">
                <a:latin typeface="Century Schoolbook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85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4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21" name="Freeform 20"/>
          <p:cNvSpPr/>
          <p:nvPr/>
        </p:nvSpPr>
        <p:spPr>
          <a:xfrm>
            <a:off x="4868408" y="2001824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mtClean="0"/>
              <a:t>LƯƠNG THỰC, THỰC PHẨM</a:t>
            </a:r>
            <a:endParaRPr lang="en-US" sz="2800" b="1" kern="1200"/>
          </a:p>
        </p:txBody>
      </p:sp>
      <p:sp>
        <p:nvSpPr>
          <p:cNvPr id="22" name="Freeform 21"/>
          <p:cNvSpPr/>
          <p:nvPr/>
        </p:nvSpPr>
        <p:spPr>
          <a:xfrm>
            <a:off x="76633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smtClean="0">
                <a:solidFill>
                  <a:schemeClr val="tx1"/>
                </a:solidFill>
              </a:rPr>
              <a:t>CARBONHYDRATE (Tinh bột, đường, chất xơ)</a:t>
            </a:r>
            <a:endParaRPr lang="en-US" sz="2400" kern="1200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64164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PROTEIN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 (Chất đạm)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51695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LIPID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(Chất béo)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9392267" y="4125843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CHẤT KHOÁNG VÀ VITAMIN</a:t>
            </a:r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7936" y="3189968"/>
            <a:ext cx="0" cy="535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38233" y="3766782"/>
            <a:ext cx="8147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10938" y="3725839"/>
            <a:ext cx="0" cy="37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2125" y="3766782"/>
            <a:ext cx="0" cy="337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56394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358650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8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9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95133"/>
              </p:ext>
            </p:extLst>
          </p:nvPr>
        </p:nvGraphicFramePr>
        <p:xfrm>
          <a:off x="293744" y="2253667"/>
          <a:ext cx="11397398" cy="449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21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11748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783752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630305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2906972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53226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STT</a:t>
                      </a:r>
                      <a:endParaRPr lang="en-US" sz="2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NHÓM</a:t>
                      </a:r>
                      <a:r>
                        <a:rPr lang="en-US" sz="2400" baseline="0" smtClean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CÓ</a:t>
                      </a:r>
                      <a:r>
                        <a:rPr lang="en-US" sz="2400" baseline="0" smtClean="0"/>
                        <a:t> Ở ĐÂU?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VAI</a:t>
                      </a:r>
                      <a:r>
                        <a:rPr lang="en-US" sz="2400" baseline="0" smtClean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1.</a:t>
                      </a:r>
                      <a:endParaRPr lang="en-US" sz="2000" b="1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CARBONHYDRATE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TINH BỘT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ĐƯỜNG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2.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PROTEIN (CHẤT</a:t>
                      </a:r>
                      <a:r>
                        <a:rPr lang="en-US" sz="2000" b="1" baseline="0" smtClean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3.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LIPID</a:t>
                      </a:r>
                      <a:r>
                        <a:rPr lang="en-US" sz="2000" b="1" baseline="0" smtClean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4.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232302" y="1686616"/>
            <a:ext cx="6908359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Hoàn thành phiếu học tập số 2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108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08993"/>
              </p:ext>
            </p:extLst>
          </p:nvPr>
        </p:nvGraphicFramePr>
        <p:xfrm>
          <a:off x="271437" y="1724223"/>
          <a:ext cx="11765888" cy="520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97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753134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3807725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45941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STT</a:t>
                      </a:r>
                      <a:endParaRPr lang="en-US" sz="2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NHÓM</a:t>
                      </a:r>
                      <a:r>
                        <a:rPr lang="en-US" sz="2400" baseline="0" smtClean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CÓ</a:t>
                      </a:r>
                      <a:r>
                        <a:rPr lang="en-US" sz="2400" baseline="0" smtClean="0"/>
                        <a:t> Ở ĐÂU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VAI</a:t>
                      </a:r>
                      <a:r>
                        <a:rPr lang="en-US" sz="2400" baseline="0" smtClean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1.</a:t>
                      </a:r>
                      <a:endParaRPr lang="en-US" sz="2000" b="1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CARBONHYDRATE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TINH BỘT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- Gạo, ngô, khoai.</a:t>
                      </a:r>
                    </a:p>
                    <a:p>
                      <a:r>
                        <a:rPr lang="en-US" baseline="0" smtClean="0"/>
                        <a:t>- Lúa mỳ, sắn, lúa mạch…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Là</a:t>
                      </a:r>
                      <a:r>
                        <a:rPr lang="en-US" baseline="0" smtClean="0"/>
                        <a:t> nguồn cung cấp năng lượng chính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ĐƯỜNG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 Cây</a:t>
                      </a:r>
                      <a:r>
                        <a:rPr lang="en-US" baseline="0" smtClean="0"/>
                        <a:t> mía, hoa quả (ngọt), mật ong</a:t>
                      </a:r>
                    </a:p>
                    <a:p>
                      <a:r>
                        <a:rPr lang="en-US" baseline="0" smtClean="0"/>
                        <a:t>- Thốt nốt, củ cải đường, 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Cung cấp</a:t>
                      </a:r>
                      <a:r>
                        <a:rPr lang="en-US" baseline="0" smtClean="0"/>
                        <a:t> năng lượng cho cơ thể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- Rau xanh, khoai lang</a:t>
                      </a:r>
                    </a:p>
                    <a:p>
                      <a:r>
                        <a:rPr lang="en-US" baseline="0" smtClean="0"/>
                        <a:t>-  Củ, quả (rau đay, bông cải xanh, atiso, chuối, táo, bơ, yến mạch, gạo lứt, hạt chia…)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Hỗ trợ</a:t>
                      </a:r>
                      <a:r>
                        <a:rPr lang="en-US" baseline="0" smtClean="0"/>
                        <a:t> tiêu hóa, chống táo bón, giảm cân, giảm nguy cơ tim mạch…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2.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PROTEIN (CHẤT</a:t>
                      </a:r>
                      <a:r>
                        <a:rPr lang="en-US" sz="2000" b="1" baseline="0" smtClean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Thịt , cá,</a:t>
                      </a:r>
                      <a:r>
                        <a:rPr lang="en-US" baseline="0" smtClean="0"/>
                        <a:t> trứng, sữa, các loại đậu, đỗ…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Cấu</a:t>
                      </a:r>
                      <a:r>
                        <a:rPr lang="en-US" baseline="0" smtClean="0"/>
                        <a:t> tạo, duy trì, phát triển cơ thể.</a:t>
                      </a:r>
                    </a:p>
                    <a:p>
                      <a:r>
                        <a:rPr lang="en-US" baseline="0" smtClean="0"/>
                        <a:t>Chuyển hóa các chất…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3.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LIPID</a:t>
                      </a:r>
                      <a:r>
                        <a:rPr lang="en-US" sz="2000" b="1" baseline="0" smtClean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-Dầu</a:t>
                      </a:r>
                      <a:r>
                        <a:rPr lang="en-US" baseline="0" smtClean="0"/>
                        <a:t> TV, bơ, mỡ lợn, lạc, vừng…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Nguồn</a:t>
                      </a:r>
                      <a:r>
                        <a:rPr lang="en-US" baseline="0" smtClean="0"/>
                        <a:t> dự trữ năng lượng, chống lạnh, hòa tan các vitamin…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4.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Rau xanh, củ</a:t>
                      </a:r>
                      <a:r>
                        <a:rPr lang="en-US" baseline="0" smtClean="0"/>
                        <a:t> quả tươi, hải sản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Cần</a:t>
                      </a:r>
                      <a:r>
                        <a:rPr lang="en-US" baseline="0" smtClean="0"/>
                        <a:t> thiết cho sự phát triển của cơ thể, các quá trình trao đổi chất (Canxi: chắc xương, iôt: tuyến giáp…)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2" y="989469"/>
            <a:ext cx="10285503" cy="57897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96445" y="4579793"/>
            <a:ext cx="1551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5"/>
              </a:rPr>
              <a:t>https</a:t>
            </a:r>
            <a:r>
              <a:rPr lang="en-US">
                <a:hlinkClick r:id="rId5"/>
              </a:rPr>
              <a:t>://</a:t>
            </a:r>
            <a:r>
              <a:rPr lang="en-US" smtClean="0">
                <a:hlinkClick r:id="rId5"/>
              </a:rPr>
              <a:t>www.youtube.com/embed/x_hDwnVPeWs?autoplay=0&amp;mute=1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629</TotalTime>
  <Words>930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Times New Roman</vt:lpstr>
      <vt:lpstr>Wingdings</vt:lpstr>
      <vt:lpstr>Retrospect</vt:lpstr>
      <vt:lpstr>Chương III - Bài 15  Một số lương thực, thực phẩm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III - Bài 15  Một số lương thực, thực phẩm</dc:title>
  <dc:creator>VnTeach.Com; HP X360</dc:creator>
  <cp:keywords>VnTeach.Com</cp:keywords>
  <cp:lastModifiedBy>HP X360</cp:lastModifiedBy>
  <cp:revision>27</cp:revision>
  <dcterms:created xsi:type="dcterms:W3CDTF">2021-04-18T05:54:07Z</dcterms:created>
  <dcterms:modified xsi:type="dcterms:W3CDTF">2021-05-25T14:37:46Z</dcterms:modified>
</cp:coreProperties>
</file>