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9" r:id="rId2"/>
    <p:sldId id="295" r:id="rId3"/>
    <p:sldId id="315" r:id="rId4"/>
    <p:sldId id="316" r:id="rId5"/>
    <p:sldId id="307" r:id="rId6"/>
    <p:sldId id="258" r:id="rId7"/>
    <p:sldId id="294" r:id="rId8"/>
    <p:sldId id="308" r:id="rId9"/>
    <p:sldId id="260" r:id="rId10"/>
    <p:sldId id="317" r:id="rId11"/>
    <p:sldId id="298" r:id="rId12"/>
    <p:sldId id="318" r:id="rId13"/>
    <p:sldId id="319" r:id="rId14"/>
    <p:sldId id="320" r:id="rId15"/>
    <p:sldId id="321" r:id="rId16"/>
    <p:sldId id="279" r:id="rId17"/>
    <p:sldId id="2007577188" r:id="rId18"/>
    <p:sldId id="309" r:id="rId19"/>
    <p:sldId id="261" r:id="rId20"/>
    <p:sldId id="2007577189" r:id="rId21"/>
    <p:sldId id="2007577190" r:id="rId22"/>
    <p:sldId id="2007577191" r:id="rId23"/>
    <p:sldId id="265" r:id="rId24"/>
    <p:sldId id="304" r:id="rId25"/>
    <p:sldId id="263" r:id="rId26"/>
    <p:sldId id="2007577192" r:id="rId27"/>
    <p:sldId id="310" r:id="rId28"/>
    <p:sldId id="2007577193" r:id="rId29"/>
    <p:sldId id="2007577194"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38" autoAdjust="0"/>
  </p:normalViewPr>
  <p:slideViewPr>
    <p:cSldViewPr snapToGrid="0">
      <p:cViewPr>
        <p:scale>
          <a:sx n="33" d="100"/>
          <a:sy n="33" d="100"/>
        </p:scale>
        <p:origin x="216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C9BAA-4880-4996-943A-72DED8FE70C4}"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A7A34-3ACB-4B76-B167-65EEC066CDB6}" type="slidenum">
              <a:rPr lang="en-US" smtClean="0"/>
              <a:t>‹#›</a:t>
            </a:fld>
            <a:endParaRPr lang="en-US"/>
          </a:p>
        </p:txBody>
      </p:sp>
    </p:spTree>
    <p:extLst>
      <p:ext uri="{BB962C8B-B14F-4D97-AF65-F5344CB8AC3E}">
        <p14:creationId xmlns:p14="http://schemas.microsoft.com/office/powerpoint/2010/main" val="13777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phen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a:t>
            </a:r>
            <a:r>
              <a:rPr lang="en-US" sz="1800" dirty="0">
                <a:effectLst/>
                <a:latin typeface="Times New Roman" panose="02020603050405020304" pitchFamily="18" charset="0"/>
                <a:ea typeface="Calibri" panose="020F0502020204030204" pitchFamily="34" charset="0"/>
              </a:rPr>
              <a:t> Pa- </a:t>
            </a:r>
            <a:r>
              <a:rPr lang="en-US" sz="1800" dirty="0" err="1">
                <a:effectLst/>
                <a:latin typeface="Times New Roman" panose="02020603050405020304" pitchFamily="18" charset="0"/>
                <a:ea typeface="Calibri" panose="020F0502020204030204" pitchFamily="34" charset="0"/>
              </a:rPr>
              <a:t>ri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tham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ngắm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Trung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tay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tháp</a:t>
            </a: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C2A7A34-3ACB-4B76-B167-65EEC066CDB6}" type="slidenum">
              <a:rPr lang="en-US" smtClean="0"/>
              <a:t>4</a:t>
            </a:fld>
            <a:endParaRPr lang="en-US"/>
          </a:p>
        </p:txBody>
      </p:sp>
    </p:spTree>
    <p:extLst>
      <p:ext uri="{BB962C8B-B14F-4D97-AF65-F5344CB8AC3E}">
        <p14:creationId xmlns:p14="http://schemas.microsoft.com/office/powerpoint/2010/main" val="424699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3772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595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951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7179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636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938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517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7780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4922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610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0001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799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8816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1336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20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4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46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0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79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203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7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78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2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55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54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73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4822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54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30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2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6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001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5064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8110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0454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26500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65BADF8-701B-92A0-65F2-7E7F2D04D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21884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7.wm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control" Target="../activeX/activeX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9.w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sp>
        <p:nvSpPr>
          <p:cNvPr id="17" name="矩形 12">
            <a:extLst>
              <a:ext uri="{FF2B5EF4-FFF2-40B4-BE49-F238E27FC236}">
                <a16:creationId xmlns:a16="http://schemas.microsoft.com/office/drawing/2014/main" id="{EC7B0485-E2F8-4C90-9AA5-12A39097D7C9}"/>
              </a:ext>
            </a:extLst>
          </p:cNvPr>
          <p:cNvSpPr/>
          <p:nvPr/>
        </p:nvSpPr>
        <p:spPr>
          <a:xfrm>
            <a:off x="1584960" y="896400"/>
            <a:ext cx="10017533" cy="31547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Khởi</a:t>
            </a:r>
            <a:r>
              <a:rPr kumimoji="0" lang="en-US" altLang="zh-CN" sz="19900" b="0" i="0" u="none" strike="noStrike" kern="1200" cap="none" spc="0" normalizeH="0" baseline="0" noProof="0" dirty="0">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 </a:t>
            </a:r>
            <a:r>
              <a:rPr kumimoji="0" lang="en-US" altLang="zh-CN" sz="19900" b="0" i="0" u="none" strike="noStrike" kern="1200" cap="none" spc="0" normalizeH="0" baseline="0" noProof="0" dirty="0" err="1">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rPr>
              <a:t>động</a:t>
            </a:r>
            <a:endParaRPr kumimoji="0" lang="zh-CN" altLang="zh-CN" sz="19900" b="0" i="0" u="none" strike="noStrike" kern="1200" cap="none" spc="0" normalizeH="0" baseline="0" noProof="0" dirty="0">
              <a:ln w="28575">
                <a:solidFill>
                  <a:prstClr val="black">
                    <a:lumMod val="75000"/>
                    <a:lumOff val="25000"/>
                  </a:prstClr>
                </a:solidFill>
                <a:prstDash val="sysDash"/>
              </a:ln>
              <a:solidFill>
                <a:srgbClr val="FFB366"/>
              </a:solidFill>
              <a:effectLst/>
              <a:uLnTx/>
              <a:uFillTx/>
              <a:latin typeface="#9Slide05 SVNHaptic Script" panose="000005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426335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TextBox 1">
            <a:extLst>
              <a:ext uri="{FF2B5EF4-FFF2-40B4-BE49-F238E27FC236}">
                <a16:creationId xmlns:a16="http://schemas.microsoft.com/office/drawing/2014/main" id="{18C09355-1BF4-7015-A148-03F1BF033F11}"/>
              </a:ext>
            </a:extLst>
          </p:cNvPr>
          <p:cNvSpPr txBox="1"/>
          <p:nvPr/>
        </p:nvSpPr>
        <p:spPr>
          <a:xfrm>
            <a:off x="794193" y="184980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Đứng trên quảng trường Thô – ca – đê – rô rộng lớn,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Dương được ngắm nhìn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toàn cảnh tháp Ép – phen cao sừng sững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trên nền trời xanh bao la</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8E146B7-91AB-84C1-8D1B-323B9A49FF26}"/>
              </a:ext>
            </a:extLst>
          </p:cNvPr>
          <p:cNvPicPr>
            <a:picLocks noChangeAspect="1"/>
          </p:cNvPicPr>
          <p:nvPr/>
        </p:nvPicPr>
        <p:blipFill>
          <a:blip r:embed="rId7"/>
          <a:stretch>
            <a:fillRect/>
          </a:stretch>
        </p:blipFill>
        <p:spPr>
          <a:xfrm>
            <a:off x="904400" y="619952"/>
            <a:ext cx="10382388" cy="920576"/>
          </a:xfrm>
          <a:prstGeom prst="rect">
            <a:avLst/>
          </a:prstGeom>
        </p:spPr>
      </p:pic>
      <p:sp>
        <p:nvSpPr>
          <p:cNvPr id="10" name="TextBox 9">
            <a:extLst>
              <a:ext uri="{FF2B5EF4-FFF2-40B4-BE49-F238E27FC236}">
                <a16:creationId xmlns:a16="http://schemas.microsoft.com/office/drawing/2014/main" id="{F9DBB7AE-F5A1-2A67-4931-2807CEB08111}"/>
              </a:ext>
            </a:extLst>
          </p:cNvPr>
          <p:cNvSpPr txBox="1"/>
          <p:nvPr/>
        </p:nvSpPr>
        <p:spPr>
          <a:xfrm>
            <a:off x="895793" y="411548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Tháp Ép – phen được lắp đặt hệ thống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gồm 20 000 ngọn đèn và 336 máy chiếu sáng,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tạo nên một cảnh tượng tuyệt đẹp</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001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769441"/>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thảo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Cuộc</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họp</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ở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phạm</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vi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rộng</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để</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bày</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tỏ</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trao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đổi</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ý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kiến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một</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vấn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nào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đó</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1026" name="Picture 2" descr="1 Hội Thảo Là Gì? Điểm Khác Biệt Giữa Hội Nghị Và Hội Thảo?">
            <a:extLst>
              <a:ext uri="{FF2B5EF4-FFF2-40B4-BE49-F238E27FC236}">
                <a16:creationId xmlns:a16="http://schemas.microsoft.com/office/drawing/2014/main" id="{9CC92D08-9850-9FA8-5514-E0FB25680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451" y="3345411"/>
            <a:ext cx="57150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1446550"/>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a:defRPr/>
            </a:pP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Tàu</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điện</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ngầm</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L</a:t>
            </a:r>
            <a:r>
              <a:rPr lang="vi-VN"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oại phương tiện giao thông chạy bằng điện, đi ngầm trong lòng đất.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4081054" y="-182879"/>
            <a:ext cx="5743269" cy="1727878"/>
          </a:xfrm>
          <a:prstGeom prst="rect">
            <a:avLst/>
          </a:prstGeom>
        </p:spPr>
      </p:pic>
      <p:pic>
        <p:nvPicPr>
          <p:cNvPr id="2050" name="Picture 2" descr="Nga: Hệ thống tàu điện ngầm thủ đô Moskva kỷ niệm sinh nhật thứ 87 |  baotintuc.vn">
            <a:extLst>
              <a:ext uri="{FF2B5EF4-FFF2-40B4-BE49-F238E27FC236}">
                <a16:creationId xmlns:a16="http://schemas.microsoft.com/office/drawing/2014/main" id="{3B4FE623-C599-0F84-29D9-362345720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9" y="3699642"/>
            <a:ext cx="4243869" cy="2827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ính thức vận hành tàu điện ngầm tự động tại Trung Quốc | VTV.VN">
            <a:extLst>
              <a:ext uri="{FF2B5EF4-FFF2-40B4-BE49-F238E27FC236}">
                <a16:creationId xmlns:a16="http://schemas.microsoft.com/office/drawing/2014/main" id="{44B3BD8B-020A-79CB-60D2-22A87F335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061" y="3633950"/>
            <a:ext cx="4771697" cy="298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3059530"/>
            <a:ext cx="10405522" cy="2857794"/>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6133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892398" y="2732689"/>
            <a:ext cx="10405522"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Bà Mi-su còn đưa Dương đi tham quan nhiều nơi khác: bảo tàng Lu-vơ-rơ, Khải Hoàn Môn,... nhưng Dương vẫn ấn tượng nhất với tháp Ép-phen.</a:t>
            </a:r>
            <a:endParaRPr kumimoji="0" lang="vi-VN" sz="2000" b="1" i="0" u="none" strike="noStrike" kern="0" cap="none" spc="0" normalizeH="0" baseline="0" noProof="0" dirty="0">
              <a:ln>
                <a:noFill/>
              </a:ln>
              <a:solidFill>
                <a:srgbClr val="261D2A"/>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37545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id="{4A233A4F-09B9-7E96-A48A-26695D414128}"/>
              </a:ext>
            </a:extLst>
          </p:cNvPr>
          <p:cNvSpPr/>
          <p:nvPr/>
        </p:nvSpPr>
        <p:spPr>
          <a:xfrm>
            <a:off x="693683" y="2732689"/>
            <a:ext cx="10773103"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Vèo một cái, hai ngày tham quan Pa-ri đã hết. Nắm tay Dương đi dạo trên đường phố, bà Mi-su hạ giọng thì thầm như đôi bạn thân:</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Tạm biệt Pa-ri đi! Sáng mai, cháu sẽ không đi lại trên con đường này. Vào giờ này ngày mai, gia đình cháu đã ở trên máy bay rồi.</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sẽ rất nhớ bà. Pa-ri trở nên thân thiện hơn nhờ có bà đấy 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nhất định phải đến Pa-ri thêm lần nữa nhé. Chúng ta còn nhiều nơi để khám phá.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Hai bà cháu cười vang, tay trong tay, bước đi dưới nắng vàng lung linh.</a:t>
            </a:r>
          </a:p>
        </p:txBody>
      </p:sp>
      <p:sp>
        <p:nvSpPr>
          <p:cNvPr id="12" name="Rectangle: Rounded Corners 6">
            <a:extLst>
              <a:ext uri="{FF2B5EF4-FFF2-40B4-BE49-F238E27FC236}">
                <a16:creationId xmlns:a16="http://schemas.microsoft.com/office/drawing/2014/main"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13" name="Picture 12">
            <a:extLst>
              <a:ext uri="{FF2B5EF4-FFF2-40B4-BE49-F238E27FC236}">
                <a16:creationId xmlns:a16="http://schemas.microsoft.com/office/drawing/2014/main" id="{B8674B81-7AF4-A3CE-D74E-D256EAB4764F}"/>
              </a:ext>
            </a:extLst>
          </p:cNvPr>
          <p:cNvPicPr>
            <a:picLocks noChangeAspect="1"/>
          </p:cNvPicPr>
          <p:nvPr/>
        </p:nvPicPr>
        <p:blipFill>
          <a:blip r:embed="rId8"/>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14" name="TextBox1">
                  <a:extLst>
                    <a:ext uri="{FF2B5EF4-FFF2-40B4-BE49-F238E27FC236}">
                      <a16:creationId xmlns:a16="http://schemas.microsoft.com/office/drawing/2014/main" id="{3F989BFF-040A-502C-BFF2-C36FF2D7FC16}"/>
                    </a:ext>
                  </a:extLst>
                </p:cNvPr>
                <p:cNvPicPr>
                  <a:picLocks/>
                </p:cNvPicPr>
                <p:nvPr/>
              </p:nvPicPr>
              <p:blipFill>
                <a:blip r:embed="rId9"/>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26460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latin typeface="Calibri" panose="020F0502020204030204"/>
                <a:ea typeface="+mn-ea"/>
                <a:cs typeface="Arial"/>
                <a:sym typeface="Arial"/>
              </a:rPr>
              <a:t> LUYỆN ĐỌC TRƯỚC LỚP</a:t>
            </a: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1E0E2F"/>
                    </a:solidFill>
                    <a:effectLst/>
                    <a:uLnTx/>
                    <a:uFillTx/>
                    <a:latin typeface="Calibri" panose="020F0502020204030204"/>
                    <a:ea typeface="+mn-ea"/>
                    <a:cs typeface="+mn-cs"/>
                    <a:sym typeface="Aria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1E0E2F"/>
                    </a:solidFill>
                    <a:effectLst/>
                    <a:uLnTx/>
                    <a:uFillTx/>
                    <a:latin typeface="Calibri" panose="020F0502020204030204"/>
                    <a:ea typeface="+mn-ea"/>
                    <a:cs typeface="+mn-cs"/>
                    <a:sym typeface="Aria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1.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0066FF"/>
                      </a:solidFill>
                      <a:effectLst/>
                      <a:uLnTx/>
                      <a:uFillTx/>
                      <a:latin typeface="Arial" panose="020B0604020202020204" pitchFamily="34" charset="0"/>
                      <a:cs typeface="Arial"/>
                      <a:sym typeface="Arial"/>
                    </a:rPr>
                    <a:t> </a:t>
                  </a:r>
                  <a:r>
                    <a:rPr kumimoji="0" lang="vi-VN" sz="3600" b="1" i="0" u="none" strike="noStrike" kern="0" cap="none" spc="0" normalizeH="0" baseline="0" noProof="0" dirty="0" err="1">
                      <a:ln>
                        <a:noFill/>
                      </a:ln>
                      <a:solidFill>
                        <a:srgbClr val="0066FF"/>
                      </a:solidFill>
                      <a:effectLst/>
                      <a:uLnTx/>
                      <a:uFillTx/>
                      <a:latin typeface="Arial" panose="020B0604020202020204" pitchFamily="34" charset="0"/>
                      <a:cs typeface="Arial"/>
                      <a:sym typeface="Arial"/>
                    </a:rPr>
                    <a:t>đúng</a:t>
                  </a:r>
                  <a:endParaRPr kumimoji="0" lang="en-US" sz="3600" b="1" i="0" u="none" strike="noStrike" kern="0" cap="none" spc="0" normalizeH="0" baseline="0" noProof="0" dirty="0">
                    <a:ln>
                      <a:noFill/>
                    </a:ln>
                    <a:solidFill>
                      <a:srgbClr val="0066FF"/>
                    </a:solidFill>
                    <a:effectLst/>
                    <a:uLnTx/>
                    <a:uFillTx/>
                    <a:latin typeface="Calibri" panose="020F0502020204030204"/>
                    <a:cs typeface="Arial"/>
                    <a:sym typeface="Arial"/>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2.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Đọc</a:t>
                  </a:r>
                  <a:r>
                    <a:rPr kumimoji="0" lang="vi-VN" sz="3600" b="1" i="0" u="none" strike="noStrike" kern="0" cap="none" spc="0" normalizeH="0" baseline="0" noProof="0" dirty="0">
                      <a:ln>
                        <a:noFill/>
                      </a:ln>
                      <a:solidFill>
                        <a:srgbClr val="3D7D40"/>
                      </a:solidFill>
                      <a:effectLst/>
                      <a:uLnTx/>
                      <a:uFillTx/>
                      <a:latin typeface="Arial" panose="020B0604020202020204" pitchFamily="34" charset="0"/>
                      <a:cs typeface="Arial"/>
                      <a:sym typeface="Arial"/>
                    </a:rPr>
                    <a:t> to, </a:t>
                  </a:r>
                  <a:r>
                    <a:rPr kumimoji="0" lang="vi-VN" sz="3600" b="1" i="0" u="none" strike="noStrike" kern="0" cap="none" spc="0" normalizeH="0" baseline="0" noProof="0" dirty="0" err="1">
                      <a:ln>
                        <a:noFill/>
                      </a:ln>
                      <a:solidFill>
                        <a:srgbClr val="3D7D40"/>
                      </a:solidFill>
                      <a:effectLst/>
                      <a:uLnTx/>
                      <a:uFillTx/>
                      <a:latin typeface="Arial" panose="020B0604020202020204" pitchFamily="34" charset="0"/>
                      <a:cs typeface="Arial"/>
                      <a:sym typeface="Arial"/>
                    </a:rPr>
                    <a:t>rõ</a:t>
                  </a:r>
                  <a:endParaRPr kumimoji="0" lang="en-US" sz="3600" b="1" i="0" u="none" strike="noStrike" kern="0" cap="none" spc="0" normalizeH="0" baseline="0" noProof="0" dirty="0">
                    <a:ln>
                      <a:noFill/>
                    </a:ln>
                    <a:solidFill>
                      <a:srgbClr val="3D7D40"/>
                    </a:solidFill>
                    <a:effectLst/>
                    <a:uLnTx/>
                    <a:uFillTx/>
                    <a:latin typeface="Calibri" panose="020F0502020204030204"/>
                    <a:cs typeface="Arial"/>
                    <a:sym typeface="Arial"/>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Arial"/>
                      <a:sym typeface="Arial"/>
                    </a:rPr>
                    <a:t>3. Đọc ngắt, nghỉ đúng nhịp</a:t>
                  </a:r>
                  <a:endParaRPr kumimoji="0" lang="en-US" sz="36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5400" b="0" i="0" u="none" strike="noStrike" kern="0" cap="none" spc="0" normalizeH="0" baseline="0" noProof="0" dirty="0">
                <a:ln>
                  <a:noFill/>
                </a:ln>
                <a:solidFill>
                  <a:srgbClr val="FF0000"/>
                </a:solidFill>
                <a:effectLst/>
                <a:uLnTx/>
                <a:uFillTx/>
                <a:latin typeface="Calibri" panose="020F0502020204030204"/>
                <a:ea typeface="+mn-ea"/>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1994" y="1273969"/>
            <a:ext cx="9181372" cy="2176461"/>
          </a:xfrm>
          <a:prstGeom prst="rect">
            <a:avLst/>
          </a:prstGeom>
        </p:spPr>
      </p:pic>
    </p:spTree>
    <p:extLst>
      <p:ext uri="{BB962C8B-B14F-4D97-AF65-F5344CB8AC3E}">
        <p14:creationId xmlns:p14="http://schemas.microsoft.com/office/powerpoint/2010/main" val="345581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10054735" cy="1077218"/>
            <a:chOff x="2728831" y="1237373"/>
            <a:chExt cx="10054735"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1" y="1237373"/>
              <a:ext cx="10054735"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 hè Dương được ba mẹ cho đi đâu? Điểm tham quan nào gây ấn tượng nhất với cậu bé?</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7330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Dương được ba mẹ cho đi Pa – ri. Dương được tham quan nhiều nơi như: Khải Hoàn Môn, bảo tàng Lu-vơ–rơ,... nhưng Dương ấn tượng nhất với tháp Ép – phen. </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847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5000" r="-6000" b="-17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B9CFB314-554F-10EA-AF61-654A3DC6D9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457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71968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 con mắt của Dương và lời kể của bà Mi – su, tháp Ép – phen đẹp như thế nào?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98" b="93773" l="1905" r="94921">
                        <a14:foregroundMark x1="11111" y1="55311" x2="2222" y2="94139"/>
                        <a14:foregroundMark x1="92063" y1="30769" x2="92063" y2="33700"/>
                        <a14:foregroundMark x1="92698" y1="30403" x2="95238" y2="30403"/>
                        <a14:foregroundMark x1="78413" y1="8059" x2="76825" y2="2198"/>
                        <a14:foregroundMark x1="73968" y1="12821" x2="73016" y2="3297"/>
                      </a14:backgroundRemoval>
                    </a14:imgEffect>
                  </a14:imgLayer>
                </a14:imgProps>
              </a:ext>
              <a:ext uri="{28A0092B-C50C-407E-A947-70E740481C1C}">
                <a14:useLocalDpi xmlns:a14="http://schemas.microsoft.com/office/drawing/2010/main" val="0"/>
              </a:ext>
            </a:extLst>
          </a:blip>
          <a:srcRect/>
          <a:stretch>
            <a:fillRect/>
          </a:stretch>
        </p:blipFill>
        <p:spPr bwMode="auto">
          <a:xfrm rot="15183151" flipH="1">
            <a:off x="278537" y="2206248"/>
            <a:ext cx="1308989" cy="11343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CF10CD60-F009-E6DC-B536-38B360562778}"/>
              </a:ext>
            </a:extLst>
          </p:cNvPr>
          <p:cNvGraphicFramePr>
            <a:graphicFrameLocks noGrp="1"/>
          </p:cNvGraphicFramePr>
          <p:nvPr>
            <p:extLst>
              <p:ext uri="{D42A27DB-BD31-4B8C-83A1-F6EECF244321}">
                <p14:modId xmlns:p14="http://schemas.microsoft.com/office/powerpoint/2010/main" val="3135582105"/>
              </p:ext>
            </p:extLst>
          </p:nvPr>
        </p:nvGraphicFramePr>
        <p:xfrm>
          <a:off x="1524000" y="2627585"/>
          <a:ext cx="9501352" cy="3644897"/>
        </p:xfrm>
        <a:graphic>
          <a:graphicData uri="http://schemas.openxmlformats.org/drawingml/2006/table">
            <a:tbl>
              <a:tblPr firstRow="1" firstCol="1" bandRow="1">
                <a:tableStyleId>{5C22544A-7EE6-4342-B048-85BDC9FD1C3A}</a:tableStyleId>
              </a:tblPr>
              <a:tblGrid>
                <a:gridCol w="2860406">
                  <a:extLst>
                    <a:ext uri="{9D8B030D-6E8A-4147-A177-3AD203B41FA5}">
                      <a16:colId xmlns:a16="http://schemas.microsoft.com/office/drawing/2014/main" val="1952482900"/>
                    </a:ext>
                  </a:extLst>
                </a:gridCol>
                <a:gridCol w="6640946">
                  <a:extLst>
                    <a:ext uri="{9D8B030D-6E8A-4147-A177-3AD203B41FA5}">
                      <a16:colId xmlns:a16="http://schemas.microsoft.com/office/drawing/2014/main" val="3234765664"/>
                    </a:ext>
                  </a:extLst>
                </a:gridCol>
              </a:tblGrid>
              <a:tr h="1725643">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trong con mắt nhìn của Dương.</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473262"/>
                  </a:ext>
                </a:extLst>
              </a:tr>
              <a:tr h="1919254">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theo lời kể của bà Mi - su</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08881"/>
                  </a:ext>
                </a:extLst>
              </a:tr>
            </a:tbl>
          </a:graphicData>
        </a:graphic>
      </p:graphicFrame>
      <p:sp>
        <p:nvSpPr>
          <p:cNvPr id="8" name="TextBox 7">
            <a:extLst>
              <a:ext uri="{FF2B5EF4-FFF2-40B4-BE49-F238E27FC236}">
                <a16:creationId xmlns:a16="http://schemas.microsoft.com/office/drawing/2014/main" id="{4B3633BD-BEC7-FC39-6A11-92184A5DC268}"/>
              </a:ext>
            </a:extLst>
          </p:cNvPr>
          <p:cNvSpPr txBox="1"/>
          <p:nvPr/>
        </p:nvSpPr>
        <p:spPr>
          <a:xfrm>
            <a:off x="4519448" y="2732690"/>
            <a:ext cx="6390290"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Tháp Ép – phen rất đẹp.</a:t>
            </a:r>
          </a:p>
          <a:p>
            <a:pPr algn="just"/>
            <a:r>
              <a:rPr lang="vi-VN" sz="2400" dirty="0">
                <a:solidFill>
                  <a:srgbClr val="FF0000"/>
                </a:solidFill>
                <a:latin typeface="Cambria" panose="02040503050406030204" pitchFamily="18" charset="0"/>
                <a:ea typeface="Cambria" panose="02040503050406030204" pitchFamily="18" charset="0"/>
              </a:rPr>
              <a:t>- Tháp cao sừng sững trên nền trời xanh bao la.</a:t>
            </a:r>
          </a:p>
          <a:p>
            <a:pPr algn="just"/>
            <a:r>
              <a:rPr lang="vi-VN" sz="2400" dirty="0">
                <a:solidFill>
                  <a:srgbClr val="FF0000"/>
                </a:solidFill>
                <a:latin typeface="Cambria" panose="02040503050406030204" pitchFamily="18" charset="0"/>
                <a:ea typeface="Cambria" panose="02040503050406030204" pitchFamily="18" charset="0"/>
              </a:rPr>
              <a:t>- Vẻ đẹp thực tế của tháp vượt xa những gì mà Dương thấy trên phim ảnh.</a:t>
            </a:r>
          </a:p>
        </p:txBody>
      </p:sp>
      <p:sp>
        <p:nvSpPr>
          <p:cNvPr id="9" name="TextBox 8">
            <a:extLst>
              <a:ext uri="{FF2B5EF4-FFF2-40B4-BE49-F238E27FC236}">
                <a16:creationId xmlns:a16="http://schemas.microsoft.com/office/drawing/2014/main" id="{E3AD7583-BD8C-1CA1-6F3A-1B07A885C9F2}"/>
              </a:ext>
            </a:extLst>
          </p:cNvPr>
          <p:cNvSpPr txBox="1"/>
          <p:nvPr/>
        </p:nvSpPr>
        <p:spPr>
          <a:xfrm>
            <a:off x="4361793" y="4403835"/>
            <a:ext cx="65794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Tháp Ép – phen được lắp đặt hệ thống gồm </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solidFill>
                  <a:srgbClr val="FF0000"/>
                </a:solidFill>
                <a:latin typeface="Cambria" panose="02040503050406030204" pitchFamily="18" charset="0"/>
                <a:ea typeface="Cambria" panose="02040503050406030204" pitchFamily="18" charset="0"/>
              </a:rPr>
              <a:t>20 000 ngọn đèn và 336 máy chiếu sáng, tạo nên một cảnh tượng tuyệt đẹp. Vào buổi tối hệ thống ánh sáng đèn lung linh làm nổi bật kiến trúc độc đáo của tháp</a:t>
            </a:r>
          </a:p>
        </p:txBody>
      </p:sp>
    </p:spTree>
    <p:extLst>
      <p:ext uri="{BB962C8B-B14F-4D97-AF65-F5344CB8AC3E}">
        <p14:creationId xmlns:p14="http://schemas.microsoft.com/office/powerpoint/2010/main" val="1945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56622"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Theo em, vì sao Dương cảm thấy Pa – ri trở nên thân thiện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26936" y="2413811"/>
              <a:ext cx="7157545" cy="36081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 Mi – su giống như một hướng dẫn viên du lịch, đã giúp cậu bé hiểu rõ hơn về giá trị văn hóa, lịch sử của Pa – ri...</a:t>
              </a:r>
              <a:endParaRPr kumimoji="0" lang="en-US"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06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E4819FE-C465-D8A2-1046-D8400A402FC2}"/>
                </a:ext>
              </a:extLst>
            </p:cNvPr>
            <p:cNvSpPr txBox="1"/>
            <p:nvPr/>
          </p:nvSpPr>
          <p:spPr>
            <a:xfrm>
              <a:off x="2728832" y="1237373"/>
              <a:ext cx="969866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4. Em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id="{E55DFDDF-B5F6-9E76-FFCF-143436F7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id="{A4154588-F7F6-6021-8876-12839815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F48B2F34-6724-D0E9-1EDD-6D76D4F47DFB}"/>
                </a:ext>
              </a:extLst>
            </p:cNvPr>
            <p:cNvSpPr txBox="1"/>
            <p:nvPr/>
          </p:nvSpPr>
          <p:spPr>
            <a:xfrm>
              <a:off x="4561249" y="2664603"/>
              <a:ext cx="7157545" cy="31291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Pa- ri là nơi lưu giữ rất nhiều công trình kiến trúc lịch sử, có nhiều điểm du lịch nổi tiếng khắp thế giới. Người dân Pa- ri rất lịch sự, mến khách.</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409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1765612" y="1003244"/>
            <a:ext cx="8927428"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sp>
        <p:nvSpPr>
          <p:cNvPr id="2" name="Rectangle 1"/>
          <p:cNvSpPr/>
          <p:nvPr/>
        </p:nvSpPr>
        <p:spPr>
          <a:xfrm>
            <a:off x="3042139" y="1728650"/>
            <a:ext cx="6028289"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kể</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chuyến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tham</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quan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thú</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vị</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lang="en-US" sz="3200" i="1" dirty="0">
                <a:solidFill>
                  <a:srgbClr val="ED7D31">
                    <a:lumMod val="75000"/>
                  </a:srgbClr>
                </a:solidFill>
                <a:latin typeface="Cambria" panose="02040503050406030204" pitchFamily="18" charset="0"/>
                <a:ea typeface="Cambria" panose="02040503050406030204" pitchFamily="18" charset="0"/>
              </a:rPr>
              <a:t>Ở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Dương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tượng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vẻ</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Ép-phen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như</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sự</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ấm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áp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thân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thiện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của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bà</a:t>
            </a:r>
            <a:r>
              <a:rPr lang="en-US" sz="3200" i="1" dirty="0">
                <a:solidFill>
                  <a:srgbClr val="ED7D31">
                    <a:lumMod val="75000"/>
                  </a:srgbClr>
                </a:solidFill>
                <a:latin typeface="Cambria" panose="02040503050406030204" pitchFamily="18" charset="0"/>
                <a:ea typeface="Cambria" panose="02040503050406030204" pitchFamily="18" charset="0"/>
              </a:rPr>
              <a:t> Mi-Su.</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625065" y="183237"/>
            <a:ext cx="4548010" cy="1457070"/>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id="{53C3ED0A-D6A9-4AEE-9E31-8CC0ED458F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121" y="2457483"/>
            <a:ext cx="7630460" cy="763046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0" name="Picture 9">
            <a:extLst>
              <a:ext uri="{FF2B5EF4-FFF2-40B4-BE49-F238E27FC236}">
                <a16:creationId xmlns:a16="http://schemas.microsoft.com/office/drawing/2014/main" id="{2F855DF8-613C-C53A-D5CB-0C149E7F9D75}"/>
              </a:ext>
            </a:extLst>
          </p:cNvPr>
          <p:cNvPicPr>
            <a:picLocks noChangeAspect="1"/>
          </p:cNvPicPr>
          <p:nvPr/>
        </p:nvPicPr>
        <p:blipFill>
          <a:blip r:embed="rId9"/>
          <a:stretch>
            <a:fillRect/>
          </a:stretch>
        </p:blipFill>
        <p:spPr>
          <a:xfrm>
            <a:off x="1353314" y="1168949"/>
            <a:ext cx="9632515" cy="2670279"/>
          </a:xfrm>
          <a:prstGeom prst="rect">
            <a:avLst/>
          </a:prstGeom>
        </p:spPr>
      </p:pic>
    </p:spTree>
    <p:extLst>
      <p:ext uri="{BB962C8B-B14F-4D97-AF65-F5344CB8AC3E}">
        <p14:creationId xmlns:p14="http://schemas.microsoft.com/office/powerpoint/2010/main" val="352524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114F4A47-989D-406A-9873-096EEC3BC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659424" y="-1"/>
            <a:ext cx="11113476" cy="7104185"/>
          </a:xfrm>
          <a:prstGeom prst="rect">
            <a:avLst/>
          </a:prstGeom>
        </p:spPr>
      </p:pic>
      <p:sp>
        <p:nvSpPr>
          <p:cNvPr id="2" name="Rectangle 1"/>
          <p:cNvSpPr/>
          <p:nvPr/>
        </p:nvSpPr>
        <p:spPr>
          <a:xfrm>
            <a:off x="1692166" y="1630723"/>
            <a:ext cx="8271641" cy="3170099"/>
          </a:xfrm>
          <a:prstGeom prst="rect">
            <a:avLst/>
          </a:prstGeom>
        </p:spPr>
        <p:txBody>
          <a:bodyPr wrap="square">
            <a:spAutoFit/>
          </a:bodyPr>
          <a:lstStyle/>
          <a:p>
            <a:pPr marL="571500" lvl="0" indent="-571500" algn="just">
              <a:buFont typeface="Arial" panose="020B0604020202020204" pitchFamily="34" charset="0"/>
              <a:buChar char="•"/>
              <a:defRPr/>
            </a:pP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diễn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tâm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trạng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xúc</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nhìn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tháp</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giọng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thân</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cảm</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đối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thoại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hai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bà</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cháu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40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 Mi-su còn đưa Dương đi tham quan nhiều nơi khác: bảo tàng Lu-vơ-rơ, Khải Hoàn Môn,... nhưng Dương vẫn ấn tượng nhất với tháp Ép-phen.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Vèo một cái, hai ngày tham quan Pa-ri đã hết. Nắm tay Dương đi dạo trên đường phố, bà Mi-su hạ giọng thì thầm như đôi bạn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Tạm biệt Pa-ri đi! Sáng mai, cháu sẽ không đi lại trên con đường này. Vào giờ này ngày mai, gia đình cháu đã ở trên máy bay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sẽ rất nhớ bà. Pa-ri trở nên thân thiện hơn nhờ có bà đấy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Cháu nhất định phải đến Pa-ri thêm lần nữa nhé. Chúng ta còn nhiều nơi để khám phá.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Hai bà cháu cười vang, tay trong tay, bước đi dưới nắng vàng lung linh.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9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Dương Thụy)</a:t>
            </a:r>
          </a:p>
        </p:txBody>
      </p:sp>
    </p:spTree>
    <p:extLst>
      <p:ext uri="{BB962C8B-B14F-4D97-AF65-F5344CB8AC3E}">
        <p14:creationId xmlns:p14="http://schemas.microsoft.com/office/powerpoint/2010/main" val="151256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7A268CA-1942-494D-4B39-E916E1EB9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331" y="441774"/>
            <a:ext cx="8082140" cy="4209112"/>
          </a:xfrm>
          <a:prstGeom prst="rect">
            <a:avLst/>
          </a:prstGeom>
        </p:spPr>
      </p:pic>
      <p:pic>
        <p:nvPicPr>
          <p:cNvPr id="5" name="Picture 4">
            <a:extLst>
              <a:ext uri="{FF2B5EF4-FFF2-40B4-BE49-F238E27FC236}">
                <a16:creationId xmlns:a16="http://schemas.microsoft.com/office/drawing/2014/main" id="{61A7D7D6-856F-9E29-61AC-4A9B919F8BB9}"/>
              </a:ext>
            </a:extLst>
          </p:cNvPr>
          <p:cNvPicPr>
            <a:picLocks noChangeAspect="1"/>
          </p:cNvPicPr>
          <p:nvPr/>
        </p:nvPicPr>
        <p:blipFill>
          <a:blip r:embed="rId4"/>
          <a:stretch>
            <a:fillRect/>
          </a:stretch>
        </p:blipFill>
        <p:spPr>
          <a:xfrm>
            <a:off x="2890441" y="2072840"/>
            <a:ext cx="7462151" cy="2670279"/>
          </a:xfrm>
          <a:prstGeom prst="rect">
            <a:avLst/>
          </a:prstGeom>
        </p:spPr>
      </p:pic>
    </p:spTree>
    <p:extLst>
      <p:ext uri="{BB962C8B-B14F-4D97-AF65-F5344CB8AC3E}">
        <p14:creationId xmlns:p14="http://schemas.microsoft.com/office/powerpoint/2010/main" val="27622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1294213" y="412034"/>
            <a:ext cx="9647057" cy="1416766"/>
            <a:chOff x="2841847" y="1389067"/>
            <a:chExt cx="9647057" cy="736179"/>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6237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cs typeface="Arial" panose="020B0604020202020204" pitchFamily="34" charset="0"/>
                </a:rPr>
                <a:t>1. </a:t>
              </a:r>
              <a:r>
                <a:rPr kumimoji="0" lang="vi-VN" sz="3600" b="1" i="0" u="none" strike="noStrike" kern="1200" cap="none" spc="0" normalizeH="0" baseline="0" noProof="0" dirty="0">
                  <a:ln>
                    <a:noFill/>
                  </a:ln>
                  <a:solidFill>
                    <a:prstClr val="black"/>
                  </a:solidFill>
                  <a:effectLst/>
                  <a:uLnTx/>
                  <a:uFillTx/>
                  <a:cs typeface="Arial" panose="020B0604020202020204" pitchFamily="34" charset="0"/>
                </a:rPr>
                <a:t>Dấu gạch ngang được sử dụng trong câu chuyện trên có công dụng gì?</a:t>
              </a:r>
              <a:endParaRPr kumimoji="0" lang="en-US" sz="3600" b="0" i="0" u="none" strike="noStrike" kern="1200" cap="none" spc="0" normalizeH="0" baseline="0" noProof="0" dirty="0">
                <a:ln>
                  <a:noFill/>
                </a:ln>
                <a:solidFill>
                  <a:prstClr val="black"/>
                </a:solidFill>
                <a:effectLst/>
                <a:uLnTx/>
                <a:uFillTx/>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B050"/>
                </a:solidFill>
                <a:latin typeface="Calibri" panose="020F0502020204030204" pitchFamily="34" charset="0"/>
                <a:ea typeface="Calibri" panose="020F0502020204030204" pitchFamily="34" charset="0"/>
                <a:cs typeface="Calibri" panose="020F0502020204030204" pitchFamily="34" charset="0"/>
              </a:rPr>
              <a:t>Trong câu chuyện “Chuyến du lịch thú vị”, dấu gạch ngang được đặt ở đầu dòng để đánh dấu lời nói trực tiếp của nhân vật.</a:t>
            </a:r>
            <a:endParaRPr lang="en-US" sz="54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4211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2" name="Group 1">
            <a:extLst>
              <a:ext uri="{FF2B5EF4-FFF2-40B4-BE49-F238E27FC236}">
                <a16:creationId xmlns:a16="http://schemas.microsoft.com/office/drawing/2014/main" id="{832B1E61-E674-C28F-FB62-E3FAA939C4EB}"/>
              </a:ext>
            </a:extLst>
          </p:cNvPr>
          <p:cNvGrpSpPr/>
          <p:nvPr/>
        </p:nvGrpSpPr>
        <p:grpSpPr>
          <a:xfrm>
            <a:off x="830317" y="412035"/>
            <a:ext cx="10667999" cy="1848111"/>
            <a:chOff x="2841847" y="1389067"/>
            <a:chExt cx="9647057" cy="960314"/>
          </a:xfrm>
        </p:grpSpPr>
        <p:sp>
          <p:nvSpPr>
            <p:cNvPr id="4" name="Rectangle: Rounded Corners 3">
              <a:extLst>
                <a:ext uri="{FF2B5EF4-FFF2-40B4-BE49-F238E27FC236}">
                  <a16:creationId xmlns:a16="http://schemas.microsoft.com/office/drawing/2014/main" id="{6E8688DA-C5FD-09A5-072C-E52ADFDF10D0}"/>
                </a:ext>
              </a:extLst>
            </p:cNvPr>
            <p:cNvSpPr/>
            <p:nvPr/>
          </p:nvSpPr>
          <p:spPr>
            <a:xfrm>
              <a:off x="2841847" y="1389067"/>
              <a:ext cx="9564626" cy="736179"/>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E4EB1743-F8DF-127F-9EFB-D6C22B1C0C86}"/>
                </a:ext>
              </a:extLst>
            </p:cNvPr>
            <p:cNvSpPr txBox="1"/>
            <p:nvPr/>
          </p:nvSpPr>
          <p:spPr>
            <a:xfrm>
              <a:off x="2841848" y="1437799"/>
              <a:ext cx="9647056" cy="911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Ngoài công dụng nêu ở bài tập 1, dấu gạch ngang còn có công dụng nào? Em hãy đưa ra ví dụ minh hoạ.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11" name="Rectangle 10">
            <a:extLst>
              <a:ext uri="{FF2B5EF4-FFF2-40B4-BE49-F238E27FC236}">
                <a16:creationId xmlns:a16="http://schemas.microsoft.com/office/drawing/2014/main" id="{1534B3C4-5DFB-F472-F1E9-A93CFAE124E1}"/>
              </a:ext>
            </a:extLst>
          </p:cNvPr>
          <p:cNvSpPr/>
          <p:nvPr/>
        </p:nvSpPr>
        <p:spPr>
          <a:xfrm>
            <a:off x="1355834" y="2641365"/>
            <a:ext cx="9815074" cy="3448641"/>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Dấu gạch ngang còn được dùng để đánh dấu các ý liệt kê. </a:t>
            </a:r>
            <a:endParaRPr lang="en-US" sz="40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4000" b="1" dirty="0">
                <a:solidFill>
                  <a:srgbClr val="00B050"/>
                </a:solidFill>
                <a:latin typeface="Calibri" panose="020F0502020204030204" pitchFamily="34" charset="0"/>
                <a:ea typeface="Calibri" panose="020F0502020204030204" pitchFamily="34" charset="0"/>
                <a:cs typeface="Calibri" panose="020F0502020204030204" pitchFamily="34" charset="0"/>
              </a:rPr>
              <a:t>VD: Ở câu 2, trang 122, hoạt động Viết: Dấu gạch ngang đặt ở đầu dòng để liệt kê một số yêu cầu khi viết đoạn văn tưởng tượng.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0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93309" y="2047630"/>
            <a:ext cx="5521022" cy="5521022"/>
          </a:xfrm>
          <a:prstGeom prst="rect">
            <a:avLst/>
          </a:prstGeom>
        </p:spPr>
      </p:pic>
      <p:sp>
        <p:nvSpPr>
          <p:cNvPr id="4" name="Speech Bubble: Rectangle with Corners Rounded 3">
            <a:extLst>
              <a:ext uri="{FF2B5EF4-FFF2-40B4-BE49-F238E27FC236}">
                <a16:creationId xmlns:a16="http://schemas.microsoft.com/office/drawing/2014/main" id="{1ADC513D-5881-C900-09C7-C67E383C3651}"/>
              </a:ext>
            </a:extLst>
          </p:cNvPr>
          <p:cNvSpPr/>
          <p:nvPr/>
        </p:nvSpPr>
        <p:spPr>
          <a:xfrm>
            <a:off x="2000250" y="762000"/>
            <a:ext cx="7800975" cy="1819275"/>
          </a:xfrm>
          <a:prstGeom prst="wedgeRoundRectCallout">
            <a:avLst>
              <a:gd name="adj1" fmla="val 37314"/>
              <a:gd name="adj2" fmla="val 782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Em đã từng đi tham quan hoặc du lịch ở đâu? Nêu cảm nhận của em khi được đến nơi đó.</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9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BEDDD-126D-716D-FB09-A534A545B6CF}"/>
              </a:ext>
            </a:extLst>
          </p:cNvPr>
          <p:cNvPicPr>
            <a:picLocks noChangeAspect="1"/>
          </p:cNvPicPr>
          <p:nvPr/>
        </p:nvPicPr>
        <p:blipFill>
          <a:blip r:embed="rId3"/>
          <a:stretch>
            <a:fillRect/>
          </a:stretch>
        </p:blipFill>
        <p:spPr>
          <a:xfrm>
            <a:off x="1204266" y="2055722"/>
            <a:ext cx="9888569" cy="2347163"/>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sp>
        <p:nvSpPr>
          <p:cNvPr id="19" name="矩形: 圆角 13">
            <a:extLst>
              <a:ext uri="{FF2B5EF4-FFF2-40B4-BE49-F238E27FC236}">
                <a16:creationId xmlns:a16="http://schemas.microsoft.com/office/drawing/2014/main" id="{43DBB70E-0DA1-F4EF-C5BA-5E8FF4FB2DC8}"/>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1" name="Picture 20">
            <a:extLst>
              <a:ext uri="{FF2B5EF4-FFF2-40B4-BE49-F238E27FC236}">
                <a16:creationId xmlns:a16="http://schemas.microsoft.com/office/drawing/2014/main" id="{5C12DBA0-C83C-1E7A-D1FF-6AC026D5352E}"/>
              </a:ext>
            </a:extLst>
          </p:cNvPr>
          <p:cNvPicPr>
            <a:picLocks noChangeAspect="1"/>
          </p:cNvPicPr>
          <p:nvPr/>
        </p:nvPicPr>
        <p:blipFill>
          <a:blip r:embed="rId7"/>
          <a:stretch>
            <a:fillRect/>
          </a:stretch>
        </p:blipFill>
        <p:spPr>
          <a:xfrm>
            <a:off x="2705100" y="1581149"/>
            <a:ext cx="6713084" cy="4086225"/>
          </a:xfrm>
          <a:prstGeom prst="rect">
            <a:avLst/>
          </a:prstGeom>
        </p:spPr>
      </p:pic>
      <p:sp>
        <p:nvSpPr>
          <p:cNvPr id="22" name="Rectangle 21">
            <a:extLst>
              <a:ext uri="{FF2B5EF4-FFF2-40B4-BE49-F238E27FC236}">
                <a16:creationId xmlns:a16="http://schemas.microsoft.com/office/drawing/2014/main" id="{17CE44A8-B1E0-A202-5AA0-0386A4A2576A}"/>
              </a:ext>
            </a:extLst>
          </p:cNvPr>
          <p:cNvSpPr/>
          <p:nvPr/>
        </p:nvSpPr>
        <p:spPr>
          <a:xfrm>
            <a:off x="1096694" y="371575"/>
            <a:ext cx="9723706" cy="646331"/>
          </a:xfrm>
          <a:prstGeom prst="rect">
            <a:avLst/>
          </a:prstGeom>
          <a:solidFill>
            <a:schemeClr val="accent4">
              <a:lumMod val="60000"/>
              <a:lumOff val="40000"/>
            </a:schemeClr>
          </a:solidFill>
          <a:ln>
            <a:solidFill>
              <a:schemeClr val="tx1"/>
            </a:solidFill>
            <a:prstDash val="lgDash"/>
          </a:ln>
        </p:spPr>
        <p:txBody>
          <a:bodyPr wrap="square">
            <a:spAutoFit/>
          </a:bodyPr>
          <a:lstStyle/>
          <a:p>
            <a:pPr lvl="0" algn="ct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Em</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có</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biết</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tranh</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vẽ</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cảnh</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gì</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 Ở </a:t>
            </a:r>
            <a:r>
              <a:rPr lang="en-US" sz="36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đâu</a:t>
            </a:r>
            <a:r>
              <a:rPr lang="en-US" sz="3600" b="1" dirty="0">
                <a:solidFill>
                  <a:srgbClr val="662A0E"/>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1" i="0" u="none" strike="noStrike" kern="1200" cap="none" spc="0" normalizeH="0" baseline="0" noProof="0" dirty="0">
              <a:ln>
                <a:noFill/>
              </a:ln>
              <a:solidFill>
                <a:srgbClr val="662A0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29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2DE4-C037-D214-59D2-FDE24933EE51}"/>
              </a:ext>
            </a:extLst>
          </p:cNvPr>
          <p:cNvPicPr>
            <a:picLocks noChangeAspect="1"/>
          </p:cNvPicPr>
          <p:nvPr/>
        </p:nvPicPr>
        <p:blipFill>
          <a:blip r:embed="rId3"/>
          <a:stretch>
            <a:fillRect/>
          </a:stretch>
        </p:blipFill>
        <p:spPr>
          <a:xfrm>
            <a:off x="600075" y="452872"/>
            <a:ext cx="4123292" cy="2490353"/>
          </a:xfrm>
          <a:prstGeom prst="rect">
            <a:avLst/>
          </a:prstGeom>
        </p:spPr>
      </p:pic>
      <p:pic>
        <p:nvPicPr>
          <p:cNvPr id="4" name="Picture 3">
            <a:extLst>
              <a:ext uri="{FF2B5EF4-FFF2-40B4-BE49-F238E27FC236}">
                <a16:creationId xmlns:a16="http://schemas.microsoft.com/office/drawing/2014/main" id="{A6F1EEC5-B7E1-3D1F-A816-9EC17DA84E1B}"/>
              </a:ext>
            </a:extLst>
          </p:cNvPr>
          <p:cNvPicPr>
            <a:picLocks noChangeAspect="1"/>
          </p:cNvPicPr>
          <p:nvPr/>
        </p:nvPicPr>
        <p:blipFill>
          <a:blip r:embed="rId4"/>
          <a:stretch>
            <a:fillRect/>
          </a:stretch>
        </p:blipFill>
        <p:spPr>
          <a:xfrm>
            <a:off x="-123825" y="6457951"/>
            <a:ext cx="1602988" cy="476250"/>
          </a:xfrm>
          <a:prstGeom prst="rect">
            <a:avLst/>
          </a:prstGeom>
          <a:ln>
            <a:noFill/>
          </a:ln>
          <a:effectLst>
            <a:softEdge rad="112500"/>
          </a:effectLst>
        </p:spPr>
      </p:pic>
      <p:pic>
        <p:nvPicPr>
          <p:cNvPr id="7" name="Picture 6">
            <a:extLst>
              <a:ext uri="{FF2B5EF4-FFF2-40B4-BE49-F238E27FC236}">
                <a16:creationId xmlns:a16="http://schemas.microsoft.com/office/drawing/2014/main" id="{88D5233E-F98F-3487-AEE6-75B218FFCA89}"/>
              </a:ext>
            </a:extLst>
          </p:cNvPr>
          <p:cNvPicPr>
            <a:picLocks noChangeAspect="1"/>
          </p:cNvPicPr>
          <p:nvPr/>
        </p:nvPicPr>
        <p:blipFill>
          <a:blip r:embed="rId5"/>
          <a:stretch>
            <a:fillRect/>
          </a:stretch>
        </p:blipFill>
        <p:spPr>
          <a:xfrm>
            <a:off x="2283634" y="2273281"/>
            <a:ext cx="9717866" cy="3359187"/>
          </a:xfrm>
          <a:prstGeom prst="rect">
            <a:avLst/>
          </a:prstGeom>
        </p:spPr>
      </p:pic>
      <p:pic>
        <p:nvPicPr>
          <p:cNvPr id="9" name="Picture 8" descr="A cartoon of a child with a suitcase&#10;&#10;Description automatically generated">
            <a:extLst>
              <a:ext uri="{FF2B5EF4-FFF2-40B4-BE49-F238E27FC236}">
                <a16:creationId xmlns:a16="http://schemas.microsoft.com/office/drawing/2014/main" id="{F6579D34-D288-ECF2-E3AF-5181146C42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1" y="3347270"/>
            <a:ext cx="2805150" cy="3967930"/>
          </a:xfrm>
          <a:prstGeom prst="rect">
            <a:avLst/>
          </a:prstGeom>
        </p:spPr>
      </p:pic>
    </p:spTree>
    <p:extLst>
      <p:ext uri="{BB962C8B-B14F-4D97-AF65-F5344CB8AC3E}">
        <p14:creationId xmlns:p14="http://schemas.microsoft.com/office/powerpoint/2010/main" val="232863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600" y="3766457"/>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084293" y="1427552"/>
            <a:ext cx="10093157" cy="4324261"/>
          </a:xfrm>
          <a:prstGeom prst="rect">
            <a:avLst/>
          </a:prstGeom>
        </p:spPr>
        <p:txBody>
          <a:bodyPr wrap="square">
            <a:spAutoFit/>
          </a:bodyPr>
          <a:lstStyle/>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từ ngữ, câu, đoạn và toàn bộ câu chuyện Chuyến du lịch thú vị. </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Biết đọc diễn cảm phù hợp với lời kể, lời đối thoại của các nhân vật trong bài.</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Hiểu nghĩa các từ ngữ, hình ảnh miêu tả vẻ đẹp của tháp Ép- phen qua lời đối thoại của các nhân vật.</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Cảm nhận được thái độ trân trọng của tác giả đối với nước Pháp, đối với thủ đô Pa-ri: </a:t>
            </a:r>
            <a:r>
              <a:rPr lang="vi-VN" sz="2500" b="1" dirty="0">
                <a:solidFill>
                  <a:srgbClr val="002060"/>
                </a:solidFill>
                <a:latin typeface="Cambria" panose="02040503050406030204" pitchFamily="18" charset="0"/>
                <a:ea typeface="Cambria" panose="02040503050406030204" pitchFamily="18" charset="0"/>
                <a:cs typeface="Calibri" panose="020F0502020204030204" pitchFamily="34" charset="0"/>
              </a:rPr>
              <a:t>Pa- ri là nơi lưu giữ rất nhiều công trình kiến trúc lịch sử, có nhiều điểm du lịch nổi tiếng khắp thế giới. Người dân Pa- ri rất lịch sự, mến khách.</a:t>
            </a:r>
          </a:p>
          <a:p>
            <a:pPr marL="342900" lvl="0" indent="-342900" algn="just">
              <a:buFont typeface="Arial" panose="020B0604020202020204" pitchFamily="34" charset="0"/>
              <a:buChar char="•"/>
            </a:pPr>
            <a:r>
              <a:rPr lang="vi-VN" sz="2500"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ý chính của mỗi đoạn trong bài.</a:t>
            </a:r>
          </a:p>
        </p:txBody>
      </p:sp>
      <p:pic>
        <p:nvPicPr>
          <p:cNvPr id="2" name="Picture 1">
            <a:extLst>
              <a:ext uri="{FF2B5EF4-FFF2-40B4-BE49-F238E27FC236}">
                <a16:creationId xmlns:a16="http://schemas.microsoft.com/office/drawing/2014/main" id="{6A8C93D0-42E0-14D4-5212-9BCC1CB3923A}"/>
              </a:ext>
            </a:extLst>
          </p:cNvPr>
          <p:cNvPicPr>
            <a:picLocks noChangeAspect="1"/>
          </p:cNvPicPr>
          <p:nvPr/>
        </p:nvPicPr>
        <p:blipFill>
          <a:blip r:embed="rId4"/>
          <a:stretch>
            <a:fillRect/>
          </a:stretch>
        </p:blipFill>
        <p:spPr>
          <a:xfrm>
            <a:off x="4170229" y="590739"/>
            <a:ext cx="3956647" cy="1072989"/>
          </a:xfrm>
          <a:prstGeom prst="rect">
            <a:avLst/>
          </a:prstGeom>
        </p:spPr>
      </p:pic>
    </p:spTree>
    <p:extLst>
      <p:ext uri="{BB962C8B-B14F-4D97-AF65-F5344CB8AC3E}">
        <p14:creationId xmlns:p14="http://schemas.microsoft.com/office/powerpoint/2010/main" val="27025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492ACFAC-C7D1-3DE3-24C8-92C024A03CD7}"/>
              </a:ext>
            </a:extLst>
          </p:cNvPr>
          <p:cNvPicPr>
            <a:picLocks noChangeAspect="1"/>
          </p:cNvPicPr>
          <p:nvPr/>
        </p:nvPicPr>
        <p:blipFill>
          <a:blip r:embed="rId7"/>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id="{6DE34884-4825-83C7-638D-99A75DF0AD94}"/>
              </a:ext>
            </a:extLst>
          </p:cNvPr>
          <p:cNvSpPr txBox="1"/>
          <p:nvPr/>
        </p:nvSpPr>
        <p:spPr>
          <a:xfrm>
            <a:off x="662152" y="998483"/>
            <a:ext cx="11151476" cy="5647700"/>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Bà Mi-su còn đưa Dương đi tham quan nhiều nơi khác: bảo tàng Lu-vơ-rơ, Khải Hoàn Môn,... nhưng Dương vẫn ấn tượng nhất với tháp Ép-phen.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Vèo một cái, hai ngày tham quan Pa-ri đã hết. Nắm tay Dương đi dạo trên đường phố, bà Mi-su hạ giọng thì thầm như đôi bạn thân: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Tạm biệt Pa-ri đi! Sáng mai, cháu sẽ không đi lại trên con đường này. Vào giờ này ngày mai, gia đình cháu đã ở trên máy bay rồi.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sẽ rất nhớ bà. Pa-ri trở nên thân thiện hơn nhờ có bà đấy 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nhất định phải đến Pa-ri thêm lần nữa nhé. Chúng ta còn nhiều nơi để khám phá.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Hai bà cháu cười vang, tay trong tay, bước đi dưới nắng vàng lung linh.</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Dương Thụy)</a:t>
            </a:r>
          </a:p>
        </p:txBody>
      </p:sp>
    </p:spTree>
    <p:extLst>
      <p:ext uri="{BB962C8B-B14F-4D97-AF65-F5344CB8AC3E}">
        <p14:creationId xmlns:p14="http://schemas.microsoft.com/office/powerpoint/2010/main" val="411952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6000" b="-15000"/>
          </a:stretch>
        </a:blipFill>
        <a:effectLst/>
      </p:bgPr>
    </p:bg>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8524AF9B-B45C-119C-9CBE-52132B0658A4}"/>
              </a:ext>
            </a:extLst>
          </p:cNvPr>
          <p:cNvSpPr/>
          <p:nvPr/>
        </p:nvSpPr>
        <p:spPr>
          <a:xfrm>
            <a:off x="1976996" y="102010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tàu điện ngầm.</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767E13DD-D210-6A4B-2C30-1B50BD896782}"/>
              </a:ext>
            </a:extLst>
          </p:cNvPr>
          <p:cNvSpPr/>
          <p:nvPr/>
        </p:nvSpPr>
        <p:spPr>
          <a:xfrm>
            <a:off x="1671145" y="2240213"/>
            <a:ext cx="9396248" cy="132802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2: tiếp theo cho đến </a:t>
            </a:r>
            <a:r>
              <a:rPr lang="vi-VN" sz="3600" b="1" i="1" kern="0" dirty="0">
                <a:solidFill>
                  <a:prstClr val="black"/>
                </a:solidFill>
                <a:latin typeface="Cambria" panose="02040503050406030204" pitchFamily="18" charset="0"/>
                <a:ea typeface="Cambria" panose="02040503050406030204" pitchFamily="18" charset="0"/>
              </a:rPr>
              <a:t>ấn tượng nhất với tháp Ép – phen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0A68647A-A738-4B25-9584-84E09C49E01D}"/>
              </a:ext>
            </a:extLst>
          </p:cNvPr>
          <p:cNvSpPr/>
          <p:nvPr/>
        </p:nvSpPr>
        <p:spPr>
          <a:xfrm>
            <a:off x="3792417" y="3862846"/>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156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D88E7E-2861-4CA0-93DD-47663A4B81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3466013" cy="769441"/>
          </a:xfrm>
          <a:prstGeom prst="rect">
            <a:avLst/>
          </a:prstGeom>
          <a:solidFill>
            <a:srgbClr val="FFB366"/>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Lu – vơ – rơ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2115260" y="2955046"/>
            <a:ext cx="1657826"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Mi-</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su</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598788"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Ép- phen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4671472"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Thô- ca – đê – rô</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3FB4418-2797-6047-AFBD-27BFB8F62B8C}"/>
              </a:ext>
            </a:extLst>
          </p:cNvPr>
          <p:cNvPicPr>
            <a:picLocks noChangeAspect="1"/>
          </p:cNvPicPr>
          <p:nvPr/>
        </p:nvPicPr>
        <p:blipFill>
          <a:blip r:embed="rId4"/>
          <a:stretch>
            <a:fillRect/>
          </a:stretch>
        </p:blipFill>
        <p:spPr>
          <a:xfrm>
            <a:off x="3712241" y="-98654"/>
            <a:ext cx="5011346" cy="1505843"/>
          </a:xfrm>
          <a:prstGeom prst="rect">
            <a:avLst/>
          </a:prstGeom>
        </p:spPr>
      </p:pic>
      <p:sp>
        <p:nvSpPr>
          <p:cNvPr id="7" name="Rectangle 6">
            <a:extLst>
              <a:ext uri="{FF2B5EF4-FFF2-40B4-BE49-F238E27FC236}">
                <a16:creationId xmlns:a16="http://schemas.microsoft.com/office/drawing/2014/main" id="{AB7F018D-3DFD-A144-6C32-CD7D14B39412}"/>
              </a:ext>
            </a:extLst>
          </p:cNvPr>
          <p:cNvSpPr/>
          <p:nvPr/>
        </p:nvSpPr>
        <p:spPr>
          <a:xfrm>
            <a:off x="2024555" y="4267974"/>
            <a:ext cx="6425157"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Ánh</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sáng</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đèn</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lung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linh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70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323</TotalTime>
  <Words>2068</Words>
  <PresentationFormat>Widescreen</PresentationFormat>
  <Paragraphs>89</Paragraphs>
  <Slides>30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等线</vt:lpstr>
      <vt:lpstr>#9Slide05 SVNHaptic Script</vt:lpstr>
      <vt:lpstr>Arial</vt:lpstr>
      <vt:lpstr>Calibri</vt:lpstr>
      <vt:lpstr>Cambria</vt:lpstr>
      <vt:lpstr>iCiel Pony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2024-01-11T12:21:38Z</dcterms:created>
  <dcterms:modified xsi:type="dcterms:W3CDTF">2024-02-20T13:54:52Z</dcterms:modified>
</cp:coreProperties>
</file>