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sldIdLst>
    <p:sldId id="257" r:id="rId3"/>
    <p:sldId id="258" r:id="rId4"/>
    <p:sldId id="259" r:id="rId5"/>
    <p:sldId id="262" r:id="rId6"/>
    <p:sldId id="260" r:id="rId7"/>
    <p:sldId id="261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8" r:id="rId20"/>
    <p:sldId id="274" r:id="rId21"/>
    <p:sldId id="275" r:id="rId22"/>
    <p:sldId id="276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245774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264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29152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903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slide" Target="../slides/slide2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slide" Target="../slides/slide2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34963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4: Festivals and Free Time​</a:t>
            </a:r>
            <a:r>
              <a:rPr lang="en-US" b="1" baseline="0" dirty="0">
                <a:solidFill>
                  <a:prstClr val="white"/>
                </a:solidFill>
              </a:rPr>
              <a:t> 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>
                <a:solidFill>
                  <a:prstClr val="white"/>
                </a:solidFill>
              </a:rPr>
              <a:t>Anh 6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prstClr val="white"/>
                </a:solidFill>
              </a:rPr>
              <a:t>Lesson 2.1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40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prstClr val="white"/>
                </a:solidFill>
              </a:rPr>
              <a:t>Unit </a:t>
            </a:r>
            <a:r>
              <a:rPr lang="en-US" b="1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>
                <a:solidFill>
                  <a:prstClr val="white"/>
                </a:solidFill>
              </a:rPr>
              <a:t>Anh </a:t>
            </a:r>
            <a:r>
              <a:rPr lang="en-US" sz="1400" dirty="0">
                <a:solidFill>
                  <a:prstClr val="white"/>
                </a:solidFill>
              </a:rPr>
              <a:t>6</a:t>
            </a:r>
            <a:r>
              <a:rPr lang="en-US" sz="1400">
                <a:solidFill>
                  <a:prstClr val="white"/>
                </a:solidFill>
              </a:rPr>
              <a:t>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prstClr val="white"/>
                </a:solidFill>
              </a:rPr>
              <a:t>Lesson 1.1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388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eduhome.com.vn/DHALesson?idGrade=9&amp;idSubject=1&amp;idSeries=32&amp;idTheme=399&amp;IdLevel=1&amp;idThemeServer=51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6.emf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19.xml"/><Relationship Id="rId4" Type="http://schemas.openxmlformats.org/officeDocument/2006/relationships/slide" Target="slide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microsoft.com/office/2007/relationships/media" Target="../media/media7.mp3"/><Relationship Id="rId12" Type="http://schemas.openxmlformats.org/officeDocument/2006/relationships/image" Target="../media/image18.png"/><Relationship Id="rId2" Type="http://schemas.microsoft.com/office/2007/relationships/media" Target="../media/media2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microsoft.com/office/2007/relationships/media" Target="../media/media6.mp3"/><Relationship Id="rId11" Type="http://schemas.openxmlformats.org/officeDocument/2006/relationships/image" Target="../media/image17.png"/><Relationship Id="rId5" Type="http://schemas.microsoft.com/office/2007/relationships/media" Target="../media/media5.mp3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microsoft.com/office/2007/relationships/media" Target="../media/media4.mp3"/><Relationship Id="rId9" Type="http://schemas.openxmlformats.org/officeDocument/2006/relationships/image" Target="../media/image13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3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2424" y="2509937"/>
            <a:ext cx="62888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4: Festivals and Free Time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</a:rPr>
              <a:t>Lesson 2.1: Vocabulary &amp; Reading</a:t>
            </a:r>
          </a:p>
          <a:p>
            <a:pPr algn="ctr"/>
            <a:r>
              <a:rPr lang="en-US" sz="3200" dirty="0">
                <a:solidFill>
                  <a:srgbClr val="00B0F0"/>
                </a:solidFill>
              </a:rPr>
              <a:t>Page 33</a:t>
            </a:r>
          </a:p>
        </p:txBody>
      </p:sp>
    </p:spTree>
    <p:extLst>
      <p:ext uri="{BB962C8B-B14F-4D97-AF65-F5344CB8AC3E}">
        <p14:creationId xmlns:p14="http://schemas.microsoft.com/office/powerpoint/2010/main" val="943540990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2687" b="4412"/>
          <a:stretch/>
        </p:blipFill>
        <p:spPr>
          <a:xfrm>
            <a:off x="0" y="1689349"/>
            <a:ext cx="12191999" cy="30156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12980" y="2561614"/>
            <a:ext cx="17116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tug of war</a:t>
            </a:r>
          </a:p>
        </p:txBody>
      </p:sp>
      <p:sp>
        <p:nvSpPr>
          <p:cNvPr id="4" name="Rectangle 3"/>
          <p:cNvSpPr/>
          <p:nvPr/>
        </p:nvSpPr>
        <p:spPr>
          <a:xfrm>
            <a:off x="3402141" y="3273754"/>
            <a:ext cx="22075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 </a:t>
            </a:r>
            <a:r>
              <a:rPr lang="en-US" sz="2800" b="1">
                <a:solidFill>
                  <a:srgbClr val="FF0000"/>
                </a:solidFill>
              </a:rPr>
              <a:t>fashion show</a:t>
            </a:r>
          </a:p>
        </p:txBody>
      </p:sp>
      <p:sp>
        <p:nvSpPr>
          <p:cNvPr id="5" name="Rectangle 4"/>
          <p:cNvSpPr/>
          <p:nvPr/>
        </p:nvSpPr>
        <p:spPr>
          <a:xfrm>
            <a:off x="9912980" y="3197177"/>
            <a:ext cx="1943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talent show</a:t>
            </a:r>
          </a:p>
        </p:txBody>
      </p:sp>
      <p:sp>
        <p:nvSpPr>
          <p:cNvPr id="6" name="Rectangle 5"/>
          <p:cNvSpPr/>
          <p:nvPr/>
        </p:nvSpPr>
        <p:spPr>
          <a:xfrm>
            <a:off x="3500501" y="3950768"/>
            <a:ext cx="2109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performance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9912980" y="3807832"/>
            <a:ext cx="2105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puppet</a:t>
            </a:r>
            <a:r>
              <a:rPr lang="en-US">
                <a:solidFill>
                  <a:prstClr val="black"/>
                </a:solidFill>
              </a:rPr>
              <a:t> </a:t>
            </a:r>
            <a:r>
              <a:rPr lang="en-US" sz="2800" b="1">
                <a:solidFill>
                  <a:srgbClr val="FF0000"/>
                </a:solidFill>
              </a:rPr>
              <a:t>show</a:t>
            </a:r>
          </a:p>
        </p:txBody>
      </p:sp>
      <p:sp>
        <p:nvSpPr>
          <p:cNvPr id="8" name="Rectangle 7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</a:rPr>
              <a:t>Extra Practice </a:t>
            </a:r>
          </a:p>
          <a:p>
            <a:pPr algn="ctr"/>
            <a:r>
              <a:rPr lang="en-US" sz="2000" b="1" dirty="0">
                <a:solidFill>
                  <a:prstClr val="white"/>
                </a:solidFill>
              </a:rPr>
              <a:t>WB </a:t>
            </a:r>
            <a:r>
              <a:rPr lang="en-US" sz="2000" b="1">
                <a:solidFill>
                  <a:prstClr val="white"/>
                </a:solidFill>
              </a:rPr>
              <a:t>page 22</a:t>
            </a:r>
            <a:endParaRPr lang="en-US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72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634"/>
            <a:ext cx="12310628" cy="749618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786120" y="3550203"/>
          <a:ext cx="8048568" cy="2390204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984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Positive (good)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600" kern="1200">
                          <a:solidFill>
                            <a:schemeClr val="tx1"/>
                          </a:solidFill>
                        </a:rPr>
                        <a:t>Negative (bad)</a:t>
                      </a:r>
                      <a:endParaRPr lang="en-US" sz="36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fun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boring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/>
                        <a:t>………………………………………..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/>
                        <a:t>……………………………………………….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/>
                        <a:t>…………………………………………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dirty="0"/>
                        <a:t>…………………………………………………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8399" y="1163252"/>
            <a:ext cx="5885100" cy="233467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627797" y="1009934"/>
            <a:ext cx="1924334" cy="2729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934269" y="1009934"/>
            <a:ext cx="2666680" cy="1364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550925" y="1009934"/>
            <a:ext cx="450376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267609" y="2169994"/>
            <a:ext cx="3702684" cy="13648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600949" y="2729552"/>
            <a:ext cx="390418" cy="13648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49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61" y="535577"/>
            <a:ext cx="8345577" cy="58652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8940" y="386005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white"/>
                </a:solidFill>
              </a:rPr>
              <a:t>Reading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24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88661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</a:rPr>
              <a:t>Pre-Reading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644" y="388661"/>
            <a:ext cx="10331356" cy="581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9982" y="1252466"/>
            <a:ext cx="5010150" cy="476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cxnSp>
        <p:nvCxnSpPr>
          <p:cNvPr id="8" name="Straight Connector 7"/>
          <p:cNvCxnSpPr/>
          <p:nvPr/>
        </p:nvCxnSpPr>
        <p:spPr>
          <a:xfrm>
            <a:off x="9676263" y="846161"/>
            <a:ext cx="2224585" cy="1364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07976" y="1733266"/>
            <a:ext cx="76427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86149" y="1760561"/>
            <a:ext cx="1160060" cy="1364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107976" y="2688609"/>
            <a:ext cx="110546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315200" y="2674961"/>
            <a:ext cx="464024" cy="1364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55057" y="2688609"/>
            <a:ext cx="111001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07976" y="3633716"/>
            <a:ext cx="154219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6896470" y="3633716"/>
            <a:ext cx="28887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315200" y="3633716"/>
            <a:ext cx="57320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107976" y="4503761"/>
            <a:ext cx="55273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872251" y="4517409"/>
            <a:ext cx="57320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916304" y="4517409"/>
            <a:ext cx="124877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4107976" y="5472752"/>
            <a:ext cx="1091821" cy="1364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055057" y="5493224"/>
            <a:ext cx="70058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026322" y="5486400"/>
            <a:ext cx="52089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75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43003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</a:rPr>
              <a:t>While-Reading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644" y="388661"/>
            <a:ext cx="10331356" cy="5818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52130"/>
            <a:ext cx="5546166" cy="5272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8414" b="12396"/>
          <a:stretch/>
        </p:blipFill>
        <p:spPr>
          <a:xfrm>
            <a:off x="6368172" y="1016133"/>
            <a:ext cx="5409845" cy="53980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806272" y="1652382"/>
            <a:ext cx="22926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It is in the park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806272" y="2693925"/>
            <a:ext cx="263764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It starts at 10 a.m.</a:t>
            </a:r>
          </a:p>
        </p:txBody>
      </p:sp>
      <p:sp>
        <p:nvSpPr>
          <p:cNvPr id="8" name="Rectangle 7"/>
          <p:cNvSpPr/>
          <p:nvPr/>
        </p:nvSpPr>
        <p:spPr>
          <a:xfrm>
            <a:off x="14702" y="3715167"/>
            <a:ext cx="56715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>
                <a:solidFill>
                  <a:srgbClr val="FF0000"/>
                </a:solidFill>
              </a:rPr>
              <a:t>There's a tug of war and a fashion show.</a:t>
            </a:r>
          </a:p>
        </p:txBody>
      </p:sp>
      <p:sp>
        <p:nvSpPr>
          <p:cNvPr id="9" name="Rectangle 8"/>
          <p:cNvSpPr/>
          <p:nvPr/>
        </p:nvSpPr>
        <p:spPr>
          <a:xfrm>
            <a:off x="338858" y="4742906"/>
            <a:ext cx="495340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>
                <a:solidFill>
                  <a:srgbClr val="FF0000"/>
                </a:solidFill>
              </a:rPr>
              <a:t>The food stands open at 10:30 a.m.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1199" y="5747175"/>
            <a:ext cx="384207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>
                <a:solidFill>
                  <a:srgbClr val="FF0000"/>
                </a:solidFill>
              </a:rPr>
              <a:t>The bus leaves at 9:30 a.m.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670042" y="2175602"/>
            <a:ext cx="2306471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985146" y="1913992"/>
            <a:ext cx="3589361" cy="119524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670042" y="3300842"/>
            <a:ext cx="1403052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176215" y="2552131"/>
            <a:ext cx="3289110" cy="63423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670042" y="4289265"/>
            <a:ext cx="3330054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117910" y="3550747"/>
            <a:ext cx="2811439" cy="577838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371568" y="4484336"/>
            <a:ext cx="2846892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4312693" y="4523162"/>
            <a:ext cx="4058875" cy="62486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202304" y="5725158"/>
            <a:ext cx="1774209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cxnSpLocks/>
          </p:cNvCxnSpPr>
          <p:nvPr/>
        </p:nvCxnSpPr>
        <p:spPr>
          <a:xfrm>
            <a:off x="4651513" y="5506278"/>
            <a:ext cx="3379304" cy="21888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28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83946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</a:rPr>
              <a:t>Post-Reading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363289" y="3886167"/>
            <a:ext cx="6866312" cy="646331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Talk about your favorite show.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82" y="657255"/>
            <a:ext cx="3557355" cy="226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84853" y="794873"/>
            <a:ext cx="3254688" cy="70788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</a:p>
        </p:txBody>
      </p:sp>
    </p:spTree>
    <p:extLst>
      <p:ext uri="{BB962C8B-B14F-4D97-AF65-F5344CB8AC3E}">
        <p14:creationId xmlns:p14="http://schemas.microsoft.com/office/powerpoint/2010/main" val="2142228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307177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2265529" y="1351129"/>
            <a:ext cx="7410734" cy="3302758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Write 5 sentences about your favorite show. </a:t>
            </a:r>
          </a:p>
        </p:txBody>
      </p:sp>
    </p:spTree>
    <p:extLst>
      <p:ext uri="{BB962C8B-B14F-4D97-AF65-F5344CB8AC3E}">
        <p14:creationId xmlns:p14="http://schemas.microsoft.com/office/powerpoint/2010/main" val="4035157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06970" y="659424"/>
            <a:ext cx="7561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Click on the picture to play the games.</a:t>
            </a: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50" y="1601915"/>
            <a:ext cx="10333292" cy="458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69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32602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Warm-up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1284514" y="2632786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Vocabulary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Consolidation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Wrap-up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Reading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Lesson Outline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3778" y="467769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7150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8336" y="1876989"/>
            <a:ext cx="4345781" cy="40934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music performance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food </a:t>
            </a:r>
            <a:r>
              <a:rPr lang="da-DK" sz="3600" i="1" dirty="0">
                <a:solidFill>
                  <a:srgbClr val="0070C0"/>
                </a:solidFill>
              </a:rPr>
              <a:t>stand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fashion show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puppet show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tug of war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talent show</a:t>
            </a:r>
          </a:p>
        </p:txBody>
      </p:sp>
      <p:sp>
        <p:nvSpPr>
          <p:cNvPr id="6" name="Rectangle 5"/>
          <p:cNvSpPr/>
          <p:nvPr/>
        </p:nvSpPr>
        <p:spPr>
          <a:xfrm>
            <a:off x="4609159" y="2313718"/>
            <a:ext cx="7435792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Reading: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Scanning for specific information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Talking about their favorite shows</a:t>
            </a:r>
          </a:p>
        </p:txBody>
      </p:sp>
    </p:spTree>
    <p:extLst>
      <p:ext uri="{BB962C8B-B14F-4D97-AF65-F5344CB8AC3E}">
        <p14:creationId xmlns:p14="http://schemas.microsoft.com/office/powerpoint/2010/main" val="3940862709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200" y="335263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92687" y="1149801"/>
            <a:ext cx="11057192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</a:t>
            </a:r>
            <a:r>
              <a:rPr lang="en-US" sz="3600" i="1">
                <a:solidFill>
                  <a:srgbClr val="0070C0"/>
                </a:solidFill>
              </a:rPr>
              <a:t>hearts vocabulary </a:t>
            </a:r>
            <a:r>
              <a:rPr lang="en-US" sz="3600" i="1" dirty="0">
                <a:solidFill>
                  <a:srgbClr val="0070C0"/>
                </a:solidFill>
              </a:rPr>
              <a:t>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Workbook </a:t>
            </a:r>
            <a:r>
              <a:rPr lang="en-US" sz="3600" i="1" dirty="0">
                <a:solidFill>
                  <a:srgbClr val="0070C0"/>
                </a:solidFill>
              </a:rPr>
              <a:t>(page 22).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vocabulary exercise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22.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34 -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96901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93890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white"/>
                </a:solidFill>
              </a:rPr>
              <a:t>Objectives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3712" y="1422415"/>
            <a:ext cx="108328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use positive and negative adjectives to describe festival activities.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reading for specific information. </a:t>
            </a:r>
          </a:p>
          <a:p>
            <a:pPr marL="285750" indent="-28575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  talk about some festival activities.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815462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821"/>
            <a:ext cx="9131051" cy="604797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487606" y="459803"/>
            <a:ext cx="5868537" cy="577401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i="1" dirty="0">
              <a:solidFill>
                <a:prstClr val="white"/>
              </a:solidFill>
            </a:endParaRPr>
          </a:p>
          <a:p>
            <a:pPr algn="ctr"/>
            <a:r>
              <a:rPr lang="en-US" sz="6600" i="1" dirty="0">
                <a:solidFill>
                  <a:prstClr val="white"/>
                </a:solidFill>
              </a:rPr>
              <a:t>New words</a:t>
            </a:r>
          </a:p>
          <a:p>
            <a:r>
              <a:rPr lang="en-US" sz="3600" i="1" dirty="0">
                <a:solidFill>
                  <a:prstClr val="white"/>
                </a:solidFill>
              </a:rPr>
              <a:t>- music performance</a:t>
            </a:r>
          </a:p>
          <a:p>
            <a:r>
              <a:rPr lang="en-US" sz="3600" i="1" dirty="0">
                <a:solidFill>
                  <a:prstClr val="white"/>
                </a:solidFill>
              </a:rPr>
              <a:t>- food </a:t>
            </a:r>
            <a:r>
              <a:rPr lang="da-DK" sz="3600" i="1" dirty="0">
                <a:solidFill>
                  <a:prstClr val="white"/>
                </a:solidFill>
              </a:rPr>
              <a:t>stand </a:t>
            </a:r>
          </a:p>
          <a:p>
            <a:r>
              <a:rPr lang="en-US" sz="3600" i="1" dirty="0">
                <a:solidFill>
                  <a:prstClr val="white"/>
                </a:solidFill>
              </a:rPr>
              <a:t>- fashion show</a:t>
            </a:r>
          </a:p>
          <a:p>
            <a:r>
              <a:rPr lang="en-US" sz="3600" i="1" dirty="0">
                <a:solidFill>
                  <a:prstClr val="white"/>
                </a:solidFill>
              </a:rPr>
              <a:t>- puppet show</a:t>
            </a:r>
          </a:p>
          <a:p>
            <a:r>
              <a:rPr lang="en-US" sz="3600" i="1" dirty="0">
                <a:solidFill>
                  <a:prstClr val="white"/>
                </a:solidFill>
              </a:rPr>
              <a:t>- tug of war</a:t>
            </a:r>
          </a:p>
          <a:p>
            <a:r>
              <a:rPr lang="en-US" sz="3600" i="1" dirty="0">
                <a:solidFill>
                  <a:prstClr val="white"/>
                </a:solidFill>
              </a:rPr>
              <a:t>- talent show</a:t>
            </a:r>
          </a:p>
          <a:p>
            <a:pPr algn="ctr"/>
            <a:endParaRPr lang="en-US" sz="3600" dirty="0">
              <a:solidFill>
                <a:prstClr val="white"/>
              </a:solidFill>
            </a:endParaRPr>
          </a:p>
          <a:p>
            <a:pPr algn="ctr"/>
            <a:endParaRPr lang="en-US" sz="3600" dirty="0">
              <a:solidFill>
                <a:prstClr val="white"/>
              </a:solidFill>
            </a:endParaRPr>
          </a:p>
          <a:p>
            <a:pPr algn="ctr"/>
            <a:endParaRPr lang="en-US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147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160942449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0985" y="326330"/>
            <a:ext cx="4481015" cy="297642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0985" y="3411940"/>
            <a:ext cx="4481015" cy="296395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265528" y="2656427"/>
            <a:ext cx="3330054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</a:rPr>
              <a:t>What are they?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9683" y="4897051"/>
            <a:ext cx="5691117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</a:rPr>
              <a:t>What do you think of them?</a:t>
            </a:r>
          </a:p>
        </p:txBody>
      </p:sp>
      <p:sp>
        <p:nvSpPr>
          <p:cNvPr id="7" name="Left-Up Arrow 6"/>
          <p:cNvSpPr/>
          <p:nvPr/>
        </p:nvSpPr>
        <p:spPr>
          <a:xfrm rot="9317244">
            <a:off x="248980" y="2836163"/>
            <a:ext cx="2203450" cy="1673806"/>
          </a:xfrm>
          <a:prstGeom prst="leftUpArrow">
            <a:avLst>
              <a:gd name="adj1" fmla="val 0"/>
              <a:gd name="adj2" fmla="val 25000"/>
              <a:gd name="adj3" fmla="val 21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" y="424212"/>
            <a:ext cx="4089210" cy="92333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</a:t>
            </a:r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9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354" y="504931"/>
            <a:ext cx="2502075" cy="168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59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72" y="328247"/>
            <a:ext cx="9749028" cy="60820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83" y="68681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4928"/>
      </p:ext>
    </p:extLst>
  </p:cSld>
  <p:clrMapOvr>
    <a:masterClrMapping/>
  </p:clrMapOvr>
  <p:transition spd="med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589" r="2292"/>
          <a:stretch/>
        </p:blipFill>
        <p:spPr>
          <a:xfrm>
            <a:off x="0" y="1339734"/>
            <a:ext cx="12192000" cy="4725940"/>
          </a:xfrm>
          <a:prstGeom prst="rect">
            <a:avLst/>
          </a:prstGeom>
        </p:spPr>
      </p:pic>
      <p:pic>
        <p:nvPicPr>
          <p:cNvPr id="4" name="CD1-TRACK 4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8393" y="1339734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59143" y="3990109"/>
            <a:ext cx="798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03870" y="2197330"/>
            <a:ext cx="798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97935" y="2341756"/>
            <a:ext cx="798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7529" y="3990108"/>
            <a:ext cx="798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74672" y="3990107"/>
            <a:ext cx="798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1560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1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727" y="-95067"/>
            <a:ext cx="5706488" cy="10812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443419"/>
            <a:ext cx="12191999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2800" b="1" i="1" dirty="0">
                <a:solidFill>
                  <a:srgbClr val="0000FF"/>
                </a:solidFill>
              </a:rPr>
              <a:t>music performance      </a:t>
            </a:r>
            <a:r>
              <a:rPr lang="en-US" sz="2800" dirty="0">
                <a:solidFill>
                  <a:srgbClr val="FF0000"/>
                </a:solidFill>
              </a:rPr>
              <a:t>/ˈ</a:t>
            </a:r>
            <a:r>
              <a:rPr lang="en-US" sz="2800" dirty="0" err="1">
                <a:solidFill>
                  <a:srgbClr val="FF0000"/>
                </a:solidFill>
              </a:rPr>
              <a:t>mjuːzɪk</a:t>
            </a:r>
            <a:r>
              <a:rPr lang="en-US" sz="2800" dirty="0">
                <a:solidFill>
                  <a:srgbClr val="FF0000"/>
                </a:solidFill>
              </a:rPr>
              <a:t>/ /</a:t>
            </a:r>
            <a:r>
              <a:rPr lang="en-US" sz="2800" dirty="0" err="1">
                <a:solidFill>
                  <a:srgbClr val="FF0000"/>
                </a:solidFill>
              </a:rPr>
              <a:t>pərˈfɔːrməns</a:t>
            </a:r>
            <a:r>
              <a:rPr lang="en-US" sz="2800" dirty="0">
                <a:solidFill>
                  <a:srgbClr val="FF0000"/>
                </a:solidFill>
              </a:rPr>
              <a:t>/     </a:t>
            </a:r>
            <a:r>
              <a:rPr lang="en-US" sz="2800" dirty="0" err="1">
                <a:solidFill>
                  <a:prstClr val="black"/>
                </a:solidFill>
              </a:rPr>
              <a:t>buổi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biểu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diễn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âm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nhạc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5024"/>
            <a:ext cx="12192000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2800" b="1" i="1" dirty="0">
                <a:solidFill>
                  <a:srgbClr val="0000FF"/>
                </a:solidFill>
              </a:rPr>
              <a:t>fashion show               </a:t>
            </a:r>
            <a:r>
              <a:rPr lang="en-US" sz="2800" dirty="0">
                <a:solidFill>
                  <a:srgbClr val="FF0000"/>
                </a:solidFill>
              </a:rPr>
              <a:t>/ˈ</a:t>
            </a:r>
            <a:r>
              <a:rPr lang="en-US" sz="2800" dirty="0" err="1">
                <a:solidFill>
                  <a:srgbClr val="FF0000"/>
                </a:solidFill>
              </a:rPr>
              <a:t>fæʃn</a:t>
            </a:r>
            <a:r>
              <a:rPr lang="en-US" sz="2800" dirty="0">
                <a:solidFill>
                  <a:srgbClr val="FF0000"/>
                </a:solidFill>
              </a:rPr>
              <a:t>/ </a:t>
            </a:r>
            <a:r>
              <a:rPr lang="vi-VN" sz="2800" dirty="0">
                <a:solidFill>
                  <a:srgbClr val="FF0000"/>
                </a:solidFill>
              </a:rPr>
              <a:t>/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ʃoʊ</a:t>
            </a:r>
            <a:r>
              <a:rPr lang="vi-VN" sz="2800" dirty="0">
                <a:solidFill>
                  <a:srgbClr val="FF0000"/>
                </a:solidFill>
              </a:rPr>
              <a:t>/</a:t>
            </a:r>
            <a:r>
              <a:rPr lang="en-US" sz="2800" dirty="0">
                <a:solidFill>
                  <a:srgbClr val="FF0000"/>
                </a:solidFill>
              </a:rPr>
              <a:t>                             </a:t>
            </a: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 trình diễ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trang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5555094"/>
            <a:ext cx="12192000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-    </a:t>
            </a:r>
            <a:r>
              <a:rPr lang="en-US" sz="2800" b="1" i="1" dirty="0">
                <a:solidFill>
                  <a:srgbClr val="0000FF"/>
                </a:solidFill>
              </a:rPr>
              <a:t>talent </a:t>
            </a:r>
            <a:r>
              <a:rPr lang="vi-VN" sz="28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  <a:r>
              <a:rPr lang="en-US" sz="28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800" b="1" i="1" dirty="0">
                <a:solidFill>
                  <a:srgbClr val="0000FF"/>
                </a:solidFill>
              </a:rPr>
              <a:t>              </a:t>
            </a:r>
            <a:r>
              <a:rPr lang="en-US" sz="2800" dirty="0">
                <a:solidFill>
                  <a:srgbClr val="FF0000"/>
                </a:solidFill>
              </a:rPr>
              <a:t>/ˈ</a:t>
            </a:r>
            <a:r>
              <a:rPr lang="en-US" sz="2800" dirty="0" err="1">
                <a:solidFill>
                  <a:srgbClr val="FF0000"/>
                </a:solidFill>
              </a:rPr>
              <a:t>tælənt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  <a:r>
              <a:rPr lang="vi-VN" sz="2800" dirty="0">
                <a:solidFill>
                  <a:srgbClr val="FF0000"/>
                </a:solidFill>
              </a:rPr>
              <a:t> /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ʃoʊ</a:t>
            </a:r>
            <a:r>
              <a:rPr lang="vi-VN" sz="2800" dirty="0">
                <a:solidFill>
                  <a:srgbClr val="FF0000"/>
                </a:solidFill>
              </a:rPr>
              <a:t>/</a:t>
            </a:r>
            <a:r>
              <a:rPr lang="en-US" sz="2800" dirty="0">
                <a:solidFill>
                  <a:srgbClr val="FF0000"/>
                </a:solidFill>
              </a:rPr>
              <a:t>                       </a:t>
            </a:r>
            <a:r>
              <a:rPr lang="en-US" sz="2800" dirty="0" err="1">
                <a:solidFill>
                  <a:prstClr val="black"/>
                </a:solidFill>
              </a:rPr>
              <a:t>chương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trình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tìm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kiếm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tài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năng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3031717"/>
            <a:ext cx="12192000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-</a:t>
            </a:r>
            <a:r>
              <a:rPr lang="en-US" sz="3600" dirty="0">
                <a:solidFill>
                  <a:prstClr val="black"/>
                </a:solidFill>
              </a:rPr>
              <a:t>    </a:t>
            </a:r>
            <a:r>
              <a:rPr lang="en-US" sz="2800" b="1" i="1" dirty="0">
                <a:solidFill>
                  <a:srgbClr val="0000FF"/>
                </a:solidFill>
              </a:rPr>
              <a:t>food </a:t>
            </a:r>
            <a:r>
              <a:rPr lang="da-DK" sz="2800" b="1" i="1" dirty="0">
                <a:solidFill>
                  <a:srgbClr val="0000FF"/>
                </a:solidFill>
              </a:rPr>
              <a:t>stand                     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  <a:r>
              <a:rPr lang="en-US" sz="2800" dirty="0" err="1">
                <a:solidFill>
                  <a:srgbClr val="FF0000"/>
                </a:solidFill>
              </a:rPr>
              <a:t>fuːd</a:t>
            </a:r>
            <a:r>
              <a:rPr lang="en-US" sz="2800" dirty="0">
                <a:solidFill>
                  <a:srgbClr val="FF0000"/>
                </a:solidFill>
              </a:rPr>
              <a:t>/ </a:t>
            </a:r>
            <a:r>
              <a:rPr lang="da-DK" sz="2800" dirty="0">
                <a:solidFill>
                  <a:srgbClr val="FF0000"/>
                </a:solidFill>
              </a:rPr>
              <a:t>/stænd/</a:t>
            </a:r>
            <a:r>
              <a:rPr lang="en-US" sz="2800" dirty="0">
                <a:solidFill>
                  <a:srgbClr val="FF0000"/>
                </a:solidFill>
              </a:rPr>
              <a:t>                         </a:t>
            </a:r>
            <a:r>
              <a:rPr lang="da-DK" sz="2800" dirty="0">
                <a:solidFill>
                  <a:prstClr val="black"/>
                </a:solidFill>
              </a:rPr>
              <a:t>quầy bán </a:t>
            </a:r>
            <a:r>
              <a:rPr lang="en-US" sz="2800" dirty="0" err="1">
                <a:solidFill>
                  <a:prstClr val="black"/>
                </a:solidFill>
              </a:rPr>
              <a:t>thức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ăn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4958404"/>
            <a:ext cx="12192000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sz="2800" dirty="0">
                <a:solidFill>
                  <a:prstClr val="black"/>
                </a:solidFill>
              </a:rPr>
              <a:t>-    </a:t>
            </a:r>
            <a:r>
              <a:rPr lang="en-US" sz="2800" b="1" i="1" dirty="0">
                <a:solidFill>
                  <a:srgbClr val="0000FF"/>
                </a:solidFill>
              </a:rPr>
              <a:t>tug of war                   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  <a:r>
              <a:rPr lang="en-US" sz="2800" dirty="0" err="1">
                <a:solidFill>
                  <a:srgbClr val="FF0000"/>
                </a:solidFill>
              </a:rPr>
              <a:t>tʌɡ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əv</a:t>
            </a:r>
            <a:r>
              <a:rPr lang="en-US" sz="2800" dirty="0">
                <a:solidFill>
                  <a:srgbClr val="FF0000"/>
                </a:solidFill>
              </a:rPr>
              <a:t> ˈ</a:t>
            </a:r>
            <a:r>
              <a:rPr lang="en-US" sz="2800" dirty="0" err="1">
                <a:solidFill>
                  <a:srgbClr val="FF0000"/>
                </a:solidFill>
              </a:rPr>
              <a:t>wɔːr</a:t>
            </a:r>
            <a:r>
              <a:rPr lang="en-US" sz="2800" dirty="0">
                <a:solidFill>
                  <a:srgbClr val="FF0000"/>
                </a:solidFill>
              </a:rPr>
              <a:t>/                            </a:t>
            </a:r>
            <a:r>
              <a:rPr lang="en-US" sz="2800" dirty="0" err="1">
                <a:solidFill>
                  <a:prstClr val="black"/>
                </a:solidFill>
              </a:rPr>
              <a:t>kéo</a:t>
            </a:r>
            <a:r>
              <a:rPr lang="en-US" sz="2800" dirty="0">
                <a:solidFill>
                  <a:prstClr val="black"/>
                </a:solidFill>
              </a:rPr>
              <a:t> co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8003" y="1331162"/>
            <a:ext cx="2620370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</a:rPr>
              <a:t>What is it?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4361714"/>
            <a:ext cx="12192000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-     </a:t>
            </a:r>
            <a:r>
              <a:rPr lang="en-US" sz="2800" b="1" i="1" dirty="0">
                <a:solidFill>
                  <a:srgbClr val="0000FF"/>
                </a:solidFill>
              </a:rPr>
              <a:t>puppet show               </a:t>
            </a:r>
            <a:r>
              <a:rPr lang="en-US" sz="2800" dirty="0">
                <a:solidFill>
                  <a:srgbClr val="FF0000"/>
                </a:solidFill>
              </a:rPr>
              <a:t>/ˈ</a:t>
            </a:r>
            <a:r>
              <a:rPr lang="en-US" sz="2800" dirty="0" err="1">
                <a:solidFill>
                  <a:srgbClr val="FF0000"/>
                </a:solidFill>
              </a:rPr>
              <a:t>pʌpɪt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  <a:r>
              <a:rPr lang="vi-VN" sz="2800" dirty="0">
                <a:solidFill>
                  <a:srgbClr val="FF0000"/>
                </a:solidFill>
              </a:rPr>
              <a:t> /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ʃoʊ</a:t>
            </a:r>
            <a:r>
              <a:rPr lang="vi-VN" sz="2800" dirty="0">
                <a:solidFill>
                  <a:srgbClr val="FF0000"/>
                </a:solidFill>
              </a:rPr>
              <a:t>/</a:t>
            </a:r>
            <a:r>
              <a:rPr lang="en-US" sz="2800" dirty="0">
                <a:solidFill>
                  <a:srgbClr val="FF0000"/>
                </a:solidFill>
              </a:rPr>
              <a:t>                            </a:t>
            </a:r>
            <a:r>
              <a:rPr lang="en-US" sz="2800" dirty="0" err="1">
                <a:solidFill>
                  <a:prstClr val="black"/>
                </a:solidFill>
                <a:latin typeface="+mj-lt"/>
              </a:rPr>
              <a:t>buổi</a:t>
            </a:r>
            <a:r>
              <a:rPr lang="en-US" sz="2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</a:rPr>
              <a:t>biểu</a:t>
            </a:r>
            <a:r>
              <a:rPr lang="en-US" sz="2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</a:rPr>
              <a:t>diễn</a:t>
            </a:r>
            <a:r>
              <a:rPr lang="en-US" sz="2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</a:rPr>
              <a:t>múa</a:t>
            </a:r>
            <a:r>
              <a:rPr lang="en-US" sz="2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</a:rPr>
              <a:t>rối</a:t>
            </a:r>
            <a:endParaRPr lang="en-US" sz="2800" dirty="0">
              <a:solidFill>
                <a:prstClr val="black"/>
              </a:solidFill>
              <a:latin typeface="+mj-lt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066757" y="1391621"/>
            <a:ext cx="2801421" cy="2746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6321346" y="422031"/>
            <a:ext cx="2850789" cy="1963555"/>
            <a:chOff x="6321346" y="422031"/>
            <a:chExt cx="2850789" cy="196355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21346" y="423932"/>
              <a:ext cx="2850789" cy="196165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6330462" y="422031"/>
              <a:ext cx="492369" cy="5641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707902" y="422031"/>
              <a:ext cx="464233" cy="5641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330462" y="317532"/>
            <a:ext cx="3055410" cy="2027259"/>
            <a:chOff x="6330462" y="317532"/>
            <a:chExt cx="3055410" cy="2027259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30462" y="317532"/>
              <a:ext cx="3055410" cy="2027259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6330462" y="336956"/>
              <a:ext cx="561370" cy="6491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940018" y="348561"/>
              <a:ext cx="241233" cy="43680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309113" y="139284"/>
            <a:ext cx="1897294" cy="2304135"/>
            <a:chOff x="6243232" y="166661"/>
            <a:chExt cx="1897294" cy="230413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2"/>
            <a:srcRect b="14101"/>
            <a:stretch/>
          </p:blipFill>
          <p:spPr>
            <a:xfrm>
              <a:off x="6243232" y="166661"/>
              <a:ext cx="1897294" cy="2304135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6261461" y="218904"/>
              <a:ext cx="473701" cy="3438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769011" y="237365"/>
              <a:ext cx="315884" cy="3693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156567" y="103709"/>
            <a:ext cx="3403200" cy="2274632"/>
            <a:chOff x="7407318" y="154035"/>
            <a:chExt cx="3403200" cy="2274632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407318" y="154035"/>
              <a:ext cx="3403200" cy="2274632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7475093" y="191527"/>
              <a:ext cx="652730" cy="59384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041775" y="252454"/>
              <a:ext cx="768743" cy="53291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095999" y="139284"/>
            <a:ext cx="3746270" cy="2289774"/>
            <a:chOff x="4229100" y="2166937"/>
            <a:chExt cx="3733800" cy="2524125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229100" y="2166937"/>
              <a:ext cx="3733800" cy="2524125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4268282" y="2249546"/>
              <a:ext cx="657734" cy="62126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257760" y="2249547"/>
              <a:ext cx="570089" cy="531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081599" y="72382"/>
            <a:ext cx="3757439" cy="2378955"/>
            <a:chOff x="3624262" y="1728787"/>
            <a:chExt cx="4943475" cy="3400425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624262" y="1728787"/>
              <a:ext cx="4943475" cy="3400425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7746740" y="1846170"/>
              <a:ext cx="615864" cy="806958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624262" y="1763289"/>
              <a:ext cx="898144" cy="91601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9" name="music performanc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98407" y="314226"/>
            <a:ext cx="609600" cy="609600"/>
          </a:xfrm>
          <a:prstGeom prst="rect">
            <a:avLst/>
          </a:prstGeom>
        </p:spPr>
      </p:pic>
      <p:pic>
        <p:nvPicPr>
          <p:cNvPr id="50" name="food sta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42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375054" y="869507"/>
            <a:ext cx="609600" cy="609600"/>
          </a:xfrm>
          <a:prstGeom prst="rect">
            <a:avLst/>
          </a:prstGeom>
        </p:spPr>
      </p:pic>
      <p:pic>
        <p:nvPicPr>
          <p:cNvPr id="51" name="fashion show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208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87331" y="1593986"/>
            <a:ext cx="609600" cy="609600"/>
          </a:xfrm>
          <a:prstGeom prst="rect">
            <a:avLst/>
          </a:prstGeom>
        </p:spPr>
      </p:pic>
      <p:pic>
        <p:nvPicPr>
          <p:cNvPr id="52" name="puppet show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235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423655" y="314226"/>
            <a:ext cx="609600" cy="609600"/>
          </a:xfrm>
          <a:prstGeom prst="rect">
            <a:avLst/>
          </a:prstGeom>
        </p:spPr>
      </p:pic>
      <p:pic>
        <p:nvPicPr>
          <p:cNvPr id="53" name="tug of wa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60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351072" y="895594"/>
            <a:ext cx="609600" cy="609600"/>
          </a:xfrm>
          <a:prstGeom prst="rect">
            <a:avLst/>
          </a:prstGeom>
        </p:spPr>
      </p:pic>
      <p:pic>
        <p:nvPicPr>
          <p:cNvPr id="54" name="talent show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2577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279008" y="14791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6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206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15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130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135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showWhenStopped="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177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151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8" grpId="0" animBg="1"/>
      <p:bldP spid="18" grpId="1" animBg="1"/>
      <p:bldP spid="2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416</Words>
  <Application>Microsoft Office PowerPoint</Application>
  <PresentationFormat>Widescreen</PresentationFormat>
  <Paragraphs>90</Paragraphs>
  <Slides>22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vaxalin@outlook.com.vn</cp:lastModifiedBy>
  <cp:revision>30</cp:revision>
  <dcterms:created xsi:type="dcterms:W3CDTF">2022-08-07T09:53:12Z</dcterms:created>
  <dcterms:modified xsi:type="dcterms:W3CDTF">2023-07-29T08:49:20Z</dcterms:modified>
</cp:coreProperties>
</file>