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svg" ContentType="image/sv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80" r:id="rId5"/>
    <p:sldId id="257" r:id="rId6"/>
    <p:sldId id="258" r:id="rId7"/>
    <p:sldId id="264" r:id="rId8"/>
    <p:sldId id="265" r:id="rId9"/>
    <p:sldId id="281" r:id="rId10"/>
    <p:sldId id="282" r:id="rId11"/>
    <p:sldId id="283" r:id="rId12"/>
    <p:sldId id="266" r:id="rId13"/>
    <p:sldId id="267" r:id="rId14"/>
    <p:sldId id="284" r:id="rId15"/>
    <p:sldId id="279" r:id="rId16"/>
    <p:sldId id="26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15142A"/>
    <a:srgbClr val="FAED3B"/>
    <a:srgbClr val="70AD47"/>
    <a:srgbClr val="A7FDFF"/>
    <a:srgbClr val="3CDFE6"/>
    <a:srgbClr val="0C0D0E"/>
    <a:srgbClr val="1F4E79"/>
    <a:srgbClr val="ED7D31"/>
    <a:srgbClr val="C55A1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56" autoAdjust="0"/>
    <p:restoredTop sz="84954" autoAdjust="0"/>
  </p:normalViewPr>
  <p:slideViewPr>
    <p:cSldViewPr snapToGrid="0">
      <p:cViewPr varScale="1">
        <p:scale>
          <a:sx n="61" d="100"/>
          <a:sy n="61" d="100"/>
        </p:scale>
        <p:origin x="-66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pPr/>
              <a:t>8/1/2021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7291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402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pPr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dauhieu.gsp" TargetMode="Externa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lũy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thừa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mũ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nhiên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viên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:……………………………</a:t>
            </a: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xmlns="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xmlns="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S6-C1-B5-T2</a:t>
            </a:r>
            <a:endParaRPr lang="en-US" sz="4800" dirty="0"/>
          </a:p>
        </p:txBody>
      </p:sp>
    </p:spTree>
    <p:extLst>
      <p:ext uri="{BB962C8B-B14F-4D97-AF65-F5344CB8AC3E}">
        <p14:creationId xmlns="" xmlns:p14="http://schemas.microsoft.com/office/powerpoint/2010/main" val="29063970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304800" y="609600"/>
            <a:ext cx="8229600" cy="3182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1/ Chọn câu trả lời đúng và khoanh tròn: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Khi chia hai lũy thừa cùng cơ số khác 0, ta thực hiện: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a. Ta giữ nguyên cơ số và cộng các số mũ.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b. Ta giữ nguyên cơ số và trừ các số mũ.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c. Chia các cơ số và trừ các số mũ.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d.Các câu trên đều sai.</a:t>
            </a:r>
          </a:p>
        </p:txBody>
      </p:sp>
      <p:grpSp>
        <p:nvGrpSpPr>
          <p:cNvPr id="15" name="Group 25"/>
          <p:cNvGrpSpPr>
            <a:grpSpLocks/>
          </p:cNvGrpSpPr>
          <p:nvPr/>
        </p:nvGrpSpPr>
        <p:grpSpPr bwMode="auto">
          <a:xfrm>
            <a:off x="4938713" y="4064000"/>
            <a:ext cx="481012" cy="2565400"/>
            <a:chOff x="3111" y="2560"/>
            <a:chExt cx="303" cy="1616"/>
          </a:xfrm>
        </p:grpSpPr>
        <p:sp>
          <p:nvSpPr>
            <p:cNvPr id="17" name="Rectangle 4"/>
            <p:cNvSpPr>
              <a:spLocks noChangeArrowheads="1"/>
            </p:cNvSpPr>
            <p:nvPr/>
          </p:nvSpPr>
          <p:spPr bwMode="auto">
            <a:xfrm>
              <a:off x="3111" y="2560"/>
              <a:ext cx="288" cy="2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solidFill>
                  <a:srgbClr val="0000CC"/>
                </a:solidFill>
                <a:latin typeface=".VnTime" pitchFamily="34" charset="0"/>
              </a:endParaRPr>
            </a:p>
          </p:txBody>
        </p:sp>
        <p:sp>
          <p:nvSpPr>
            <p:cNvPr id="18" name="Rectangle 5"/>
            <p:cNvSpPr>
              <a:spLocks noChangeArrowheads="1"/>
            </p:cNvSpPr>
            <p:nvPr/>
          </p:nvSpPr>
          <p:spPr bwMode="auto">
            <a:xfrm>
              <a:off x="3126" y="3018"/>
              <a:ext cx="288" cy="2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solidFill>
                  <a:srgbClr val="0000CC"/>
                </a:solidFill>
                <a:latin typeface=".VnTime" pitchFamily="34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3120" y="3492"/>
              <a:ext cx="288" cy="2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solidFill>
                  <a:srgbClr val="0000CC"/>
                </a:solidFill>
                <a:latin typeface=".VnTime" pitchFamily="34" charset="0"/>
              </a:endParaRPr>
            </a:p>
          </p:txBody>
        </p:sp>
        <p:sp>
          <p:nvSpPr>
            <p:cNvPr id="20" name="Rectangle 7"/>
            <p:cNvSpPr>
              <a:spLocks noChangeArrowheads="1"/>
            </p:cNvSpPr>
            <p:nvPr/>
          </p:nvSpPr>
          <p:spPr bwMode="auto">
            <a:xfrm>
              <a:off x="3121" y="3888"/>
              <a:ext cx="288" cy="2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solidFill>
                  <a:srgbClr val="0000CC"/>
                </a:solidFill>
                <a:latin typeface=".VnTime" pitchFamily="34" charset="0"/>
              </a:endParaRPr>
            </a:p>
          </p:txBody>
        </p:sp>
      </p:grpSp>
      <p:sp>
        <p:nvSpPr>
          <p:cNvPr id="21" name="Oval 20"/>
          <p:cNvSpPr/>
          <p:nvPr/>
        </p:nvSpPr>
        <p:spPr>
          <a:xfrm>
            <a:off x="315913" y="2243138"/>
            <a:ext cx="4572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0000CC"/>
              </a:solidFill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838200" y="4038600"/>
            <a:ext cx="3657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800">
                <a:solidFill>
                  <a:srgbClr val="0000CC"/>
                </a:solidFill>
              </a:rPr>
              <a:t> a. 7</a:t>
            </a:r>
            <a:r>
              <a:rPr lang="en-US" sz="2800" baseline="30000">
                <a:solidFill>
                  <a:srgbClr val="0000CC"/>
                </a:solidFill>
              </a:rPr>
              <a:t>5</a:t>
            </a:r>
            <a:r>
              <a:rPr lang="en-US" sz="2800">
                <a:solidFill>
                  <a:srgbClr val="0000CC"/>
                </a:solidFill>
              </a:rPr>
              <a:t> : 7 = 7</a:t>
            </a:r>
            <a:r>
              <a:rPr lang="en-US" sz="2800" baseline="30000">
                <a:solidFill>
                  <a:srgbClr val="0000CC"/>
                </a:solidFill>
              </a:rPr>
              <a:t>5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2800">
                <a:solidFill>
                  <a:srgbClr val="0000CC"/>
                </a:solidFill>
              </a:rPr>
              <a:t> b. x</a:t>
            </a:r>
            <a:r>
              <a:rPr lang="en-US" sz="2800" baseline="30000">
                <a:solidFill>
                  <a:srgbClr val="0000CC"/>
                </a:solidFill>
              </a:rPr>
              <a:t>5</a:t>
            </a:r>
            <a:r>
              <a:rPr lang="en-US" sz="2800">
                <a:solidFill>
                  <a:srgbClr val="0000CC"/>
                </a:solidFill>
              </a:rPr>
              <a:t> : x</a:t>
            </a:r>
            <a:r>
              <a:rPr lang="en-US" sz="2800" baseline="30000">
                <a:solidFill>
                  <a:srgbClr val="0000CC"/>
                </a:solidFill>
              </a:rPr>
              <a:t>2</a:t>
            </a:r>
            <a:r>
              <a:rPr lang="en-US" sz="2800">
                <a:solidFill>
                  <a:srgbClr val="0000CC"/>
                </a:solidFill>
              </a:rPr>
              <a:t> = x</a:t>
            </a:r>
            <a:r>
              <a:rPr lang="en-US" sz="2800" baseline="30000">
                <a:solidFill>
                  <a:srgbClr val="0000CC"/>
                </a:solidFill>
              </a:rPr>
              <a:t>3</a:t>
            </a:r>
            <a:r>
              <a:rPr lang="en-US" sz="2800">
                <a:solidFill>
                  <a:srgbClr val="0000CC"/>
                </a:solidFill>
              </a:rPr>
              <a:t>  (x </a:t>
            </a:r>
            <a:r>
              <a:rPr lang="en-US" sz="2800">
                <a:solidFill>
                  <a:srgbClr val="0000CC"/>
                </a:solidFill>
                <a:cs typeface="Times New Roman" pitchFamily="18" charset="0"/>
              </a:rPr>
              <a:t>≠</a:t>
            </a:r>
            <a:r>
              <a:rPr lang="en-US" sz="2800">
                <a:solidFill>
                  <a:srgbClr val="0000CC"/>
                </a:solidFill>
              </a:rPr>
              <a:t> 0)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2800">
                <a:solidFill>
                  <a:srgbClr val="0000CC"/>
                </a:solidFill>
              </a:rPr>
              <a:t> c. a</a:t>
            </a:r>
            <a:r>
              <a:rPr lang="en-US" sz="2800" baseline="30000">
                <a:solidFill>
                  <a:srgbClr val="0000CC"/>
                </a:solidFill>
              </a:rPr>
              <a:t>5</a:t>
            </a:r>
            <a:r>
              <a:rPr lang="en-US" sz="2800">
                <a:solidFill>
                  <a:srgbClr val="0000CC"/>
                </a:solidFill>
              </a:rPr>
              <a:t> : a</a:t>
            </a:r>
            <a:r>
              <a:rPr lang="en-US" sz="2800" baseline="30000">
                <a:solidFill>
                  <a:srgbClr val="0000CC"/>
                </a:solidFill>
              </a:rPr>
              <a:t>3</a:t>
            </a:r>
            <a:r>
              <a:rPr lang="en-US" sz="2800">
                <a:solidFill>
                  <a:srgbClr val="0000CC"/>
                </a:solidFill>
              </a:rPr>
              <a:t> = a</a:t>
            </a:r>
            <a:r>
              <a:rPr lang="en-US" sz="2800" baseline="30000">
                <a:solidFill>
                  <a:srgbClr val="0000CC"/>
                </a:solidFill>
              </a:rPr>
              <a:t>8    </a:t>
            </a:r>
            <a:r>
              <a:rPr lang="en-US" sz="2800">
                <a:solidFill>
                  <a:srgbClr val="0000CC"/>
                </a:solidFill>
              </a:rPr>
              <a:t>(a </a:t>
            </a:r>
            <a:r>
              <a:rPr lang="en-US" sz="2800">
                <a:solidFill>
                  <a:srgbClr val="0000CC"/>
                </a:solidFill>
                <a:cs typeface="Times New Roman" pitchFamily="18" charset="0"/>
              </a:rPr>
              <a:t>≠</a:t>
            </a:r>
            <a:r>
              <a:rPr lang="en-US" sz="2800">
                <a:solidFill>
                  <a:srgbClr val="0000CC"/>
                </a:solidFill>
              </a:rPr>
              <a:t>  0)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2800" baseline="30000">
                <a:solidFill>
                  <a:srgbClr val="0000CC"/>
                </a:solidFill>
              </a:rPr>
              <a:t> </a:t>
            </a:r>
            <a:r>
              <a:rPr lang="en-US" sz="2800">
                <a:solidFill>
                  <a:srgbClr val="0000CC"/>
                </a:solidFill>
              </a:rPr>
              <a:t>d. x</a:t>
            </a:r>
            <a:r>
              <a:rPr lang="en-US" sz="2800" baseline="30000">
                <a:solidFill>
                  <a:srgbClr val="0000CC"/>
                </a:solidFill>
              </a:rPr>
              <a:t>5</a:t>
            </a:r>
            <a:r>
              <a:rPr lang="en-US" sz="2800">
                <a:solidFill>
                  <a:srgbClr val="0000CC"/>
                </a:solidFill>
              </a:rPr>
              <a:t> : x</a:t>
            </a:r>
            <a:r>
              <a:rPr lang="en-US" sz="2800" baseline="30000">
                <a:solidFill>
                  <a:srgbClr val="0000CC"/>
                </a:solidFill>
              </a:rPr>
              <a:t>5</a:t>
            </a:r>
            <a:r>
              <a:rPr lang="en-US" sz="2800">
                <a:solidFill>
                  <a:srgbClr val="0000CC"/>
                </a:solidFill>
              </a:rPr>
              <a:t> = 1    (x  </a:t>
            </a:r>
            <a:r>
              <a:rPr lang="en-US" sz="2800">
                <a:solidFill>
                  <a:srgbClr val="0000CC"/>
                </a:solidFill>
                <a:cs typeface="Times New Roman" pitchFamily="18" charset="0"/>
              </a:rPr>
              <a:t>≠</a:t>
            </a:r>
            <a:r>
              <a:rPr lang="en-US" sz="2800">
                <a:solidFill>
                  <a:srgbClr val="0000CC"/>
                </a:solidFill>
              </a:rPr>
              <a:t> 0)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endParaRPr lang="en-US" sz="2800">
              <a:solidFill>
                <a:srgbClr val="0000CC"/>
              </a:solidFill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029200" y="4800600"/>
            <a:ext cx="3770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CC"/>
                </a:solidFill>
              </a:rPr>
              <a:t>Đ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005388" y="4067175"/>
            <a:ext cx="3257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CC"/>
                </a:solidFill>
              </a:rPr>
              <a:t>S</a:t>
            </a: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382588" y="3575050"/>
            <a:ext cx="85344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>
                <a:solidFill>
                  <a:srgbClr val="0000CC"/>
                </a:solidFill>
              </a:rPr>
              <a:t>2/ Điền chữ Đ (đúng) hoặc S (sai ) vào ô vuông:</a:t>
            </a:r>
          </a:p>
          <a:p>
            <a:pPr>
              <a:spcBef>
                <a:spcPct val="50000"/>
              </a:spcBef>
            </a:pPr>
            <a:endParaRPr lang="en-US" sz="2800">
              <a:solidFill>
                <a:srgbClr val="0000CC"/>
              </a:solidFill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5029200" y="5562600"/>
            <a:ext cx="3257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CC"/>
                </a:solidFill>
              </a:rPr>
              <a:t>S</a:t>
            </a: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5005388" y="6172200"/>
            <a:ext cx="3770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CC"/>
                </a:solidFill>
              </a:rPr>
              <a:t>Đ</a:t>
            </a:r>
          </a:p>
        </p:txBody>
      </p:sp>
      <p:sp>
        <p:nvSpPr>
          <p:cNvPr id="28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6338467" y="99607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C771E190-FEB2-4337-A955-8F6A819B8B7A}"/>
              </a:ext>
            </a:extLst>
          </p:cNvPr>
          <p:cNvSpPr txBox="1"/>
          <p:nvPr/>
        </p:nvSpPr>
        <p:spPr>
          <a:xfrm>
            <a:off x="-718971" y="6516959"/>
            <a:ext cx="34396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1">
                <a:solidFill>
                  <a:srgbClr val="7030A0"/>
                </a:solidFill>
                <a:latin typeface="Times New Roman" panose="02020603050405020304" pitchFamily="18" charset="0"/>
              </a:rPr>
              <a:t>Hoạt động nhóm</a:t>
            </a:r>
          </a:p>
        </p:txBody>
      </p:sp>
    </p:spTree>
    <p:extLst>
      <p:ext uri="{BB962C8B-B14F-4D97-AF65-F5344CB8AC3E}">
        <p14:creationId xmlns:p14="http://schemas.microsoft.com/office/powerpoint/2010/main" xmlns="" val="27050901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21" grpId="0" animBg="1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8032" y="-191509"/>
            <a:ext cx="10668000" cy="1214165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406271" y="4713532"/>
            <a:ext cx="2288680" cy="2288680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1226585-E115-4FD3-BED2-9911F2F047D9}"/>
              </a:ext>
            </a:extLst>
          </p:cNvPr>
          <p:cNvSpPr txBox="1"/>
          <p:nvPr/>
        </p:nvSpPr>
        <p:spPr>
          <a:xfrm>
            <a:off x="119814" y="1238379"/>
            <a:ext cx="9356993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khuẩn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E.coli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điều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kiện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nuôi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cấy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thích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hợp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phút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lại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một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lần</a:t>
            </a:r>
            <a:r>
              <a:rPr lang="en-US" sz="3733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3" name="Cloud Callout 19">
            <a:extLst>
              <a:ext uri="{FF2B5EF4-FFF2-40B4-BE49-F238E27FC236}">
                <a16:creationId xmlns:a16="http://schemas.microsoft.com/office/drawing/2014/main" xmlns="" id="{8C26B8CA-DF1B-4B62-9953-465D6721E6A4}"/>
              </a:ext>
            </a:extLst>
          </p:cNvPr>
          <p:cNvSpPr/>
          <p:nvPr/>
        </p:nvSpPr>
        <p:spPr>
          <a:xfrm>
            <a:off x="-70036" y="2652153"/>
            <a:ext cx="7909599" cy="2421443"/>
          </a:xfrm>
          <a:prstGeom prst="cloudCallout">
            <a:avLst>
              <a:gd name="adj1" fmla="val 51961"/>
              <a:gd name="adj2" fmla="val 39299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306BA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đầu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có 1 vi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khuẩn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Sau 3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endParaRPr lang="en-US"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000" dirty="0">
              <a:solidFill>
                <a:schemeClr val="accent6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B98BCA71-ED40-4E30-89E9-B51E087579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57124" y="2745631"/>
            <a:ext cx="3907267" cy="3943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618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318494" y="1211611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058975" y="2673519"/>
            <a:ext cx="8229600" cy="1572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Học thuộc dạng tổng quát phép nhân, chia hai lũy thừa cùng cơ số.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Làm bài tập: 5, 6,7  (SGK trang  25)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xmlns="" val="32952759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93135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xmlns="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  <a:endParaRPr lang="en-US" sz="2800">
              <a:solidFill>
                <a:srgbClr val="C55A11"/>
              </a:solidFill>
            </a:endParaRPr>
          </a:p>
        </p:txBody>
      </p:sp>
      <p:sp>
        <p:nvSpPr>
          <p:cNvPr id="17" name="Text Box 54"/>
          <p:cNvSpPr txBox="1">
            <a:spLocks noChangeArrowheads="1"/>
          </p:cNvSpPr>
          <p:nvPr/>
        </p:nvSpPr>
        <p:spPr bwMode="auto">
          <a:xfrm>
            <a:off x="263525" y="2005013"/>
            <a:ext cx="86756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 Đ 2: So sánh: 2</a:t>
            </a:r>
            <a:r>
              <a:rPr lang="en-US" sz="28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. 2</a:t>
            </a:r>
            <a:r>
              <a:rPr lang="en-US" sz="28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4 </a:t>
            </a: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và  2</a:t>
            </a:r>
            <a:r>
              <a:rPr lang="en-US" sz="28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7</a:t>
            </a:r>
            <a:endParaRPr lang="en-US" sz="2800" b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 Box 61"/>
          <p:cNvSpPr txBox="1">
            <a:spLocks noChangeArrowheads="1"/>
          </p:cNvSpPr>
          <p:nvPr/>
        </p:nvSpPr>
        <p:spPr bwMode="auto">
          <a:xfrm>
            <a:off x="5959475" y="3027363"/>
            <a:ext cx="30305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( = 2</a:t>
            </a:r>
            <a:r>
              <a:rPr lang="en-US" sz="28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3+4  </a:t>
            </a: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22" name="Text Box 66"/>
          <p:cNvSpPr txBox="1">
            <a:spLocks noChangeArrowheads="1"/>
          </p:cNvSpPr>
          <p:nvPr/>
        </p:nvSpPr>
        <p:spPr bwMode="auto">
          <a:xfrm>
            <a:off x="190500" y="2954338"/>
            <a:ext cx="76311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Ta có: 2</a:t>
            </a:r>
            <a:r>
              <a:rPr lang="en-US" sz="28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.2</a:t>
            </a:r>
            <a:r>
              <a:rPr lang="en-US" sz="28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4 </a:t>
            </a: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= 2.2.2.2.2.2.2 = 2</a:t>
            </a:r>
            <a:r>
              <a:rPr lang="en-US" sz="2800" b="1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7</a:t>
            </a:r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solidFill>
                <a:srgbClr val="0000CC"/>
              </a:solidFill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0" y="1133475"/>
            <a:ext cx="184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6" name="Group 32"/>
          <p:cNvGrpSpPr>
            <a:grpSpLocks/>
          </p:cNvGrpSpPr>
          <p:nvPr/>
        </p:nvGrpSpPr>
        <p:grpSpPr bwMode="auto">
          <a:xfrm>
            <a:off x="3549650" y="471488"/>
            <a:ext cx="1679575" cy="1185862"/>
            <a:chOff x="2112" y="2496"/>
            <a:chExt cx="1776" cy="1824"/>
          </a:xfrm>
        </p:grpSpPr>
        <p:pic>
          <p:nvPicPr>
            <p:cNvPr id="32" name="Picture 33" descr="1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51" y="2646"/>
              <a:ext cx="1245" cy="1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AutoShape 34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2112" y="2496"/>
              <a:ext cx="1776" cy="1824"/>
            </a:xfrm>
            <a:prstGeom prst="flowChartConnector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CC"/>
                </a:solidFill>
              </a:endParaRPr>
            </a:p>
          </p:txBody>
        </p:sp>
      </p:grpSp>
      <p:sp>
        <p:nvSpPr>
          <p:cNvPr id="34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04991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!!3" descr="Wondering | Grappige gezichten, Smiley, Grappige plaatjes">
            <a:extLst>
              <a:ext uri="{FF2B5EF4-FFF2-40B4-BE49-F238E27FC236}">
                <a16:creationId xmlns:a16="http://schemas.microsoft.com/office/drawing/2014/main" xmlns="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567" y="3617189"/>
            <a:ext cx="2707878" cy="3240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109538" y="365125"/>
            <a:ext cx="8916987" cy="2917825"/>
          </a:xfrm>
          <a:prstGeom prst="cloudCallout">
            <a:avLst>
              <a:gd name="adj1" fmla="val -31954"/>
              <a:gd name="adj2" fmla="val 95088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>
              <a:defRPr/>
            </a:pPr>
            <a:r>
              <a:rPr lang="en-US" sz="36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en-US" sz="36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Khi nhân hai lũy thừa cùng cơ số, ta làm như thế nào?</a:t>
            </a:r>
          </a:p>
        </p:txBody>
      </p:sp>
      <p:pic>
        <p:nvPicPr>
          <p:cNvPr id="14" name="Picture 21" descr="j02321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113" y="3792538"/>
            <a:ext cx="2692400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289912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xmlns="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6832" y="0"/>
            <a:ext cx="2413381" cy="217204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0" y="1749425"/>
            <a:ext cx="9144000" cy="1570038"/>
          </a:xfrm>
          <a:prstGeom prst="roundRect">
            <a:avLst/>
          </a:prstGeom>
          <a:solidFill>
            <a:srgbClr val="D2F0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0" y="3392488"/>
            <a:ext cx="9756775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1" u="sng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Ví dụ 5: </a:t>
            </a:r>
            <a:r>
              <a:rPr lang="en-US" sz="2800" i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Viết kết quả mỗi phép tính sau dưới dạng một lũy thừa:</a:t>
            </a:r>
          </a:p>
          <a:p>
            <a:pPr>
              <a:spcBef>
                <a:spcPct val="50000"/>
              </a:spcBef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a) 3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. 3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6                                                            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b) 5. 5 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en-US" sz="2800" i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224589" y="1174082"/>
            <a:ext cx="62880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15142A"/>
                </a:solidFill>
                <a:latin typeface="Arial" pitchFamily="34" charset="0"/>
                <a:cs typeface="Arial" pitchFamily="34" charset="0"/>
              </a:rPr>
              <a:t>II. Nhân hai lũy thừa cùng cơ số.</a:t>
            </a: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671513" y="1858963"/>
            <a:ext cx="82089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Khi nhân hai lũy thừa cùng cơ số, ta giữ nguyên cơ số và cộng các số mũ</a:t>
            </a:r>
          </a:p>
        </p:txBody>
      </p:sp>
      <p:sp>
        <p:nvSpPr>
          <p:cNvPr id="17" name="Text Box 27"/>
          <p:cNvSpPr txBox="1">
            <a:spLocks noChangeArrowheads="1"/>
          </p:cNvSpPr>
          <p:nvPr/>
        </p:nvSpPr>
        <p:spPr bwMode="auto">
          <a:xfrm>
            <a:off x="2344738" y="2808288"/>
            <a:ext cx="27908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</a:t>
            </a:r>
            <a:r>
              <a:rPr lang="en-US" sz="2800" baseline="30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 </a:t>
            </a:r>
            <a:r>
              <a:rPr lang="en-US" sz="28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a</a:t>
            </a:r>
            <a:r>
              <a:rPr lang="en-US" sz="2800" baseline="30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 </a:t>
            </a:r>
            <a:r>
              <a:rPr lang="en-US" sz="28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 a</a:t>
            </a:r>
            <a:r>
              <a:rPr lang="en-US" sz="2800" baseline="30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m+n</a:t>
            </a:r>
            <a:endParaRPr lang="en-US" sz="28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AutoShape 15" descr="Parchment"/>
          <p:cNvSpPr>
            <a:spLocks noChangeArrowheads="1"/>
          </p:cNvSpPr>
          <p:nvPr/>
        </p:nvSpPr>
        <p:spPr bwMode="gray">
          <a:xfrm>
            <a:off x="0" y="69850"/>
            <a:ext cx="9144000" cy="1066800"/>
          </a:xfrm>
          <a:prstGeom prst="roundRect">
            <a:avLst>
              <a:gd name="adj" fmla="val 49106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28575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PHÉP TÍNH LŨY THỪA VỚI SỐ MŨ TỰ NHIÊN (T2)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1237260" y="4853762"/>
            <a:ext cx="9756775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1" u="sng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800" i="1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a) 3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. 3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6  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= 3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2+6 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= 3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8                    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b) 5. 5 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= 5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1+6 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= 5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en-US" sz="2800" i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xmlns="" val="2284150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6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9496637" y="2105286"/>
            <a:ext cx="4664758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</a:t>
              </a:r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LUYỆN TẬP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90500" y="1274763"/>
            <a:ext cx="831691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 u="sng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Luyện tập 3</a:t>
            </a: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Viết  kết quả mỗi phép tính sau dưới dạng một lũy thừa:</a:t>
            </a:r>
          </a:p>
          <a:p>
            <a:pPr marL="342900" indent="-342900">
              <a:spcBef>
                <a:spcPct val="50000"/>
              </a:spcBef>
              <a:buFontTx/>
              <a:buAutoNum type="alphaLcParenR"/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2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. 64                     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b) 20.5 . 10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50000"/>
              </a:spcBef>
            </a:pPr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AutoShape 15" descr="Parchment"/>
          <p:cNvSpPr>
            <a:spLocks noChangeArrowheads="1"/>
          </p:cNvSpPr>
          <p:nvPr/>
        </p:nvSpPr>
        <p:spPr bwMode="gray">
          <a:xfrm>
            <a:off x="0" y="69850"/>
            <a:ext cx="11534274" cy="1066800"/>
          </a:xfrm>
          <a:prstGeom prst="roundRect">
            <a:avLst>
              <a:gd name="adj" fmla="val 49106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28575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PHÉP TÍNH LŨY THỪA VỚI SỐ MŨ TỰ NHIÊN (T1)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0" y="4013200"/>
            <a:ext cx="58134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a) 2</a:t>
            </a:r>
            <a:r>
              <a:rPr lang="en-US" sz="32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.64 = 2</a:t>
            </a:r>
            <a:r>
              <a:rPr lang="en-US" sz="32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5 </a:t>
            </a: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. 2</a:t>
            </a:r>
            <a:r>
              <a:rPr lang="en-US" sz="32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=2</a:t>
            </a:r>
            <a:r>
              <a:rPr lang="en-US" sz="32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5+6 </a:t>
            </a: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=2</a:t>
            </a:r>
            <a:r>
              <a:rPr lang="en-US" sz="32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11</a:t>
            </a:r>
            <a:endParaRPr lang="en-US" sz="32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4670425"/>
            <a:ext cx="91805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b) 20.5 . 10</a:t>
            </a:r>
            <a:r>
              <a:rPr lang="en-US" sz="32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= 100. 10</a:t>
            </a:r>
            <a:r>
              <a:rPr lang="en-US" sz="32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= 10</a:t>
            </a:r>
            <a:r>
              <a:rPr lang="en-US" sz="32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.10</a:t>
            </a:r>
            <a:r>
              <a:rPr lang="en-US" sz="32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=10</a:t>
            </a:r>
            <a:r>
              <a:rPr lang="en-US" sz="32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2+3 </a:t>
            </a:r>
            <a:r>
              <a:rPr lang="en-US" sz="3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=10</a:t>
            </a:r>
            <a:r>
              <a:rPr lang="en-US" sz="32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5</a:t>
            </a:r>
            <a:endParaRPr lang="en-US" sz="32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2693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4ECA5A6-C929-4A8F-9482-CFCAB3A506FD}"/>
              </a:ext>
            </a:extLst>
          </p:cNvPr>
          <p:cNvSpPr txBox="1"/>
          <p:nvPr/>
        </p:nvSpPr>
        <p:spPr>
          <a:xfrm>
            <a:off x="-1735382" y="215855"/>
            <a:ext cx="113355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Chia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lũy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BF57558F-3BE5-470B-8EAC-405CD981C3B4}"/>
              </a:ext>
            </a:extLst>
          </p:cNvPr>
          <p:cNvCxnSpPr/>
          <p:nvPr/>
        </p:nvCxnSpPr>
        <p:spPr>
          <a:xfrm>
            <a:off x="6239725" y="2029271"/>
            <a:ext cx="0" cy="3842345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02B0A06-0071-4AF3-8308-CCBE20C24469}"/>
                  </a:ext>
                </a:extLst>
              </p:cNvPr>
              <p:cNvSpPr txBox="1"/>
              <p:nvPr/>
            </p:nvSpPr>
            <p:spPr>
              <a:xfrm>
                <a:off x="1378340" y="2093333"/>
                <a:ext cx="4900500" cy="42119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Cách 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Ta có: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en-US" sz="3200" b="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32</m:t>
                    </m:r>
                  </m:oMath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0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3200" b="0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3200" b="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3200" b="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200" b="0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3200" b="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200" b="0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3200" b="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32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8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endParaRPr lang="en-US" sz="3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Ta có: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endParaRPr lang="en-US" sz="3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Suy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ra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E02B0A06-0071-4AF3-8308-CCBE20C244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8340" y="2093333"/>
                <a:ext cx="4900500" cy="4211922"/>
              </a:xfrm>
              <a:prstGeom prst="rect">
                <a:avLst/>
              </a:prstGeom>
              <a:blipFill>
                <a:blip r:embed="rId2"/>
                <a:stretch>
                  <a:fillRect l="-3109" t="-1881" b="-3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B532FB0-E17E-4DCF-B451-C5201235D33C}"/>
                  </a:ext>
                </a:extLst>
              </p:cNvPr>
              <p:cNvSpPr/>
              <p:nvPr/>
            </p:nvSpPr>
            <p:spPr>
              <a:xfrm>
                <a:off x="6436052" y="1959157"/>
                <a:ext cx="4511052" cy="4546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32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là </a:t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tích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của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năm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thừa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sô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́ 2.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là </a:t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tích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của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thừa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sô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́ 2.</a:t>
                </a:r>
              </a:p>
              <a:p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Kết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quả </a:t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của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là </a:t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tích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của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thừa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sô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́ 2,</a:t>
                </a:r>
              </a:p>
              <a:p>
                <a:r>
                  <a:rPr lang="en-US" sz="3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tức</a:t>
                </a:r>
                <a:r>
                  <a:rPr lang="en-US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là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FB532FB0-E17E-4DCF-B451-C5201235D3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6052" y="1959157"/>
                <a:ext cx="4511052" cy="4546886"/>
              </a:xfrm>
              <a:prstGeom prst="rect">
                <a:avLst/>
              </a:prstGeom>
              <a:blipFill>
                <a:blip r:embed="rId3"/>
                <a:stretch>
                  <a:fillRect l="-3514" t="-1743" r="-55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loud Callout 11">
            <a:extLst>
              <a:ext uri="{FF2B5EF4-FFF2-40B4-BE49-F238E27FC236}">
                <a16:creationId xmlns:a16="http://schemas.microsoft.com/office/drawing/2014/main" xmlns="" id="{F0130659-4051-4E49-9CF5-F889A317EC09}"/>
              </a:ext>
            </a:extLst>
          </p:cNvPr>
          <p:cNvSpPr/>
          <p:nvPr/>
        </p:nvSpPr>
        <p:spPr>
          <a:xfrm>
            <a:off x="2657367" y="2585537"/>
            <a:ext cx="7438144" cy="3642770"/>
          </a:xfrm>
          <a:prstGeom prst="cloudCallout">
            <a:avLst>
              <a:gd name="adj1" fmla="val -44261"/>
              <a:gd name="adj2" fmla="val 68661"/>
            </a:avLst>
          </a:prstGeom>
          <a:ln>
            <a:solidFill>
              <a:srgbClr val="1306BA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</a:t>
            </a:r>
            <a:r>
              <a:rPr lang="en-US" sz="2800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đoán</a:t>
            </a:r>
            <a:r>
              <a:rPr lang="en-US" sz="2800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sz="2800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tắc</a:t>
            </a:r>
            <a:r>
              <a:rPr lang="en-US" sz="2800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lũy</a:t>
            </a:r>
            <a:r>
              <a:rPr lang="en-US" sz="2800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thừa</a:t>
            </a:r>
            <a:r>
              <a:rPr lang="en-US" sz="2800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cùng</a:t>
            </a:r>
            <a:r>
              <a:rPr lang="en-US" sz="2800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800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sô</a:t>
            </a:r>
            <a:r>
              <a:rPr lang="en-US" sz="2800" dirty="0">
                <a:solidFill>
                  <a:schemeClr val="accent6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́?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CFC466A2-A377-4024-BBD1-C156DB1DFFE2}"/>
              </a:ext>
            </a:extLst>
          </p:cNvPr>
          <p:cNvSpPr/>
          <p:nvPr/>
        </p:nvSpPr>
        <p:spPr>
          <a:xfrm>
            <a:off x="3441375" y="1048075"/>
            <a:ext cx="5674929" cy="864548"/>
          </a:xfrm>
          <a:prstGeom prst="rect">
            <a:avLst/>
          </a:prstGeom>
          <a:noFill/>
          <a:ln w="38100" cap="flat" cmpd="sng" algn="ctr">
            <a:solidFill>
              <a:srgbClr val="1306B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21CC262-BFDF-4A77-AD82-741C09D47AFC}"/>
                  </a:ext>
                </a:extLst>
              </p:cNvPr>
              <p:cNvSpPr txBox="1"/>
              <p:nvPr/>
            </p:nvSpPr>
            <p:spPr>
              <a:xfrm>
                <a:off x="3932369" y="1185140"/>
                <a:ext cx="4372523" cy="590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 </a:t>
                </a:r>
                <a:r>
                  <a:rPr lang="en-US" sz="3200" dirty="0" err="1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sánh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solidFill>
                              <a:schemeClr val="accent6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accent6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: </m:t>
                        </m:r>
                        <m:r>
                          <a:rPr lang="en-US" sz="3200" i="1">
                            <a:solidFill>
                              <a:schemeClr val="accent6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i="1">
                            <a:solidFill>
                              <a:schemeClr val="accent6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en-US" sz="3200" i="1">
                        <a:solidFill>
                          <a:schemeClr val="accent6">
                            <a:lumMod val="10000"/>
                          </a:schemeClr>
                        </a:solidFill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sz="3200" i="1">
                            <a:solidFill>
                              <a:schemeClr val="accent6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chemeClr val="accent6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i="1">
                            <a:solidFill>
                              <a:schemeClr val="accent6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3200" dirty="0">
                    <a:solidFill>
                      <a:schemeClr val="accent6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và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solidFill>
                              <a:schemeClr val="accent6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chemeClr val="accent6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3200" i="1">
                            <a:solidFill>
                              <a:schemeClr val="accent6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/>
                </a:r>
              </a:p>
            </p:txBody>
          </p:sp>
        </mc:Choice>
        <mc:Fallback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F21CC262-BFDF-4A77-AD82-741C09D47A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2369" y="1185140"/>
                <a:ext cx="4372523" cy="590418"/>
              </a:xfrm>
              <a:prstGeom prst="rect">
                <a:avLst/>
              </a:prstGeom>
              <a:blipFill>
                <a:blip r:embed="rId4"/>
                <a:stretch>
                  <a:fillRect l="-3487" t="-13402" b="-319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011784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A3A062DA-93BF-4842-B601-4404401BCCE3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488514" y="2915321"/>
            <a:ext cx="9288343" cy="2320892"/>
          </a:xfrm>
          <a:prstGeom prst="rect">
            <a:avLst/>
          </a:prstGeom>
          <a:blipFill>
            <a:blip r:embed="rId2"/>
            <a:stretch>
              <a:fillRect l="-1969" t="-3937" r="-1575" b="-8924"/>
            </a:stretch>
          </a:blipFill>
        </p:spPr>
        <p:txBody>
          <a:bodyPr/>
          <a:lstStyle/>
          <a:p>
            <a:r>
              <a:rPr lang="en-US">
                <a:solidFill>
                  <a:srgbClr val="0000CC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605326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-258763" y="-99207"/>
            <a:ext cx="18473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4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EF796E6D-4242-42C1-811D-FD7D320233E6}"/>
              </a:ext>
            </a:extLst>
          </p:cNvPr>
          <p:cNvSpPr txBox="1"/>
          <p:nvPr/>
        </p:nvSpPr>
        <p:spPr>
          <a:xfrm>
            <a:off x="1166579" y="299712"/>
            <a:ext cx="1791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Ví dụ 6: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xmlns="" id="{FF4772BB-E112-4E95-BE7D-3B3FB6D929B0}"/>
              </a:ext>
            </a:extLst>
          </p:cNvPr>
          <p:cNvGrpSpPr/>
          <p:nvPr/>
        </p:nvGrpSpPr>
        <p:grpSpPr>
          <a:xfrm rot="8757556">
            <a:off x="-2365557" y="2986141"/>
            <a:ext cx="3136324" cy="6641366"/>
            <a:chOff x="9055676" y="0"/>
            <a:chExt cx="3136324" cy="685800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5C57BB71-1BFD-4B4F-B580-5B034C024734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329F6F90-F9CF-411E-9B7B-C68C56814780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467A8B34-80AA-4167-BCEE-E4982AC0F9CA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B29F43FA-A0BB-49A3-BB8B-6A111A0B04CC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E7D1706D-98EB-478D-96A1-8FC5B84F9441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" name="Group 23">
            <a:extLst>
              <a:ext uri="{FF2B5EF4-FFF2-40B4-BE49-F238E27FC236}">
                <a16:creationId xmlns:a16="http://schemas.microsoft.com/office/drawing/2014/main" xmlns="" id="{A3BA8BCA-ED9D-423C-94D3-B055511E6F9D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xmlns="" id="{CC34290A-B3B2-4532-8AFE-E76A5E663003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A45EE1F7-0738-4448-B2F9-F834676A0CF3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24C14BD5-79DF-49CC-A2DB-D34EE5BA5A5F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37671" y="1055038"/>
            <a:ext cx="11818188" cy="1478290"/>
          </a:xfrm>
          <a:prstGeom prst="rect">
            <a:avLst/>
          </a:prstGeom>
          <a:blipFill>
            <a:blip r:embed="rId2"/>
            <a:stretch>
              <a:fillRect l="-1289" b="-12346"/>
            </a:stretch>
          </a:blipFill>
        </p:spPr>
        <p:txBody>
          <a:bodyPr/>
          <a:lstStyle/>
          <a:p>
            <a:r>
              <a:rPr lang="en-US">
                <a:solidFill>
                  <a:srgbClr val="0000CC"/>
                </a:solidFill>
              </a:rPr>
              <a:t> 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FC348BF9-F13C-43D9-926B-A2251E56B6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41" y="21278"/>
            <a:ext cx="1036520" cy="108749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30" name="Rounded Rectangle 91">
                <a:extLst>
                  <a:ext uri="{FF2B5EF4-FFF2-40B4-BE49-F238E27FC236}">
                    <a16:creationId xmlns:a16="http://schemas.microsoft.com/office/drawing/2014/main" id="{A641A643-9AC9-4775-94E4-7B7404DE56F1}"/>
                  </a:ext>
                </a:extLst>
              </p:cNvPr>
              <p:cNvSpPr/>
              <p:nvPr/>
            </p:nvSpPr>
            <p:spPr>
              <a:xfrm>
                <a:off x="1613001" y="2782045"/>
                <a:ext cx="6418044" cy="2788085"/>
              </a:xfrm>
              <a:prstGeom prst="roundRect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3200" i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Giải: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  <m:r>
                      <a:rPr lang="en-US" sz="3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7338" indent="-287338">
                  <a:lnSpc>
                    <a:spcPct val="150000"/>
                  </a:lnSpc>
                </a:pP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125</m:t>
                    </m:r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3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Rounded Rectangle 9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A641A643-9AC9-4775-94E4-7B7404DE56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3001" y="2782045"/>
                <a:ext cx="6418044" cy="2788085"/>
              </a:xfrm>
              <a:prstGeom prst="roundRect">
                <a:avLst/>
              </a:prstGeom>
              <a:blipFill>
                <a:blip r:embed="rId4"/>
                <a:stretch>
                  <a:fillRect l="-189"/>
                </a:stretch>
              </a:blip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35708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185104" y="1274763"/>
            <a:ext cx="831691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 u="sng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Luyện tập 4</a:t>
            </a:r>
            <a:r>
              <a:rPr lang="en-US" sz="2800" b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Viết  kết quả mỗi phép tính sau dưới dạng một lũy thừa:</a:t>
            </a:r>
          </a:p>
          <a:p>
            <a:pPr marL="342900" indent="-342900">
              <a:spcBef>
                <a:spcPct val="50000"/>
              </a:spcBef>
              <a:buFontTx/>
              <a:buAutoNum type="alphaLcParenR"/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6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: 6                     </a:t>
            </a:r>
          </a:p>
          <a:p>
            <a:pPr marL="342900" indent="-342900">
              <a:spcBef>
                <a:spcPct val="50000"/>
              </a:spcBef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b) 128 : 2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50000"/>
              </a:spcBef>
            </a:pPr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AutoShape 15" descr="Parchment"/>
          <p:cNvSpPr>
            <a:spLocks noChangeArrowheads="1"/>
          </p:cNvSpPr>
          <p:nvPr/>
        </p:nvSpPr>
        <p:spPr bwMode="gray">
          <a:xfrm>
            <a:off x="2390274" y="0"/>
            <a:ext cx="9144000" cy="1066800"/>
          </a:xfrm>
          <a:prstGeom prst="roundRect">
            <a:avLst>
              <a:gd name="adj" fmla="val 49106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28575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cs typeface="Arial" pitchFamily="34" charset="0"/>
              </a:rPr>
              <a:t>PHÉP TÍNH LŨY THỪA VỚI SỐ MŨ TỰ NHIÊN (T1)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4013200"/>
            <a:ext cx="58134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a) 6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: 6 = 6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5-1 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=6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4</a:t>
            </a:r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0" y="4670425"/>
            <a:ext cx="91805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b) 128: 2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= 2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: 2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=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2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7-3 </a:t>
            </a:r>
            <a:r>
              <a:rPr lang="en-US" sz="28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=2</a:t>
            </a:r>
            <a:r>
              <a:rPr lang="en-US" sz="2800" baseline="300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4</a:t>
            </a:r>
            <a:endParaRPr lang="en-US" sz="280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9496637" y="2105286"/>
            <a:ext cx="4664758" cy="653685"/>
            <a:chOff x="4871257" y="83128"/>
            <a:chExt cx="7501721" cy="653685"/>
          </a:xfrm>
        </p:grpSpPr>
        <p:sp>
          <p:nvSpPr>
            <p:cNvPr id="1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</a:t>
              </a:r>
              <a:r>
                <a:rPr lang="en-US" sz="24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LUYỆN TẬP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161386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096A91-93C8-4C7A-BF68-944591874A6D}">
  <ds:schemaRefs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477</TotalTime>
  <Words>582</Words>
  <Application>Microsoft Office PowerPoint</Application>
  <PresentationFormat>Custom</PresentationFormat>
  <Paragraphs>76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 Phép tính lũy thừa với số mũ tự nhiên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VẬN DỤNG</vt:lpstr>
      <vt:lpstr>Slide 12</vt:lpstr>
      <vt:lpstr>Remember… Safety First!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Admin</cp:lastModifiedBy>
  <cp:revision>27</cp:revision>
  <dcterms:created xsi:type="dcterms:W3CDTF">2021-06-07T13:44:30Z</dcterms:created>
  <dcterms:modified xsi:type="dcterms:W3CDTF">2021-08-01T08:13:52Z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